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302" r:id="rId2"/>
    <p:sldId id="303" r:id="rId3"/>
    <p:sldId id="304" r:id="rId4"/>
    <p:sldId id="305" r:id="rId5"/>
    <p:sldId id="306" r:id="rId6"/>
    <p:sldId id="307" r:id="rId7"/>
    <p:sldId id="256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9" r:id="rId31"/>
    <p:sldId id="290" r:id="rId32"/>
    <p:sldId id="292" r:id="rId33"/>
    <p:sldId id="294" r:id="rId34"/>
    <p:sldId id="295" r:id="rId35"/>
    <p:sldId id="297" r:id="rId36"/>
    <p:sldId id="298" r:id="rId37"/>
    <p:sldId id="299" r:id="rId38"/>
    <p:sldId id="300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B0301"/>
    <a:srgbClr val="490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A415-E46D-4914-B685-4DDD5B3EC27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283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0E4D-A092-4BCC-A7D8-0E4EAED3118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82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0E4D-A092-4BCC-A7D8-0E4EAED3118D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4216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0E4D-A092-4BCC-A7D8-0E4EAED3118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9178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0E4D-A092-4BCC-A7D8-0E4EAED3118D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2483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0E4D-A092-4BCC-A7D8-0E4EAED3118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9770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D2B2-B23B-4768-8B0A-3A1299669C4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004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158E-ACD7-406D-833D-8C8C6DEB3C1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896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7B42-5348-4A25-B183-A2A1DC5038B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209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21AC-89D6-4885-9711-D54B4D1C05E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52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9E58-3AA3-445E-9E9D-2D456D57A37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26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D842-1D55-4254-AAD6-67A35EAC791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10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9A95-E663-41F5-B680-A201AA90E42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042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1677-F493-438D-B641-BFCAFE9585E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98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0110-AD53-4650-92A6-39D81AB542B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06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799D-1E2B-4FBE-B029-9451504B127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06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E30E4D-A092-4BCC-A7D8-0E4EAED3118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4310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D96C7-1AAC-4BC6-9C94-1CA2ABECA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7533524" cy="1465262"/>
          </a:xfrm>
        </p:spPr>
        <p:txBody>
          <a:bodyPr>
            <a:normAutofit/>
          </a:bodyPr>
          <a:lstStyle/>
          <a:p>
            <a:pPr algn="l"/>
            <a:r>
              <a:rPr lang="zh-CN" altLang="zh-CN" sz="4400" dirty="0"/>
              <a:t>嵌入式</a:t>
            </a:r>
            <a:r>
              <a:rPr lang="en-US" altLang="zh-CN" sz="4400" dirty="0"/>
              <a:t>Linux</a:t>
            </a:r>
            <a:r>
              <a:rPr lang="zh-CN" altLang="zh-CN" sz="4400" dirty="0"/>
              <a:t>系统开发教程</a:t>
            </a:r>
            <a:br>
              <a:rPr lang="zh-CN" altLang="zh-CN" sz="4400" dirty="0"/>
            </a:br>
            <a:r>
              <a:rPr lang="zh-CN" altLang="zh-CN" sz="4400" dirty="0"/>
              <a:t>——基于</a:t>
            </a:r>
            <a:r>
              <a:rPr lang="en-US" altLang="zh-CN" sz="4400" dirty="0"/>
              <a:t>ARM</a:t>
            </a:r>
            <a:r>
              <a:rPr lang="zh-CN" altLang="zh-CN" sz="4400" dirty="0"/>
              <a:t>处理器通用平台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01B9F0-FDAB-4C3E-93F7-CBDEB9FA4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1" y="4050834"/>
            <a:ext cx="8001000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2800" dirty="0"/>
              <a:t>作者：冯新宇</a:t>
            </a:r>
            <a:endParaRPr lang="en-US" altLang="zh-CN" sz="2800" dirty="0"/>
          </a:p>
          <a:p>
            <a:r>
              <a:rPr lang="zh-CN" altLang="en-US" sz="3600" dirty="0"/>
              <a:t>清华大学出版社</a:t>
            </a:r>
          </a:p>
        </p:txBody>
      </p:sp>
    </p:spTree>
    <p:extLst>
      <p:ext uri="{BB962C8B-B14F-4D97-AF65-F5344CB8AC3E}">
        <p14:creationId xmlns:p14="http://schemas.microsoft.com/office/powerpoint/2010/main" val="392478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 descr="Large confetti">
            <a:extLst>
              <a:ext uri="{FF2B5EF4-FFF2-40B4-BE49-F238E27FC236}">
                <a16:creationId xmlns:a16="http://schemas.microsoft.com/office/drawing/2014/main" id="{753C970F-0C3C-47CC-8B4A-CE470CFA9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7A94A85D-4160-4134-A5F9-A0742BF4CA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在编译阶段，输入的是中间文件*</a:t>
            </a:r>
            <a:r>
              <a:rPr lang="en-US" altLang="zh-CN"/>
              <a:t>.i</a:t>
            </a:r>
            <a:r>
              <a:rPr lang="zh-CN" altLang="en-US"/>
              <a:t>，编译后生成汇编语言文件*</a:t>
            </a:r>
            <a:r>
              <a:rPr lang="en-US" altLang="zh-CN"/>
              <a:t>.s </a:t>
            </a:r>
            <a:r>
              <a:rPr lang="zh-CN" altLang="en-US"/>
              <a:t>。这个阶段对应的</a:t>
            </a:r>
            <a:r>
              <a:rPr lang="en-US" altLang="zh-CN"/>
              <a:t>GCC</a:t>
            </a:r>
            <a:r>
              <a:rPr lang="zh-CN" altLang="en-US"/>
              <a:t>命令如下所示：</a:t>
            </a:r>
          </a:p>
          <a:p>
            <a:r>
              <a:rPr lang="zh-CN" altLang="en-US"/>
              <a:t>     </a:t>
            </a:r>
            <a:r>
              <a:rPr lang="en-US" altLang="zh-CN"/>
              <a:t>gcc –S test.c –o test.S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 descr="Large confetti">
            <a:extLst>
              <a:ext uri="{FF2B5EF4-FFF2-40B4-BE49-F238E27FC236}">
                <a16:creationId xmlns:a16="http://schemas.microsoft.com/office/drawing/2014/main" id="{71F5811D-CA7B-44C0-ADB0-B63D13635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8202A37B-5A6F-4EEB-A82F-785620030A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在汇编阶段，将输入的汇编文件*</a:t>
            </a:r>
            <a:r>
              <a:rPr lang="en-US" altLang="zh-CN"/>
              <a:t>.s</a:t>
            </a:r>
            <a:r>
              <a:rPr lang="zh-CN" altLang="en-US"/>
              <a:t>转换成机器语言*</a:t>
            </a:r>
            <a:r>
              <a:rPr lang="en-US" altLang="zh-CN"/>
              <a:t>.o</a:t>
            </a:r>
            <a:r>
              <a:rPr lang="zh-CN" altLang="en-US"/>
              <a:t>。这个阶段对应的</a:t>
            </a:r>
            <a:r>
              <a:rPr lang="en-US" altLang="zh-CN"/>
              <a:t>GCC</a:t>
            </a:r>
            <a:r>
              <a:rPr lang="zh-CN" altLang="en-US"/>
              <a:t>命令如下所示：</a:t>
            </a:r>
          </a:p>
          <a:p>
            <a:r>
              <a:rPr lang="zh-CN" altLang="en-US"/>
              <a:t>	 </a:t>
            </a:r>
            <a:r>
              <a:rPr lang="en-US" altLang="zh-CN"/>
              <a:t>gcc –c test.S –o test.o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 descr="Large confetti">
            <a:extLst>
              <a:ext uri="{FF2B5EF4-FFF2-40B4-BE49-F238E27FC236}">
                <a16:creationId xmlns:a16="http://schemas.microsoft.com/office/drawing/2014/main" id="{0EC586C2-32B6-45F2-B8B7-A2CDB7E4FF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CC539340-57F6-4411-BAB2-8AF69B8FE8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最后，在连接阶段将输入的机器代码文件*</a:t>
            </a:r>
            <a:r>
              <a:rPr lang="en-US" altLang="zh-CN"/>
              <a:t>.s</a:t>
            </a:r>
            <a:r>
              <a:rPr lang="zh-CN" altLang="en-US"/>
              <a:t>（与其它的机器代码文件和库文件）汇集成一个可执行的二进制代码文件。这一步骤，可以利用下面的示例命令完成：</a:t>
            </a:r>
          </a:p>
          <a:p>
            <a:r>
              <a:rPr lang="zh-CN" altLang="en-US"/>
              <a:t>    </a:t>
            </a:r>
            <a:r>
              <a:rPr lang="en-US" altLang="zh-CN"/>
              <a:t>Gcc test.o –o test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 descr="Large confetti">
            <a:extLst>
              <a:ext uri="{FF2B5EF4-FFF2-40B4-BE49-F238E27FC236}">
                <a16:creationId xmlns:a16="http://schemas.microsoft.com/office/drawing/2014/main" id="{1CB3657A-966C-45AE-8CAD-8B066DB138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FD52FA77-02C5-4608-8618-F328641DE9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GCC</a:t>
            </a:r>
            <a:r>
              <a:rPr lang="zh-CN" altLang="en-US" sz="2400"/>
              <a:t>常用的模式是把一个文件编译生成可执行文件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源代码都在一个文件</a:t>
            </a:r>
            <a:r>
              <a:rPr lang="en-US" altLang="zh-CN" sz="2400"/>
              <a:t>test.c</a:t>
            </a:r>
            <a:r>
              <a:rPr lang="zh-CN" altLang="en-US" sz="2400"/>
              <a:t>中，要想把这个源文件直接编译成可执行程序，可以使用以下命令：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gcc test.c –o test   </a:t>
            </a:r>
            <a:r>
              <a:rPr lang="zh-CN" altLang="en-US" sz="2400"/>
              <a:t>或者   </a:t>
            </a:r>
            <a:r>
              <a:rPr lang="en-US" altLang="zh-CN" sz="2400"/>
              <a:t>gcc –o test test.c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一个程序的源代码通常包含在多个源文件之中，这该怎么办？没关系，即使这样，用</a:t>
            </a:r>
            <a:r>
              <a:rPr lang="en-US" altLang="zh-CN" sz="2400"/>
              <a:t>GCC</a:t>
            </a:r>
            <a:r>
              <a:rPr lang="zh-CN" altLang="en-US" sz="2400"/>
              <a:t>处理起来也并不复杂，见下例：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gcc –o test first.c second.c third.c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该命令将同时编译三个源文件，即</a:t>
            </a:r>
            <a:r>
              <a:rPr lang="en-US" altLang="zh-CN" sz="2400"/>
              <a:t>first.c</a:t>
            </a:r>
            <a:r>
              <a:rPr lang="zh-CN" altLang="en-US" sz="2400"/>
              <a:t>、</a:t>
            </a:r>
            <a:r>
              <a:rPr lang="en-US" altLang="zh-CN" sz="2400"/>
              <a:t>second.c</a:t>
            </a:r>
            <a:r>
              <a:rPr lang="zh-CN" altLang="en-US" sz="2400"/>
              <a:t>和 </a:t>
            </a:r>
            <a:r>
              <a:rPr lang="en-US" altLang="zh-CN" sz="2400"/>
              <a:t>third.c</a:t>
            </a:r>
            <a:r>
              <a:rPr lang="zh-CN" altLang="en-US" sz="2400"/>
              <a:t>，然后将它们连接成一个可执行程序，名为</a:t>
            </a:r>
            <a:r>
              <a:rPr lang="en-US" altLang="zh-CN" sz="2400"/>
              <a:t>test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 descr="Large confetti">
            <a:extLst>
              <a:ext uri="{FF2B5EF4-FFF2-40B4-BE49-F238E27FC236}">
                <a16:creationId xmlns:a16="http://schemas.microsoft.com/office/drawing/2014/main" id="{2B331388-D8D1-464E-9150-12B15AA05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Gcc</a:t>
            </a:r>
            <a:r>
              <a:rPr lang="zh-CN" altLang="en-US"/>
              <a:t>参数（提纲）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9246395C-AFD8-49DC-A770-021FB3A929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警告</a:t>
            </a:r>
          </a:p>
          <a:p>
            <a:r>
              <a:rPr lang="zh-CN" altLang="en-US"/>
              <a:t>函数库</a:t>
            </a:r>
          </a:p>
          <a:p>
            <a:r>
              <a:rPr lang="zh-CN" altLang="en-US"/>
              <a:t>其它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 descr="Large confetti">
            <a:extLst>
              <a:ext uri="{FF2B5EF4-FFF2-40B4-BE49-F238E27FC236}">
                <a16:creationId xmlns:a16="http://schemas.microsoft.com/office/drawing/2014/main" id="{92321697-7F3E-4689-8E16-C67969500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警告类参数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63F71AAA-0F66-4A2E-B7F6-BC6D4710F6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-v   </a:t>
            </a:r>
            <a:r>
              <a:rPr lang="zh-CN" altLang="en-US"/>
              <a:t>启动所有报警</a:t>
            </a:r>
            <a:br>
              <a:rPr lang="zh-CN" altLang="en-US"/>
            </a:br>
            <a:r>
              <a:rPr lang="en-US" altLang="zh-CN"/>
              <a:t>-w   </a:t>
            </a:r>
            <a:r>
              <a:rPr lang="zh-CN" altLang="en-US"/>
              <a:t>禁止所有报警</a:t>
            </a:r>
          </a:p>
          <a:p>
            <a:pPr>
              <a:buFontTx/>
              <a:buNone/>
            </a:pPr>
            <a:r>
              <a:rPr lang="zh-CN" altLang="en-US"/>
              <a:t> </a:t>
            </a:r>
            <a:r>
              <a:rPr lang="en-US" altLang="zh-CN"/>
              <a:t>-pedantic </a:t>
            </a:r>
            <a:r>
              <a:rPr lang="zh-CN" altLang="en-US"/>
              <a:t>使用了</a:t>
            </a:r>
            <a:r>
              <a:rPr lang="en-US" altLang="zh-CN"/>
              <a:t>ANSI/ISO C</a:t>
            </a:r>
            <a:r>
              <a:rPr lang="zh-CN" altLang="en-US"/>
              <a:t>语言扩展语法的地方将产生相应的警告信息</a:t>
            </a:r>
            <a:br>
              <a:rPr lang="zh-CN" altLang="en-US"/>
            </a:br>
            <a:r>
              <a:rPr lang="en-US" altLang="zh-CN"/>
              <a:t>2:-Wall   </a:t>
            </a:r>
            <a:r>
              <a:rPr lang="zh-CN" altLang="en-US"/>
              <a:t>产生尽可能多的警告信息</a:t>
            </a:r>
            <a:r>
              <a:rPr lang="en-US" altLang="zh-CN"/>
              <a:t>,</a:t>
            </a:r>
            <a:r>
              <a:rPr lang="zh-CN" altLang="en-US"/>
              <a:t>建议始终带上</a:t>
            </a:r>
            <a:br>
              <a:rPr lang="zh-CN" altLang="en-US"/>
            </a:br>
            <a:r>
              <a:rPr lang="en-US" altLang="zh-CN"/>
              <a:t>3:-Werror  </a:t>
            </a:r>
            <a:r>
              <a:rPr lang="zh-CN" altLang="en-US"/>
              <a:t>将所有的警告当成错误进行处理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 descr="Large confetti">
            <a:extLst>
              <a:ext uri="{FF2B5EF4-FFF2-40B4-BE49-F238E27FC236}">
                <a16:creationId xmlns:a16="http://schemas.microsoft.com/office/drawing/2014/main" id="{270ECB05-9814-4134-8492-A93F280D2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42817FC8-A74F-41E4-95F2-E60DDBFE75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800"/>
              <a:t>-I</a:t>
            </a:r>
            <a:r>
              <a:rPr lang="zh-CN" altLang="en-US" sz="2800"/>
              <a:t>选项向</a:t>
            </a:r>
            <a:r>
              <a:rPr lang="en-US" altLang="zh-CN" sz="2800"/>
              <a:t>gcc</a:t>
            </a:r>
            <a:r>
              <a:rPr lang="zh-CN" altLang="en-US" sz="2800"/>
              <a:t>的头文件搜索路径中添加新的目录</a:t>
            </a:r>
            <a:br>
              <a:rPr lang="zh-CN" altLang="en-US" sz="2800"/>
            </a:br>
            <a:r>
              <a:rPr lang="en-US" altLang="zh-CN" sz="2800"/>
              <a:t>-L</a:t>
            </a:r>
            <a:r>
              <a:rPr lang="zh-CN" altLang="en-US" sz="2800"/>
              <a:t>选项向</a:t>
            </a:r>
            <a:r>
              <a:rPr lang="en-US" altLang="zh-CN" sz="2800"/>
              <a:t>gcc</a:t>
            </a:r>
            <a:r>
              <a:rPr lang="zh-CN" altLang="en-US" sz="2800"/>
              <a:t>的库文件搜索路径中添加新的目录</a:t>
            </a:r>
            <a:br>
              <a:rPr lang="zh-CN" altLang="en-US" sz="2800"/>
            </a:br>
            <a:r>
              <a:rPr lang="en-US" altLang="zh-CN" sz="2800"/>
              <a:t>-l</a:t>
            </a:r>
            <a:r>
              <a:rPr lang="zh-CN" altLang="en-US" sz="2800"/>
              <a:t>指定链接的库文件名，如 </a:t>
            </a:r>
            <a:r>
              <a:rPr lang="en-US" altLang="zh-CN" sz="2800"/>
              <a:t>-ldavid </a:t>
            </a:r>
            <a:r>
              <a:rPr lang="zh-CN" altLang="en-US" sz="2800"/>
              <a:t>表示指示</a:t>
            </a:r>
            <a:r>
              <a:rPr lang="en-US" altLang="zh-CN" sz="2800"/>
              <a:t>gcc</a:t>
            </a:r>
            <a:r>
              <a:rPr lang="zh-CN" altLang="en-US" sz="2800"/>
              <a:t>去连接库文件</a:t>
            </a:r>
            <a:r>
              <a:rPr lang="en-US" altLang="zh-CN" sz="2800"/>
              <a:t>libdavid.so</a:t>
            </a:r>
            <a:br>
              <a:rPr lang="en-US" altLang="zh-CN" sz="2800"/>
            </a:br>
            <a:r>
              <a:rPr lang="en-US" altLang="zh-CN" sz="2800"/>
              <a:t>-static</a:t>
            </a:r>
            <a:r>
              <a:rPr lang="zh-CN" altLang="en-US" sz="2800"/>
              <a:t>强制使用静态链接库</a:t>
            </a:r>
            <a:br>
              <a:rPr lang="zh-CN" altLang="en-US" sz="2800"/>
            </a:br>
            <a:r>
              <a:rPr lang="zh-CN" altLang="en-US" sz="2800"/>
              <a:t>动态库文件</a:t>
            </a:r>
            <a:r>
              <a:rPr lang="en-US" altLang="zh-CN" sz="2800"/>
              <a:t>(.so)</a:t>
            </a:r>
            <a:r>
              <a:rPr lang="zh-CN" altLang="en-US" sz="2800"/>
              <a:t>和静态库文件</a:t>
            </a:r>
            <a:r>
              <a:rPr lang="en-US" altLang="zh-CN" sz="2800"/>
              <a:t>(.a)</a:t>
            </a:r>
            <a:r>
              <a:rPr lang="zh-CN" altLang="en-US" sz="2800"/>
              <a:t>的区别在于程序执行时所需的代码是运行时动态加载的</a:t>
            </a:r>
            <a:r>
              <a:rPr lang="en-US" altLang="zh-CN" sz="2800"/>
              <a:t>,</a:t>
            </a:r>
            <a:r>
              <a:rPr lang="zh-CN" altLang="en-US" sz="2800"/>
              <a:t>还是编译时静态加载的</a:t>
            </a:r>
            <a:r>
              <a:rPr lang="en-US" altLang="zh-CN" sz="2800"/>
              <a:t>.gcc</a:t>
            </a:r>
            <a:r>
              <a:rPr lang="zh-CN" altLang="en-US" sz="2800"/>
              <a:t>优先使用动态库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 descr="Large confetti">
            <a:extLst>
              <a:ext uri="{FF2B5EF4-FFF2-40B4-BE49-F238E27FC236}">
                <a16:creationId xmlns:a16="http://schemas.microsoft.com/office/drawing/2014/main" id="{78503F67-7FD0-451D-AD27-6E1A750ED1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5EAE3574-D637-45F1-AFB2-39E69EF9B8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2800"/>
              <a:t>-On </a:t>
            </a:r>
            <a:r>
              <a:rPr lang="zh-CN" altLang="en-US" sz="2800"/>
              <a:t>控制优化代码的生成，</a:t>
            </a:r>
            <a:r>
              <a:rPr lang="en-US" altLang="zh-CN" sz="2800"/>
              <a:t>n</a:t>
            </a:r>
            <a:r>
              <a:rPr lang="zh-CN" altLang="en-US" sz="2800"/>
              <a:t>是一个代表优先级别的整数；</a:t>
            </a:r>
            <a:r>
              <a:rPr lang="en-US" altLang="zh-CN" sz="2800"/>
              <a:t>n</a:t>
            </a:r>
            <a:r>
              <a:rPr lang="zh-CN" altLang="en-US" sz="2800"/>
              <a:t>取</a:t>
            </a:r>
            <a:r>
              <a:rPr lang="en-US" altLang="zh-CN" sz="2800"/>
              <a:t>0~3</a:t>
            </a:r>
            <a:r>
              <a:rPr lang="zh-CN" altLang="en-US" sz="2800"/>
              <a:t>；</a:t>
            </a:r>
            <a:r>
              <a:rPr lang="en-US" altLang="zh-CN" sz="2800"/>
              <a:t>-O</a:t>
            </a:r>
            <a:r>
              <a:rPr lang="zh-CN" altLang="en-US" sz="2800"/>
              <a:t>相当于</a:t>
            </a:r>
            <a:r>
              <a:rPr lang="en-US" altLang="zh-CN" sz="2800"/>
              <a:t>-O1;</a:t>
            </a:r>
            <a:br>
              <a:rPr lang="en-US" altLang="zh-CN" sz="2800"/>
            </a:br>
            <a:r>
              <a:rPr lang="en-US" altLang="zh-CN" sz="2800"/>
              <a:t>-O1 </a:t>
            </a:r>
            <a:r>
              <a:rPr lang="zh-CN" altLang="en-US" sz="2800"/>
              <a:t>减小代码的长度和执行时间，一般包括线程跳转</a:t>
            </a:r>
            <a:r>
              <a:rPr lang="en-US" altLang="zh-CN" sz="2800"/>
              <a:t>(Thread Jump)</a:t>
            </a:r>
            <a:r>
              <a:rPr lang="zh-CN" altLang="en-US" sz="2800"/>
              <a:t>和延迟退栈（</a:t>
            </a:r>
            <a:r>
              <a:rPr lang="en-US" altLang="zh-CN" sz="2800"/>
              <a:t>Deferred Stack Pops</a:t>
            </a:r>
            <a:r>
              <a:rPr lang="zh-CN" altLang="en-US" sz="2800"/>
              <a:t>）；</a:t>
            </a:r>
            <a:br>
              <a:rPr lang="zh-CN" altLang="en-US" sz="2800"/>
            </a:br>
            <a:r>
              <a:rPr lang="en-US" altLang="zh-CN" sz="2800"/>
              <a:t>-O2 </a:t>
            </a:r>
            <a:r>
              <a:rPr lang="zh-CN" altLang="en-US" sz="2800"/>
              <a:t>在</a:t>
            </a:r>
            <a:r>
              <a:rPr lang="en-US" altLang="zh-CN" sz="2800"/>
              <a:t>O1</a:t>
            </a:r>
            <a:r>
              <a:rPr lang="zh-CN" altLang="en-US" sz="2800"/>
              <a:t>基础上，进行一些额外调整，如处理器指令跳转；</a:t>
            </a:r>
            <a:br>
              <a:rPr lang="zh-CN" altLang="en-US" sz="2800"/>
            </a:br>
            <a:r>
              <a:rPr lang="en-US" altLang="zh-CN" sz="2800"/>
              <a:t>-O3 </a:t>
            </a:r>
            <a:r>
              <a:rPr lang="zh-CN" altLang="en-US" sz="2800"/>
              <a:t>在</a:t>
            </a:r>
            <a:r>
              <a:rPr lang="en-US" altLang="zh-CN" sz="2800"/>
              <a:t>O2</a:t>
            </a:r>
            <a:r>
              <a:rPr lang="zh-CN" altLang="en-US" sz="2800"/>
              <a:t>基础上，循环展开一些其他和处理器特性相关的优化工作；</a:t>
            </a:r>
            <a:br>
              <a:rPr lang="zh-CN" altLang="en-US" sz="2800"/>
            </a:br>
            <a:r>
              <a:rPr lang="en-US" altLang="zh-CN" sz="2800"/>
              <a:t>-pipe:</a:t>
            </a:r>
            <a:r>
              <a:rPr lang="zh-CN" altLang="en-US" sz="2800"/>
              <a:t>管道</a:t>
            </a:r>
            <a:r>
              <a:rPr lang="en-US" altLang="zh-CN" sz="2800"/>
              <a:t>,</a:t>
            </a:r>
            <a:r>
              <a:rPr lang="zh-CN" altLang="en-US" sz="2800"/>
              <a:t>它可以用来同时连接两个程序</a:t>
            </a:r>
            <a:r>
              <a:rPr lang="en-US" altLang="zh-CN" sz="2800"/>
              <a:t>,</a:t>
            </a:r>
            <a:r>
              <a:rPr lang="zh-CN" altLang="en-US" sz="2800"/>
              <a:t>其中一个程序的输出将直接作为另一个程序的输入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Large confetti">
            <a:extLst>
              <a:ext uri="{FF2B5EF4-FFF2-40B4-BE49-F238E27FC236}">
                <a16:creationId xmlns:a16="http://schemas.microsoft.com/office/drawing/2014/main" id="{BA3BDE07-8CC7-4501-B491-7DA2F39E7B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节 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b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CN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Gdb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3702545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 descr="Large confetti">
            <a:extLst>
              <a:ext uri="{FF2B5EF4-FFF2-40B4-BE49-F238E27FC236}">
                <a16:creationId xmlns:a16="http://schemas.microsoft.com/office/drawing/2014/main" id="{E8CA343C-D84A-45D9-A569-D56EB44C2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A65E3BCD-8AE3-4134-A416-B4335CBCBE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     </a:t>
            </a:r>
          </a:p>
          <a:p>
            <a:pPr>
              <a:buFontTx/>
              <a:buNone/>
            </a:pPr>
            <a:r>
              <a:rPr lang="en-US" altLang="zh-CN"/>
              <a:t>     Gdb</a:t>
            </a:r>
            <a:r>
              <a:rPr lang="zh-CN" altLang="en-US"/>
              <a:t>调试器是</a:t>
            </a:r>
            <a:r>
              <a:rPr lang="en-US" altLang="zh-CN"/>
              <a:t>gnu</a:t>
            </a:r>
            <a:r>
              <a:rPr lang="zh-CN" altLang="en-US"/>
              <a:t>开发组织下的一款</a:t>
            </a:r>
          </a:p>
          <a:p>
            <a:pPr>
              <a:buFontTx/>
              <a:buNone/>
            </a:pPr>
            <a:r>
              <a:rPr lang="en-US" altLang="zh-CN"/>
              <a:t>     Unix/linux</a:t>
            </a:r>
            <a:r>
              <a:rPr lang="zh-CN" altLang="en-US"/>
              <a:t>下的基于文本界面的调试</a:t>
            </a:r>
          </a:p>
          <a:p>
            <a:pPr>
              <a:buFontTx/>
              <a:buNone/>
            </a:pPr>
            <a:r>
              <a:rPr lang="en-US" altLang="zh-CN"/>
              <a:t>     </a:t>
            </a:r>
            <a:r>
              <a:rPr lang="zh-CN" altLang="en-US"/>
              <a:t>程序，是</a:t>
            </a:r>
            <a:r>
              <a:rPr lang="en-US" altLang="zh-CN"/>
              <a:t>linux</a:t>
            </a:r>
            <a:r>
              <a:rPr lang="zh-CN" altLang="en-US"/>
              <a:t>系统上常用的调试工具</a:t>
            </a:r>
          </a:p>
        </p:txBody>
      </p:sp>
    </p:spTree>
    <p:extLst>
      <p:ext uri="{BB962C8B-B14F-4D97-AF65-F5344CB8AC3E}">
        <p14:creationId xmlns:p14="http://schemas.microsoft.com/office/powerpoint/2010/main" val="417827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Large confetti">
            <a:extLst>
              <a:ext uri="{FF2B5EF4-FFF2-40B4-BE49-F238E27FC236}">
                <a16:creationId xmlns:a16="http://schemas.microsoft.com/office/drawing/2014/main" id="{1C60ABE4-744A-48ED-B48A-54059338854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 </a:t>
            </a:r>
            <a:b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linux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编程基础</a:t>
            </a:r>
            <a:endParaRPr lang="zh-CN" altLang="en-US" b="1" dirty="0">
              <a:effectLst>
                <a:outerShdw blurRad="38100" dist="38100" dir="2700000" algn="tl">
                  <a:srgbClr val="000000"/>
                </a:outerShdw>
              </a:effectLst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49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 descr="Large confetti">
            <a:extLst>
              <a:ext uri="{FF2B5EF4-FFF2-40B4-BE49-F238E27FC236}">
                <a16:creationId xmlns:a16="http://schemas.microsoft.com/office/drawing/2014/main" id="{C299647A-96BA-4D74-BBBA-0D8C4DF2C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BDB4D12D-CD53-460A-A49F-A789D012F5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zh-CN" altLang="en-US" sz="2800"/>
          </a:p>
          <a:p>
            <a:pPr>
              <a:lnSpc>
                <a:spcPct val="90000"/>
              </a:lnSpc>
            </a:pPr>
            <a:r>
              <a:rPr lang="zh-CN" altLang="en-US" sz="2800"/>
              <a:t>输入</a:t>
            </a:r>
            <a:r>
              <a:rPr lang="en-US" altLang="zh-CN" sz="2800"/>
              <a:t>gdb</a:t>
            </a:r>
            <a:r>
              <a:rPr lang="zh-CN" altLang="en-US" sz="2800"/>
              <a:t>进入</a:t>
            </a:r>
            <a:r>
              <a:rPr lang="en-US" altLang="zh-CN" sz="2800"/>
              <a:t>gdb</a:t>
            </a:r>
            <a:r>
              <a:rPr lang="zh-CN" altLang="en-US" sz="2800"/>
              <a:t>调试环境。或者直接输入</a:t>
            </a:r>
            <a:r>
              <a:rPr lang="en-US" altLang="zh-CN" sz="2800"/>
              <a:t>gdb + progfile</a:t>
            </a:r>
            <a:r>
              <a:rPr lang="zh-CN" altLang="en-US" sz="2800"/>
              <a:t>来加载文件。</a:t>
            </a:r>
            <a:br>
              <a:rPr lang="zh-CN" altLang="en-US" sz="2800"/>
            </a:br>
            <a:r>
              <a:rPr lang="zh-CN" altLang="en-US" sz="2800"/>
              <a:t>注意该文件是使用</a:t>
            </a:r>
            <a:r>
              <a:rPr lang="en-US" altLang="zh-CN" sz="2800"/>
              <a:t>gcc</a:t>
            </a:r>
            <a:r>
              <a:rPr lang="zh-CN" altLang="en-US" sz="2800"/>
              <a:t>（或</a:t>
            </a:r>
            <a:r>
              <a:rPr lang="en-US" altLang="zh-CN" sz="2800"/>
              <a:t>g++</a:t>
            </a:r>
            <a:r>
              <a:rPr lang="zh-CN" altLang="en-US" sz="2800"/>
              <a:t>）编译得到的。为了使 </a:t>
            </a:r>
            <a:r>
              <a:rPr lang="en-US" altLang="zh-CN" sz="2800"/>
              <a:t>gdb </a:t>
            </a:r>
            <a:r>
              <a:rPr lang="zh-CN" altLang="en-US" sz="2800"/>
              <a:t>正常工作</a:t>
            </a:r>
            <a:r>
              <a:rPr lang="en-US" altLang="zh-CN" sz="2800"/>
              <a:t>, </a:t>
            </a:r>
            <a:r>
              <a:rPr lang="zh-CN" altLang="en-US" sz="2800"/>
              <a:t>必须</a:t>
            </a:r>
            <a:br>
              <a:rPr lang="zh-CN" altLang="en-US" sz="2800"/>
            </a:br>
            <a:r>
              <a:rPr lang="zh-CN" altLang="en-US" sz="2800"/>
              <a:t>使你的程序在编译时包含调试信息，编译时必须使用</a:t>
            </a:r>
            <a:r>
              <a:rPr lang="en-US" altLang="zh-CN" sz="2800"/>
              <a:t>-g</a:t>
            </a:r>
            <a:r>
              <a:rPr lang="zh-CN" altLang="en-US" sz="2800"/>
              <a:t>参数来。</a:t>
            </a:r>
            <a:br>
              <a:rPr lang="zh-CN" altLang="en-US" sz="2800"/>
            </a:br>
            <a:r>
              <a:rPr lang="zh-CN" altLang="en-US" sz="2800"/>
              <a:t>    </a:t>
            </a:r>
            <a:br>
              <a:rPr lang="zh-CN" altLang="en-US" sz="2800"/>
            </a:br>
            <a:br>
              <a:rPr lang="zh-CN" altLang="en-US" sz="2800"/>
            </a:b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729205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 descr="Large confetti">
            <a:extLst>
              <a:ext uri="{FF2B5EF4-FFF2-40B4-BE49-F238E27FC236}">
                <a16:creationId xmlns:a16="http://schemas.microsoft.com/office/drawing/2014/main" id="{DB2125A3-994B-419E-B120-982DF6162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A159ECE2-B8D5-4881-AEA5-0611588E52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或者进入</a:t>
            </a:r>
            <a:r>
              <a:rPr lang="en-US" altLang="zh-CN"/>
              <a:t>gdb</a:t>
            </a:r>
            <a:r>
              <a:rPr lang="zh-CN" altLang="en-US"/>
              <a:t>环境后，通过命令</a:t>
            </a:r>
            <a:r>
              <a:rPr lang="en-US" altLang="zh-CN"/>
              <a:t>file + progfile</a:t>
            </a:r>
            <a:r>
              <a:rPr lang="zh-CN" altLang="en-US"/>
              <a:t>来加载需要调试的可</a:t>
            </a:r>
            <a:br>
              <a:rPr lang="zh-CN" altLang="en-US"/>
            </a:br>
            <a:r>
              <a:rPr lang="zh-CN" altLang="en-US"/>
              <a:t>执行文件文件。</a:t>
            </a:r>
          </a:p>
        </p:txBody>
      </p:sp>
    </p:spTree>
    <p:extLst>
      <p:ext uri="{BB962C8B-B14F-4D97-AF65-F5344CB8AC3E}">
        <p14:creationId xmlns:p14="http://schemas.microsoft.com/office/powerpoint/2010/main" val="4025203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 descr="Large confetti">
            <a:extLst>
              <a:ext uri="{FF2B5EF4-FFF2-40B4-BE49-F238E27FC236}">
                <a16:creationId xmlns:a16="http://schemas.microsoft.com/office/drawing/2014/main" id="{C480E40D-C041-48C9-98A7-8B344241E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参数使用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59E6DE97-36A2-4B59-B390-B99615616B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查看源代码：</a:t>
            </a:r>
            <a:r>
              <a:rPr lang="en-US" altLang="zh-CN"/>
              <a:t>list [</a:t>
            </a:r>
            <a:r>
              <a:rPr lang="zh-CN" altLang="en-US"/>
              <a:t>函数名</a:t>
            </a:r>
            <a:r>
              <a:rPr lang="en-US" altLang="zh-CN"/>
              <a:t>][</a:t>
            </a:r>
            <a:r>
              <a:rPr lang="zh-CN" altLang="en-US"/>
              <a:t>行数</a:t>
            </a:r>
            <a:r>
              <a:rPr lang="en-US" altLang="zh-CN"/>
              <a:t>]</a:t>
            </a:r>
            <a:br>
              <a:rPr lang="en-US" altLang="zh-CN"/>
            </a:br>
            <a:r>
              <a:rPr lang="en-US" altLang="zh-CN"/>
              <a:t> </a:t>
            </a:r>
            <a:r>
              <a:rPr lang="zh-CN" altLang="en-US"/>
              <a:t>设置程序运行参数：</a:t>
            </a:r>
            <a:r>
              <a:rPr lang="en-US" altLang="zh-CN"/>
              <a:t>set args</a:t>
            </a:r>
            <a:br>
              <a:rPr lang="en-US" altLang="zh-CN"/>
            </a:b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812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 descr="Large confetti">
            <a:extLst>
              <a:ext uri="{FF2B5EF4-FFF2-40B4-BE49-F238E27FC236}">
                <a16:creationId xmlns:a16="http://schemas.microsoft.com/office/drawing/2014/main" id="{0F46FE21-7E81-446A-AB6C-279B37E3D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9168F1B4-5033-42A0-9AE8-764C758FBB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gdb</a:t>
            </a:r>
            <a:r>
              <a:rPr lang="zh-CN" altLang="en-US"/>
              <a:t>可以使用几种方式来暂停程序：断点，观察点，捕捉点，信号，线</a:t>
            </a:r>
            <a:br>
              <a:rPr lang="zh-CN" altLang="en-US"/>
            </a:br>
            <a:r>
              <a:rPr lang="zh-CN" altLang="en-US"/>
              <a:t>程停止。当程序被暂停后，可以使用</a:t>
            </a:r>
            <a:r>
              <a:rPr lang="en-US" altLang="zh-CN"/>
              <a:t>continue</a:t>
            </a:r>
            <a:r>
              <a:rPr lang="zh-CN" altLang="en-US"/>
              <a:t>、</a:t>
            </a:r>
            <a:r>
              <a:rPr lang="en-US" altLang="zh-CN"/>
              <a:t>next</a:t>
            </a:r>
            <a:r>
              <a:rPr lang="zh-CN" altLang="en-US"/>
              <a:t>、</a:t>
            </a:r>
            <a:r>
              <a:rPr lang="en-US" altLang="zh-CN"/>
              <a:t>setp</a:t>
            </a:r>
            <a:r>
              <a:rPr lang="zh-CN" altLang="en-US"/>
              <a:t>来继续执行程序。</a:t>
            </a:r>
            <a:br>
              <a:rPr lang="zh-CN" altLang="en-US"/>
            </a:br>
            <a:r>
              <a:rPr lang="zh-CN" altLang="en-US"/>
              <a:t> </a:t>
            </a:r>
            <a:r>
              <a:rPr lang="en-US" altLang="zh-CN"/>
              <a:t>continue </a:t>
            </a:r>
            <a:r>
              <a:rPr lang="zh-CN" altLang="en-US"/>
              <a:t>执行到下一暂停点或程序结束。</a:t>
            </a:r>
            <a:br>
              <a:rPr lang="zh-CN" altLang="en-US"/>
            </a:br>
            <a:r>
              <a:rPr lang="zh-CN" altLang="en-US"/>
              <a:t> </a:t>
            </a:r>
            <a:r>
              <a:rPr lang="en-US" altLang="zh-CN"/>
              <a:t>next   </a:t>
            </a:r>
            <a:r>
              <a:rPr lang="zh-CN" altLang="en-US"/>
              <a:t>执行一行源代码但不进入函数内部。</a:t>
            </a:r>
            <a:br>
              <a:rPr lang="zh-CN" altLang="en-US"/>
            </a:br>
            <a:r>
              <a:rPr lang="zh-CN" altLang="en-US"/>
              <a:t> </a:t>
            </a:r>
            <a:r>
              <a:rPr lang="en-US" altLang="zh-CN"/>
              <a:t>setp   </a:t>
            </a:r>
            <a:r>
              <a:rPr lang="zh-CN" altLang="en-US"/>
              <a:t>执行一行源代码而且进入函数内部。</a:t>
            </a:r>
          </a:p>
        </p:txBody>
      </p:sp>
    </p:spTree>
    <p:extLst>
      <p:ext uri="{BB962C8B-B14F-4D97-AF65-F5344CB8AC3E}">
        <p14:creationId xmlns:p14="http://schemas.microsoft.com/office/powerpoint/2010/main" val="1166124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 descr="Large confetti">
            <a:extLst>
              <a:ext uri="{FF2B5EF4-FFF2-40B4-BE49-F238E27FC236}">
                <a16:creationId xmlns:a16="http://schemas.microsoft.com/office/drawing/2014/main" id="{2DA0BF0F-5A0C-4BA1-9C02-20D14E18D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设置断点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5F537E0A-6DF5-4E17-92ED-9F52158678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设置断点：</a:t>
            </a:r>
            <a:br>
              <a:rPr lang="zh-CN" altLang="en-US"/>
            </a:br>
            <a:r>
              <a:rPr lang="zh-CN" altLang="en-US"/>
              <a:t>       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break + [</a:t>
            </a:r>
            <a:r>
              <a:rPr lang="zh-CN" altLang="en-US"/>
              <a:t>源代码行号</a:t>
            </a:r>
            <a:r>
              <a:rPr lang="en-US" altLang="zh-CN"/>
              <a:t>][</a:t>
            </a:r>
            <a:r>
              <a:rPr lang="zh-CN" altLang="en-US"/>
              <a:t>源代码函数名</a:t>
            </a:r>
            <a:r>
              <a:rPr lang="en-US" altLang="zh-CN"/>
              <a:t>][</a:t>
            </a:r>
            <a:r>
              <a:rPr lang="zh-CN" altLang="en-US"/>
              <a:t>内存地址</a:t>
            </a:r>
            <a:r>
              <a:rPr lang="en-US" altLang="zh-CN"/>
              <a:t>]</a:t>
            </a:r>
            <a:br>
              <a:rPr lang="en-US" altLang="zh-CN"/>
            </a:br>
            <a:r>
              <a:rPr lang="en-US" altLang="zh-CN"/>
              <a:t>       b</a:t>
            </a:r>
            <a:r>
              <a:rPr lang="zh-CN" altLang="en-US"/>
              <a:t>、</a:t>
            </a:r>
            <a:r>
              <a:rPr lang="en-US" altLang="zh-CN"/>
              <a:t>break ... if condition   ...</a:t>
            </a:r>
            <a:r>
              <a:rPr lang="zh-CN" altLang="en-US"/>
              <a:t>可以是上述任一参数，</a:t>
            </a:r>
            <a:r>
              <a:rPr lang="en-US" altLang="zh-CN"/>
              <a:t>condition</a:t>
            </a:r>
            <a:br>
              <a:rPr lang="en-US" altLang="zh-CN"/>
            </a:br>
            <a:r>
              <a:rPr lang="en-US" altLang="zh-CN"/>
              <a:t>    </a:t>
            </a:r>
            <a:r>
              <a:rPr lang="zh-CN" altLang="en-US"/>
              <a:t>条件。例如在循环体中可以设置</a:t>
            </a:r>
            <a:r>
              <a:rPr lang="en-US" altLang="zh-CN"/>
              <a:t>break ... if i = 100 </a:t>
            </a:r>
            <a:r>
              <a:rPr lang="zh-CN" altLang="en-US"/>
              <a:t>来设置循环次数。 </a:t>
            </a:r>
          </a:p>
        </p:txBody>
      </p:sp>
    </p:spTree>
    <p:extLst>
      <p:ext uri="{BB962C8B-B14F-4D97-AF65-F5344CB8AC3E}">
        <p14:creationId xmlns:p14="http://schemas.microsoft.com/office/powerpoint/2010/main" val="3856609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 descr="Large confetti">
            <a:extLst>
              <a:ext uri="{FF2B5EF4-FFF2-40B4-BE49-F238E27FC236}">
                <a16:creationId xmlns:a16="http://schemas.microsoft.com/office/drawing/2014/main" id="{6529D7BE-E611-4029-B0FC-39243165A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设置观察点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FC7FDF2F-0992-4B77-A206-D0CD1EFCFF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br>
              <a:rPr lang="zh-CN" altLang="en-US"/>
            </a:br>
            <a:r>
              <a:rPr lang="zh-CN" altLang="en-US"/>
              <a:t>       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watch + [</a:t>
            </a:r>
            <a:r>
              <a:rPr lang="zh-CN" altLang="en-US"/>
              <a:t>变量</a:t>
            </a:r>
            <a:r>
              <a:rPr lang="en-US" altLang="zh-CN"/>
              <a:t>][</a:t>
            </a:r>
            <a:r>
              <a:rPr lang="zh-CN" altLang="en-US"/>
              <a:t>表达式</a:t>
            </a:r>
            <a:r>
              <a:rPr lang="en-US" altLang="zh-CN"/>
              <a:t>]  </a:t>
            </a:r>
            <a:r>
              <a:rPr lang="zh-CN" altLang="en-US"/>
              <a:t>当变量或表达式值改变时即停住程序。</a:t>
            </a:r>
            <a:br>
              <a:rPr lang="zh-CN" altLang="en-US"/>
            </a:br>
            <a:r>
              <a:rPr lang="zh-CN" altLang="en-US"/>
              <a:t>       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rwatch + [</a:t>
            </a:r>
            <a:r>
              <a:rPr lang="zh-CN" altLang="en-US"/>
              <a:t>变量</a:t>
            </a:r>
            <a:r>
              <a:rPr lang="en-US" altLang="zh-CN"/>
              <a:t>][</a:t>
            </a:r>
            <a:r>
              <a:rPr lang="zh-CN" altLang="en-US"/>
              <a:t>表达式</a:t>
            </a:r>
            <a:r>
              <a:rPr lang="en-US" altLang="zh-CN"/>
              <a:t>] </a:t>
            </a:r>
            <a:r>
              <a:rPr lang="zh-CN" altLang="en-US"/>
              <a:t>当变量或表达式被读时，停住程序。</a:t>
            </a:r>
            <a:br>
              <a:rPr lang="zh-CN" altLang="en-US"/>
            </a:br>
            <a:r>
              <a:rPr lang="zh-CN" altLang="en-US"/>
              <a:t>       </a:t>
            </a: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awatch + [</a:t>
            </a:r>
            <a:r>
              <a:rPr lang="zh-CN" altLang="en-US"/>
              <a:t>变量</a:t>
            </a:r>
            <a:r>
              <a:rPr lang="en-US" altLang="zh-CN"/>
              <a:t>][</a:t>
            </a:r>
            <a:r>
              <a:rPr lang="zh-CN" altLang="en-US"/>
              <a:t>表达式</a:t>
            </a:r>
            <a:r>
              <a:rPr lang="en-US" altLang="zh-CN"/>
              <a:t>] </a:t>
            </a:r>
            <a:r>
              <a:rPr lang="zh-CN" altLang="en-US"/>
              <a:t>当变量或表达式被读或被写时，停住程序。 </a:t>
            </a:r>
          </a:p>
        </p:txBody>
      </p:sp>
    </p:spTree>
    <p:extLst>
      <p:ext uri="{BB962C8B-B14F-4D97-AF65-F5344CB8AC3E}">
        <p14:creationId xmlns:p14="http://schemas.microsoft.com/office/powerpoint/2010/main" val="3196868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 descr="Large confetti">
            <a:extLst>
              <a:ext uri="{FF2B5EF4-FFF2-40B4-BE49-F238E27FC236}">
                <a16:creationId xmlns:a16="http://schemas.microsoft.com/office/drawing/2014/main" id="{A83910AB-5F09-475A-A8A5-AB625E714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设置捕捉点：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7AE07569-42B2-4A52-AFA9-6CA83E646A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dirty="0"/>
              <a:t>    </a:t>
            </a:r>
            <a:r>
              <a:rPr lang="zh-CN" altLang="en-US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   </a:t>
            </a:r>
            <a:r>
              <a:rPr lang="en-US" altLang="zh-CN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catch + event  </a:t>
            </a:r>
            <a:r>
              <a:rPr lang="zh-CN" altLang="en-US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当</a:t>
            </a:r>
            <a:r>
              <a:rPr lang="en-US" altLang="zh-CN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event</a:t>
            </a:r>
            <a:r>
              <a:rPr lang="zh-CN" altLang="en-US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发生时，停住程序。</a:t>
            </a:r>
            <a:r>
              <a:rPr lang="en-US" altLang="zh-CN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event</a:t>
            </a:r>
            <a:r>
              <a:rPr lang="zh-CN" altLang="en-US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可以是下面的内容：</a:t>
            </a:r>
            <a:br>
              <a:rPr lang="zh-CN" altLang="en-US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zh-CN" altLang="en-US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 </a:t>
            </a:r>
            <a:r>
              <a:rPr lang="en-US" altLang="zh-CN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1)</a:t>
            </a:r>
            <a:r>
              <a:rPr lang="zh-CN" altLang="en-US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、</a:t>
            </a:r>
            <a:r>
              <a:rPr lang="en-US" altLang="zh-CN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throw </a:t>
            </a:r>
            <a:r>
              <a:rPr lang="zh-CN" altLang="en-US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一个</a:t>
            </a:r>
            <a:r>
              <a:rPr lang="en-US" altLang="zh-CN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C++</a:t>
            </a:r>
            <a:r>
              <a:rPr lang="zh-CN" altLang="en-US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抛出的异常。（</a:t>
            </a:r>
            <a:r>
              <a:rPr lang="en-US" altLang="zh-CN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throw</a:t>
            </a:r>
            <a:r>
              <a:rPr lang="zh-CN" altLang="en-US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为关键字）</a:t>
            </a:r>
            <a:br>
              <a:rPr lang="zh-CN" altLang="en-US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zh-CN" altLang="en-US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 </a:t>
            </a:r>
            <a:r>
              <a:rPr lang="en-US" altLang="zh-CN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2)</a:t>
            </a:r>
            <a:r>
              <a:rPr lang="zh-CN" altLang="en-US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、</a:t>
            </a:r>
            <a:r>
              <a:rPr lang="en-US" altLang="zh-CN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catch </a:t>
            </a:r>
            <a:r>
              <a:rPr lang="zh-CN" altLang="en-US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一个</a:t>
            </a:r>
            <a:r>
              <a:rPr lang="en-US" altLang="zh-CN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C++</a:t>
            </a:r>
            <a:r>
              <a:rPr lang="zh-CN" altLang="en-US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捕捉到的异常。（</a:t>
            </a:r>
            <a:r>
              <a:rPr lang="en-US" altLang="zh-CN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catch</a:t>
            </a:r>
            <a:r>
              <a:rPr lang="zh-CN" altLang="en-US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为关键字）</a:t>
            </a:r>
            <a:br>
              <a:rPr lang="zh-CN" altLang="en-US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zh-CN" altLang="en-US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 </a:t>
            </a:r>
            <a:r>
              <a:rPr lang="en-US" altLang="zh-CN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3)</a:t>
            </a:r>
            <a:r>
              <a:rPr lang="zh-CN" altLang="en-US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、</a:t>
            </a:r>
            <a:r>
              <a:rPr lang="en-US" altLang="zh-CN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exec </a:t>
            </a:r>
            <a:r>
              <a:rPr lang="zh-CN" altLang="en-US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调用系统调用</a:t>
            </a:r>
            <a:r>
              <a:rPr lang="en-US" altLang="zh-CN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exec</a:t>
            </a:r>
            <a:r>
              <a:rPr lang="zh-CN" altLang="en-US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时。（</a:t>
            </a:r>
            <a:r>
              <a:rPr lang="en-US" altLang="zh-CN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exec</a:t>
            </a:r>
            <a:r>
              <a:rPr lang="zh-CN" altLang="en-US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为关键字，目前此功能只在</a:t>
            </a:r>
            <a:r>
              <a:rPr lang="en-US" altLang="zh-CN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HP-UX</a:t>
            </a:r>
            <a:r>
              <a:rPr lang="zh-CN" altLang="en-US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下有用）</a:t>
            </a:r>
            <a:br>
              <a:rPr lang="zh-CN" altLang="en-US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zh-CN" altLang="en-US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 </a:t>
            </a:r>
            <a:r>
              <a:rPr lang="en-US" altLang="zh-CN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4)</a:t>
            </a:r>
            <a:r>
              <a:rPr lang="zh-CN" altLang="en-US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、</a:t>
            </a:r>
            <a:r>
              <a:rPr lang="en-US" altLang="zh-CN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fork </a:t>
            </a:r>
            <a:r>
              <a:rPr lang="zh-CN" altLang="en-US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调用系统调用</a:t>
            </a:r>
            <a:r>
              <a:rPr lang="en-US" altLang="zh-CN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fork</a:t>
            </a:r>
            <a:r>
              <a:rPr lang="zh-CN" altLang="en-US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时。（</a:t>
            </a:r>
            <a:r>
              <a:rPr lang="en-US" altLang="zh-CN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fork</a:t>
            </a:r>
            <a:r>
              <a:rPr lang="zh-CN" altLang="en-US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为关键字，目前此功能只在</a:t>
            </a:r>
            <a:r>
              <a:rPr lang="en-US" altLang="zh-CN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HP-UX</a:t>
            </a:r>
            <a:r>
              <a:rPr lang="zh-CN" altLang="en-US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下有用）</a:t>
            </a:r>
            <a:br>
              <a:rPr lang="zh-CN" altLang="en-US" sz="5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</a:br>
            <a:br>
              <a:rPr lang="zh-CN" altLang="en-US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6890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 descr="Large confetti">
            <a:extLst>
              <a:ext uri="{FF2B5EF4-FFF2-40B4-BE49-F238E27FC236}">
                <a16:creationId xmlns:a16="http://schemas.microsoft.com/office/drawing/2014/main" id="{510A309C-B70F-44F4-B5E2-CE18B7596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1092759A-7175-4748-BCC0-66DD432C98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800"/>
              <a:t> </a:t>
            </a:r>
            <a:r>
              <a:rPr lang="en-US" altLang="zh-CN" sz="2800"/>
              <a:t>5)</a:t>
            </a:r>
            <a:r>
              <a:rPr lang="zh-CN" altLang="en-US" sz="2800"/>
              <a:t>、</a:t>
            </a:r>
            <a:r>
              <a:rPr lang="en-US" altLang="zh-CN" sz="2800"/>
              <a:t>vfork </a:t>
            </a:r>
            <a:r>
              <a:rPr lang="zh-CN" altLang="en-US" sz="2800"/>
              <a:t>调用系统调用</a:t>
            </a:r>
            <a:r>
              <a:rPr lang="en-US" altLang="zh-CN" sz="2800"/>
              <a:t>vfork</a:t>
            </a:r>
            <a:r>
              <a:rPr lang="zh-CN" altLang="en-US" sz="2800"/>
              <a:t>时。（</a:t>
            </a:r>
            <a:r>
              <a:rPr lang="en-US" altLang="zh-CN" sz="2800"/>
              <a:t>vfork</a:t>
            </a:r>
            <a:r>
              <a:rPr lang="zh-CN" altLang="en-US" sz="2800"/>
              <a:t>为关键字，目前此功能只在</a:t>
            </a:r>
            <a:r>
              <a:rPr lang="en-US" altLang="zh-CN" sz="2800"/>
              <a:t>HP-UX</a:t>
            </a:r>
            <a:r>
              <a:rPr lang="zh-CN" altLang="en-US" sz="2800"/>
              <a:t>下有用）</a:t>
            </a:r>
            <a:br>
              <a:rPr lang="zh-CN" altLang="en-US" sz="2800"/>
            </a:br>
            <a:r>
              <a:rPr lang="zh-CN" altLang="en-US" sz="2800"/>
              <a:t> </a:t>
            </a:r>
            <a:r>
              <a:rPr lang="en-US" altLang="zh-CN" sz="2800"/>
              <a:t>6)</a:t>
            </a:r>
            <a:r>
              <a:rPr lang="zh-CN" altLang="en-US" sz="2800"/>
              <a:t>、</a:t>
            </a:r>
            <a:r>
              <a:rPr lang="en-US" altLang="zh-CN" sz="2800"/>
              <a:t>load </a:t>
            </a:r>
            <a:r>
              <a:rPr lang="zh-CN" altLang="en-US" sz="2800"/>
              <a:t>或 </a:t>
            </a:r>
            <a:r>
              <a:rPr lang="en-US" altLang="zh-CN" sz="2800"/>
              <a:t>load </a:t>
            </a:r>
            <a:r>
              <a:rPr lang="zh-CN" altLang="en-US" sz="2800"/>
              <a:t>载入共享库（动态链接库）时。（</a:t>
            </a:r>
            <a:r>
              <a:rPr lang="en-US" altLang="zh-CN" sz="2800"/>
              <a:t>load</a:t>
            </a:r>
            <a:r>
              <a:rPr lang="zh-CN" altLang="en-US" sz="2800"/>
              <a:t>为关键字，</a:t>
            </a:r>
            <a:br>
              <a:rPr lang="zh-CN" altLang="en-US" sz="2800"/>
            </a:br>
            <a:r>
              <a:rPr lang="zh-CN" altLang="en-US" sz="2800"/>
              <a:t>            目前此功能只在</a:t>
            </a:r>
            <a:r>
              <a:rPr lang="en-US" altLang="zh-CN" sz="2800"/>
              <a:t>HP-UX</a:t>
            </a:r>
            <a:r>
              <a:rPr lang="zh-CN" altLang="en-US" sz="2800"/>
              <a:t>下有用）</a:t>
            </a:r>
            <a:br>
              <a:rPr lang="zh-CN" altLang="en-US" sz="2800"/>
            </a:br>
            <a:r>
              <a:rPr lang="zh-CN" altLang="en-US" sz="2800"/>
              <a:t> </a:t>
            </a:r>
            <a:r>
              <a:rPr lang="en-US" altLang="zh-CN" sz="2800"/>
              <a:t>7)</a:t>
            </a:r>
            <a:r>
              <a:rPr lang="zh-CN" altLang="en-US" sz="2800"/>
              <a:t>、</a:t>
            </a:r>
            <a:r>
              <a:rPr lang="en-US" altLang="zh-CN" sz="2800"/>
              <a:t>unload </a:t>
            </a:r>
            <a:r>
              <a:rPr lang="zh-CN" altLang="en-US" sz="2800"/>
              <a:t>或 </a:t>
            </a:r>
            <a:r>
              <a:rPr lang="en-US" altLang="zh-CN" sz="2800"/>
              <a:t>unload </a:t>
            </a:r>
            <a:r>
              <a:rPr lang="zh-CN" altLang="en-US" sz="2800"/>
              <a:t>卸载共享库（动态链接库）时。（</a:t>
            </a:r>
            <a:r>
              <a:rPr lang="en-US" altLang="zh-CN" sz="2800"/>
              <a:t>unload</a:t>
            </a:r>
            <a:r>
              <a:rPr lang="zh-CN" altLang="en-US" sz="2800"/>
              <a:t>为关</a:t>
            </a:r>
            <a:br>
              <a:rPr lang="zh-CN" altLang="en-US" sz="2800"/>
            </a:br>
            <a:r>
              <a:rPr lang="zh-CN" altLang="en-US" sz="2800"/>
              <a:t>            键字，目前此功能只在</a:t>
            </a:r>
            <a:r>
              <a:rPr lang="en-US" altLang="zh-CN" sz="2800"/>
              <a:t>HP-UX</a:t>
            </a:r>
            <a:r>
              <a:rPr lang="zh-CN" altLang="en-US" sz="2800"/>
              <a:t>下有用）</a:t>
            </a:r>
            <a:br>
              <a:rPr lang="zh-CN" altLang="en-US" sz="2800"/>
            </a:b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545519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 descr="Large confetti">
            <a:extLst>
              <a:ext uri="{FF2B5EF4-FFF2-40B4-BE49-F238E27FC236}">
                <a16:creationId xmlns:a16="http://schemas.microsoft.com/office/drawing/2014/main" id="{85B246CE-BDBB-49EB-A849-8FC86500D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捕捉信号：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169D5529-BC40-4BE5-8F47-4704E0B81C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/>
              <a:t>         </a:t>
            </a:r>
            <a:r>
              <a:rPr lang="en-US" altLang="zh-CN"/>
              <a:t>handle + [argu] + signals</a:t>
            </a:r>
            <a:br>
              <a:rPr lang="en-US" altLang="zh-CN"/>
            </a:br>
            <a:r>
              <a:rPr lang="en-US" altLang="zh-CN"/>
              <a:t>       signals</a:t>
            </a:r>
            <a:r>
              <a:rPr lang="zh-CN" altLang="en-US"/>
              <a:t>：是</a:t>
            </a:r>
            <a:r>
              <a:rPr lang="en-US" altLang="zh-CN"/>
              <a:t>Linux/Unix</a:t>
            </a:r>
            <a:r>
              <a:rPr lang="zh-CN" altLang="en-US"/>
              <a:t>定义的信号，</a:t>
            </a:r>
            <a:r>
              <a:rPr lang="en-US" altLang="zh-CN"/>
              <a:t>SIGINT</a:t>
            </a:r>
            <a:r>
              <a:rPr lang="zh-CN" altLang="en-US"/>
              <a:t>表示中断字符信号，也就是</a:t>
            </a:r>
            <a:br>
              <a:rPr lang="zh-CN" altLang="en-US"/>
            </a:br>
            <a:r>
              <a:rPr lang="zh-CN" altLang="en-US"/>
              <a:t>       </a:t>
            </a:r>
            <a:r>
              <a:rPr lang="en-US" altLang="zh-CN"/>
              <a:t>Ctrl+C</a:t>
            </a:r>
            <a:r>
              <a:rPr lang="zh-CN" altLang="en-US"/>
              <a:t>的信号，</a:t>
            </a:r>
            <a:r>
              <a:rPr lang="en-US" altLang="zh-CN"/>
              <a:t>SIGBUS</a:t>
            </a:r>
            <a:r>
              <a:rPr lang="zh-CN" altLang="en-US"/>
              <a:t>表示硬件故障的信号；</a:t>
            </a:r>
            <a:r>
              <a:rPr lang="en-US" altLang="zh-CN"/>
              <a:t>SIGCHLD</a:t>
            </a:r>
            <a:r>
              <a:rPr lang="zh-CN" altLang="en-US"/>
              <a:t>表示子进程状态改</a:t>
            </a:r>
            <a:br>
              <a:rPr lang="zh-CN" altLang="en-US"/>
            </a:br>
            <a:r>
              <a:rPr lang="zh-CN" altLang="en-US"/>
              <a:t>       变信号； </a:t>
            </a:r>
            <a:r>
              <a:rPr lang="en-US" altLang="zh-CN"/>
              <a:t>SIGKILL</a:t>
            </a:r>
            <a:r>
              <a:rPr lang="zh-CN" altLang="en-US"/>
              <a:t>表示终止程序运行的信号，等等 </a:t>
            </a:r>
          </a:p>
        </p:txBody>
      </p:sp>
    </p:spTree>
    <p:extLst>
      <p:ext uri="{BB962C8B-B14F-4D97-AF65-F5344CB8AC3E}">
        <p14:creationId xmlns:p14="http://schemas.microsoft.com/office/powerpoint/2010/main" val="2324829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Large confetti">
            <a:extLst>
              <a:ext uri="{FF2B5EF4-FFF2-40B4-BE49-F238E27FC236}">
                <a16:creationId xmlns:a16="http://schemas.microsoft.com/office/drawing/2014/main" id="{48B7F85B-34D0-487C-9975-3C2E10385E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节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b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CN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Makefile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实例</a:t>
            </a:r>
          </a:p>
        </p:txBody>
      </p:sp>
    </p:spTree>
    <p:extLst>
      <p:ext uri="{BB962C8B-B14F-4D97-AF65-F5344CB8AC3E}">
        <p14:creationId xmlns:p14="http://schemas.microsoft.com/office/powerpoint/2010/main" val="331984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Large confetti">
            <a:extLst>
              <a:ext uri="{FF2B5EF4-FFF2-40B4-BE49-F238E27FC236}">
                <a16:creationId xmlns:a16="http://schemas.microsoft.com/office/drawing/2014/main" id="{1C60ABE4-744A-48ED-B48A-54059338854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节 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使用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1117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 descr="Large confetti">
            <a:extLst>
              <a:ext uri="{FF2B5EF4-FFF2-40B4-BE49-F238E27FC236}">
                <a16:creationId xmlns:a16="http://schemas.microsoft.com/office/drawing/2014/main" id="{3176100D-3ED3-4BE1-99E0-174719A18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984E68B1-28DF-4CB8-8D63-020357AABC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每条命令之前必须为一个</a:t>
            </a:r>
            <a:r>
              <a:rPr lang="en-US" altLang="zh-CN"/>
              <a:t>tab</a:t>
            </a:r>
            <a:r>
              <a:rPr lang="zh-CN" altLang="en-US"/>
              <a:t>符</a:t>
            </a:r>
          </a:p>
          <a:p>
            <a:pPr>
              <a:lnSpc>
                <a:spcPct val="90000"/>
              </a:lnSpc>
            </a:pPr>
            <a:r>
              <a:rPr lang="zh-CN" altLang="en-US"/>
              <a:t>每个</a:t>
            </a:r>
            <a:r>
              <a:rPr lang="en-US" altLang="zh-CN"/>
              <a:t>makefile</a:t>
            </a:r>
            <a:r>
              <a:rPr lang="zh-CN" altLang="en-US"/>
              <a:t>文件目的就是要编译一个</a:t>
            </a:r>
            <a:r>
              <a:rPr lang="en-US" altLang="zh-CN"/>
              <a:t>helloworld</a:t>
            </a:r>
            <a:r>
              <a:rPr lang="zh-CN" altLang="en-US"/>
              <a:t>的可执行件。      </a:t>
            </a:r>
          </a:p>
          <a:p>
            <a:pPr>
              <a:lnSpc>
                <a:spcPct val="90000"/>
              </a:lnSpc>
            </a:pPr>
            <a:r>
              <a:rPr lang="zh-CN" altLang="en-US"/>
              <a:t> </a:t>
            </a:r>
            <a:r>
              <a:rPr lang="en-US" altLang="zh-CN"/>
              <a:t>helloworld : file1.o file2.o</a:t>
            </a:r>
            <a:r>
              <a:rPr lang="zh-CN" altLang="en-US"/>
              <a:t>：    </a:t>
            </a:r>
            <a:r>
              <a:rPr lang="en-US" altLang="zh-CN"/>
              <a:t>helloworld</a:t>
            </a:r>
            <a:r>
              <a:rPr lang="zh-CN" altLang="en-US"/>
              <a:t>依赖</a:t>
            </a:r>
            <a:r>
              <a:rPr lang="en-US" altLang="zh-CN"/>
              <a:t>file1.o file2.o</a:t>
            </a:r>
            <a:r>
              <a:rPr lang="zh-CN" altLang="en-US"/>
              <a:t>两个目标文件。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       </a:t>
            </a:r>
            <a:r>
              <a:rPr lang="en-US" altLang="zh-CN"/>
              <a:t>gcc file1.o file2.o -o helloworld</a:t>
            </a:r>
            <a:r>
              <a:rPr lang="zh-CN" altLang="en-US"/>
              <a:t>：      编译出</a:t>
            </a:r>
            <a:r>
              <a:rPr lang="en-US" altLang="zh-CN"/>
              <a:t>helloworld</a:t>
            </a:r>
            <a:r>
              <a:rPr lang="zh-CN" altLang="en-US"/>
              <a:t>可执行文件。</a:t>
            </a:r>
            <a:r>
              <a:rPr lang="en-US" altLang="zh-CN"/>
              <a:t>-o</a:t>
            </a:r>
            <a:r>
              <a:rPr lang="zh-CN" altLang="en-US"/>
              <a:t>表示你指定 的目标文件名。  </a:t>
            </a:r>
          </a:p>
        </p:txBody>
      </p:sp>
    </p:spTree>
    <p:extLst>
      <p:ext uri="{BB962C8B-B14F-4D97-AF65-F5344CB8AC3E}">
        <p14:creationId xmlns:p14="http://schemas.microsoft.com/office/powerpoint/2010/main" val="523544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 descr="Large confetti">
            <a:extLst>
              <a:ext uri="{FF2B5EF4-FFF2-40B4-BE49-F238E27FC236}">
                <a16:creationId xmlns:a16="http://schemas.microsoft.com/office/drawing/2014/main" id="{A5F97255-BB38-46F1-BC37-6B75C68C9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191F96E2-7408-4F74-8F73-6C8580A656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   </a:t>
            </a:r>
            <a:r>
              <a:rPr lang="en-US" altLang="zh-CN"/>
              <a:t>file1.o : file1.c</a:t>
            </a:r>
            <a:r>
              <a:rPr lang="zh-CN" altLang="en-US"/>
              <a:t>：    </a:t>
            </a:r>
            <a:r>
              <a:rPr lang="en-US" altLang="zh-CN"/>
              <a:t>file1.o</a:t>
            </a:r>
            <a:r>
              <a:rPr lang="zh-CN" altLang="en-US"/>
              <a:t>依赖</a:t>
            </a:r>
            <a:r>
              <a:rPr lang="en-US" altLang="zh-CN"/>
              <a:t>file1.c</a:t>
            </a:r>
            <a:r>
              <a:rPr lang="zh-CN" altLang="en-US"/>
              <a:t>文件。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       </a:t>
            </a:r>
            <a:r>
              <a:rPr lang="en-US" altLang="zh-CN"/>
              <a:t>gcc -c file1.c -o file1.o</a:t>
            </a:r>
            <a:r>
              <a:rPr lang="zh-CN" altLang="en-US"/>
              <a:t>：                  编译出</a:t>
            </a:r>
            <a:r>
              <a:rPr lang="en-US" altLang="zh-CN"/>
              <a:t>file1.o</a:t>
            </a:r>
            <a:r>
              <a:rPr lang="zh-CN" altLang="en-US"/>
              <a:t>文件。</a:t>
            </a:r>
            <a:r>
              <a:rPr lang="en-US" altLang="zh-CN"/>
              <a:t>-c</a:t>
            </a:r>
            <a:r>
              <a:rPr lang="zh-CN" altLang="en-US"/>
              <a:t>表示</a:t>
            </a:r>
            <a:r>
              <a:rPr lang="en-US" altLang="zh-CN"/>
              <a:t>gcc </a:t>
            </a:r>
            <a:r>
              <a:rPr lang="zh-CN" altLang="en-US"/>
              <a:t>只把给它的文件编译成目标文件</a:t>
            </a:r>
          </a:p>
          <a:p>
            <a:pPr>
              <a:lnSpc>
                <a:spcPct val="90000"/>
              </a:lnSpc>
            </a:pPr>
            <a:r>
              <a:rPr lang="en-US" altLang="zh-CN"/>
              <a:t>clean:</a:t>
            </a:r>
          </a:p>
          <a:p>
            <a:pPr>
              <a:lnSpc>
                <a:spcPct val="90000"/>
              </a:lnSpc>
            </a:pPr>
            <a:r>
              <a:rPr lang="en-US" altLang="zh-CN"/>
              <a:t>              rm -rf *.o helloworld</a:t>
            </a:r>
          </a:p>
          <a:p>
            <a:pPr>
              <a:lnSpc>
                <a:spcPct val="90000"/>
              </a:lnSpc>
            </a:pPr>
            <a:r>
              <a:rPr lang="zh-CN" altLang="en-US"/>
              <a:t>当用户键入</a:t>
            </a:r>
            <a:r>
              <a:rPr lang="en-US" altLang="zh-CN"/>
              <a:t>make clean</a:t>
            </a:r>
            <a:r>
              <a:rPr lang="zh-CN" altLang="en-US"/>
              <a:t>命令时，会删除*</a:t>
            </a:r>
            <a:r>
              <a:rPr lang="en-US" altLang="zh-CN"/>
              <a:t>.o </a:t>
            </a:r>
            <a:r>
              <a:rPr lang="zh-CN" altLang="en-US"/>
              <a:t>和</a:t>
            </a:r>
            <a:r>
              <a:rPr lang="en-US" altLang="zh-CN"/>
              <a:t>helloworld</a:t>
            </a:r>
            <a:r>
              <a:rPr lang="zh-CN" altLang="en-US"/>
              <a:t>文件。</a:t>
            </a:r>
          </a:p>
          <a:p>
            <a:pPr>
              <a:lnSpc>
                <a:spcPct val="9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240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 descr="Large confetti">
            <a:extLst>
              <a:ext uri="{FF2B5EF4-FFF2-40B4-BE49-F238E27FC236}">
                <a16:creationId xmlns:a16="http://schemas.microsoft.com/office/drawing/2014/main" id="{38508181-2DB7-4544-AA0E-EEFA84B83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DBDE5EEC-845A-4BBC-9274-577A1D4CA4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             Makefile</a:t>
            </a:r>
            <a:r>
              <a:rPr lang="zh-CN" altLang="en-US"/>
              <a:t>中引入变量</a:t>
            </a:r>
          </a:p>
        </p:txBody>
      </p:sp>
    </p:spTree>
    <p:extLst>
      <p:ext uri="{BB962C8B-B14F-4D97-AF65-F5344CB8AC3E}">
        <p14:creationId xmlns:p14="http://schemas.microsoft.com/office/powerpoint/2010/main" val="2887033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 descr="Large confetti">
            <a:extLst>
              <a:ext uri="{FF2B5EF4-FFF2-40B4-BE49-F238E27FC236}">
                <a16:creationId xmlns:a16="http://schemas.microsoft.com/office/drawing/2014/main" id="{4A1D140E-E388-4A41-905A-C4BC3C8F2C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使用变量的</a:t>
            </a:r>
            <a:r>
              <a:rPr lang="en-US" altLang="zh-CN"/>
              <a:t>Makefile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CE1C3B83-90B0-4DC0-9B6C-4B5068CAED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要求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要设定一个变量，你只要在一行的开始写下这个变量的名字，后 面跟一个 </a:t>
            </a:r>
            <a:r>
              <a:rPr lang="en-US" altLang="zh-CN" sz="2400"/>
              <a:t>= </a:t>
            </a:r>
            <a:r>
              <a:rPr lang="zh-CN" altLang="en-US" sz="2400"/>
              <a:t>号，后面跟你要设定的这个变量的值。以后你要引用 这个变量，写一个 </a:t>
            </a:r>
            <a:r>
              <a:rPr lang="en-US" altLang="zh-CN" sz="2400"/>
              <a:t>$ </a:t>
            </a:r>
            <a:r>
              <a:rPr lang="zh-CN" altLang="en-US" sz="2400"/>
              <a:t>符号，后面是围在括号里的变量名。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 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CFLAGS = -Wall -O –g</a:t>
            </a:r>
            <a:r>
              <a:rPr lang="zh-CN" altLang="en-US" sz="2400"/>
              <a:t>，这是配置编译器设置，并把它赋值给</a:t>
            </a:r>
            <a:r>
              <a:rPr lang="en-US" altLang="zh-CN" sz="2400"/>
              <a:t>CFFLAGS</a:t>
            </a:r>
            <a:r>
              <a:rPr lang="zh-CN" altLang="en-US" sz="2400"/>
              <a:t>变量。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-Wall</a:t>
            </a:r>
            <a:r>
              <a:rPr lang="zh-CN" altLang="en-US" sz="2400"/>
              <a:t>：          输出所有的警告信息。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-O</a:t>
            </a:r>
            <a:r>
              <a:rPr lang="zh-CN" altLang="en-US" sz="2400"/>
              <a:t>：              在编译时进行优化。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-g</a:t>
            </a:r>
            <a:r>
              <a:rPr lang="zh-CN" altLang="en-US" sz="2400"/>
              <a:t>：               表示编译</a:t>
            </a:r>
            <a:r>
              <a:rPr lang="en-US" altLang="zh-CN" sz="2400"/>
              <a:t>debug</a:t>
            </a:r>
            <a:r>
              <a:rPr lang="zh-CN" altLang="en-US" sz="2400"/>
              <a:t>版本。</a:t>
            </a:r>
          </a:p>
        </p:txBody>
      </p:sp>
    </p:spTree>
    <p:extLst>
      <p:ext uri="{BB962C8B-B14F-4D97-AF65-F5344CB8AC3E}">
        <p14:creationId xmlns:p14="http://schemas.microsoft.com/office/powerpoint/2010/main" val="3043019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 descr="Large confetti">
            <a:extLst>
              <a:ext uri="{FF2B5EF4-FFF2-40B4-BE49-F238E27FC236}">
                <a16:creationId xmlns:a16="http://schemas.microsoft.com/office/drawing/2014/main" id="{5344B541-ED44-4553-84EA-220181651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Makefile</a:t>
            </a:r>
            <a:r>
              <a:rPr lang="zh-CN" altLang="en-US"/>
              <a:t>中自动变量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C235BF11-82C5-412E-A280-C1DF1CA477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$@</a:t>
            </a:r>
            <a:r>
              <a:rPr lang="zh-CN" altLang="en-US"/>
              <a:t>，</a:t>
            </a:r>
            <a:r>
              <a:rPr lang="en-US" altLang="zh-CN"/>
              <a:t>$^</a:t>
            </a:r>
            <a:r>
              <a:rPr lang="zh-CN" altLang="en-US"/>
              <a:t>，</a:t>
            </a:r>
            <a:r>
              <a:rPr lang="en-US" altLang="zh-CN"/>
              <a:t>$&lt;</a:t>
            </a:r>
            <a:r>
              <a:rPr lang="zh-CN" altLang="en-US"/>
              <a:t>。</a:t>
            </a:r>
          </a:p>
          <a:p>
            <a:r>
              <a:rPr lang="en-US" altLang="zh-CN"/>
              <a:t>$@</a:t>
            </a:r>
            <a:r>
              <a:rPr lang="zh-CN" altLang="en-US"/>
              <a:t>：目标文件</a:t>
            </a:r>
          </a:p>
          <a:p>
            <a:r>
              <a:rPr lang="en-US" altLang="zh-CN"/>
              <a:t>$^</a:t>
            </a:r>
            <a:r>
              <a:rPr lang="zh-CN" altLang="en-US"/>
              <a:t>：所有的依赖文件</a:t>
            </a:r>
          </a:p>
          <a:p>
            <a:r>
              <a:rPr lang="en-US" altLang="zh-CN"/>
              <a:t>$&lt;</a:t>
            </a:r>
            <a:r>
              <a:rPr lang="zh-CN" altLang="en-US"/>
              <a:t>：第一个依赖文件</a:t>
            </a:r>
          </a:p>
          <a:p>
            <a:pPr>
              <a:buFontTx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006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 descr="Large confetti">
            <a:extLst>
              <a:ext uri="{FF2B5EF4-FFF2-40B4-BE49-F238E27FC236}">
                <a16:creationId xmlns:a16="http://schemas.microsoft.com/office/drawing/2014/main" id="{57B143CB-73B9-49F2-B943-7655F518E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A0045FAB-6EC3-4AE9-9369-5F4BAA2414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函数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wildcard</a:t>
            </a:r>
          </a:p>
          <a:p>
            <a:r>
              <a:rPr lang="en-US" altLang="zh-CN"/>
              <a:t>       </a:t>
            </a:r>
            <a:r>
              <a:rPr lang="zh-CN" altLang="en-US"/>
              <a:t>产生一个所有以 </a:t>
            </a:r>
            <a:r>
              <a:rPr lang="en-US" altLang="zh-CN"/>
              <a:t>'.c' </a:t>
            </a:r>
            <a:r>
              <a:rPr lang="zh-CN" altLang="en-US"/>
              <a:t>结尾的文件的列表。</a:t>
            </a:r>
          </a:p>
          <a:p>
            <a:r>
              <a:rPr lang="zh-CN" altLang="en-US"/>
              <a:t>       </a:t>
            </a:r>
            <a:r>
              <a:rPr lang="en-US" altLang="zh-CN"/>
              <a:t>SOURCES = $(wildcard *.c *.cpp)</a:t>
            </a:r>
            <a:r>
              <a:rPr lang="zh-CN" altLang="en-US"/>
              <a:t>表示产生一个所有以 </a:t>
            </a:r>
            <a:r>
              <a:rPr lang="en-US" altLang="zh-CN"/>
              <a:t>.c</a:t>
            </a:r>
            <a:r>
              <a:rPr lang="zh-CN" altLang="en-US"/>
              <a:t>，</a:t>
            </a:r>
            <a:r>
              <a:rPr lang="en-US" altLang="zh-CN"/>
              <a:t>.cpp</a:t>
            </a:r>
            <a:r>
              <a:rPr lang="zh-CN" altLang="en-US"/>
              <a:t>结尾的文件的列表，然后存入变量 </a:t>
            </a:r>
            <a:r>
              <a:rPr lang="en-US" altLang="zh-CN"/>
              <a:t>SOURCES </a:t>
            </a:r>
            <a:r>
              <a:rPr lang="zh-CN" altLang="en-US"/>
              <a:t>里。</a:t>
            </a:r>
          </a:p>
        </p:txBody>
      </p:sp>
    </p:spTree>
    <p:extLst>
      <p:ext uri="{BB962C8B-B14F-4D97-AF65-F5344CB8AC3E}">
        <p14:creationId xmlns:p14="http://schemas.microsoft.com/office/powerpoint/2010/main" val="2147035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 descr="Large confetti">
            <a:extLst>
              <a:ext uri="{FF2B5EF4-FFF2-40B4-BE49-F238E27FC236}">
                <a16:creationId xmlns:a16="http://schemas.microsoft.com/office/drawing/2014/main" id="{5A0697EE-DDAF-445A-A2A5-7F0AE88BC5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2CA1AB6A-8A80-4D64-ADB2-CB8902EB3F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/>
              <a:t>函数</a:t>
            </a:r>
            <a:r>
              <a:rPr lang="en-US" altLang="zh-CN" sz="2800"/>
              <a:t>2</a:t>
            </a:r>
            <a:r>
              <a:rPr lang="zh-CN" altLang="en-US" sz="2800"/>
              <a:t>：</a:t>
            </a:r>
            <a:r>
              <a:rPr lang="en-US" altLang="zh-CN" sz="2800"/>
              <a:t>patsubst</a:t>
            </a:r>
          </a:p>
          <a:p>
            <a:r>
              <a:rPr lang="en-US" altLang="zh-CN" sz="2800"/>
              <a:t>       </a:t>
            </a:r>
            <a:r>
              <a:rPr lang="zh-CN" altLang="en-US" sz="2800"/>
              <a:t>匹配替换，有三个参数。第一个是一个需要匹配的式样，第二个表示用什么来替换它，第三个是一个需要被处理的由空格分隔的列表。</a:t>
            </a:r>
          </a:p>
          <a:p>
            <a:r>
              <a:rPr lang="en-US" altLang="zh-CN" sz="2800"/>
              <a:t>OBJS = $(patsubst %.c,%.o,$(patsubst %.cc,%.o,$(SOURCES)))</a:t>
            </a:r>
            <a:r>
              <a:rPr lang="zh-CN" altLang="en-US" sz="2800"/>
              <a:t>表示把文件列表中所有的</a:t>
            </a:r>
            <a:r>
              <a:rPr lang="en-US" altLang="zh-CN" sz="2800"/>
              <a:t>.c,.cpp</a:t>
            </a:r>
            <a:r>
              <a:rPr lang="zh-CN" altLang="en-US" sz="2800"/>
              <a:t>字符变成</a:t>
            </a:r>
            <a:r>
              <a:rPr lang="en-US" altLang="zh-CN" sz="2800"/>
              <a:t>.o</a:t>
            </a:r>
            <a:r>
              <a:rPr lang="zh-CN" altLang="en-US" sz="2800"/>
              <a:t>，形成一个新的文件列表，然后存入</a:t>
            </a:r>
            <a:r>
              <a:rPr lang="en-US" altLang="zh-CN" sz="2800"/>
              <a:t>OBJS</a:t>
            </a:r>
            <a:r>
              <a:rPr lang="zh-CN" altLang="en-US" sz="2800"/>
              <a:t>变量中 </a:t>
            </a:r>
          </a:p>
        </p:txBody>
      </p:sp>
    </p:spTree>
    <p:extLst>
      <p:ext uri="{BB962C8B-B14F-4D97-AF65-F5344CB8AC3E}">
        <p14:creationId xmlns:p14="http://schemas.microsoft.com/office/powerpoint/2010/main" val="1355113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 descr="Large confetti">
            <a:extLst>
              <a:ext uri="{FF2B5EF4-FFF2-40B4-BE49-F238E27FC236}">
                <a16:creationId xmlns:a16="http://schemas.microsoft.com/office/drawing/2014/main" id="{BC204E4D-6D85-4F3B-A96A-4996A69A8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4D09FE5E-3144-451A-BAC4-88A9A5B2BC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%.o: %.c</a:t>
            </a:r>
          </a:p>
          <a:p>
            <a:r>
              <a:rPr lang="en-US" altLang="zh-CN"/>
              <a:t>       $(CC) $(CFLAGS) -c $&lt; -o $@</a:t>
            </a:r>
          </a:p>
          <a:p>
            <a:r>
              <a:rPr lang="en-US" altLang="zh-CN"/>
              <a:t>%.o:%.cpp</a:t>
            </a:r>
          </a:p>
          <a:p>
            <a:r>
              <a:rPr lang="en-US" altLang="zh-CN"/>
              <a:t>       $(XX) $(CFLAGS) -c $&lt; -o $@</a:t>
            </a:r>
          </a:p>
          <a:p>
            <a:r>
              <a:rPr lang="zh-CN" altLang="en-US"/>
              <a:t>这几句命令表示把所有的</a:t>
            </a:r>
            <a:r>
              <a:rPr lang="en-US" altLang="zh-CN"/>
              <a:t>.c,.cpp</a:t>
            </a:r>
            <a:r>
              <a:rPr lang="zh-CN" altLang="en-US"/>
              <a:t>编译成</a:t>
            </a:r>
            <a:r>
              <a:rPr lang="en-US" altLang="zh-CN"/>
              <a:t>.o</a:t>
            </a:r>
            <a:r>
              <a:rPr lang="zh-CN" altLang="en-US"/>
              <a:t>文件。 </a:t>
            </a:r>
          </a:p>
        </p:txBody>
      </p:sp>
    </p:spTree>
    <p:extLst>
      <p:ext uri="{BB962C8B-B14F-4D97-AF65-F5344CB8AC3E}">
        <p14:creationId xmlns:p14="http://schemas.microsoft.com/office/powerpoint/2010/main" val="1409376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 descr="Large confetti">
            <a:extLst>
              <a:ext uri="{FF2B5EF4-FFF2-40B4-BE49-F238E27FC236}">
                <a16:creationId xmlns:a16="http://schemas.microsoft.com/office/drawing/2014/main" id="{F73DF17A-8283-41C6-95A8-C5A421FDE2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B4C200A8-ABE7-4E34-8572-36D7D3E64C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 这里有三个比较有用的内部变量。</a:t>
            </a:r>
            <a:r>
              <a:rPr lang="en-US" altLang="zh-CN"/>
              <a:t>$@ </a:t>
            </a:r>
            <a:r>
              <a:rPr lang="zh-CN" altLang="en-US"/>
              <a:t>扩展成当前规则的目的文件名， </a:t>
            </a:r>
            <a:r>
              <a:rPr lang="en-US" altLang="zh-CN"/>
              <a:t>$&lt; </a:t>
            </a:r>
            <a:r>
              <a:rPr lang="zh-CN" altLang="en-US"/>
              <a:t>扩展成依靠       列表中的第一个依靠文件，而 </a:t>
            </a:r>
            <a:r>
              <a:rPr lang="en-US" altLang="zh-CN"/>
              <a:t>$^ </a:t>
            </a:r>
            <a:r>
              <a:rPr lang="zh-CN" altLang="en-US"/>
              <a:t>扩展成整个依靠的列表（除掉了里面所有重 复的文件名）。</a:t>
            </a:r>
          </a:p>
          <a:p>
            <a:r>
              <a:rPr lang="zh-CN" altLang="en-US"/>
              <a:t> </a:t>
            </a:r>
          </a:p>
          <a:p>
            <a:r>
              <a:rPr lang="zh-CN" altLang="en-US"/>
              <a:t>       </a:t>
            </a:r>
            <a:r>
              <a:rPr lang="en-US" altLang="zh-CN"/>
              <a:t>chmod a+x $(TARGET)</a:t>
            </a:r>
            <a:r>
              <a:rPr lang="zh-CN" altLang="en-US"/>
              <a:t>表示把</a:t>
            </a:r>
            <a:r>
              <a:rPr lang="en-US" altLang="zh-CN"/>
              <a:t>helloworld</a:t>
            </a:r>
            <a:r>
              <a:rPr lang="zh-CN" altLang="en-US"/>
              <a:t>强制变成可执行文件。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307546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28066-8105-46D0-A451-6336DCD6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D9358-AB38-4FF9-B1FC-82D14DF14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609600"/>
            <a:ext cx="7848601" cy="5431763"/>
          </a:xfrm>
        </p:spPr>
        <p:txBody>
          <a:bodyPr>
            <a:normAutofit/>
          </a:bodyPr>
          <a:lstStyle/>
          <a:p>
            <a:r>
              <a:rPr lang="en-US" altLang="zh-CN" dirty="0"/>
              <a:t>vi</a:t>
            </a:r>
            <a:r>
              <a:rPr lang="zh-CN" altLang="zh-CN" dirty="0"/>
              <a:t>是</a:t>
            </a:r>
            <a:r>
              <a:rPr lang="en-US" altLang="zh-CN" dirty="0"/>
              <a:t>Linux</a:t>
            </a:r>
            <a:r>
              <a:rPr lang="zh-CN" altLang="zh-CN" dirty="0"/>
              <a:t>系统的第一个全屏幕交互式编辑程序，它从诞生至今一直得到广大用户的青睐，历经数十年仍然是人们主要使用的文本编辑工具，足以见其生命力之强，而强大的生命力是其强大的功能带来的。</a:t>
            </a:r>
          </a:p>
          <a:p>
            <a:r>
              <a:rPr lang="en-US" altLang="zh-CN" dirty="0"/>
              <a:t>vi</a:t>
            </a:r>
            <a:r>
              <a:rPr lang="zh-CN" altLang="zh-CN" dirty="0"/>
              <a:t>有</a:t>
            </a:r>
            <a:r>
              <a:rPr lang="en-US" altLang="zh-CN" dirty="0"/>
              <a:t>3</a:t>
            </a:r>
            <a:r>
              <a:rPr lang="zh-CN" altLang="zh-CN" dirty="0"/>
              <a:t>种模式，分别为命令行模式、插入模式及命令行模式各模式的功能，下面具体进行介绍。</a:t>
            </a:r>
          </a:p>
          <a:p>
            <a:r>
              <a:rPr lang="en-US" altLang="zh-CN" dirty="0"/>
              <a:t>(1)</a:t>
            </a:r>
            <a:r>
              <a:rPr lang="zh-CN" altLang="zh-CN" dirty="0"/>
              <a:t>命令行模式</a:t>
            </a:r>
          </a:p>
          <a:p>
            <a:r>
              <a:rPr lang="zh-CN" altLang="zh-CN" dirty="0"/>
              <a:t>用户在用</a:t>
            </a:r>
            <a:r>
              <a:rPr lang="en-US" altLang="zh-CN" dirty="0"/>
              <a:t>vi</a:t>
            </a:r>
            <a:r>
              <a:rPr lang="zh-CN" altLang="zh-CN" dirty="0"/>
              <a:t>编辑文件时，最初进入的为一般模式。在该模式中可以通过上下移动光标进行</a:t>
            </a:r>
            <a:r>
              <a:rPr lang="en-US" altLang="zh-CN" dirty="0"/>
              <a:t>“</a:t>
            </a:r>
            <a:r>
              <a:rPr lang="zh-CN" altLang="zh-CN" dirty="0"/>
              <a:t>删除字符</a:t>
            </a:r>
            <a:r>
              <a:rPr lang="en-US" altLang="zh-CN" dirty="0"/>
              <a:t>”</a:t>
            </a:r>
            <a:r>
              <a:rPr lang="zh-CN" altLang="zh-CN" dirty="0"/>
              <a:t>或</a:t>
            </a:r>
            <a:r>
              <a:rPr lang="en-US" altLang="zh-CN" dirty="0"/>
              <a:t>“</a:t>
            </a:r>
            <a:r>
              <a:rPr lang="zh-CN" altLang="zh-CN" dirty="0"/>
              <a:t>整行删除</a:t>
            </a:r>
            <a:r>
              <a:rPr lang="en-US" altLang="zh-CN" dirty="0"/>
              <a:t>”</a:t>
            </a:r>
            <a:r>
              <a:rPr lang="zh-CN" altLang="zh-CN" dirty="0"/>
              <a:t>等操作，也可以进行</a:t>
            </a:r>
            <a:r>
              <a:rPr lang="en-US" altLang="zh-CN" dirty="0"/>
              <a:t>“</a:t>
            </a:r>
            <a:r>
              <a:rPr lang="zh-CN" altLang="zh-CN" dirty="0"/>
              <a:t>复制</a:t>
            </a:r>
            <a:r>
              <a:rPr lang="en-US" altLang="zh-CN" dirty="0"/>
              <a:t>”</a:t>
            </a:r>
            <a:r>
              <a:rPr lang="zh-CN" altLang="zh-CN" dirty="0"/>
              <a:t>、</a:t>
            </a:r>
            <a:r>
              <a:rPr lang="en-US" altLang="zh-CN" dirty="0"/>
              <a:t>“</a:t>
            </a:r>
            <a:r>
              <a:rPr lang="zh-CN" altLang="zh-CN" dirty="0"/>
              <a:t>粘贴</a:t>
            </a:r>
            <a:r>
              <a:rPr lang="en-US" altLang="zh-CN" dirty="0"/>
              <a:t>”</a:t>
            </a:r>
            <a:r>
              <a:rPr lang="zh-CN" altLang="zh-CN" dirty="0"/>
              <a:t>等操作，但无法编辑文字。</a:t>
            </a:r>
          </a:p>
          <a:p>
            <a:r>
              <a:rPr lang="en-US" altLang="zh-CN" dirty="0"/>
              <a:t>(2)</a:t>
            </a:r>
            <a:r>
              <a:rPr lang="zh-CN" altLang="zh-CN" dirty="0"/>
              <a:t>插入模式</a:t>
            </a:r>
          </a:p>
          <a:p>
            <a:r>
              <a:rPr lang="zh-CN" altLang="zh-CN" dirty="0"/>
              <a:t>在该模式下，用户才能进行文字编辑输入，用户可按</a:t>
            </a:r>
            <a:r>
              <a:rPr lang="en-US" altLang="zh-CN" dirty="0"/>
              <a:t>ESC</a:t>
            </a:r>
            <a:r>
              <a:rPr lang="zh-CN" altLang="zh-CN" dirty="0"/>
              <a:t>键回到命令行模式。</a:t>
            </a:r>
          </a:p>
          <a:p>
            <a:r>
              <a:rPr lang="en-US" altLang="zh-CN" dirty="0"/>
              <a:t>(3)</a:t>
            </a:r>
            <a:r>
              <a:rPr lang="zh-CN" altLang="zh-CN" dirty="0"/>
              <a:t>底行模式</a:t>
            </a:r>
          </a:p>
          <a:p>
            <a:r>
              <a:rPr lang="zh-CN" altLang="zh-CN" dirty="0"/>
              <a:t>在该模式下，光标位于屏幕的底行。用户可以进行文件保存或退出操作，也可以设置编辑环境，如寻找字符串、列出行号等。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32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D7E8D-F2DD-4DBE-91FF-AF296909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A0361E8-5FEC-49FE-A45A-47765692D4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078496"/>
              </p:ext>
            </p:extLst>
          </p:nvPr>
        </p:nvGraphicFramePr>
        <p:xfrm>
          <a:off x="457200" y="978932"/>
          <a:ext cx="8305800" cy="57266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36478">
                  <a:extLst>
                    <a:ext uri="{9D8B030D-6E8A-4147-A177-3AD203B41FA5}">
                      <a16:colId xmlns:a16="http://schemas.microsoft.com/office/drawing/2014/main" val="2695185780"/>
                    </a:ext>
                  </a:extLst>
                </a:gridCol>
                <a:gridCol w="6869322">
                  <a:extLst>
                    <a:ext uri="{9D8B030D-6E8A-4147-A177-3AD203B41FA5}">
                      <a16:colId xmlns:a16="http://schemas.microsoft.com/office/drawing/2014/main" val="3088916096"/>
                    </a:ext>
                  </a:extLst>
                </a:gridCol>
              </a:tblGrid>
              <a:tr h="260303"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kern="1000">
                          <a:effectLst/>
                        </a:rPr>
                        <a:t>标号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kern="1000">
                          <a:effectLst/>
                        </a:rPr>
                        <a:t>含义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888313"/>
                  </a:ext>
                </a:extLst>
              </a:tr>
              <a:tr h="260303"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kern="1000">
                          <a:effectLst/>
                        </a:rPr>
                        <a:t>i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kern="1000">
                          <a:effectLst/>
                        </a:rPr>
                        <a:t>切换到插入模式，此时光标当于开始输入文件处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5841576"/>
                  </a:ext>
                </a:extLst>
              </a:tr>
              <a:tr h="260303"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kern="1000">
                          <a:effectLst/>
                        </a:rPr>
                        <a:t>a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kern="1000">
                          <a:effectLst/>
                        </a:rPr>
                        <a:t>切换到插入模式，并从目前光标所在位置的下一个位置开始输入文字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096671"/>
                  </a:ext>
                </a:extLst>
              </a:tr>
              <a:tr h="260303"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kern="1000">
                          <a:effectLst/>
                        </a:rPr>
                        <a:t>O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kern="1000">
                          <a:effectLst/>
                        </a:rPr>
                        <a:t>切换到插入模式，且从行首开始插入新的一行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8219069"/>
                  </a:ext>
                </a:extLst>
              </a:tr>
              <a:tr h="260303"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kern="1000">
                          <a:effectLst/>
                        </a:rPr>
                        <a:t>[ctrl]+[b]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kern="1000">
                          <a:effectLst/>
                        </a:rPr>
                        <a:t>屏幕往</a:t>
                      </a:r>
                      <a:r>
                        <a:rPr lang="en-US" sz="1400" kern="1000">
                          <a:effectLst/>
                        </a:rPr>
                        <a:t>“</a:t>
                      </a:r>
                      <a:r>
                        <a:rPr lang="zh-CN" sz="1400" kern="1000">
                          <a:effectLst/>
                        </a:rPr>
                        <a:t>后</a:t>
                      </a:r>
                      <a:r>
                        <a:rPr lang="en-US" sz="1400" kern="1000">
                          <a:effectLst/>
                        </a:rPr>
                        <a:t>”</a:t>
                      </a:r>
                      <a:r>
                        <a:rPr lang="zh-CN" sz="1400" kern="1000">
                          <a:effectLst/>
                        </a:rPr>
                        <a:t>翻动一页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684287"/>
                  </a:ext>
                </a:extLst>
              </a:tr>
              <a:tr h="260303"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kern="1000">
                          <a:effectLst/>
                        </a:rPr>
                        <a:t>[ctrl]+[f]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kern="1000">
                          <a:effectLst/>
                        </a:rPr>
                        <a:t>屏幕往</a:t>
                      </a:r>
                      <a:r>
                        <a:rPr lang="en-US" sz="1400" kern="1000">
                          <a:effectLst/>
                        </a:rPr>
                        <a:t>“</a:t>
                      </a:r>
                      <a:r>
                        <a:rPr lang="zh-CN" sz="1400" kern="1000">
                          <a:effectLst/>
                        </a:rPr>
                        <a:t>前</a:t>
                      </a:r>
                      <a:r>
                        <a:rPr lang="en-US" sz="1400" kern="1000">
                          <a:effectLst/>
                        </a:rPr>
                        <a:t>”</a:t>
                      </a:r>
                      <a:r>
                        <a:rPr lang="zh-CN" sz="1400" kern="1000">
                          <a:effectLst/>
                        </a:rPr>
                        <a:t>翻动一页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2821987"/>
                  </a:ext>
                </a:extLst>
              </a:tr>
              <a:tr h="260303"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kern="1000">
                          <a:effectLst/>
                        </a:rPr>
                        <a:t>[ctrl]+[u]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kern="1000">
                          <a:effectLst/>
                        </a:rPr>
                        <a:t>屏幕往</a:t>
                      </a:r>
                      <a:r>
                        <a:rPr lang="en-US" sz="1400" kern="1000">
                          <a:effectLst/>
                        </a:rPr>
                        <a:t>“</a:t>
                      </a:r>
                      <a:r>
                        <a:rPr lang="zh-CN" sz="1400" kern="1000">
                          <a:effectLst/>
                        </a:rPr>
                        <a:t>后</a:t>
                      </a:r>
                      <a:r>
                        <a:rPr lang="en-US" sz="1400" kern="1000">
                          <a:effectLst/>
                        </a:rPr>
                        <a:t>”</a:t>
                      </a:r>
                      <a:r>
                        <a:rPr lang="zh-CN" sz="1400" kern="1000">
                          <a:effectLst/>
                        </a:rPr>
                        <a:t>翻动半页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3220466"/>
                  </a:ext>
                </a:extLst>
              </a:tr>
              <a:tr h="260303"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kern="1000">
                          <a:effectLst/>
                        </a:rPr>
                        <a:t>[ctrl]+[d]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kern="1000">
                          <a:effectLst/>
                        </a:rPr>
                        <a:t>屏幕往</a:t>
                      </a:r>
                      <a:r>
                        <a:rPr lang="en-US" sz="1400" kern="1000">
                          <a:effectLst/>
                        </a:rPr>
                        <a:t>“</a:t>
                      </a:r>
                      <a:r>
                        <a:rPr lang="zh-CN" sz="1400" kern="1000">
                          <a:effectLst/>
                        </a:rPr>
                        <a:t>前</a:t>
                      </a:r>
                      <a:r>
                        <a:rPr lang="en-US" sz="1400" kern="1000">
                          <a:effectLst/>
                        </a:rPr>
                        <a:t>”</a:t>
                      </a:r>
                      <a:r>
                        <a:rPr lang="zh-CN" sz="1400" kern="1000">
                          <a:effectLst/>
                        </a:rPr>
                        <a:t>翻动半页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3253086"/>
                  </a:ext>
                </a:extLst>
              </a:tr>
              <a:tr h="260303"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kern="1000">
                          <a:effectLst/>
                        </a:rPr>
                        <a:t>0(</a:t>
                      </a:r>
                      <a:r>
                        <a:rPr lang="zh-CN" sz="1400" kern="1000">
                          <a:effectLst/>
                        </a:rPr>
                        <a:t>数字</a:t>
                      </a:r>
                      <a:r>
                        <a:rPr lang="en-US" sz="1400" kern="1000">
                          <a:effectLst/>
                        </a:rPr>
                        <a:t>0)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kern="1000">
                          <a:effectLst/>
                        </a:rPr>
                        <a:t>光标移到本行的开头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8347659"/>
                  </a:ext>
                </a:extLst>
              </a:tr>
              <a:tr h="260303"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kern="1000">
                          <a:effectLst/>
                        </a:rPr>
                        <a:t>G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kern="1000">
                          <a:effectLst/>
                        </a:rPr>
                        <a:t>光标移动到文章的最后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301726"/>
                  </a:ext>
                </a:extLst>
              </a:tr>
              <a:tr h="260303"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kern="1000">
                          <a:effectLst/>
                        </a:rPr>
                        <a:t>nG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kern="1000">
                          <a:effectLst/>
                        </a:rPr>
                        <a:t>光标移动到第</a:t>
                      </a:r>
                      <a:r>
                        <a:rPr lang="en-US" sz="1400" kern="1000">
                          <a:effectLst/>
                        </a:rPr>
                        <a:t>n</a:t>
                      </a:r>
                      <a:r>
                        <a:rPr lang="zh-CN" sz="1400" kern="1000">
                          <a:effectLst/>
                        </a:rPr>
                        <a:t>行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9799849"/>
                  </a:ext>
                </a:extLst>
              </a:tr>
              <a:tr h="260303"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kern="1000">
                          <a:effectLst/>
                        </a:rPr>
                        <a:t>$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kern="1000">
                          <a:effectLst/>
                        </a:rPr>
                        <a:t>移动到光标所在行的</a:t>
                      </a:r>
                      <a:r>
                        <a:rPr lang="en-US" sz="1400" kern="1000">
                          <a:effectLst/>
                        </a:rPr>
                        <a:t>“</a:t>
                      </a:r>
                      <a:r>
                        <a:rPr lang="zh-CN" sz="1400" kern="1000">
                          <a:effectLst/>
                        </a:rPr>
                        <a:t>行尾</a:t>
                      </a:r>
                      <a:r>
                        <a:rPr lang="en-US" sz="1400" kern="1000">
                          <a:effectLst/>
                        </a:rPr>
                        <a:t>”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1162169"/>
                  </a:ext>
                </a:extLst>
              </a:tr>
              <a:tr h="260303"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kern="1000">
                          <a:effectLst/>
                        </a:rPr>
                        <a:t>n&lt;Enter&gt;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kern="1000">
                          <a:effectLst/>
                        </a:rPr>
                        <a:t>光标向下移动</a:t>
                      </a:r>
                      <a:r>
                        <a:rPr lang="en-US" sz="1400" kern="1000">
                          <a:effectLst/>
                        </a:rPr>
                        <a:t>n</a:t>
                      </a:r>
                      <a:r>
                        <a:rPr lang="zh-CN" sz="1400" kern="1000">
                          <a:effectLst/>
                        </a:rPr>
                        <a:t>行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7483692"/>
                  </a:ext>
                </a:extLst>
              </a:tr>
              <a:tr h="260303"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kern="1000">
                          <a:effectLst/>
                        </a:rPr>
                        <a:t>/name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kern="1000">
                          <a:effectLst/>
                        </a:rPr>
                        <a:t>在光标之后查找一个名为</a:t>
                      </a:r>
                      <a:r>
                        <a:rPr lang="en-US" sz="1400" kern="1000">
                          <a:effectLst/>
                        </a:rPr>
                        <a:t>name</a:t>
                      </a:r>
                      <a:r>
                        <a:rPr lang="zh-CN" sz="1400" kern="1000">
                          <a:effectLst/>
                        </a:rPr>
                        <a:t>的字符串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8010578"/>
                  </a:ext>
                </a:extLst>
              </a:tr>
              <a:tr h="260303"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kern="1000">
                          <a:effectLst/>
                        </a:rPr>
                        <a:t>?name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kern="1000">
                          <a:effectLst/>
                        </a:rPr>
                        <a:t>在光标之前查找一个名为</a:t>
                      </a:r>
                      <a:r>
                        <a:rPr lang="en-US" sz="1400" kern="1000">
                          <a:effectLst/>
                        </a:rPr>
                        <a:t>name</a:t>
                      </a:r>
                      <a:r>
                        <a:rPr lang="zh-CN" sz="1400" kern="1000">
                          <a:effectLst/>
                        </a:rPr>
                        <a:t>的字符串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4779453"/>
                  </a:ext>
                </a:extLst>
              </a:tr>
              <a:tr h="260303"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kern="1000">
                          <a:effectLst/>
                        </a:rPr>
                        <a:t>x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kern="1000">
                          <a:effectLst/>
                        </a:rPr>
                        <a:t>删除光标所在位置的</a:t>
                      </a:r>
                      <a:r>
                        <a:rPr lang="en-US" sz="1400" kern="1000">
                          <a:effectLst/>
                        </a:rPr>
                        <a:t>“</a:t>
                      </a:r>
                      <a:r>
                        <a:rPr lang="zh-CN" sz="1400" kern="1000">
                          <a:effectLst/>
                        </a:rPr>
                        <a:t>后面</a:t>
                      </a:r>
                      <a:r>
                        <a:rPr lang="en-US" sz="1400" kern="1000">
                          <a:effectLst/>
                        </a:rPr>
                        <a:t>”</a:t>
                      </a:r>
                      <a:r>
                        <a:rPr lang="zh-CN" sz="1400" kern="1000">
                          <a:effectLst/>
                        </a:rPr>
                        <a:t>一个字符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3292636"/>
                  </a:ext>
                </a:extLst>
              </a:tr>
              <a:tr h="260303"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kern="1000">
                          <a:effectLst/>
                        </a:rPr>
                        <a:t>dd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kern="1000">
                          <a:effectLst/>
                        </a:rPr>
                        <a:t>删除光标所在行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7951457"/>
                  </a:ext>
                </a:extLst>
              </a:tr>
              <a:tr h="260303"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kern="1000">
                          <a:effectLst/>
                        </a:rPr>
                        <a:t>ndd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kern="1000">
                          <a:effectLst/>
                        </a:rPr>
                        <a:t>从光标所在行开始向下删除</a:t>
                      </a:r>
                      <a:r>
                        <a:rPr lang="en-US" sz="1400" kern="1000">
                          <a:effectLst/>
                        </a:rPr>
                        <a:t>n</a:t>
                      </a:r>
                      <a:r>
                        <a:rPr lang="zh-CN" sz="1400" kern="1000">
                          <a:effectLst/>
                        </a:rPr>
                        <a:t>行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5402621"/>
                  </a:ext>
                </a:extLst>
              </a:tr>
              <a:tr h="260303"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kern="1000">
                          <a:effectLst/>
                        </a:rPr>
                        <a:t>yy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kern="1000">
                          <a:effectLst/>
                        </a:rPr>
                        <a:t>复制光标所在行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9594238"/>
                  </a:ext>
                </a:extLst>
              </a:tr>
              <a:tr h="260303"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kern="1000">
                          <a:effectLst/>
                        </a:rPr>
                        <a:t>nyy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kern="1000">
                          <a:effectLst/>
                        </a:rPr>
                        <a:t>复制光标所在行开始的向下</a:t>
                      </a:r>
                      <a:r>
                        <a:rPr lang="en-US" sz="1400" kern="1000">
                          <a:effectLst/>
                        </a:rPr>
                        <a:t>n</a:t>
                      </a:r>
                      <a:r>
                        <a:rPr lang="zh-CN" sz="1400" kern="1000">
                          <a:effectLst/>
                        </a:rPr>
                        <a:t>行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170240"/>
                  </a:ext>
                </a:extLst>
              </a:tr>
              <a:tr h="260303"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kern="1000">
                          <a:effectLst/>
                        </a:rPr>
                        <a:t>p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kern="1000">
                          <a:effectLst/>
                        </a:rPr>
                        <a:t>将缓冲区内的字符粘贴到光标所在位置</a:t>
                      </a:r>
                      <a:r>
                        <a:rPr lang="en-US" sz="1400" kern="1000">
                          <a:effectLst/>
                        </a:rPr>
                        <a:t>(</a:t>
                      </a:r>
                      <a:r>
                        <a:rPr lang="zh-CN" sz="1400" kern="1000">
                          <a:effectLst/>
                        </a:rPr>
                        <a:t>与</a:t>
                      </a:r>
                      <a:r>
                        <a:rPr lang="en-US" sz="1400" kern="1000">
                          <a:effectLst/>
                        </a:rPr>
                        <a:t>yy</a:t>
                      </a:r>
                      <a:r>
                        <a:rPr lang="zh-CN" sz="1400" kern="1000">
                          <a:effectLst/>
                        </a:rPr>
                        <a:t>搭配</a:t>
                      </a:r>
                      <a:r>
                        <a:rPr lang="en-US" sz="1400" kern="1000">
                          <a:effectLst/>
                        </a:rPr>
                        <a:t>)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9811027"/>
                  </a:ext>
                </a:extLst>
              </a:tr>
              <a:tr h="260303"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kern="1000">
                          <a:effectLst/>
                        </a:rPr>
                        <a:t>u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kern="1000" dirty="0">
                          <a:effectLst/>
                        </a:rPr>
                        <a:t>恢复前一个动作</a:t>
                      </a:r>
                      <a:endParaRPr lang="zh-CN" sz="1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104845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D38CBEE-E422-4AC8-942C-BD8882B41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504" y="424934"/>
            <a:ext cx="28071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3-1 vi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命令行模式功能键</a:t>
            </a:r>
            <a:endParaRPr kumimoji="0" lang="zh-CN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63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56429-B8FF-4413-AAB2-44C29D63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8EC921A-762A-4489-904C-F6A61E183F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911880"/>
              </p:ext>
            </p:extLst>
          </p:nvPr>
        </p:nvGraphicFramePr>
        <p:xfrm>
          <a:off x="609599" y="2478680"/>
          <a:ext cx="7772401" cy="39747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286001">
                  <a:extLst>
                    <a:ext uri="{9D8B030D-6E8A-4147-A177-3AD203B41FA5}">
                      <a16:colId xmlns:a16="http://schemas.microsoft.com/office/drawing/2014/main" val="2623211822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695172671"/>
                    </a:ext>
                  </a:extLst>
                </a:gridCol>
              </a:tblGrid>
              <a:tr h="48074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0">
                          <a:effectLst/>
                        </a:rPr>
                        <a:t>标号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0">
                          <a:effectLst/>
                        </a:rPr>
                        <a:t>含义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2808602"/>
                  </a:ext>
                </a:extLst>
              </a:tr>
              <a:tr h="48074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1000">
                          <a:effectLst/>
                        </a:rPr>
                        <a:t>:w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0">
                          <a:effectLst/>
                        </a:rPr>
                        <a:t>将编辑的文件保存到磁盘中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8735259"/>
                  </a:ext>
                </a:extLst>
              </a:tr>
              <a:tr h="48074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1000">
                          <a:effectLst/>
                        </a:rPr>
                        <a:t>:q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0">
                          <a:effectLst/>
                        </a:rPr>
                        <a:t>退出</a:t>
                      </a:r>
                      <a:r>
                        <a:rPr lang="en-US" sz="2000" kern="1000">
                          <a:effectLst/>
                        </a:rPr>
                        <a:t>vi(</a:t>
                      </a:r>
                      <a:r>
                        <a:rPr lang="zh-CN" sz="2000" kern="1000">
                          <a:effectLst/>
                        </a:rPr>
                        <a:t>系统对做过修改的文件会给出提示</a:t>
                      </a:r>
                      <a:r>
                        <a:rPr lang="en-US" sz="2000" kern="1000">
                          <a:effectLst/>
                        </a:rPr>
                        <a:t>)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1018265"/>
                  </a:ext>
                </a:extLst>
              </a:tr>
              <a:tr h="48074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1000">
                          <a:effectLst/>
                        </a:rPr>
                        <a:t>:q!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0">
                          <a:effectLst/>
                        </a:rPr>
                        <a:t>强制退出</a:t>
                      </a:r>
                      <a:r>
                        <a:rPr lang="en-US" sz="2000" kern="1000">
                          <a:effectLst/>
                        </a:rPr>
                        <a:t>vi(</a:t>
                      </a:r>
                      <a:r>
                        <a:rPr lang="zh-CN" sz="2000" kern="1000">
                          <a:effectLst/>
                        </a:rPr>
                        <a:t>对修改过的文件不作保存</a:t>
                      </a:r>
                      <a:r>
                        <a:rPr lang="en-US" sz="2000" kern="1000">
                          <a:effectLst/>
                        </a:rPr>
                        <a:t>)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4412340"/>
                  </a:ext>
                </a:extLst>
              </a:tr>
              <a:tr h="48074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1000">
                          <a:effectLst/>
                        </a:rPr>
                        <a:t>:wq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0">
                          <a:effectLst/>
                        </a:rPr>
                        <a:t>存盘后退出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6497090"/>
                  </a:ext>
                </a:extLst>
              </a:tr>
              <a:tr h="48074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1000">
                          <a:effectLst/>
                        </a:rPr>
                        <a:t>:w [filename]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0">
                          <a:effectLst/>
                        </a:rPr>
                        <a:t>另存一个命为</a:t>
                      </a:r>
                      <a:r>
                        <a:rPr lang="en-US" sz="2000" kern="1000">
                          <a:effectLst/>
                        </a:rPr>
                        <a:t>filename</a:t>
                      </a:r>
                      <a:r>
                        <a:rPr lang="zh-CN" sz="2000" kern="1000">
                          <a:effectLst/>
                        </a:rPr>
                        <a:t>的文件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1226958"/>
                  </a:ext>
                </a:extLst>
              </a:tr>
              <a:tr h="48074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1000">
                          <a:effectLst/>
                        </a:rPr>
                        <a:t>:set nu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0">
                          <a:effectLst/>
                        </a:rPr>
                        <a:t>显示行号，设定之后，会在每一行的前面显示对应行号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1735636"/>
                  </a:ext>
                </a:extLst>
              </a:tr>
              <a:tr h="48074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:set </a:t>
                      </a:r>
                      <a:r>
                        <a:rPr lang="en-US" sz="2000" kern="1000" dirty="0" err="1">
                          <a:effectLst/>
                        </a:rPr>
                        <a:t>nonu</a:t>
                      </a:r>
                      <a:endParaRPr lang="zh-CN" sz="20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取消行号显示</a:t>
                      </a:r>
                      <a:endParaRPr lang="zh-CN" sz="20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923175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48884D2-9BDD-47E1-8B3E-CAE45DF1A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80309"/>
            <a:ext cx="666079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插入模式的功能键只有一个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，按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Esc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键退出到命令行模式。</a:t>
            </a:r>
            <a:endParaRPr kumimoji="0" lang="zh-CN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底行模式常见功能键如表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3-2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kumimoji="0" lang="zh-CN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0DFC33-6782-45CA-A94B-9F5C8D12685B}"/>
              </a:ext>
            </a:extLst>
          </p:cNvPr>
          <p:cNvSpPr/>
          <p:nvPr/>
        </p:nvSpPr>
        <p:spPr>
          <a:xfrm>
            <a:off x="1981200" y="1806494"/>
            <a:ext cx="2845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2667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dirty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3-2 vi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底行模式功能键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74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Large confetti">
            <a:extLst>
              <a:ext uri="{FF2B5EF4-FFF2-40B4-BE49-F238E27FC236}">
                <a16:creationId xmlns:a16="http://schemas.microsoft.com/office/drawing/2014/main" id="{1C60ABE4-744A-48ED-B48A-54059338854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节 </a:t>
            </a:r>
            <a:r>
              <a:rPr lang="en-US" altLang="zh-CN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Gcc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使用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 descr="Large confetti">
            <a:extLst>
              <a:ext uri="{FF2B5EF4-FFF2-40B4-BE49-F238E27FC236}">
                <a16:creationId xmlns:a16="http://schemas.microsoft.com/office/drawing/2014/main" id="{E625C1BD-B4B8-41BA-8959-D06F715BF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A629387C-4BEE-40B3-BC66-F25CCEF18E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从功能上分，预处理、编译、汇编是三个不同的阶段，但</a:t>
            </a:r>
            <a:r>
              <a:rPr lang="en-US" altLang="zh-CN"/>
              <a:t>GCC</a:t>
            </a:r>
            <a:r>
              <a:rPr lang="zh-CN" altLang="en-US"/>
              <a:t>的实际操作上，它可以把这三个步骤合并为一个步骤来执行。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 descr="Large confetti">
            <a:extLst>
              <a:ext uri="{FF2B5EF4-FFF2-40B4-BE49-F238E27FC236}">
                <a16:creationId xmlns:a16="http://schemas.microsoft.com/office/drawing/2014/main" id="{0C813981-5622-4BDC-AAEB-BA5015D725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3CDD8078-E352-4F72-AFAE-88AEC88C22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在预处理阶段，输入的是</a:t>
            </a:r>
            <a:r>
              <a:rPr lang="en-US" altLang="zh-CN"/>
              <a:t>C</a:t>
            </a:r>
            <a:r>
              <a:rPr lang="zh-CN" altLang="en-US"/>
              <a:t>语言的源文件，通常为*</a:t>
            </a:r>
            <a:r>
              <a:rPr lang="en-US" altLang="zh-CN"/>
              <a:t>.c</a:t>
            </a:r>
            <a:r>
              <a:rPr lang="zh-CN" altLang="en-US"/>
              <a:t>。它们通常带有</a:t>
            </a:r>
            <a:r>
              <a:rPr lang="en-US" altLang="zh-CN"/>
              <a:t>.h</a:t>
            </a:r>
            <a:r>
              <a:rPr lang="zh-CN" altLang="en-US"/>
              <a:t>之类头文件的包含文件。这个阶段主要处理源文件中的</a:t>
            </a:r>
            <a:r>
              <a:rPr lang="en-US" altLang="zh-CN"/>
              <a:t>#ifdef</a:t>
            </a:r>
            <a:r>
              <a:rPr lang="zh-CN" altLang="en-US"/>
              <a:t>、 </a:t>
            </a:r>
            <a:r>
              <a:rPr lang="en-US" altLang="zh-CN"/>
              <a:t>#include</a:t>
            </a:r>
            <a:r>
              <a:rPr lang="zh-CN" altLang="en-US"/>
              <a:t>和</a:t>
            </a:r>
            <a:r>
              <a:rPr lang="en-US" altLang="zh-CN"/>
              <a:t>#define</a:t>
            </a:r>
            <a:r>
              <a:rPr lang="zh-CN" altLang="en-US"/>
              <a:t>命令。该阶段会生成一个中间文件*</a:t>
            </a:r>
            <a:r>
              <a:rPr lang="en-US" altLang="zh-CN"/>
              <a:t>.i</a:t>
            </a:r>
            <a:r>
              <a:rPr lang="zh-CN" altLang="en-US"/>
              <a:t>，但实际工作中通常不用专门生成这种文件，因为基本上用不到；若非要生成这种文件不可，可以利用下面的示例命令：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gcc –E test.c –o test.i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2493</TotalTime>
  <Words>1339</Words>
  <Application>Microsoft Office PowerPoint</Application>
  <PresentationFormat>全屏显示(4:3)</PresentationFormat>
  <Paragraphs>163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SimSun-ExtB</vt:lpstr>
      <vt:lpstr>方正姚体</vt:lpstr>
      <vt:lpstr>仿宋_GB2312</vt:lpstr>
      <vt:lpstr>黑体</vt:lpstr>
      <vt:lpstr>华文新魏</vt:lpstr>
      <vt:lpstr>宋体</vt:lpstr>
      <vt:lpstr>Arial</vt:lpstr>
      <vt:lpstr>Times New Roman</vt:lpstr>
      <vt:lpstr>Trebuchet MS</vt:lpstr>
      <vt:lpstr>Wingdings 3</vt:lpstr>
      <vt:lpstr>平面</vt:lpstr>
      <vt:lpstr>嵌入式Linux系统开发教程 ——基于ARM处理器通用平台</vt:lpstr>
      <vt:lpstr>第3章   linux编程基础</vt:lpstr>
      <vt:lpstr>第1节 VI使用</vt:lpstr>
      <vt:lpstr>PowerPoint 演示文稿</vt:lpstr>
      <vt:lpstr>PowerPoint 演示文稿</vt:lpstr>
      <vt:lpstr>PowerPoint 演示文稿</vt:lpstr>
      <vt:lpstr>第2节 Gcc使用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Gcc参数（提纲）</vt:lpstr>
      <vt:lpstr>警告类参数</vt:lpstr>
      <vt:lpstr>PowerPoint 演示文稿</vt:lpstr>
      <vt:lpstr>PowerPoint 演示文稿</vt:lpstr>
      <vt:lpstr>第3节   Gdb使用</vt:lpstr>
      <vt:lpstr>PowerPoint 演示文稿</vt:lpstr>
      <vt:lpstr>PowerPoint 演示文稿</vt:lpstr>
      <vt:lpstr>PowerPoint 演示文稿</vt:lpstr>
      <vt:lpstr>参数使用</vt:lpstr>
      <vt:lpstr>PowerPoint 演示文稿</vt:lpstr>
      <vt:lpstr>设置断点</vt:lpstr>
      <vt:lpstr>设置观察点</vt:lpstr>
      <vt:lpstr>设置捕捉点：</vt:lpstr>
      <vt:lpstr>PowerPoint 演示文稿</vt:lpstr>
      <vt:lpstr>捕捉信号：</vt:lpstr>
      <vt:lpstr>第4节   Makefile实例</vt:lpstr>
      <vt:lpstr>PowerPoint 演示文稿</vt:lpstr>
      <vt:lpstr>PowerPoint 演示文稿</vt:lpstr>
      <vt:lpstr>PowerPoint 演示文稿</vt:lpstr>
      <vt:lpstr>使用变量的Makefile</vt:lpstr>
      <vt:lpstr>Makefile中自动变量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686</cp:revision>
  <cp:lastPrinted>1601-01-01T00:00:00Z</cp:lastPrinted>
  <dcterms:created xsi:type="dcterms:W3CDTF">1601-01-01T00:00:00Z</dcterms:created>
  <dcterms:modified xsi:type="dcterms:W3CDTF">2017-06-24T06:23:07Z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