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322" r:id="rId3"/>
    <p:sldId id="323" r:id="rId4"/>
    <p:sldId id="403" r:id="rId5"/>
    <p:sldId id="401" r:id="rId6"/>
    <p:sldId id="459" r:id="rId7"/>
    <p:sldId id="402" r:id="rId8"/>
    <p:sldId id="407" r:id="rId9"/>
    <p:sldId id="437" r:id="rId10"/>
    <p:sldId id="438" r:id="rId11"/>
    <p:sldId id="436" r:id="rId12"/>
    <p:sldId id="458" r:id="rId13"/>
    <p:sldId id="408" r:id="rId14"/>
    <p:sldId id="460" r:id="rId15"/>
    <p:sldId id="409" r:id="rId16"/>
    <p:sldId id="265" r:id="rId17"/>
    <p:sldId id="308" r:id="rId18"/>
    <p:sldId id="267" r:id="rId19"/>
    <p:sldId id="405" r:id="rId20"/>
    <p:sldId id="404" r:id="rId21"/>
    <p:sldId id="328" r:id="rId22"/>
    <p:sldId id="439" r:id="rId23"/>
    <p:sldId id="462" r:id="rId24"/>
    <p:sldId id="464" r:id="rId25"/>
    <p:sldId id="463" r:id="rId26"/>
    <p:sldId id="440" r:id="rId27"/>
    <p:sldId id="441" r:id="rId28"/>
    <p:sldId id="446" r:id="rId29"/>
    <p:sldId id="452" r:id="rId30"/>
    <p:sldId id="450" r:id="rId31"/>
    <p:sldId id="448" r:id="rId32"/>
    <p:sldId id="451" r:id="rId33"/>
    <p:sldId id="449" r:id="rId34"/>
    <p:sldId id="368" r:id="rId35"/>
    <p:sldId id="370" r:id="rId36"/>
    <p:sldId id="371" r:id="rId37"/>
    <p:sldId id="372" r:id="rId38"/>
    <p:sldId id="373" r:id="rId39"/>
    <p:sldId id="374" r:id="rId40"/>
    <p:sldId id="375" r:id="rId41"/>
    <p:sldId id="4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E9"/>
    <a:srgbClr val="EAFEEF"/>
    <a:srgbClr val="000000"/>
    <a:srgbClr val="FC1F0E"/>
    <a:srgbClr val="4B0601"/>
    <a:srgbClr val="491403"/>
    <a:srgbClr val="490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2" autoAdjust="0"/>
    <p:restoredTop sz="89904" autoAdjust="0"/>
  </p:normalViewPr>
  <p:slideViewPr>
    <p:cSldViewPr>
      <p:cViewPr varScale="1">
        <p:scale>
          <a:sx n="51" d="100"/>
          <a:sy n="5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6AD1-AC06-4D91-8EA5-C41AC5B4E41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2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1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78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59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6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6E63-BDE4-4E83-B8F0-B41011BE96C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10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A25D-AE55-4D3F-B929-3990A64DE4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3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C831-D917-4040-98B1-B538D0A6B7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3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87B-00E7-42AC-BC86-2A4A49A09DB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174-3EE7-4AAE-B96E-A0EE2A44E5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DAFE-9F43-4554-962C-A15AA5EFA24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216-3238-4F8F-B955-8943E388D90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40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EADF-8A7F-47E2-9889-CF56298F340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05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082-E03F-4F83-B2B1-C5D14603C99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0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FEA8-5F93-4972-9134-8511FEC7D5A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94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08BEF7-78CE-468F-938F-18D94C04A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6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:a16="http://schemas.microsoft.com/office/drawing/2014/main" id="{CECBBC6F-344F-4574-9AB0-11F301C504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进程控制</a:t>
            </a:r>
            <a:endParaRPr lang="en-US" altLang="zh-CN" sz="3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 descr="Large confetti">
            <a:extLst>
              <a:ext uri="{FF2B5EF4-FFF2-40B4-BE49-F238E27FC236}">
                <a16:creationId xmlns:a16="http://schemas.microsoft.com/office/drawing/2014/main" id="{1AE48669-024F-4A9D-91EC-4670570DF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进程同步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64742548-B1E4-4977-BBEE-B3AB51620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zh-CN" altLang="en-US" sz="3400" b="1">
                <a:latin typeface="Times New Roman" panose="02020603050405020304" pitchFamily="18" charset="0"/>
              </a:rPr>
              <a:t>	</a:t>
            </a:r>
            <a:r>
              <a:rPr lang="zh-CN" altLang="en-US" sz="3400" b="1">
                <a:solidFill>
                  <a:srgbClr val="FC1F0E"/>
                </a:solidFill>
                <a:latin typeface="Times New Roman" panose="02020603050405020304" pitchFamily="18" charset="0"/>
              </a:rPr>
              <a:t>一组</a:t>
            </a:r>
            <a:r>
              <a:rPr lang="zh-CN" altLang="en-US" sz="3400" b="1">
                <a:latin typeface="Times New Roman" panose="02020603050405020304" pitchFamily="18" charset="0"/>
              </a:rPr>
              <a:t>并发进程按</a:t>
            </a:r>
            <a:r>
              <a:rPr lang="zh-CN" altLang="en-US" sz="3400" b="1">
                <a:solidFill>
                  <a:srgbClr val="FC1F0E"/>
                </a:solidFill>
                <a:latin typeface="Times New Roman" panose="02020603050405020304" pitchFamily="18" charset="0"/>
              </a:rPr>
              <a:t>一定的顺序</a:t>
            </a:r>
            <a:r>
              <a:rPr lang="zh-CN" altLang="en-US" sz="3400" b="1">
                <a:latin typeface="Times New Roman" panose="02020603050405020304" pitchFamily="18" charset="0"/>
              </a:rPr>
              <a:t>执行的过程称为进程间的同步。具有同步关系的一组并发进程称为合作进程，合作进程间互相发送的信号称为消息或事件。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 descr="Large confetti">
            <a:extLst>
              <a:ext uri="{FF2B5EF4-FFF2-40B4-BE49-F238E27FC236}">
                <a16:creationId xmlns:a16="http://schemas.microsoft.com/office/drawing/2014/main" id="{DE1D96DF-F520-4343-9D09-C7AC5CD1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进程调度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B8839E6E-D912-45B4-81AD-EEF3DFD4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7391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3200" b="1">
                <a:solidFill>
                  <a:srgbClr val="FC1F0E"/>
                </a:solidFill>
                <a:latin typeface="仿宋_GB2312" pitchFamily="49" charset="-122"/>
              </a:rPr>
              <a:t>概念：	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200" b="1">
                <a:latin typeface="Times New Roman" panose="02020603050405020304" pitchFamily="18" charset="0"/>
              </a:rPr>
              <a:t>	按一定算法，从一组待运行的进程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200" b="1">
                <a:latin typeface="Times New Roman" panose="02020603050405020304" pitchFamily="18" charset="0"/>
              </a:rPr>
              <a:t>	中选出一个来占有</a:t>
            </a:r>
            <a:r>
              <a:rPr lang="en-US" altLang="zh-CN" sz="3200" b="1">
                <a:latin typeface="Times New Roman" panose="02020603050405020304" pitchFamily="18" charset="0"/>
              </a:rPr>
              <a:t>CPU</a:t>
            </a:r>
            <a:r>
              <a:rPr lang="zh-CN" altLang="en-US" sz="3200" b="1">
                <a:latin typeface="Times New Roman" panose="02020603050405020304" pitchFamily="18" charset="0"/>
              </a:rPr>
              <a:t>运行。</a:t>
            </a:r>
          </a:p>
          <a:p>
            <a:pPr>
              <a:spcBef>
                <a:spcPct val="20000"/>
              </a:spcBef>
              <a:buSzPct val="85000"/>
            </a:pPr>
            <a:endParaRPr lang="zh-CN" altLang="en-US" sz="3200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200" b="1">
                <a:solidFill>
                  <a:srgbClr val="FC1F0E"/>
                </a:solidFill>
                <a:latin typeface="仿宋_GB2312" pitchFamily="49" charset="-122"/>
              </a:rPr>
              <a:t>调度方式：</a:t>
            </a:r>
          </a:p>
          <a:p>
            <a:pPr algn="ctr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sz="3200" b="1">
                <a:latin typeface="Times New Roman" panose="02020603050405020304" pitchFamily="18" charset="0"/>
              </a:rPr>
              <a:t>抢占式</a:t>
            </a:r>
          </a:p>
          <a:p>
            <a:pPr algn="ctr">
              <a:spcBef>
                <a:spcPct val="20000"/>
              </a:spcBef>
              <a:buSzPct val="85000"/>
              <a:buFontTx/>
              <a:buChar char="•"/>
            </a:pPr>
            <a:r>
              <a:rPr lang="zh-CN" altLang="en-US" sz="3200" b="1">
                <a:latin typeface="Times New Roman" panose="02020603050405020304" pitchFamily="18" charset="0"/>
              </a:rPr>
              <a:t>非抢占式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 descr="Large confetti">
            <a:extLst>
              <a:ext uri="{FF2B5EF4-FFF2-40B4-BE49-F238E27FC236}">
                <a16:creationId xmlns:a16="http://schemas.microsoft.com/office/drawing/2014/main" id="{4A758372-EB93-48B4-BD1D-34E970ECD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调度算法</a:t>
            </a:r>
          </a:p>
        </p:txBody>
      </p:sp>
      <p:sp>
        <p:nvSpPr>
          <p:cNvPr id="247811" name="Rectangle 1027">
            <a:extLst>
              <a:ext uri="{FF2B5EF4-FFF2-40B4-BE49-F238E27FC236}">
                <a16:creationId xmlns:a16="http://schemas.microsoft.com/office/drawing/2014/main" id="{31299B04-6CCF-49CC-950C-EA61A6EC7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先来先服务调度算法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短进程优先调度算法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高优先级优先调度算法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时间片轮转法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 descr="Large confetti">
            <a:extLst>
              <a:ext uri="{FF2B5EF4-FFF2-40B4-BE49-F238E27FC236}">
                <a16:creationId xmlns:a16="http://schemas.microsoft.com/office/drawing/2014/main" id="{320E9E90-870D-4E08-979A-FABEB56C1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死锁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8FB561E-A236-412E-9178-C4C141D50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600"/>
              <a:t>	</a:t>
            </a:r>
            <a:r>
              <a:rPr lang="zh-CN" altLang="en-US" sz="3600" b="1">
                <a:ea typeface="仿宋_GB2312" pitchFamily="49" charset="-122"/>
              </a:rPr>
              <a:t>多个进程因竞争资源而形成一种僵局，若无外力作用，这些进程都将永远不能再向前推进。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36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BC1895B1-522E-4FB6-8DA1-F76828BD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SzPct val="85000"/>
            </a:pP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zh-CN" altLang="en-US" sz="3600" b="1" dirty="0">
                <a:latin typeface="Times New Roman" panose="02020603050405020304" pitchFamily="18" charset="0"/>
              </a:rPr>
              <a:t>第</a:t>
            </a:r>
            <a:r>
              <a:rPr lang="en-US" altLang="zh-CN" sz="3600" b="1" dirty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</a:rPr>
              <a:t>节</a:t>
            </a:r>
          </a:p>
          <a:p>
            <a:pPr algn="ctr">
              <a:spcBef>
                <a:spcPct val="20000"/>
              </a:spcBef>
              <a:buSzPct val="85000"/>
            </a:pP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zh-CN" altLang="en-US" sz="3600" b="1" dirty="0">
                <a:latin typeface="Times New Roman" panose="02020603050405020304" pitchFamily="18" charset="0"/>
              </a:rPr>
              <a:t>进程编程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050" descr="Large confetti">
            <a:extLst>
              <a:ext uri="{FF2B5EF4-FFF2-40B4-BE49-F238E27FC236}">
                <a16:creationId xmlns:a16="http://schemas.microsoft.com/office/drawing/2014/main" id="{310603D1-8A5E-4D6C-B9CC-DE41336C0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获取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ID</a:t>
            </a:r>
          </a:p>
        </p:txBody>
      </p:sp>
      <p:sp>
        <p:nvSpPr>
          <p:cNvPr id="194563" name="Rectangle 2051">
            <a:extLst>
              <a:ext uri="{FF2B5EF4-FFF2-40B4-BE49-F238E27FC236}">
                <a16:creationId xmlns:a16="http://schemas.microsoft.com/office/drawing/2014/main" id="{548D39F2-0929-4DB9-BDEF-380DEB538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song"/>
                <a:cs typeface="song"/>
              </a:rPr>
              <a:t>#include &lt;sys/types.h&gt;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song"/>
                <a:cs typeface="song"/>
              </a:rPr>
              <a:t>#include &lt;unistd.h&gt;</a:t>
            </a:r>
          </a:p>
          <a:p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song"/>
                <a:cs typeface="song"/>
              </a:rPr>
              <a:t>pid_t getpid(void)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song"/>
                <a:cs typeface="song"/>
              </a:rPr>
              <a:t> 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获取本进程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ID。</a:t>
            </a:r>
          </a:p>
          <a:p>
            <a:pPr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song"/>
                <a:cs typeface="song"/>
              </a:rPr>
              <a:t>pid_t getppid(void)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获取父进程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ID。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>
            <a:extLst>
              <a:ext uri="{FF2B5EF4-FFF2-40B4-BE49-F238E27FC236}">
                <a16:creationId xmlns:a16="http://schemas.microsoft.com/office/drawing/2014/main" id="{04042A53-B2BE-4D98-8B59-0BB2ACD3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获取</a:t>
            </a:r>
            <a:r>
              <a:rPr lang="en-US" altLang="zh-CN" b="1">
                <a:ea typeface="仿宋_GB2312" pitchFamily="49" charset="-122"/>
              </a:rPr>
              <a:t>ID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F118620-51FB-4E3D-B7B8-E1040BFAA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4676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stdio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unistd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stdlib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h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main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void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00"/>
                </a:solidFill>
                <a:ea typeface="仿宋_GB2312" pitchFamily="49" charset="-122"/>
              </a:rPr>
              <a:t>    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printf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"PID = %d\n"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getpid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()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);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00"/>
                </a:solidFill>
                <a:ea typeface="仿宋_GB2312" pitchFamily="49" charset="-122"/>
              </a:rPr>
              <a:t>    </a:t>
            </a:r>
            <a:r>
              <a:rPr lang="en-US" altLang="zh-CN" sz="28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printf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latin typeface="仿宋_GB2312" pitchFamily="49" charset="-122"/>
                <a:ea typeface="仿宋_GB2312" pitchFamily="49" charset="-122"/>
              </a:rPr>
              <a:t>"PPID = %d\n"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getppid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()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);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00"/>
                </a:solidFill>
                <a:ea typeface="仿宋_GB2312" pitchFamily="49" charset="-122"/>
              </a:rPr>
              <a:t>    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0</a:t>
            </a: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;</a:t>
            </a:r>
            <a:br>
              <a:rPr lang="en-US" altLang="zh-CN" sz="28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}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 descr="Large confetti">
            <a:extLst>
              <a:ext uri="{FF2B5EF4-FFF2-40B4-BE49-F238E27FC236}">
                <a16:creationId xmlns:a16="http://schemas.microsoft.com/office/drawing/2014/main" id="{F4353AD3-7946-485F-8060-6AFC82902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3586915-2016-48CA-88BD-EEAE8C1A9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song"/>
                <a:cs typeface="song"/>
              </a:rPr>
              <a:t>#</a:t>
            </a:r>
            <a:r>
              <a:rPr lang="en-US" altLang="zh-CN" sz="2800" b="1">
                <a:latin typeface="仿宋_GB2312" pitchFamily="49" charset="-122"/>
                <a:ea typeface="song"/>
                <a:cs typeface="song"/>
              </a:rPr>
              <a:t>include</a:t>
            </a:r>
            <a:r>
              <a:rPr lang="en-US" altLang="zh-CN" sz="28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2800" b="1">
                <a:latin typeface="仿宋_GB2312" pitchFamily="49" charset="-122"/>
                <a:ea typeface="song"/>
                <a:cs typeface="song"/>
              </a:rPr>
              <a:t>&lt;unistd.h&gt;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song"/>
                <a:cs typeface="song"/>
              </a:rPr>
              <a:t>pid_t fork(void)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功能：创建子进程</a:t>
            </a:r>
          </a:p>
          <a:p>
            <a:pPr marL="609600" indent="-609600">
              <a:lnSpc>
                <a:spcPct val="14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	fork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的奇妙之处在于它被调用一次，却返回两次，它可能有三种不同的返回值：</a:t>
            </a:r>
          </a:p>
          <a:p>
            <a:pPr marL="609600" indent="-609600">
              <a:lnSpc>
                <a:spcPct val="140000"/>
              </a:lnSpc>
              <a:buFontTx/>
              <a:buAutoNum type="arabicPeriod"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在父进程中，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fork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返回新创建的子进程的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PID； </a:t>
            </a:r>
          </a:p>
          <a:p>
            <a:pPr marL="609600" indent="-609600">
              <a:lnSpc>
                <a:spcPct val="140000"/>
              </a:lnSpc>
              <a:buFontTx/>
              <a:buAutoNum type="arabicPeriod"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在子进程中，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fork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返回0； </a:t>
            </a:r>
          </a:p>
          <a:p>
            <a:pPr marL="609600" indent="-609600">
              <a:lnSpc>
                <a:spcPct val="140000"/>
              </a:lnSpc>
              <a:buFontTx/>
              <a:buAutoNum type="arabicPeriod"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如果出现错误，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fork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返回一个负值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>
            <a:extLst>
              <a:ext uri="{FF2B5EF4-FFF2-40B4-BE49-F238E27FC236}">
                <a16:creationId xmlns:a16="http://schemas.microsoft.com/office/drawing/2014/main" id="{4B299979-18B8-4630-935A-0AF3FA7BC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DB49D9-43FF-40DE-B74F-8CB43E894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43800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include&lt;sys/types.h&gt;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#inlcude&lt;unistd.h&gt;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pid_t pid;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/*</a:t>
            </a:r>
            <a:r>
              <a:rPr lang="zh-CN" altLang="en-US" sz="1800" b="1">
                <a:latin typeface="仿宋_GB2312" pitchFamily="49" charset="-122"/>
                <a:ea typeface="仿宋_GB2312" pitchFamily="49" charset="-122"/>
              </a:rPr>
              <a:t>此时仅有一个进程*/</a:t>
            </a:r>
            <a:br>
              <a:rPr lang="zh-CN" altLang="en-US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pid=fork();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endParaRPr lang="en-US" altLang="zh-CN" sz="1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  /*</a:t>
            </a:r>
            <a:r>
              <a:rPr lang="zh-CN" altLang="en-US" sz="1800" b="1">
                <a:latin typeface="仿宋_GB2312" pitchFamily="49" charset="-122"/>
                <a:ea typeface="仿宋_GB2312" pitchFamily="49" charset="-122"/>
              </a:rPr>
              <a:t>此时已经有两个进程在同时运行*/</a:t>
            </a:r>
            <a:br>
              <a:rPr lang="zh-CN" altLang="en-US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if(pid&lt;0)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   printf("error in fork!");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else if(pid==0)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   printf("I am the child process, ID is %d\n",getpid());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else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   printf("I am the parent process,ID is %d\n",getpid());</a:t>
            </a:r>
            <a:br>
              <a:rPr lang="en-US" altLang="zh-CN" sz="1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？执行后的结果 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 descr="Large confetti">
            <a:extLst>
              <a:ext uri="{FF2B5EF4-FFF2-40B4-BE49-F238E27FC236}">
                <a16:creationId xmlns:a16="http://schemas.microsoft.com/office/drawing/2014/main" id="{FD24335B-5B5C-462B-821D-24F9EEC72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08843E6-61FD-47E2-A8FD-4828697F2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>
              <a:lnSpc>
                <a:spcPct val="14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$./fork_test</a:t>
            </a:r>
            <a:br>
              <a:rPr lang="en-US" altLang="zh-CN" sz="20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I am the parent process, my process ID is 1991</a:t>
            </a:r>
            <a:br>
              <a:rPr lang="en-US" altLang="zh-CN" sz="20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I am the child process, my process ID is 1992</a:t>
            </a:r>
            <a:br>
              <a:rPr lang="zh-CN" altLang="en-US" sz="2000" b="1">
                <a:latin typeface="仿宋_GB2312" pitchFamily="49" charset="-122"/>
                <a:ea typeface="仿宋_GB2312" pitchFamily="49" charset="-122"/>
              </a:rPr>
            </a:br>
            <a:endParaRPr lang="zh-CN" altLang="en-US" sz="20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140000"/>
              </a:lnSpc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	在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pid=fork()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之前，只有一个进程在执行，但在这条语句执行之后，就变成两个进程在执行了，这两个进程的代码部分完全相同，</a:t>
            </a:r>
            <a:r>
              <a:rPr lang="zh-CN" altLang="en-US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将要执行的下一条语句都是</a:t>
            </a: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if(pid==0)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。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两个进程中，原先就存在的那个进程被称作</a:t>
            </a:r>
            <a:r>
              <a:rPr lang="zh-CN" altLang="en-US" sz="2000" b="1"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父进程</a:t>
            </a:r>
            <a:r>
              <a:rPr lang="zh-CN" altLang="en-US" sz="2000" b="1"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，新出现的那个进程被称作</a:t>
            </a:r>
            <a:r>
              <a:rPr lang="zh-CN" altLang="en-US" sz="2000" b="1"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子进程</a:t>
            </a:r>
            <a:r>
              <a:rPr lang="zh-CN" altLang="en-US" sz="2000" b="1"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,父子进程的区别在于进程标识符（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PID）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不同。</a:t>
            </a:r>
            <a:endParaRPr lang="en-US" altLang="zh-CN" sz="20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ABC08F7B-B791-4D24-A8FB-C44F18A8A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6347714" cy="3880773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节</a:t>
            </a:r>
          </a:p>
          <a:p>
            <a:pPr algn="ctr">
              <a:buFontTx/>
              <a:buNone/>
            </a:pPr>
            <a:endParaRPr lang="zh-CN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buFontTx/>
              <a:buNone/>
            </a:pP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进程概念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 descr="Large confetti">
            <a:extLst>
              <a:ext uri="{FF2B5EF4-FFF2-40B4-BE49-F238E27FC236}">
                <a16:creationId xmlns:a16="http://schemas.microsoft.com/office/drawing/2014/main" id="{24E1B305-D977-42C4-BC65-B52158A46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进程创建—</a:t>
            </a:r>
            <a:r>
              <a:rPr lang="zh-CN" altLang="en-US" sz="3200" b="1">
                <a:ea typeface="仿宋_GB2312" pitchFamily="49" charset="-122"/>
              </a:rPr>
              <a:t>思考运行结果？</a:t>
            </a:r>
            <a:endParaRPr lang="en-US" altLang="zh-CN" sz="3200" b="1">
              <a:ea typeface="仿宋_GB2312" pitchFamily="49" charset="-122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96FB95D0-5DCE-4D77-8BE1-B078E7D5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#include &lt;unistd.h&gt;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int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{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pid_t pid;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int count=0;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    count++;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pid = fork();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"This is first time, pid = %d\n", pid );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"This is second time, pid = %d\n", pid );</a:t>
            </a: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count++;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"count = %d\n", count );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if ( pid&gt;0 )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  printf( "This is parent process,the child has the pid:%d\n", pid );</a:t>
            </a: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else if ( !pid )</a:t>
            </a: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"This is the child process.\n");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else 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"fork failed.\n"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"This is third time, pid = %d\n", pid );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printf( "This is fouth time, pid = %d\n", pid );</a:t>
            </a: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 </a:t>
            </a:r>
            <a:br>
              <a:rPr lang="en-US" altLang="zh-CN" sz="15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1500" b="1">
                <a:latin typeface="Arial" panose="020B0604020202020204" pitchFamily="34" charset="0"/>
                <a:ea typeface="song"/>
                <a:cs typeface="song"/>
              </a:rPr>
              <a:t> </a:t>
            </a: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return 0</a:t>
            </a: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song"/>
                <a:cs typeface="song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arge confetti">
            <a:extLst>
              <a:ext uri="{FF2B5EF4-FFF2-40B4-BE49-F238E27FC236}">
                <a16:creationId xmlns:a16="http://schemas.microsoft.com/office/drawing/2014/main" id="{0A913844-E6AA-4261-B43F-5D61D149A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进程创建—</a:t>
            </a:r>
            <a:r>
              <a:rPr lang="zh-CN" altLang="en-US" sz="3200" b="1">
                <a:ea typeface="仿宋_GB2312" pitchFamily="49" charset="-122"/>
              </a:rPr>
              <a:t>思考运行结果？</a:t>
            </a:r>
            <a:endParaRPr lang="en-US" altLang="zh-CN" sz="3200" b="1">
              <a:ea typeface="仿宋_GB2312" pitchFamily="49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8611B05-2756-4084-9A9C-42B14DBF6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first time, pid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second time, pid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count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the child process.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third time, pid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fouth time, pid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first time, pid = 3512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second time, pid = 3512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count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the parent process,the child has pid:3512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third time, pid = 3512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仿宋_GB2312" pitchFamily="49" charset="-122"/>
                <a:ea typeface="仿宋_GB2312" pitchFamily="49" charset="-122"/>
              </a:rPr>
              <a:t>This is fouth time, pid = 3512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问题：</a:t>
            </a:r>
            <a:br>
              <a:rPr lang="zh-CN" altLang="en-US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为何</a:t>
            </a:r>
            <a:r>
              <a:rPr lang="en-US" altLang="zh-CN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count++</a:t>
            </a:r>
            <a:r>
              <a:rPr lang="zh-CN" altLang="en-US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执行了两次，第2次打印</a:t>
            </a:r>
            <a:r>
              <a:rPr lang="en-US" altLang="zh-CN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count</a:t>
            </a:r>
            <a:r>
              <a:rPr lang="zh-CN" altLang="en-US" sz="1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确为1？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 descr="Large confetti">
            <a:extLst>
              <a:ext uri="{FF2B5EF4-FFF2-40B4-BE49-F238E27FC236}">
                <a16:creationId xmlns:a16="http://schemas.microsoft.com/office/drawing/2014/main" id="{784EF80F-4F92-41CA-85C5-75A8306F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进程创建—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思考运行结果？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1668497D-A255-4094-AC28-260D35DC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 b="1">
                <a:latin typeface="仿宋_GB2312" pitchFamily="49" charset="-122"/>
              </a:rPr>
              <a:t>	</a:t>
            </a:r>
            <a:r>
              <a:rPr lang="zh-CN" altLang="en-US" sz="3200" b="1">
                <a:latin typeface="仿宋_GB2312" pitchFamily="49" charset="-122"/>
              </a:rPr>
              <a:t>父进程的数据空间、堆栈空间都会给子进程一个拷贝，而不是共享这些内存。在子进程中对</a:t>
            </a:r>
            <a:r>
              <a:rPr lang="en-US" altLang="zh-CN" sz="3200" b="1">
                <a:latin typeface="仿宋_GB2312" pitchFamily="49" charset="-122"/>
              </a:rPr>
              <a:t>count</a:t>
            </a:r>
            <a:r>
              <a:rPr lang="zh-CN" altLang="en-US" sz="3200" b="1">
                <a:latin typeface="仿宋_GB2312" pitchFamily="49" charset="-122"/>
              </a:rPr>
              <a:t>进行自加1的操作，但是并没有影响到父进程中的</a:t>
            </a:r>
            <a:r>
              <a:rPr lang="en-US" altLang="zh-CN" sz="3200" b="1">
                <a:latin typeface="仿宋_GB2312" pitchFamily="49" charset="-122"/>
              </a:rPr>
              <a:t>count</a:t>
            </a:r>
            <a:r>
              <a:rPr lang="zh-CN" altLang="en-US" sz="3200" b="1">
                <a:latin typeface="仿宋_GB2312" pitchFamily="49" charset="-122"/>
              </a:rPr>
              <a:t>值，父进程中的</a:t>
            </a:r>
            <a:r>
              <a:rPr lang="en-US" altLang="zh-CN" sz="3200" b="1">
                <a:latin typeface="仿宋_GB2312" pitchFamily="49" charset="-122"/>
              </a:rPr>
              <a:t>count</a:t>
            </a:r>
            <a:r>
              <a:rPr lang="zh-CN" altLang="en-US" sz="3200" b="1">
                <a:latin typeface="仿宋_GB2312" pitchFamily="49" charset="-122"/>
              </a:rPr>
              <a:t>值仍然为0。</a:t>
            </a:r>
            <a:endParaRPr lang="en-US" altLang="zh-CN" sz="32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 descr="Large confetti">
            <a:extLst>
              <a:ext uri="{FF2B5EF4-FFF2-40B4-BE49-F238E27FC236}">
                <a16:creationId xmlns:a16="http://schemas.microsoft.com/office/drawing/2014/main" id="{2919664E-15F0-41D9-B804-A6C101145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D47DE8AC-7856-4704-903A-C47517712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include &lt;sys/types.h&gt;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#include &lt;unistd.h&gt;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pid_t vfork(void)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功能：创建子进程。</a:t>
            </a:r>
          </a:p>
          <a:p>
            <a:pPr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170" descr="Large confetti">
            <a:extLst>
              <a:ext uri="{FF2B5EF4-FFF2-40B4-BE49-F238E27FC236}">
                <a16:creationId xmlns:a16="http://schemas.microsoft.com/office/drawing/2014/main" id="{74293710-39EE-4DC7-BC81-DF73001AA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创建进程</a:t>
            </a:r>
          </a:p>
        </p:txBody>
      </p:sp>
      <p:sp>
        <p:nvSpPr>
          <p:cNvPr id="253955" name="Rectangle 7171">
            <a:extLst>
              <a:ext uri="{FF2B5EF4-FFF2-40B4-BE49-F238E27FC236}">
                <a16:creationId xmlns:a16="http://schemas.microsoft.com/office/drawing/2014/main" id="{EC0ACDA1-9F33-486D-973B-A1AD97C68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区别：</a:t>
            </a:r>
          </a:p>
          <a:p>
            <a:pPr marL="609600" indent="-609600">
              <a:buFontTx/>
              <a:buAutoNum type="arabicPeriod"/>
            </a:pPr>
            <a:r>
              <a:rPr lang="en-US" altLang="zh-CN" b="1">
                <a:latin typeface="song"/>
                <a:ea typeface="仿宋_GB2312" pitchFamily="49" charset="-122"/>
              </a:rPr>
              <a:t>fork</a:t>
            </a:r>
            <a:r>
              <a:rPr lang="zh-CN" altLang="en-US" b="1">
                <a:latin typeface="song"/>
                <a:ea typeface="仿宋_GB2312" pitchFamily="49" charset="-122"/>
              </a:rPr>
              <a:t>要拷贝父进程的数据段；而</a:t>
            </a:r>
            <a:r>
              <a:rPr lang="en-US" altLang="zh-CN" b="1">
                <a:latin typeface="song"/>
                <a:ea typeface="仿宋_GB2312" pitchFamily="49" charset="-122"/>
              </a:rPr>
              <a:t>vfork</a:t>
            </a:r>
            <a:r>
              <a:rPr lang="zh-CN" altLang="en-US" b="1">
                <a:latin typeface="song"/>
                <a:ea typeface="仿宋_GB2312" pitchFamily="49" charset="-122"/>
              </a:rPr>
              <a:t>则不需要完全拷贝父进程的数据段，子进程与父进程共享数据段。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2. </a:t>
            </a:r>
            <a:r>
              <a:rPr lang="en-US" altLang="zh-CN" b="1">
                <a:latin typeface="song"/>
                <a:ea typeface="仿宋_GB2312" pitchFamily="49" charset="-122"/>
              </a:rPr>
              <a:t>fork</a:t>
            </a:r>
            <a:r>
              <a:rPr lang="zh-CN" altLang="en-US" b="1">
                <a:latin typeface="song"/>
                <a:ea typeface="仿宋_GB2312" pitchFamily="49" charset="-122"/>
              </a:rPr>
              <a:t>不对父子进程的执行次序进行任何限制；而在</a:t>
            </a:r>
            <a:r>
              <a:rPr lang="en-US" altLang="zh-CN" b="1">
                <a:latin typeface="song"/>
                <a:ea typeface="仿宋_GB2312" pitchFamily="49" charset="-122"/>
              </a:rPr>
              <a:t>vfork</a:t>
            </a:r>
            <a:r>
              <a:rPr lang="zh-CN" altLang="en-US" b="1">
                <a:latin typeface="song"/>
                <a:ea typeface="仿宋_GB2312" pitchFamily="49" charset="-122"/>
              </a:rPr>
              <a:t>调用中，子进程先运行，父进程挂起。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 descr="Large confetti">
            <a:extLst>
              <a:ext uri="{FF2B5EF4-FFF2-40B4-BE49-F238E27FC236}">
                <a16:creationId xmlns:a16="http://schemas.microsoft.com/office/drawing/2014/main" id="{3E4F0A46-F824-4E21-A56B-016A4B022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进程创建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62615297-E6FE-4656-A2FB-E43EFF5C2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zh-CN" altLang="en-US" sz="1700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&lt;sys/types.h&gt;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&lt;sys/stat.h&gt;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&lt;unistd.h&gt;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main()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{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1;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child;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printf("Before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create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son,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the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father's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is:%d\n",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count); </a:t>
            </a:r>
            <a:r>
              <a:rPr lang="zh-CN" altLang="en-US" sz="1700" b="1">
                <a:latin typeface="Arial" panose="020B0604020202020204" pitchFamily="34" charset="0"/>
                <a:ea typeface="仿宋_GB2312" pitchFamily="49" charset="-122"/>
              </a:rPr>
              <a:t>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if(!(child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vfork()))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zh-CN" altLang="en-US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zh-CN" altLang="en-US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zh-CN" altLang="en-US" sz="1700" b="1">
                <a:latin typeface="Arial" panose="020B0604020202020204" pitchFamily="34" charset="0"/>
                <a:ea typeface="仿宋_GB2312" pitchFamily="49" charset="-122"/>
              </a:rPr>
              <a:t>    </a:t>
            </a:r>
            <a:r>
              <a:rPr lang="zh-CN" altLang="en-US" sz="1700" b="1">
                <a:latin typeface="仿宋_GB2312" pitchFamily="49" charset="-122"/>
                <a:ea typeface="仿宋_GB2312" pitchFamily="49" charset="-122"/>
              </a:rPr>
              <a:t>{ </a:t>
            </a:r>
            <a:r>
              <a:rPr lang="zh-CN" altLang="en-US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zh-CN" altLang="en-US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zh-CN" altLang="en-US" sz="1700" b="1">
                <a:latin typeface="Arial" panose="020B0604020202020204" pitchFamily="34" charset="0"/>
                <a:ea typeface="仿宋_GB2312" pitchFamily="49" charset="-122"/>
              </a:rPr>
              <a:t>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printf("This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son,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his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pid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%d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and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the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%d\n",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getpid(),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++count);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exit(1);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}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else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{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printf("After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son,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This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father,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his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pid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%d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and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the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%d,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and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the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child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is: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%d\n",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getpid(),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count,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child);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      </a:t>
            </a: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} 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 </a:t>
            </a:r>
            <a:endParaRPr lang="en-US" altLang="zh-CN" sz="17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1700" b="1">
                <a:latin typeface="仿宋_GB2312" pitchFamily="49" charset="-122"/>
                <a:ea typeface="仿宋_GB2312" pitchFamily="49" charset="-122"/>
              </a:rPr>
              <a:t>}</a:t>
            </a:r>
            <a:r>
              <a:rPr lang="en-US" altLang="zh-CN" sz="17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18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zh-CN" altLang="en-US" sz="18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 descr="Large confetti">
            <a:extLst>
              <a:ext uri="{FF2B5EF4-FFF2-40B4-BE49-F238E27FC236}">
                <a16:creationId xmlns:a16="http://schemas.microsoft.com/office/drawing/2014/main" id="{BEE421A0-CE91-4A9C-845A-A842D8935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D037000E-2DFA-4833-B3AA-76ADBAB4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391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800" b="1">
                <a:latin typeface="仿宋_GB2312" pitchFamily="49" charset="-122"/>
              </a:rPr>
              <a:t>  exec</a:t>
            </a:r>
            <a:r>
              <a:rPr lang="zh-CN" altLang="en-US" sz="2800" b="1">
                <a:latin typeface="仿宋_GB2312" pitchFamily="49" charset="-122"/>
              </a:rPr>
              <a:t>用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</a:rPr>
              <a:t>被执行的程序</a:t>
            </a:r>
            <a:r>
              <a:rPr lang="zh-CN" altLang="en-US" sz="2800" b="1">
                <a:latin typeface="仿宋_GB2312" pitchFamily="49" charset="-122"/>
              </a:rPr>
              <a:t>替换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</a:rPr>
              <a:t>调用它的程序</a:t>
            </a:r>
            <a:r>
              <a:rPr lang="zh-CN" altLang="en-US" sz="2800" b="1">
                <a:latin typeface="仿宋_GB2312" pitchFamily="49" charset="-122"/>
              </a:rPr>
              <a:t>。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</a:rPr>
              <a:t>区别：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800" b="1">
                <a:latin typeface="仿宋_GB2312" pitchFamily="49" charset="-122"/>
              </a:rPr>
              <a:t>    fork</a:t>
            </a:r>
            <a:r>
              <a:rPr lang="zh-CN" altLang="en-US" sz="2800" b="1">
                <a:latin typeface="仿宋_GB2312" pitchFamily="49" charset="-122"/>
              </a:rPr>
              <a:t>创建一个新的进程，产生一个新的</a:t>
            </a:r>
            <a:r>
              <a:rPr lang="en-US" altLang="zh-CN" sz="2800" b="1">
                <a:latin typeface="仿宋_GB2312" pitchFamily="49" charset="-122"/>
              </a:rPr>
              <a:t>PID。</a:t>
            </a:r>
            <a:br>
              <a:rPr lang="en-US" altLang="zh-CN" sz="2800" b="1">
                <a:latin typeface="仿宋_GB2312" pitchFamily="49" charset="-122"/>
              </a:rPr>
            </a:br>
            <a:r>
              <a:rPr lang="en-US" altLang="zh-CN" sz="2800" b="1">
                <a:latin typeface="仿宋_GB2312" pitchFamily="49" charset="-122"/>
              </a:rPr>
              <a:t>  exec</a:t>
            </a:r>
            <a:r>
              <a:rPr lang="zh-CN" altLang="en-US" sz="2800" b="1">
                <a:latin typeface="仿宋_GB2312" pitchFamily="49" charset="-122"/>
              </a:rPr>
              <a:t>启动一个新程序，替换原有的进程，因此进程的</a:t>
            </a:r>
            <a:r>
              <a:rPr lang="en-US" altLang="zh-CN" sz="2800" b="1">
                <a:latin typeface="仿宋_GB2312" pitchFamily="49" charset="-122"/>
              </a:rPr>
              <a:t>PID</a:t>
            </a:r>
            <a:r>
              <a:rPr lang="zh-CN" altLang="en-US" sz="2800" b="1">
                <a:latin typeface="仿宋_GB2312" pitchFamily="49" charset="-122"/>
              </a:rPr>
              <a:t>不会改变，和调用</a:t>
            </a:r>
            <a:r>
              <a:rPr lang="en-US" altLang="zh-CN" sz="2800" b="1">
                <a:latin typeface="仿宋_GB2312" pitchFamily="49" charset="-122"/>
              </a:rPr>
              <a:t>exec</a:t>
            </a:r>
            <a:r>
              <a:rPr lang="zh-CN" altLang="en-US" sz="2800" b="1">
                <a:latin typeface="仿宋_GB2312" pitchFamily="49" charset="-122"/>
              </a:rPr>
              <a:t>函数的进程一样。</a:t>
            </a:r>
            <a:endParaRPr lang="en-US" altLang="zh-CN" sz="28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 descr="Large confetti">
            <a:extLst>
              <a:ext uri="{FF2B5EF4-FFF2-40B4-BE49-F238E27FC236}">
                <a16:creationId xmlns:a16="http://schemas.microsoft.com/office/drawing/2014/main" id="{FF9C8331-BDFA-492C-ABFF-E51F96D0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FE2EF7DA-56D7-46DA-8C36-B2D0A413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latin typeface="仿宋_GB2312" pitchFamily="49" charset="-122"/>
                <a:ea typeface="song"/>
                <a:cs typeface="song"/>
              </a:rPr>
              <a:t>#</a:t>
            </a:r>
            <a:r>
              <a:rPr lang="en-US" altLang="zh-CN" sz="3400" b="1">
                <a:latin typeface="仿宋_GB2312" pitchFamily="49" charset="-122"/>
                <a:ea typeface="song"/>
                <a:cs typeface="song"/>
              </a:rPr>
              <a:t>include&lt;unistd.h&gt;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b="1">
                <a:solidFill>
                  <a:srgbClr val="FC1F0E"/>
                </a:solidFill>
                <a:latin typeface="仿宋_GB2312" pitchFamily="49" charset="-122"/>
                <a:ea typeface="song"/>
                <a:cs typeface="song"/>
              </a:rPr>
              <a:t>int execl(const char * path,const char * arg,....)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latin typeface="仿宋_GB2312" pitchFamily="49" charset="-122"/>
              </a:rPr>
              <a:t>功能：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ea typeface="song"/>
                <a:cs typeface="song"/>
              </a:rPr>
              <a:t>   </a:t>
            </a:r>
            <a:r>
              <a:rPr lang="zh-CN" altLang="en-US" sz="3000" b="1">
                <a:latin typeface="仿宋_GB2312" pitchFamily="49" charset="-122"/>
              </a:rPr>
              <a:t>运行参数</a:t>
            </a:r>
            <a:r>
              <a:rPr lang="en-US" altLang="zh-CN" sz="3000" b="1">
                <a:latin typeface="仿宋_GB2312" pitchFamily="49" charset="-122"/>
              </a:rPr>
              <a:t>path</a:t>
            </a:r>
            <a:r>
              <a:rPr lang="zh-CN" altLang="en-US" sz="3000" b="1">
                <a:latin typeface="仿宋_GB2312" pitchFamily="49" charset="-122"/>
              </a:rPr>
              <a:t>所指定的可执行文件，接下来的参数代表执行该文件时传递过去的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</a:rPr>
              <a:t>argv[0]</a:t>
            </a:r>
            <a:r>
              <a:rPr lang="en-US" altLang="zh-CN" sz="3000" b="1">
                <a:latin typeface="仿宋_GB2312" pitchFamily="49" charset="-122"/>
              </a:rPr>
              <a:t> 、argv[1]</a:t>
            </a:r>
            <a:r>
              <a:rPr lang="en-US" altLang="zh-CN" sz="3000" b="1"/>
              <a:t>……</a:t>
            </a:r>
            <a:r>
              <a:rPr lang="en-US" altLang="zh-CN" sz="3000" b="1">
                <a:latin typeface="仿宋_GB2312" pitchFamily="49" charset="-122"/>
              </a:rPr>
              <a:t>，</a:t>
            </a:r>
            <a:r>
              <a:rPr lang="zh-CN" altLang="en-US" sz="3000" b="1">
                <a:latin typeface="仿宋_GB2312" pitchFamily="49" charset="-122"/>
              </a:rPr>
              <a:t>最后一个参数必须用空指针(</a:t>
            </a:r>
            <a:r>
              <a:rPr lang="en-US" altLang="zh-CN" sz="3000" b="1">
                <a:latin typeface="仿宋_GB2312" pitchFamily="49" charset="-122"/>
              </a:rPr>
              <a:t>NULL)</a:t>
            </a:r>
            <a:r>
              <a:rPr lang="zh-CN" altLang="en-US" sz="3000" b="1">
                <a:latin typeface="仿宋_GB2312" pitchFamily="49" charset="-122"/>
              </a:rPr>
              <a:t>作结束。</a:t>
            </a:r>
            <a:endParaRPr lang="en-US" altLang="zh-CN" sz="30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 descr="Large confetti">
            <a:extLst>
              <a:ext uri="{FF2B5EF4-FFF2-40B4-BE49-F238E27FC236}">
                <a16:creationId xmlns:a16="http://schemas.microsoft.com/office/drawing/2014/main" id="{186455DF-4C58-4E03-818B-312FB18D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E7FAC5C5-D418-4F32-8D95-BA06772A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#include&lt;unistd.h&gt;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main()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{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execl(</a:t>
            </a:r>
            <a:r>
              <a:rPr lang="en-US" altLang="zh-CN" sz="2200" b="1">
                <a:ea typeface="song"/>
                <a:cs typeface="song"/>
              </a:rPr>
              <a:t>“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/bin/ls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200" b="1">
                <a:solidFill>
                  <a:srgbClr val="FC1F0E"/>
                </a:solidFill>
              </a:rPr>
              <a:t>”</a:t>
            </a: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</a:rPr>
              <a:t>ls</a:t>
            </a:r>
            <a:r>
              <a:rPr lang="en-US" altLang="zh-CN" sz="2200" b="1">
                <a:solidFill>
                  <a:srgbClr val="FC1F0E"/>
                </a:solidFill>
              </a:rPr>
              <a:t>”</a:t>
            </a:r>
            <a:r>
              <a:rPr lang="en-US" altLang="zh-CN" sz="2200" b="1">
                <a:latin typeface="仿宋_GB2312" pitchFamily="49" charset="-122"/>
              </a:rPr>
              <a:t>,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-al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/etc/passwd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,(char * )0);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Large confetti">
            <a:extLst>
              <a:ext uri="{FF2B5EF4-FFF2-40B4-BE49-F238E27FC236}">
                <a16:creationId xmlns:a16="http://schemas.microsoft.com/office/drawing/2014/main" id="{F3332130-BEF2-4313-9307-48DF9908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034E5D32-9005-4AE4-964E-86E43B93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2600" b="1">
                <a:latin typeface="仿宋_GB2312" pitchFamily="49" charset="-122"/>
                <a:ea typeface="song"/>
                <a:cs typeface="song"/>
              </a:rPr>
              <a:t>#</a:t>
            </a: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include&lt;unistd.h&gt;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</a:rPr>
              <a:t>int execlp(const char * file,const char * arg,</a:t>
            </a:r>
            <a:r>
              <a:rPr lang="en-US" altLang="zh-CN" sz="3000" b="1">
                <a:solidFill>
                  <a:srgbClr val="FC1F0E"/>
                </a:solidFill>
              </a:rPr>
              <a:t>……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</a:rPr>
              <a:t>)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latin typeface="仿宋_GB2312" pitchFamily="49" charset="-122"/>
              </a:rPr>
              <a:t>功能：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ea typeface="song"/>
                <a:cs typeface="song"/>
              </a:rPr>
              <a:t>   </a:t>
            </a:r>
            <a:r>
              <a:rPr lang="zh-CN" altLang="en-US" sz="2800" b="1">
                <a:latin typeface="仿宋_GB2312" pitchFamily="49" charset="-122"/>
              </a:rPr>
              <a:t>从</a:t>
            </a:r>
            <a:r>
              <a:rPr lang="en-US" altLang="zh-CN" sz="2800" b="1">
                <a:latin typeface="仿宋_GB2312" pitchFamily="49" charset="-122"/>
              </a:rPr>
              <a:t>PATH </a:t>
            </a:r>
            <a:r>
              <a:rPr lang="zh-CN" altLang="en-US" sz="2800" b="1">
                <a:latin typeface="仿宋_GB2312" pitchFamily="49" charset="-122"/>
              </a:rPr>
              <a:t>环境变量所指的目录中查找符合参数</a:t>
            </a:r>
            <a:r>
              <a:rPr lang="en-US" altLang="zh-CN" sz="2800" b="1">
                <a:latin typeface="仿宋_GB2312" pitchFamily="49" charset="-122"/>
              </a:rPr>
              <a:t>file</a:t>
            </a:r>
            <a:r>
              <a:rPr lang="zh-CN" altLang="en-US" sz="2800" b="1">
                <a:latin typeface="仿宋_GB2312" pitchFamily="49" charset="-122"/>
              </a:rPr>
              <a:t>的文件名，找到后便执行该文件，然后将第二个以后的参数当做该文件的</a:t>
            </a:r>
            <a:r>
              <a:rPr lang="en-US" altLang="zh-CN" sz="2800" b="1">
                <a:latin typeface="仿宋_GB2312" pitchFamily="49" charset="-122"/>
              </a:rPr>
              <a:t>argv[0]、argv[1]</a:t>
            </a:r>
            <a:r>
              <a:rPr lang="en-US" altLang="zh-CN" sz="2800" b="1"/>
              <a:t>……</a:t>
            </a:r>
            <a:r>
              <a:rPr lang="en-US" altLang="zh-CN" sz="2800" b="1">
                <a:latin typeface="仿宋_GB2312" pitchFamily="49" charset="-122"/>
              </a:rPr>
              <a:t>，</a:t>
            </a:r>
            <a:r>
              <a:rPr lang="zh-CN" altLang="en-US" sz="2800" b="1">
                <a:latin typeface="仿宋_GB2312" pitchFamily="49" charset="-122"/>
              </a:rPr>
              <a:t>最后一个参数必须用空指针(</a:t>
            </a:r>
            <a:r>
              <a:rPr lang="en-US" altLang="zh-CN" sz="2800" b="1">
                <a:latin typeface="仿宋_GB2312" pitchFamily="49" charset="-122"/>
              </a:rPr>
              <a:t>NULL)</a:t>
            </a:r>
            <a:r>
              <a:rPr lang="zh-CN" altLang="en-US" sz="2800" b="1">
                <a:latin typeface="仿宋_GB2312" pitchFamily="49" charset="-122"/>
              </a:rPr>
              <a:t>作结束。</a:t>
            </a:r>
            <a:endParaRPr lang="en-US" altLang="zh-CN" sz="28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 descr="Large confetti">
            <a:extLst>
              <a:ext uri="{FF2B5EF4-FFF2-40B4-BE49-F238E27FC236}">
                <a16:creationId xmlns:a16="http://schemas.microsoft.com/office/drawing/2014/main" id="{72A98D02-FC14-4604-854A-DF98C49D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定义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5BF2806-95D5-4A66-AFAD-E6769F59E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t">
              <a:lnSpc>
                <a:spcPct val="120000"/>
              </a:lnSpc>
              <a:buFontTx/>
              <a:buNone/>
            </a:pP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	进程是一个具有一定独立功能的程序的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一次运行活动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40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 descr="Large confetti">
            <a:extLst>
              <a:ext uri="{FF2B5EF4-FFF2-40B4-BE49-F238E27FC236}">
                <a16:creationId xmlns:a16="http://schemas.microsoft.com/office/drawing/2014/main" id="{20775E57-67D2-4666-B5EA-F318441C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72" name="Rectangle 4">
            <a:extLst>
              <a:ext uri="{FF2B5EF4-FFF2-40B4-BE49-F238E27FC236}">
                <a16:creationId xmlns:a16="http://schemas.microsoft.com/office/drawing/2014/main" id="{46B35B49-69D8-4EF6-8FA9-453EA6071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3200" b="1">
                <a:latin typeface="仿宋_GB2312" pitchFamily="49" charset="-122"/>
                <a:ea typeface="song"/>
                <a:cs typeface="song"/>
              </a:rPr>
              <a:t>#</a:t>
            </a:r>
            <a:r>
              <a:rPr lang="en-US" altLang="zh-CN" sz="3200" b="1">
                <a:latin typeface="仿宋_GB2312" pitchFamily="49" charset="-122"/>
                <a:ea typeface="song"/>
                <a:cs typeface="song"/>
              </a:rPr>
              <a:t>include&lt;unistd.h&gt;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3200" b="1">
                <a:latin typeface="仿宋_GB2312" pitchFamily="49" charset="-122"/>
                <a:ea typeface="song"/>
                <a:cs typeface="song"/>
              </a:rPr>
              <a:t>main()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3200" b="1">
                <a:latin typeface="仿宋_GB2312" pitchFamily="49" charset="-122"/>
                <a:ea typeface="song"/>
                <a:cs typeface="song"/>
              </a:rPr>
              <a:t>{</a:t>
            </a:r>
            <a:br>
              <a:rPr lang="en-US" altLang="zh-CN" sz="32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execlp(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ls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200" b="1">
                <a:solidFill>
                  <a:srgbClr val="FC1F0E"/>
                </a:solidFill>
                <a:ea typeface="song"/>
                <a:cs typeface="song"/>
              </a:rPr>
              <a:t>”</a:t>
            </a: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song"/>
                <a:cs typeface="song"/>
              </a:rPr>
              <a:t>ls</a:t>
            </a:r>
            <a:r>
              <a:rPr lang="en-US" altLang="zh-CN" sz="2200" b="1">
                <a:solidFill>
                  <a:srgbClr val="FC1F0E"/>
                </a:solidFill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-al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/etc/passwd</a:t>
            </a:r>
            <a:r>
              <a:rPr lang="en-US" altLang="zh-CN" sz="2200" b="1">
                <a:ea typeface="song"/>
                <a:cs typeface="song"/>
              </a:rPr>
              <a:t>”</a:t>
            </a:r>
            <a:r>
              <a:rPr lang="en-US" altLang="zh-CN" sz="2200" b="1">
                <a:latin typeface="仿宋_GB2312" pitchFamily="49" charset="-122"/>
                <a:ea typeface="song"/>
                <a:cs typeface="song"/>
              </a:rPr>
              <a:t>,(char *)0);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3200" b="1">
                <a:latin typeface="仿宋_GB2312" pitchFamily="49" charset="-122"/>
                <a:ea typeface="song"/>
                <a:cs typeface="song"/>
              </a:rPr>
              <a:t>}</a:t>
            </a:r>
            <a:endParaRPr lang="zh-CN" altLang="en-US" sz="3200" b="1">
              <a:latin typeface="仿宋_GB2312" pitchFamily="49" charset="-122"/>
              <a:ea typeface="song"/>
              <a:cs typeface="song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 descr="Large confetti">
            <a:extLst>
              <a:ext uri="{FF2B5EF4-FFF2-40B4-BE49-F238E27FC236}">
                <a16:creationId xmlns:a16="http://schemas.microsoft.com/office/drawing/2014/main" id="{1C3F8EC0-546E-43B1-B08E-1B365060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51985CB-CFF8-4E12-A8D5-2469D392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latin typeface="仿宋_GB2312" pitchFamily="49" charset="-122"/>
                <a:ea typeface="song"/>
                <a:cs typeface="song"/>
              </a:rPr>
              <a:t>#include&lt;unistd.h&gt;</a:t>
            </a:r>
            <a:br>
              <a:rPr lang="en-US" altLang="zh-CN" sz="2600" b="1">
                <a:latin typeface="仿宋_GB2312" pitchFamily="49" charset="-122"/>
                <a:ea typeface="song"/>
                <a:cs typeface="song"/>
              </a:rPr>
            </a:br>
            <a:r>
              <a:rPr lang="zh-CN" altLang="en-US" sz="2600" b="1">
                <a:ea typeface="song"/>
                <a:cs typeface="song"/>
              </a:rPr>
              <a:t>  </a:t>
            </a:r>
            <a:r>
              <a:rPr lang="zh-CN" altLang="en-US" sz="2600" b="1">
                <a:solidFill>
                  <a:srgbClr val="FC1F0E"/>
                </a:solidFill>
              </a:rPr>
              <a:t> 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</a:rPr>
              <a:t> 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</a:rPr>
              <a:t>int execv (const char * path, char * const argv[ ])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latin typeface="仿宋_GB2312" pitchFamily="49" charset="-122"/>
              </a:rPr>
              <a:t>功能：</a:t>
            </a:r>
            <a:endParaRPr lang="en-US" altLang="zh-CN" sz="2600" b="1">
              <a:solidFill>
                <a:srgbClr val="FC1F0E"/>
              </a:solidFill>
              <a:latin typeface="仿宋_GB2312" pitchFamily="49" charset="-122"/>
              <a:ea typeface="song"/>
              <a:cs typeface="song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400" b="1">
                <a:latin typeface="仿宋_GB2312" pitchFamily="49" charset="-122"/>
              </a:rPr>
              <a:t>  执行参数</a:t>
            </a:r>
            <a:r>
              <a:rPr lang="en-US" altLang="zh-CN" sz="3400" b="1">
                <a:latin typeface="仿宋_GB2312" pitchFamily="49" charset="-122"/>
              </a:rPr>
              <a:t>path</a:t>
            </a:r>
            <a:r>
              <a:rPr lang="zh-CN" altLang="en-US" sz="3400" b="1">
                <a:latin typeface="仿宋_GB2312" pitchFamily="49" charset="-122"/>
              </a:rPr>
              <a:t>所指定的文件，与</a:t>
            </a:r>
            <a:r>
              <a:rPr lang="en-US" altLang="zh-CN" sz="3400" b="1">
                <a:latin typeface="仿宋_GB2312" pitchFamily="49" charset="-122"/>
              </a:rPr>
              <a:t>execl()</a:t>
            </a:r>
            <a:r>
              <a:rPr lang="zh-CN" altLang="en-US" sz="3400" b="1">
                <a:latin typeface="仿宋_GB2312" pitchFamily="49" charset="-122"/>
              </a:rPr>
              <a:t>不同的地方在于</a:t>
            </a:r>
            <a:r>
              <a:rPr lang="en-US" altLang="zh-CN" sz="3400" b="1">
                <a:latin typeface="仿宋_GB2312" pitchFamily="49" charset="-122"/>
              </a:rPr>
              <a:t>execve()</a:t>
            </a:r>
            <a:r>
              <a:rPr lang="zh-CN" altLang="en-US" sz="3400" b="1">
                <a:latin typeface="仿宋_GB2312" pitchFamily="49" charset="-122"/>
              </a:rPr>
              <a:t>只需两个参数，第二个参数利用数组指针来传递给执行文件。</a:t>
            </a:r>
            <a:endParaRPr lang="en-US" altLang="zh-CN" sz="34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 descr="Large confetti">
            <a:extLst>
              <a:ext uri="{FF2B5EF4-FFF2-40B4-BE49-F238E27FC236}">
                <a16:creationId xmlns:a16="http://schemas.microsoft.com/office/drawing/2014/main" id="{8516992C-C2EF-4896-84A1-6057219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执行程序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0D6E8831-A3A4-4C53-9677-20FA4BCA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#include &lt;unistd.h&gt;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main()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{</a:t>
            </a:r>
            <a:br>
              <a:rPr lang="en-US" altLang="zh-CN" sz="20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char * argv[ ]={</a:t>
            </a:r>
            <a:r>
              <a:rPr lang="en-US" altLang="zh-CN" sz="2000" b="1">
                <a:ea typeface="song"/>
                <a:cs typeface="song"/>
              </a:rPr>
              <a:t>“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ls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-al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,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/etc/passwd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,(char*)0};</a:t>
            </a:r>
            <a:br>
              <a:rPr lang="en-US" altLang="zh-CN" sz="2000" b="1">
                <a:latin typeface="仿宋_GB2312" pitchFamily="49" charset="-122"/>
                <a:ea typeface="song"/>
                <a:cs typeface="song"/>
              </a:rPr>
            </a:b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execv(</a:t>
            </a:r>
            <a:r>
              <a:rPr lang="en-US" altLang="zh-CN" sz="2000" b="1">
                <a:ea typeface="song"/>
                <a:cs typeface="song"/>
              </a:rPr>
              <a:t>“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/bin/ls</a:t>
            </a:r>
            <a:r>
              <a:rPr lang="en-US" altLang="zh-CN" sz="2000" b="1">
                <a:ea typeface="song"/>
                <a:cs typeface="song"/>
              </a:rPr>
              <a:t>”</a:t>
            </a: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,argv);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>
                <a:latin typeface="仿宋_GB2312" pitchFamily="49" charset="-122"/>
                <a:ea typeface="song"/>
                <a:cs typeface="song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 descr="Large confetti">
            <a:extLst>
              <a:ext uri="{FF2B5EF4-FFF2-40B4-BE49-F238E27FC236}">
                <a16:creationId xmlns:a16="http://schemas.microsoft.com/office/drawing/2014/main" id="{55807D6B-EC7A-4810-B36E-8631DEC15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执行程序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C625D657-AB3F-4CD6-81FA-6A0FBB7E8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include &lt;stdlib.h&gt;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song"/>
                <a:ea typeface="仿宋_GB2312" pitchFamily="49" charset="-122"/>
              </a:rPr>
              <a:t>int system( const char* string 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功能：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  调用</a:t>
            </a:r>
            <a:r>
              <a:rPr lang="en-US" altLang="zh-CN" b="1">
                <a:latin typeface="song"/>
                <a:ea typeface="仿宋_GB2312" pitchFamily="49" charset="-122"/>
              </a:rPr>
              <a:t>fork()</a:t>
            </a:r>
            <a:r>
              <a:rPr lang="zh-CN" altLang="en-US" b="1">
                <a:latin typeface="song"/>
                <a:ea typeface="仿宋_GB2312" pitchFamily="49" charset="-122"/>
              </a:rPr>
              <a:t>产生子进程，由子进程来调用/</a:t>
            </a:r>
            <a:r>
              <a:rPr lang="en-US" altLang="zh-CN" b="1">
                <a:latin typeface="song"/>
                <a:ea typeface="仿宋_GB2312" pitchFamily="49" charset="-122"/>
              </a:rPr>
              <a:t>bin/sh -c string</a:t>
            </a:r>
            <a:r>
              <a:rPr lang="zh-CN" altLang="en-US" b="1">
                <a:latin typeface="song"/>
                <a:ea typeface="仿宋_GB2312" pitchFamily="49" charset="-122"/>
              </a:rPr>
              <a:t>来执行参数</a:t>
            </a:r>
            <a:r>
              <a:rPr lang="en-US" altLang="zh-CN" b="1">
                <a:latin typeface="song"/>
                <a:ea typeface="仿宋_GB2312" pitchFamily="49" charset="-122"/>
              </a:rPr>
              <a:t>string</a:t>
            </a:r>
            <a:r>
              <a:rPr lang="zh-CN" altLang="en-US" b="1">
                <a:latin typeface="song"/>
                <a:ea typeface="仿宋_GB2312" pitchFamily="49" charset="-122"/>
              </a:rPr>
              <a:t>字符串所代表的命令。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 descr="Large confetti">
            <a:extLst>
              <a:ext uri="{FF2B5EF4-FFF2-40B4-BE49-F238E27FC236}">
                <a16:creationId xmlns:a16="http://schemas.microsoft.com/office/drawing/2014/main" id="{3AD5665A-54E2-4BD1-92E7-E76F51D36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执行程序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FDE8B1F-7348-4FDC-9D43-E57519F28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＃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include &lt;stdlib.h&gt;</a:t>
            </a:r>
            <a:br>
              <a:rPr lang="en-US" altLang="zh-CN" sz="34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main()</a:t>
            </a:r>
            <a:br>
              <a:rPr lang="en-US" altLang="zh-CN" sz="34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34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system(</a:t>
            </a:r>
            <a:r>
              <a:rPr lang="en-US" altLang="zh-CN" sz="3400" b="1">
                <a:latin typeface="Arial" panose="020B0604020202020204" pitchFamily="34" charset="0"/>
                <a:ea typeface="仿宋_GB2312" pitchFamily="49" charset="-122"/>
              </a:rPr>
              <a:t>“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ls -al /etc/passwd /etc/shadow</a:t>
            </a:r>
            <a:r>
              <a:rPr lang="en-US" altLang="zh-CN" sz="3400" b="1">
                <a:latin typeface="Arial" panose="020B0604020202020204" pitchFamily="34" charset="0"/>
                <a:ea typeface="仿宋_GB2312" pitchFamily="49" charset="-122"/>
              </a:rPr>
              <a:t>”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);</a:t>
            </a:r>
            <a:br>
              <a:rPr lang="en-US" altLang="zh-CN" sz="34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 descr="Large confetti">
            <a:extLst>
              <a:ext uri="{FF2B5EF4-FFF2-40B4-BE49-F238E27FC236}">
                <a16:creationId xmlns:a16="http://schemas.microsoft.com/office/drawing/2014/main" id="{45CD76D7-9CD9-4AAF-B2AB-A31F6D4DA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等待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ED25CC7-3A02-4A5B-83B4-3AE2EEC4B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#</a:t>
            </a:r>
            <a:r>
              <a:rPr lang="en-US" altLang="zh-CN" b="1">
                <a:latin typeface="song"/>
                <a:ea typeface="仿宋_GB2312" pitchFamily="49" charset="-122"/>
              </a:rPr>
              <a:t>include &lt;sys/types.h&gt;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song"/>
                <a:ea typeface="仿宋_GB2312" pitchFamily="49" charset="-122"/>
              </a:rPr>
              <a:t>#include &lt;sys/wait.h&gt;</a:t>
            </a:r>
            <a:br>
              <a:rPr lang="en-US" altLang="zh-CN" b="1">
                <a:latin typeface="song"/>
                <a:ea typeface="仿宋_GB2312" pitchFamily="49" charset="-122"/>
              </a:rPr>
            </a:br>
            <a:r>
              <a:rPr lang="en-US" altLang="zh-CN" b="1">
                <a:latin typeface="song"/>
                <a:ea typeface="仿宋_GB2312" pitchFamily="49" charset="-122"/>
              </a:rPr>
              <a:t>pid_t wait (int * status)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功能：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song"/>
                <a:ea typeface="仿宋_GB2312" pitchFamily="49" charset="-122"/>
              </a:rPr>
              <a:t>  进程一旦调用了</a:t>
            </a:r>
            <a:r>
              <a:rPr lang="en-US" altLang="zh-CN" b="1">
                <a:latin typeface="song"/>
                <a:ea typeface="仿宋_GB2312" pitchFamily="49" charset="-122"/>
              </a:rPr>
              <a:t>wait，</a:t>
            </a:r>
            <a:r>
              <a:rPr lang="zh-CN" altLang="en-US" b="1">
                <a:latin typeface="song"/>
                <a:ea typeface="仿宋_GB2312" pitchFamily="49" charset="-122"/>
              </a:rPr>
              <a:t>就立即阻塞自己，直到自己的</a:t>
            </a:r>
            <a:r>
              <a:rPr lang="zh-CN" altLang="en-US" b="1">
                <a:solidFill>
                  <a:srgbClr val="FC1F0E"/>
                </a:solidFill>
                <a:latin typeface="song"/>
                <a:ea typeface="仿宋_GB2312" pitchFamily="49" charset="-122"/>
              </a:rPr>
              <a:t>某个</a:t>
            </a:r>
            <a:r>
              <a:rPr lang="zh-CN" altLang="en-US" b="1">
                <a:latin typeface="song"/>
                <a:ea typeface="仿宋_GB2312" pitchFamily="49" charset="-122"/>
              </a:rPr>
              <a:t>子进程退出，如果没有找到这样一个子进程，</a:t>
            </a:r>
            <a:r>
              <a:rPr lang="en-US" altLang="zh-CN" b="1">
                <a:latin typeface="song"/>
                <a:ea typeface="仿宋_GB2312" pitchFamily="49" charset="-122"/>
              </a:rPr>
              <a:t>wait</a:t>
            </a:r>
            <a:r>
              <a:rPr lang="zh-CN" altLang="en-US" b="1">
                <a:latin typeface="song"/>
                <a:ea typeface="仿宋_GB2312" pitchFamily="49" charset="-122"/>
              </a:rPr>
              <a:t>就会一直阻塞在这里，直到有一个出现为止。</a:t>
            </a:r>
            <a:endParaRPr lang="zh-CN" altLang="en-US" sz="2200" b="1">
              <a:solidFill>
                <a:srgbClr val="20489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 descr="Large confetti">
            <a:extLst>
              <a:ext uri="{FF2B5EF4-FFF2-40B4-BE49-F238E27FC236}">
                <a16:creationId xmlns:a16="http://schemas.microsoft.com/office/drawing/2014/main" id="{B376E211-CF33-4824-9577-725AF5FE9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等待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381357C-7FF8-4602-B9EB-3F904CE6B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#include &lt;sys/types.h&gt;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#include &lt;sys/wait.h&gt;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#include &lt;unistd.h&gt;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#include &lt;stdlib.h&gt;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main()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pid_t pc,pr;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pc=fork();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if(pc&lt;0) /* </a:t>
            </a: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如果出错 */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printf("error ocurred!\n");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else if(pc==0){ /* </a:t>
            </a: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如果是子进程 */ 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printf("This is child process with pid of %d\n",getpid());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sleep(10); /* </a:t>
            </a: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睡眠10秒钟 */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}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else{ /* </a:t>
            </a: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如果是父进程 */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pr=wait(NULL); /* </a:t>
            </a:r>
            <a:r>
              <a:rPr lang="zh-CN" altLang="en-US" sz="1500" b="1">
                <a:latin typeface="仿宋_GB2312" pitchFamily="49" charset="-122"/>
                <a:ea typeface="仿宋_GB2312" pitchFamily="49" charset="-122"/>
              </a:rPr>
              <a:t>在这里等待 */</a:t>
            </a:r>
            <a:br>
              <a:rPr lang="zh-CN" altLang="en-US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printf("I catched a child process with pid of %d\n"),pr);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} 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exit(0);</a:t>
            </a:r>
            <a:br>
              <a:rPr lang="en-US" altLang="zh-CN" sz="15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500" b="1">
                <a:latin typeface="仿宋_GB2312" pitchFamily="49" charset="-122"/>
                <a:ea typeface="仿宋_GB2312" pitchFamily="49" charset="-122"/>
              </a:rPr>
              <a:t>}</a:t>
            </a:r>
            <a:endParaRPr lang="zh-CN" altLang="en-US" sz="15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Large confetti">
            <a:extLst>
              <a:ext uri="{FF2B5EF4-FFF2-40B4-BE49-F238E27FC236}">
                <a16:creationId xmlns:a16="http://schemas.microsoft.com/office/drawing/2014/main" id="{9C91EFA8-8720-476C-9044-F1516E6D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等待</a:t>
            </a:r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0C824CA1-9B71-4414-9147-4D70B89C6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sz="2800" b="1">
                <a:latin typeface="song"/>
                <a:ea typeface="仿宋_GB2312" pitchFamily="49" charset="-122"/>
              </a:rPr>
              <a:t>#</a:t>
            </a:r>
            <a:r>
              <a:rPr lang="en-US" altLang="zh-CN" sz="2800" b="1">
                <a:latin typeface="song"/>
                <a:ea typeface="仿宋_GB2312" pitchFamily="49" charset="-122"/>
              </a:rPr>
              <a:t>include&lt;sys/types.h&gt;</a:t>
            </a:r>
          </a:p>
          <a:p>
            <a:pPr>
              <a:buFontTx/>
              <a:buNone/>
            </a:pPr>
            <a:r>
              <a:rPr lang="en-US" altLang="zh-CN" sz="2800" b="1">
                <a:latin typeface="song"/>
                <a:ea typeface="仿宋_GB2312" pitchFamily="49" charset="-122"/>
              </a:rPr>
              <a:t>#include&lt;sys/wait.h&gt;</a:t>
            </a:r>
            <a:br>
              <a:rPr lang="en-US" altLang="zh-CN" sz="2800" b="1">
                <a:latin typeface="song"/>
                <a:ea typeface="仿宋_GB2312" pitchFamily="49" charset="-122"/>
              </a:rPr>
            </a:br>
            <a:r>
              <a:rPr lang="en-US" altLang="zh-CN" sz="2800" b="1">
                <a:latin typeface="Arial Unicode MS" panose="020B0604020202020204" pitchFamily="34" charset="-122"/>
                <a:ea typeface="仿宋_GB2312" pitchFamily="49" charset="-122"/>
              </a:rPr>
              <a:t>pid_t waitpid(pid_t pid,int *status,int options)</a:t>
            </a:r>
            <a:br>
              <a:rPr lang="en-US" altLang="zh-CN" sz="2800" b="1">
                <a:latin typeface="Arial Unicode MS" panose="020B0604020202020204" pitchFamily="34" charset="-122"/>
                <a:ea typeface="仿宋_GB2312" pitchFamily="49" charset="-122"/>
              </a:rPr>
            </a:br>
            <a:r>
              <a:rPr lang="zh-CN" altLang="en-US" sz="2800" b="1">
                <a:latin typeface="song"/>
                <a:ea typeface="仿宋_GB2312" pitchFamily="49" charset="-122"/>
              </a:rPr>
              <a:t>功能：</a:t>
            </a:r>
          </a:p>
          <a:p>
            <a:pPr>
              <a:buFontTx/>
              <a:buNone/>
            </a:pPr>
            <a:r>
              <a:rPr lang="zh-CN" altLang="en-US" sz="2800" b="1">
                <a:latin typeface="song"/>
                <a:ea typeface="仿宋_GB2312" pitchFamily="49" charset="-122"/>
              </a:rPr>
              <a:t>  进程一旦调用了</a:t>
            </a:r>
            <a:r>
              <a:rPr lang="en-US" altLang="zh-CN" sz="2800" b="1">
                <a:latin typeface="song"/>
                <a:ea typeface="仿宋_GB2312" pitchFamily="49" charset="-122"/>
              </a:rPr>
              <a:t>wait，</a:t>
            </a:r>
            <a:r>
              <a:rPr lang="zh-CN" altLang="en-US" sz="2800" b="1">
                <a:latin typeface="song"/>
                <a:ea typeface="仿宋_GB2312" pitchFamily="49" charset="-122"/>
              </a:rPr>
              <a:t>就立即阻塞自己，直到自己的</a:t>
            </a:r>
            <a:r>
              <a:rPr lang="zh-CN" altLang="en-US" sz="2800" b="1">
                <a:solidFill>
                  <a:srgbClr val="FC1F0E"/>
                </a:solidFill>
                <a:latin typeface="song"/>
                <a:ea typeface="仿宋_GB2312" pitchFamily="49" charset="-122"/>
              </a:rPr>
              <a:t>某个</a:t>
            </a:r>
            <a:r>
              <a:rPr lang="zh-CN" altLang="en-US" sz="2800" b="1">
                <a:latin typeface="song"/>
                <a:ea typeface="仿宋_GB2312" pitchFamily="49" charset="-122"/>
              </a:rPr>
              <a:t>子进程退出，如果没有找到这样一个子进程，</a:t>
            </a:r>
            <a:r>
              <a:rPr lang="en-US" altLang="zh-CN" sz="2800" b="1">
                <a:latin typeface="song"/>
                <a:ea typeface="仿宋_GB2312" pitchFamily="49" charset="-122"/>
              </a:rPr>
              <a:t>wait</a:t>
            </a:r>
            <a:r>
              <a:rPr lang="zh-CN" altLang="en-US" sz="2800" b="1">
                <a:latin typeface="song"/>
                <a:ea typeface="仿宋_GB2312" pitchFamily="49" charset="-122"/>
              </a:rPr>
              <a:t>就会一直阻塞在这里，直到有一个出现为止。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 descr="Large confetti">
            <a:extLst>
              <a:ext uri="{FF2B5EF4-FFF2-40B4-BE49-F238E27FC236}">
                <a16:creationId xmlns:a16="http://schemas.microsoft.com/office/drawing/2014/main" id="{23D4AE67-2BBE-4A9D-B1E3-D57160BA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等待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2CF8018-789C-4DAB-B2FC-AAEC327FC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altLang="zh-CN" sz="2000" b="1">
                <a:latin typeface="song"/>
                <a:ea typeface="仿宋_GB2312" pitchFamily="49" charset="-122"/>
              </a:rPr>
              <a:t>pid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zh-CN" altLang="en-US" sz="2000" b="1">
                <a:latin typeface="song"/>
                <a:ea typeface="仿宋_GB2312" pitchFamily="49" charset="-122"/>
              </a:rPr>
              <a:t> 但当</a:t>
            </a:r>
            <a:r>
              <a:rPr lang="en-US" altLang="zh-CN" sz="2000" b="1">
                <a:latin typeface="song"/>
                <a:ea typeface="仿宋_GB2312" pitchFamily="49" charset="-122"/>
              </a:rPr>
              <a:t>pid</a:t>
            </a:r>
            <a:r>
              <a:rPr lang="zh-CN" altLang="en-US" sz="2000" b="1">
                <a:latin typeface="song"/>
                <a:ea typeface="仿宋_GB2312" pitchFamily="49" charset="-122"/>
              </a:rPr>
              <a:t>取不同的值时，在这里有不同的意义：</a:t>
            </a:r>
          </a:p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en-US" altLang="zh-CN" sz="2000" b="1">
                <a:latin typeface="song"/>
                <a:ea typeface="仿宋_GB2312" pitchFamily="49" charset="-122"/>
              </a:rPr>
              <a:t>pid&gt;0</a:t>
            </a:r>
            <a:r>
              <a:rPr lang="zh-CN" altLang="en-US" sz="2000" b="1">
                <a:latin typeface="song"/>
                <a:ea typeface="仿宋_GB2312" pitchFamily="49" charset="-122"/>
              </a:rPr>
              <a:t>时，只等待进程</a:t>
            </a:r>
            <a:r>
              <a:rPr lang="en-US" altLang="zh-CN" sz="2000" b="1">
                <a:latin typeface="song"/>
                <a:ea typeface="仿宋_GB2312" pitchFamily="49" charset="-122"/>
              </a:rPr>
              <a:t>ID</a:t>
            </a:r>
            <a:r>
              <a:rPr lang="zh-CN" altLang="en-US" sz="2000" b="1">
                <a:latin typeface="song"/>
                <a:ea typeface="仿宋_GB2312" pitchFamily="49" charset="-122"/>
              </a:rPr>
              <a:t>等于</a:t>
            </a:r>
            <a:r>
              <a:rPr lang="en-US" altLang="zh-CN" sz="2000" b="1">
                <a:latin typeface="song"/>
                <a:ea typeface="仿宋_GB2312" pitchFamily="49" charset="-122"/>
              </a:rPr>
              <a:t>pid</a:t>
            </a:r>
            <a:r>
              <a:rPr lang="zh-CN" altLang="en-US" sz="2000" b="1">
                <a:latin typeface="song"/>
                <a:ea typeface="仿宋_GB2312" pitchFamily="49" charset="-122"/>
              </a:rPr>
              <a:t>的子进程，不管其它已经有多少子进程运行结束退出了，只要指定的子进程还没有结束，</a:t>
            </a:r>
            <a:r>
              <a:rPr lang="en-US" altLang="zh-CN" sz="2000" b="1">
                <a:latin typeface="song"/>
                <a:ea typeface="仿宋_GB2312" pitchFamily="49" charset="-122"/>
              </a:rPr>
              <a:t>waitpid</a:t>
            </a:r>
            <a:r>
              <a:rPr lang="zh-CN" altLang="en-US" sz="2000" b="1">
                <a:latin typeface="song"/>
                <a:ea typeface="仿宋_GB2312" pitchFamily="49" charset="-122"/>
              </a:rPr>
              <a:t>就会一直等下去。 </a:t>
            </a:r>
          </a:p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en-US" altLang="zh-CN" sz="2000" b="1">
                <a:latin typeface="song"/>
                <a:ea typeface="仿宋_GB2312" pitchFamily="49" charset="-122"/>
              </a:rPr>
              <a:t>pid=-1</a:t>
            </a:r>
            <a:r>
              <a:rPr lang="zh-CN" altLang="en-US" sz="2000" b="1">
                <a:latin typeface="song"/>
                <a:ea typeface="仿宋_GB2312" pitchFamily="49" charset="-122"/>
              </a:rPr>
              <a:t>时，等待任何一个子进程退出，没有任何限制，此时</a:t>
            </a:r>
            <a:r>
              <a:rPr lang="en-US" altLang="zh-CN" sz="2000" b="1">
                <a:latin typeface="song"/>
                <a:ea typeface="仿宋_GB2312" pitchFamily="49" charset="-122"/>
              </a:rPr>
              <a:t>waitpid</a:t>
            </a:r>
            <a:r>
              <a:rPr lang="zh-CN" altLang="en-US" sz="2000" b="1">
                <a:latin typeface="song"/>
                <a:ea typeface="仿宋_GB2312" pitchFamily="49" charset="-122"/>
              </a:rPr>
              <a:t>和</a:t>
            </a:r>
            <a:r>
              <a:rPr lang="en-US" altLang="zh-CN" sz="2000" b="1">
                <a:latin typeface="song"/>
                <a:ea typeface="仿宋_GB2312" pitchFamily="49" charset="-122"/>
              </a:rPr>
              <a:t>wait</a:t>
            </a:r>
            <a:r>
              <a:rPr lang="zh-CN" altLang="en-US" sz="2000" b="1">
                <a:latin typeface="song"/>
                <a:ea typeface="仿宋_GB2312" pitchFamily="49" charset="-122"/>
              </a:rPr>
              <a:t>的作用一模一样。 </a:t>
            </a:r>
          </a:p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en-US" altLang="zh-CN" sz="2000" b="1">
                <a:latin typeface="song"/>
                <a:ea typeface="仿宋_GB2312" pitchFamily="49" charset="-122"/>
              </a:rPr>
              <a:t>pid=0</a:t>
            </a:r>
            <a:r>
              <a:rPr lang="zh-CN" altLang="en-US" sz="2000" b="1">
                <a:latin typeface="song"/>
                <a:ea typeface="仿宋_GB2312" pitchFamily="49" charset="-122"/>
              </a:rPr>
              <a:t>时，等待同一个进程组中的任何子进程。 </a:t>
            </a:r>
          </a:p>
          <a:p>
            <a:pPr marL="609600" indent="-609600">
              <a:lnSpc>
                <a:spcPct val="120000"/>
              </a:lnSpc>
              <a:buFontTx/>
              <a:buAutoNum type="arabicPeriod"/>
            </a:pPr>
            <a:r>
              <a:rPr lang="en-US" altLang="zh-CN" sz="2000" b="1">
                <a:latin typeface="song"/>
                <a:ea typeface="仿宋_GB2312" pitchFamily="49" charset="-122"/>
              </a:rPr>
              <a:t>pid&lt;-1</a:t>
            </a:r>
            <a:r>
              <a:rPr lang="zh-CN" altLang="en-US" sz="2000" b="1">
                <a:latin typeface="song"/>
                <a:ea typeface="仿宋_GB2312" pitchFamily="49" charset="-122"/>
              </a:rPr>
              <a:t>时，等待一个指定进程组中的任何子进程，这个进程组的</a:t>
            </a:r>
            <a:r>
              <a:rPr lang="en-US" altLang="zh-CN" sz="2000" b="1">
                <a:latin typeface="song"/>
                <a:ea typeface="仿宋_GB2312" pitchFamily="49" charset="-122"/>
              </a:rPr>
              <a:t>ID</a:t>
            </a:r>
            <a:r>
              <a:rPr lang="zh-CN" altLang="en-US" sz="2000" b="1">
                <a:latin typeface="song"/>
                <a:ea typeface="仿宋_GB2312" pitchFamily="49" charset="-122"/>
              </a:rPr>
              <a:t>等于</a:t>
            </a:r>
            <a:r>
              <a:rPr lang="en-US" altLang="zh-CN" sz="2000" b="1">
                <a:latin typeface="song"/>
                <a:ea typeface="仿宋_GB2312" pitchFamily="49" charset="-122"/>
              </a:rPr>
              <a:t>pid</a:t>
            </a:r>
            <a:r>
              <a:rPr lang="zh-CN" altLang="en-US" sz="2000" b="1">
                <a:latin typeface="song"/>
                <a:ea typeface="仿宋_GB2312" pitchFamily="49" charset="-122"/>
              </a:rPr>
              <a:t>的绝对值。</a:t>
            </a:r>
            <a:endParaRPr lang="zh-CN" altLang="en-US" sz="20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 descr="Large confetti">
            <a:extLst>
              <a:ext uri="{FF2B5EF4-FFF2-40B4-BE49-F238E27FC236}">
                <a16:creationId xmlns:a16="http://schemas.microsoft.com/office/drawing/2014/main" id="{BB64C36A-F3F8-4777-853A-B2CA1BBFA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等待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3DA52E9-159A-41DA-A802-6154C9E53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参数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option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可以为 0 或下面的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OR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组合: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WNOHANG ：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如果没有任何已经结束的子进程则马上返回, 不予以等待。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WUNTRACED：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如果子进程进入暂停执行情况则马上返回。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 descr="Large confetti">
            <a:extLst>
              <a:ext uri="{FF2B5EF4-FFF2-40B4-BE49-F238E27FC236}">
                <a16:creationId xmlns:a16="http://schemas.microsoft.com/office/drawing/2014/main" id="{22AC5721-C8A8-49A0-9DE2-0DDDEB402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特点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45087B3E-31C7-4C3B-BA32-BA18DB8F4D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3962400" cy="4191000"/>
          </a:xfrm>
        </p:spPr>
        <p:txBody>
          <a:bodyPr/>
          <a:lstStyle/>
          <a:p>
            <a:pPr algn="ctr"/>
            <a:r>
              <a:rPr lang="zh-CN" altLang="en-US" sz="4000" b="1">
                <a:ea typeface="仿宋_GB2312" pitchFamily="49" charset="-122"/>
              </a:rPr>
              <a:t>动态性</a:t>
            </a:r>
          </a:p>
          <a:p>
            <a:pPr algn="ctr"/>
            <a:r>
              <a:rPr lang="zh-CN" altLang="en-US" sz="4000" b="1">
                <a:ea typeface="仿宋_GB2312" pitchFamily="49" charset="-122"/>
              </a:rPr>
              <a:t>并发性</a:t>
            </a:r>
          </a:p>
          <a:p>
            <a:pPr algn="ctr"/>
            <a:r>
              <a:rPr lang="zh-CN" altLang="en-US" sz="4000" b="1">
                <a:ea typeface="仿宋_GB2312" pitchFamily="49" charset="-122"/>
              </a:rPr>
              <a:t>独立性</a:t>
            </a:r>
          </a:p>
          <a:p>
            <a:pPr algn="ctr"/>
            <a:r>
              <a:rPr lang="zh-CN" altLang="en-US" sz="4000" b="1">
                <a:ea typeface="仿宋_GB2312" pitchFamily="49" charset="-122"/>
              </a:rPr>
              <a:t>异步性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Large confetti">
            <a:extLst>
              <a:ext uri="{FF2B5EF4-FFF2-40B4-BE49-F238E27FC236}">
                <a16:creationId xmlns:a16="http://schemas.microsoft.com/office/drawing/2014/main" id="{48115C34-E1BC-45EC-A659-F91DD305F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发送信号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269B8214-D02B-47C7-ACD7-7B54D3A3D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include &lt;sys/types.h&gt;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#include &lt;signal.h&gt;</a:t>
            </a:r>
          </a:p>
          <a:p>
            <a:pPr algn="ctr"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int kill(pid_t pid,int sig)</a:t>
            </a:r>
          </a:p>
          <a:p>
            <a:pPr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发送参数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sig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指定的信号给参数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指定的进程</a:t>
            </a:r>
          </a:p>
          <a:p>
            <a:pPr>
              <a:buFontTx/>
              <a:buNone/>
            </a:pPr>
            <a:endParaRPr lang="zh-CN" altLang="en-US" sz="2000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pid&gt;0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将信号传给进程识别码为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的进程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pid=0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将信号传给和目前进程相同进程组的所有进程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pid=-1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将信号广播传送给系统内所有的进程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pid&lt;0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将信号传给进程组识别码为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pid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绝对值的所有进程</a:t>
            </a:r>
            <a:br>
              <a:rPr lang="zh-CN" altLang="en-US" sz="2000" b="1">
                <a:solidFill>
                  <a:srgbClr val="313063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 sz="2000" b="1">
              <a:solidFill>
                <a:srgbClr val="313063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050" descr="Large confetti">
            <a:extLst>
              <a:ext uri="{FF2B5EF4-FFF2-40B4-BE49-F238E27FC236}">
                <a16:creationId xmlns:a16="http://schemas.microsoft.com/office/drawing/2014/main" id="{F7DDF015-80B4-4CF5-B81D-84363B152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退出</a:t>
            </a:r>
          </a:p>
        </p:txBody>
      </p:sp>
      <p:sp>
        <p:nvSpPr>
          <p:cNvPr id="250883" name="Rectangle 2051">
            <a:extLst>
              <a:ext uri="{FF2B5EF4-FFF2-40B4-BE49-F238E27FC236}">
                <a16:creationId xmlns:a16="http://schemas.microsoft.com/office/drawing/2014/main" id="{B8F6AE57-E0EB-4F27-8864-3138A582D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exit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和_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exit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用于中止进程；</a:t>
            </a:r>
          </a:p>
          <a:p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_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exit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的作用：直接使进程停止运行，清除其使用的内存空间，并清除其在内核中的数据结构。</a:t>
            </a:r>
          </a:p>
          <a:p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exit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与_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exit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函数不同，使进程停止运行之前要检查文件打开情况，并把文件缓冲区的内容写回文件中去之后才停止进程。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 descr="Large confetti">
            <a:extLst>
              <a:ext uri="{FF2B5EF4-FFF2-40B4-BE49-F238E27FC236}">
                <a16:creationId xmlns:a16="http://schemas.microsoft.com/office/drawing/2014/main" id="{B40CB72C-872B-4E82-A5F8-225E59A13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状态</a:t>
            </a:r>
          </a:p>
        </p:txBody>
      </p:sp>
      <p:pic>
        <p:nvPicPr>
          <p:cNvPr id="186374" name="Picture 6" descr="0701">
            <a:extLst>
              <a:ext uri="{FF2B5EF4-FFF2-40B4-BE49-F238E27FC236}">
                <a16:creationId xmlns:a16="http://schemas.microsoft.com/office/drawing/2014/main" id="{865C0238-B303-4878-AFFA-C05F04E1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 descr="Large confetti">
            <a:extLst>
              <a:ext uri="{FF2B5EF4-FFF2-40B4-BE49-F238E27FC236}">
                <a16:creationId xmlns:a16="http://schemas.microsoft.com/office/drawing/2014/main" id="{11FE86A7-F3A7-48CA-AE03-BE159BBC5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进程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ID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29FA9507-46D9-4547-8B70-102B284D0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进程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ID（PID)：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标识进程的唯一数字</a:t>
            </a:r>
          </a:p>
          <a:p>
            <a:pPr>
              <a:buFontTx/>
              <a:buNone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父进程的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ID（PPID)</a:t>
            </a:r>
          </a:p>
          <a:p>
            <a:pPr>
              <a:buFontTx/>
              <a:buNone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启动进程的用户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ID（UID）</a:t>
            </a:r>
            <a:endParaRPr lang="zh-CN" altLang="en-US" sz="36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 descr="Large confetti">
            <a:extLst>
              <a:ext uri="{FF2B5EF4-FFF2-40B4-BE49-F238E27FC236}">
                <a16:creationId xmlns:a16="http://schemas.microsoft.com/office/drawing/2014/main" id="{0A6AC466-33A0-4C6D-A90D-3F2E4E209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进程互斥</a:t>
            </a:r>
          </a:p>
        </p:txBody>
      </p:sp>
      <p:sp>
        <p:nvSpPr>
          <p:cNvPr id="187395" name="Rectangle 1027">
            <a:extLst>
              <a:ext uri="{FF2B5EF4-FFF2-40B4-BE49-F238E27FC236}">
                <a16:creationId xmlns:a16="http://schemas.microsoft.com/office/drawing/2014/main" id="{EBC059BC-DD61-43DB-883A-C4F10CDC3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400" b="1">
                <a:ea typeface="仿宋_GB2312" pitchFamily="49" charset="-122"/>
              </a:rPr>
              <a:t>	进程互斥是指当有若干进程都要使用某一共享资源时，任何时刻最多允许一个进程使用，其他要使用该资源的进程必须等待，直到占用该资源者释放了该资源为止。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 descr="Large confetti">
            <a:extLst>
              <a:ext uri="{FF2B5EF4-FFF2-40B4-BE49-F238E27FC236}">
                <a16:creationId xmlns:a16="http://schemas.microsoft.com/office/drawing/2014/main" id="{B44B6138-D2B5-4149-9899-3A7ABA967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临界资源</a:t>
            </a:r>
          </a:p>
        </p:txBody>
      </p:sp>
      <p:sp>
        <p:nvSpPr>
          <p:cNvPr id="192515" name="Rectangle 1027">
            <a:extLst>
              <a:ext uri="{FF2B5EF4-FFF2-40B4-BE49-F238E27FC236}">
                <a16:creationId xmlns:a16="http://schemas.microsoft.com/office/drawing/2014/main" id="{99B1A478-163F-40E5-8973-42F0E1E70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4000">
                <a:ea typeface="仿宋_GB2312" pitchFamily="49" charset="-122"/>
              </a:rPr>
              <a:t>	</a:t>
            </a:r>
            <a:r>
              <a:rPr lang="zh-CN" altLang="en-US" sz="4000" b="1">
                <a:ea typeface="仿宋_GB2312" pitchFamily="49" charset="-122"/>
              </a:rPr>
              <a:t>操作系统中将一次只允许一个进程访问的资源称为临界资源。</a:t>
            </a:r>
            <a:endParaRPr lang="en-US" altLang="zh-CN" sz="4000" b="1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026" descr="Large confetti">
            <a:extLst>
              <a:ext uri="{FF2B5EF4-FFF2-40B4-BE49-F238E27FC236}">
                <a16:creationId xmlns:a16="http://schemas.microsoft.com/office/drawing/2014/main" id="{F40D7105-0DC1-45A2-80C1-6BB7268E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临界区</a:t>
            </a:r>
          </a:p>
        </p:txBody>
      </p:sp>
      <p:sp>
        <p:nvSpPr>
          <p:cNvPr id="223235" name="Rectangle 1027">
            <a:extLst>
              <a:ext uri="{FF2B5EF4-FFF2-40B4-BE49-F238E27FC236}">
                <a16:creationId xmlns:a16="http://schemas.microsoft.com/office/drawing/2014/main" id="{29721469-09EC-4658-9EA0-F4FFBEEDD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	进程中访问临界资源的</a:t>
            </a: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那段程序代码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称为临界区。为实现对临界资源的互斥访问，应保证诸进程互斥地进入各自的临界区。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4729</TotalTime>
  <Words>1022</Words>
  <Application>Microsoft Office PowerPoint</Application>
  <PresentationFormat>全屏显示(4:3)</PresentationFormat>
  <Paragraphs>207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 Unicode MS</vt:lpstr>
      <vt:lpstr>song</vt:lpstr>
      <vt:lpstr>方正姚体</vt:lpstr>
      <vt:lpstr>仿宋_GB2312</vt:lpstr>
      <vt:lpstr>华文新魏</vt:lpstr>
      <vt:lpstr>Arial</vt:lpstr>
      <vt:lpstr>Times New Roman</vt:lpstr>
      <vt:lpstr>Trebuchet MS</vt:lpstr>
      <vt:lpstr>Wingdings 3</vt:lpstr>
      <vt:lpstr>平面</vt:lpstr>
      <vt:lpstr> 进程控制</vt:lpstr>
      <vt:lpstr>PowerPoint 演示文稿</vt:lpstr>
      <vt:lpstr>定义</vt:lpstr>
      <vt:lpstr>特点</vt:lpstr>
      <vt:lpstr>状态</vt:lpstr>
      <vt:lpstr>进程ID</vt:lpstr>
      <vt:lpstr>进程互斥</vt:lpstr>
      <vt:lpstr>临界资源</vt:lpstr>
      <vt:lpstr>临界区</vt:lpstr>
      <vt:lpstr>PowerPoint 演示文稿</vt:lpstr>
      <vt:lpstr>PowerPoint 演示文稿</vt:lpstr>
      <vt:lpstr>调度算法</vt:lpstr>
      <vt:lpstr>死锁</vt:lpstr>
      <vt:lpstr>PowerPoint 演示文稿</vt:lpstr>
      <vt:lpstr>获取ID</vt:lpstr>
      <vt:lpstr>获取ID</vt:lpstr>
      <vt:lpstr>进程创建</vt:lpstr>
      <vt:lpstr>进程创建</vt:lpstr>
      <vt:lpstr>进程创建</vt:lpstr>
      <vt:lpstr>进程创建—思考运行结果？</vt:lpstr>
      <vt:lpstr>进程创建—思考运行结果？</vt:lpstr>
      <vt:lpstr>PowerPoint 演示文稿</vt:lpstr>
      <vt:lpstr>进程创建</vt:lpstr>
      <vt:lpstr>创建进程</vt:lpstr>
      <vt:lpstr>进程创建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执行程序</vt:lpstr>
      <vt:lpstr>执行程序</vt:lpstr>
      <vt:lpstr>等待</vt:lpstr>
      <vt:lpstr>等待</vt:lpstr>
      <vt:lpstr>等待</vt:lpstr>
      <vt:lpstr>等待</vt:lpstr>
      <vt:lpstr>等待</vt:lpstr>
      <vt:lpstr>发送信号</vt:lpstr>
      <vt:lpstr>退出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Zhou Tao</cp:lastModifiedBy>
  <cp:revision>1546</cp:revision>
  <cp:lastPrinted>1601-01-01T00:00:00Z</cp:lastPrinted>
  <dcterms:created xsi:type="dcterms:W3CDTF">1601-01-01T00:00:00Z</dcterms:created>
  <dcterms:modified xsi:type="dcterms:W3CDTF">2018-10-21T14:06:54Z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