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B0301"/>
    <a:srgbClr val="4908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0673BF9-0201-4C72-BC2D-735F809C6D35}" type="slidenum">
              <a:rPr lang="zh-CN" altLang="en-US" smtClean="0"/>
              <a:pPr/>
              <a:t>‹#›</a:t>
            </a:fld>
            <a:endParaRPr lang="en-US" altLang="zh-CN"/>
          </a:p>
        </p:txBody>
      </p:sp>
    </p:spTree>
    <p:extLst>
      <p:ext uri="{BB962C8B-B14F-4D97-AF65-F5344CB8AC3E}">
        <p14:creationId xmlns:p14="http://schemas.microsoft.com/office/powerpoint/2010/main" val="49606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1468D-7C4F-4EC1-A28D-FABA6ED61F77}" type="slidenum">
              <a:rPr lang="zh-CN" altLang="en-US" smtClean="0"/>
              <a:pPr/>
              <a:t>‹#›</a:t>
            </a:fld>
            <a:endParaRPr lang="en-US" altLang="zh-CN"/>
          </a:p>
        </p:txBody>
      </p:sp>
    </p:spTree>
    <p:extLst>
      <p:ext uri="{BB962C8B-B14F-4D97-AF65-F5344CB8AC3E}">
        <p14:creationId xmlns:p14="http://schemas.microsoft.com/office/powerpoint/2010/main" val="124286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1468D-7C4F-4EC1-A28D-FABA6ED61F77}" type="slidenum">
              <a:rPr lang="zh-CN" altLang="en-US" smtClean="0"/>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029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1468D-7C4F-4EC1-A28D-FABA6ED61F77}" type="slidenum">
              <a:rPr lang="zh-CN" altLang="en-US" smtClean="0"/>
              <a:pPr/>
              <a:t>‹#›</a:t>
            </a:fld>
            <a:endParaRPr lang="en-US" altLang="zh-CN"/>
          </a:p>
        </p:txBody>
      </p:sp>
    </p:spTree>
    <p:extLst>
      <p:ext uri="{BB962C8B-B14F-4D97-AF65-F5344CB8AC3E}">
        <p14:creationId xmlns:p14="http://schemas.microsoft.com/office/powerpoint/2010/main" val="108687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1468D-7C4F-4EC1-A28D-FABA6ED61F77}" type="slidenum">
              <a:rPr lang="zh-CN" altLang="en-US" smtClean="0"/>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6824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1468D-7C4F-4EC1-A28D-FABA6ED61F77}" type="slidenum">
              <a:rPr lang="zh-CN" altLang="en-US" smtClean="0"/>
              <a:pPr/>
              <a:t>‹#›</a:t>
            </a:fld>
            <a:endParaRPr lang="en-US" altLang="zh-CN"/>
          </a:p>
        </p:txBody>
      </p:sp>
    </p:spTree>
    <p:extLst>
      <p:ext uri="{BB962C8B-B14F-4D97-AF65-F5344CB8AC3E}">
        <p14:creationId xmlns:p14="http://schemas.microsoft.com/office/powerpoint/2010/main" val="3338046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D44B04-45E9-40CA-B43F-E85CAF35007F}" type="slidenum">
              <a:rPr lang="zh-CN" altLang="en-US" smtClean="0"/>
              <a:pPr/>
              <a:t>‹#›</a:t>
            </a:fld>
            <a:endParaRPr lang="en-US" altLang="zh-CN"/>
          </a:p>
        </p:txBody>
      </p:sp>
    </p:spTree>
    <p:extLst>
      <p:ext uri="{BB962C8B-B14F-4D97-AF65-F5344CB8AC3E}">
        <p14:creationId xmlns:p14="http://schemas.microsoft.com/office/powerpoint/2010/main" val="678500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C9AB33-6676-427A-B6A0-9D4A21520DE3}" type="slidenum">
              <a:rPr lang="zh-CN" altLang="en-US" smtClean="0"/>
              <a:pPr/>
              <a:t>‹#›</a:t>
            </a:fld>
            <a:endParaRPr lang="en-US" altLang="zh-CN"/>
          </a:p>
        </p:txBody>
      </p:sp>
    </p:spTree>
    <p:extLst>
      <p:ext uri="{BB962C8B-B14F-4D97-AF65-F5344CB8AC3E}">
        <p14:creationId xmlns:p14="http://schemas.microsoft.com/office/powerpoint/2010/main" val="402100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D25DD-93A3-4D13-B03A-8AAC45172483}" type="slidenum">
              <a:rPr lang="zh-CN" altLang="en-US" smtClean="0"/>
              <a:pPr/>
              <a:t>‹#›</a:t>
            </a:fld>
            <a:endParaRPr lang="en-US" altLang="zh-CN"/>
          </a:p>
        </p:txBody>
      </p:sp>
    </p:spTree>
    <p:extLst>
      <p:ext uri="{BB962C8B-B14F-4D97-AF65-F5344CB8AC3E}">
        <p14:creationId xmlns:p14="http://schemas.microsoft.com/office/powerpoint/2010/main" val="204519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A9818D-8255-4FCA-8CF4-B592F4E366F0}" type="slidenum">
              <a:rPr lang="zh-CN" altLang="en-US" smtClean="0"/>
              <a:pPr/>
              <a:t>‹#›</a:t>
            </a:fld>
            <a:endParaRPr lang="en-US" altLang="zh-CN"/>
          </a:p>
        </p:txBody>
      </p:sp>
    </p:spTree>
    <p:extLst>
      <p:ext uri="{BB962C8B-B14F-4D97-AF65-F5344CB8AC3E}">
        <p14:creationId xmlns:p14="http://schemas.microsoft.com/office/powerpoint/2010/main" val="233800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2E5D36-38AB-434A-A3B7-B5B975FAAC8D}" type="slidenum">
              <a:rPr lang="zh-CN" altLang="en-US" smtClean="0"/>
              <a:pPr/>
              <a:t>‹#›</a:t>
            </a:fld>
            <a:endParaRPr lang="en-US" altLang="zh-CN"/>
          </a:p>
        </p:txBody>
      </p:sp>
    </p:spTree>
    <p:extLst>
      <p:ext uri="{BB962C8B-B14F-4D97-AF65-F5344CB8AC3E}">
        <p14:creationId xmlns:p14="http://schemas.microsoft.com/office/powerpoint/2010/main" val="92374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69EC08-A4C3-49F6-A900-A62E15C0F666}" type="slidenum">
              <a:rPr lang="zh-CN" altLang="en-US" smtClean="0"/>
              <a:pPr/>
              <a:t>‹#›</a:t>
            </a:fld>
            <a:endParaRPr lang="en-US" altLang="zh-CN"/>
          </a:p>
        </p:txBody>
      </p:sp>
    </p:spTree>
    <p:extLst>
      <p:ext uri="{BB962C8B-B14F-4D97-AF65-F5344CB8AC3E}">
        <p14:creationId xmlns:p14="http://schemas.microsoft.com/office/powerpoint/2010/main" val="2282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B315E1-52ED-401A-84B4-65ED40D385EE}" type="slidenum">
              <a:rPr lang="zh-CN" altLang="en-US" smtClean="0"/>
              <a:pPr/>
              <a:t>‹#›</a:t>
            </a:fld>
            <a:endParaRPr lang="en-US" altLang="zh-CN"/>
          </a:p>
        </p:txBody>
      </p:sp>
    </p:spTree>
    <p:extLst>
      <p:ext uri="{BB962C8B-B14F-4D97-AF65-F5344CB8AC3E}">
        <p14:creationId xmlns:p14="http://schemas.microsoft.com/office/powerpoint/2010/main" val="48483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B0F4ED-F02A-4B25-8D9D-4F58D7373672}" type="slidenum">
              <a:rPr lang="zh-CN" altLang="en-US" smtClean="0"/>
              <a:pPr/>
              <a:t>‹#›</a:t>
            </a:fld>
            <a:endParaRPr lang="en-US" altLang="zh-CN"/>
          </a:p>
        </p:txBody>
      </p:sp>
    </p:spTree>
    <p:extLst>
      <p:ext uri="{BB962C8B-B14F-4D97-AF65-F5344CB8AC3E}">
        <p14:creationId xmlns:p14="http://schemas.microsoft.com/office/powerpoint/2010/main" val="412100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70DDF080-5E8C-48AD-84E5-6C08B304C14E}" type="datetimeFigureOut">
              <a:rPr lang="en-US" smtClean="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3F421C-E243-426A-B755-B08409F4E608}" type="slidenum">
              <a:rPr lang="zh-CN" altLang="en-US" smtClean="0"/>
              <a:pPr/>
              <a:t>‹#›</a:t>
            </a:fld>
            <a:endParaRPr lang="en-US" altLang="zh-CN"/>
          </a:p>
        </p:txBody>
      </p:sp>
    </p:spTree>
    <p:extLst>
      <p:ext uri="{BB962C8B-B14F-4D97-AF65-F5344CB8AC3E}">
        <p14:creationId xmlns:p14="http://schemas.microsoft.com/office/powerpoint/2010/main" val="202972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89A850-1198-4B2A-8BCC-12B7037E2279}" type="slidenum">
              <a:rPr lang="zh-CN" altLang="en-US" smtClean="0"/>
              <a:pPr/>
              <a:t>‹#›</a:t>
            </a:fld>
            <a:endParaRPr lang="en-US" altLang="zh-CN"/>
          </a:p>
        </p:txBody>
      </p:sp>
    </p:spTree>
    <p:extLst>
      <p:ext uri="{BB962C8B-B14F-4D97-AF65-F5344CB8AC3E}">
        <p14:creationId xmlns:p14="http://schemas.microsoft.com/office/powerpoint/2010/main" val="202848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9/11/2018</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1B1468D-7C4F-4EC1-A28D-FABA6ED61F77}" type="slidenum">
              <a:rPr lang="zh-CN" altLang="en-US" smtClean="0"/>
              <a:pPr/>
              <a:t>‹#›</a:t>
            </a:fld>
            <a:endParaRPr lang="en-US" altLang="zh-CN"/>
          </a:p>
        </p:txBody>
      </p:sp>
    </p:spTree>
    <p:extLst>
      <p:ext uri="{BB962C8B-B14F-4D97-AF65-F5344CB8AC3E}">
        <p14:creationId xmlns:p14="http://schemas.microsoft.com/office/powerpoint/2010/main" val="114415967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Large confetti">
            <a:extLst>
              <a:ext uri="{FF2B5EF4-FFF2-40B4-BE49-F238E27FC236}">
                <a16:creationId xmlns:a16="http://schemas.microsoft.com/office/drawing/2014/main" xmlns="" id="{AC1D1655-5DA3-4CE8-9F41-2B0FAB767B25}"/>
              </a:ext>
            </a:extLst>
          </p:cNvPr>
          <p:cNvSpPr>
            <a:spLocks noGrp="1" noChangeArrowheads="1"/>
          </p:cNvSpPr>
          <p:nvPr>
            <p:ph type="ctrTitle"/>
          </p:nvPr>
        </p:nvSpPr>
        <p:spPr/>
        <p:txBody>
          <a:bodyPr/>
          <a:lstStyle/>
          <a:p>
            <a:pPr algn="ctr"/>
            <a:r>
              <a:rPr lang="zh-CN" altLang="en-US" b="1" dirty="0">
                <a:effectLst>
                  <a:outerShdw blurRad="38100" dist="38100" dir="2700000" algn="tl">
                    <a:srgbClr val="000000"/>
                  </a:outerShdw>
                </a:effectLst>
                <a:latin typeface="+mj-ea"/>
              </a:rPr>
              <a:t>第</a:t>
            </a:r>
            <a:r>
              <a:rPr lang="en-US" altLang="zh-CN" b="1" dirty="0">
                <a:effectLst>
                  <a:outerShdw blurRad="38100" dist="38100" dir="2700000" algn="tl">
                    <a:srgbClr val="000000"/>
                  </a:outerShdw>
                </a:effectLst>
                <a:latin typeface="+mj-ea"/>
              </a:rPr>
              <a:t>2</a:t>
            </a:r>
            <a:r>
              <a:rPr lang="zh-CN" altLang="en-US" b="1" dirty="0">
                <a:effectLst>
                  <a:outerShdw blurRad="38100" dist="38100" dir="2700000" algn="tl">
                    <a:srgbClr val="000000"/>
                  </a:outerShdw>
                </a:effectLst>
                <a:latin typeface="+mj-ea"/>
              </a:rPr>
              <a:t>章</a:t>
            </a:r>
            <a:r>
              <a:rPr lang="en-US" altLang="zh-CN" b="1" dirty="0">
                <a:effectLst>
                  <a:outerShdw blurRad="38100" dist="38100" dir="2700000" algn="tl">
                    <a:srgbClr val="000000"/>
                  </a:outerShdw>
                </a:effectLst>
                <a:latin typeface="+mj-ea"/>
              </a:rPr>
              <a:t/>
            </a:r>
            <a:br>
              <a:rPr lang="en-US" altLang="zh-CN" b="1" dirty="0">
                <a:effectLst>
                  <a:outerShdw blurRad="38100" dist="38100" dir="2700000" algn="tl">
                    <a:srgbClr val="000000"/>
                  </a:outerShdw>
                </a:effectLst>
                <a:latin typeface="+mj-ea"/>
              </a:rPr>
            </a:br>
            <a:r>
              <a:rPr lang="zh-CN" altLang="en-US" b="1" dirty="0">
                <a:effectLst>
                  <a:outerShdw blurRad="38100" dist="38100" dir="2700000" algn="tl">
                    <a:srgbClr val="000000"/>
                  </a:outerShdw>
                </a:effectLst>
                <a:latin typeface="+mj-ea"/>
              </a:rPr>
              <a:t>脚本编写基础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descr="Large confetti">
            <a:extLst>
              <a:ext uri="{FF2B5EF4-FFF2-40B4-BE49-F238E27FC236}">
                <a16:creationId xmlns:a16="http://schemas.microsoft.com/office/drawing/2014/main" xmlns="" id="{18F4A0F3-4209-4E1C-9339-2E29D44F3F65}"/>
              </a:ext>
            </a:extLst>
          </p:cNvPr>
          <p:cNvSpPr>
            <a:spLocks noGrp="1" noChangeArrowheads="1"/>
          </p:cNvSpPr>
          <p:nvPr>
            <p:ph type="title"/>
          </p:nvPr>
        </p:nvSpPr>
        <p:spPr/>
        <p:txBody>
          <a:bodyPr/>
          <a:lstStyle/>
          <a:p>
            <a:endParaRPr lang="zh-CN" altLang="en-US"/>
          </a:p>
        </p:txBody>
      </p:sp>
      <p:sp>
        <p:nvSpPr>
          <p:cNvPr id="148483" name="Rectangle 3">
            <a:extLst>
              <a:ext uri="{FF2B5EF4-FFF2-40B4-BE49-F238E27FC236}">
                <a16:creationId xmlns:a16="http://schemas.microsoft.com/office/drawing/2014/main" xmlns="" id="{53CB3182-0A78-4327-8001-2D609411DBFC}"/>
              </a:ext>
            </a:extLst>
          </p:cNvPr>
          <p:cNvSpPr>
            <a:spLocks noGrp="1" noChangeArrowheads="1"/>
          </p:cNvSpPr>
          <p:nvPr>
            <p:ph idx="1"/>
          </p:nvPr>
        </p:nvSpPr>
        <p:spPr/>
        <p:txBody>
          <a:bodyPr>
            <a:normAutofit fontScale="92500" lnSpcReduction="10000"/>
          </a:bodyPr>
          <a:lstStyle/>
          <a:p>
            <a:pPr>
              <a:lnSpc>
                <a:spcPct val="80000"/>
              </a:lnSpc>
            </a:pPr>
            <a:r>
              <a:rPr lang="en-US" altLang="zh-CN" sz="2600" dirty="0">
                <a:latin typeface="+mn-ea"/>
              </a:rPr>
              <a:t>shell</a:t>
            </a:r>
            <a:r>
              <a:rPr lang="zh-CN" altLang="en-US" sz="2600" dirty="0">
                <a:latin typeface="+mn-ea"/>
              </a:rPr>
              <a:t>脚本中可以使用任意的</a:t>
            </a:r>
            <a:r>
              <a:rPr lang="en-US" altLang="zh-CN" sz="2600" dirty="0" err="1">
                <a:latin typeface="+mn-ea"/>
              </a:rPr>
              <a:t>unix</a:t>
            </a:r>
            <a:r>
              <a:rPr lang="zh-CN" altLang="en-US" sz="2600" dirty="0">
                <a:latin typeface="+mn-ea"/>
              </a:rPr>
              <a:t>命令，但是还是由一些相对更常用的命令。这些命令通常是用来</a:t>
            </a:r>
            <a:br>
              <a:rPr lang="zh-CN" altLang="en-US" sz="2600" dirty="0">
                <a:latin typeface="+mn-ea"/>
              </a:rPr>
            </a:br>
            <a:r>
              <a:rPr lang="zh-CN" altLang="en-US" sz="2600" dirty="0">
                <a:latin typeface="+mn-ea"/>
              </a:rPr>
              <a:t>进行文件和文字操作的。 </a:t>
            </a:r>
            <a:br>
              <a:rPr lang="zh-CN" altLang="en-US" sz="2600" dirty="0">
                <a:latin typeface="+mn-ea"/>
              </a:rPr>
            </a:br>
            <a:r>
              <a:rPr lang="zh-CN" altLang="en-US" sz="2600" dirty="0">
                <a:latin typeface="+mn-ea"/>
              </a:rPr>
              <a:t>常用命令语法及功能 </a:t>
            </a:r>
            <a:br>
              <a:rPr lang="zh-CN" altLang="en-US" sz="2600" dirty="0">
                <a:latin typeface="+mn-ea"/>
              </a:rPr>
            </a:br>
            <a:r>
              <a:rPr lang="zh-CN" altLang="en-US" sz="2600" dirty="0">
                <a:latin typeface="+mn-ea"/>
              </a:rPr>
              <a:t>　　</a:t>
            </a:r>
            <a:r>
              <a:rPr lang="en-US" altLang="zh-CN" sz="2600" dirty="0">
                <a:latin typeface="+mn-ea"/>
              </a:rPr>
              <a:t>echo "some text": </a:t>
            </a:r>
            <a:r>
              <a:rPr lang="zh-CN" altLang="en-US" sz="2600" dirty="0">
                <a:latin typeface="+mn-ea"/>
              </a:rPr>
              <a:t>将文字内容打印在屏幕上 </a:t>
            </a:r>
            <a:br>
              <a:rPr lang="zh-CN" altLang="en-US" sz="2600" dirty="0">
                <a:latin typeface="+mn-ea"/>
              </a:rPr>
            </a:br>
            <a:r>
              <a:rPr lang="zh-CN" altLang="en-US" sz="2600" dirty="0">
                <a:latin typeface="+mn-ea"/>
              </a:rPr>
              <a:t>　　</a:t>
            </a:r>
            <a:r>
              <a:rPr lang="en-US" altLang="zh-CN" sz="2600" dirty="0">
                <a:latin typeface="+mn-ea"/>
              </a:rPr>
              <a:t>ls: </a:t>
            </a:r>
            <a:r>
              <a:rPr lang="zh-CN" altLang="en-US" sz="2600" dirty="0">
                <a:latin typeface="+mn-ea"/>
              </a:rPr>
              <a:t>文件列表 </a:t>
            </a:r>
            <a:br>
              <a:rPr lang="zh-CN" altLang="en-US" sz="2600" dirty="0">
                <a:latin typeface="+mn-ea"/>
              </a:rPr>
            </a:br>
            <a:r>
              <a:rPr lang="zh-CN" altLang="en-US" sz="2600" dirty="0">
                <a:latin typeface="+mn-ea"/>
              </a:rPr>
              <a:t>　　</a:t>
            </a:r>
            <a:r>
              <a:rPr lang="en-US" altLang="zh-CN" sz="2600" dirty="0" err="1">
                <a:latin typeface="+mn-ea"/>
              </a:rPr>
              <a:t>wc</a:t>
            </a:r>
            <a:r>
              <a:rPr lang="en-US" altLang="zh-CN" sz="2600" dirty="0">
                <a:latin typeface="+mn-ea"/>
              </a:rPr>
              <a:t> –l </a:t>
            </a:r>
            <a:r>
              <a:rPr lang="en-US" altLang="zh-CN" sz="2600" dirty="0" err="1">
                <a:latin typeface="+mn-ea"/>
              </a:rPr>
              <a:t>filewc</a:t>
            </a:r>
            <a:r>
              <a:rPr lang="en-US" altLang="zh-CN" sz="2600" dirty="0">
                <a:latin typeface="+mn-ea"/>
              </a:rPr>
              <a:t> -w </a:t>
            </a:r>
            <a:r>
              <a:rPr lang="en-US" altLang="zh-CN" sz="2600" dirty="0" err="1">
                <a:latin typeface="+mn-ea"/>
              </a:rPr>
              <a:t>filewc</a:t>
            </a:r>
            <a:r>
              <a:rPr lang="en-US" altLang="zh-CN" sz="2600" dirty="0">
                <a:latin typeface="+mn-ea"/>
              </a:rPr>
              <a:t> -c file: </a:t>
            </a:r>
            <a:r>
              <a:rPr lang="zh-CN" altLang="en-US" sz="2600" dirty="0">
                <a:latin typeface="+mn-ea"/>
              </a:rPr>
              <a:t>计算文件行数计算文件中的单词数计算文件中的字符数 </a:t>
            </a:r>
            <a:br>
              <a:rPr lang="zh-CN" altLang="en-US" sz="2600" dirty="0">
                <a:latin typeface="+mn-ea"/>
              </a:rPr>
            </a:br>
            <a:r>
              <a:rPr lang="zh-CN" altLang="en-US" sz="2600" dirty="0">
                <a:latin typeface="+mn-ea"/>
              </a:rPr>
              <a:t>　　</a:t>
            </a:r>
            <a:r>
              <a:rPr lang="en-US" altLang="zh-CN" sz="2600" dirty="0" err="1">
                <a:latin typeface="+mn-ea"/>
              </a:rPr>
              <a:t>cp</a:t>
            </a:r>
            <a:r>
              <a:rPr lang="en-US" altLang="zh-CN" sz="2600" dirty="0">
                <a:latin typeface="+mn-ea"/>
              </a:rPr>
              <a:t> </a:t>
            </a:r>
            <a:r>
              <a:rPr lang="en-US" altLang="zh-CN" sz="2600" dirty="0" err="1">
                <a:latin typeface="+mn-ea"/>
              </a:rPr>
              <a:t>sourcefile</a:t>
            </a:r>
            <a:r>
              <a:rPr lang="en-US" altLang="zh-CN" sz="2600" dirty="0">
                <a:latin typeface="+mn-ea"/>
              </a:rPr>
              <a:t> </a:t>
            </a:r>
            <a:r>
              <a:rPr lang="en-US" altLang="zh-CN" sz="2600" dirty="0" err="1">
                <a:latin typeface="+mn-ea"/>
              </a:rPr>
              <a:t>destfile</a:t>
            </a:r>
            <a:r>
              <a:rPr lang="en-US" altLang="zh-CN" sz="2600" dirty="0">
                <a:latin typeface="+mn-ea"/>
              </a:rPr>
              <a:t>: </a:t>
            </a:r>
            <a:r>
              <a:rPr lang="zh-CN" altLang="en-US" sz="2600" dirty="0">
                <a:latin typeface="+mn-ea"/>
              </a:rPr>
              <a:t>文件拷贝 </a:t>
            </a:r>
            <a:r>
              <a:rPr lang="zh-CN" altLang="en-US" sz="2800" dirty="0"/>
              <a:t/>
            </a:r>
            <a:br>
              <a:rPr lang="zh-CN" altLang="en-US" sz="2800" dirty="0"/>
            </a:br>
            <a:r>
              <a:rPr lang="zh-CN" altLang="en-US" sz="2800"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descr="Large confetti">
            <a:extLst>
              <a:ext uri="{FF2B5EF4-FFF2-40B4-BE49-F238E27FC236}">
                <a16:creationId xmlns:a16="http://schemas.microsoft.com/office/drawing/2014/main" xmlns="" id="{F4147AD5-179C-49FB-9D7B-7CC382C11E35}"/>
              </a:ext>
            </a:extLst>
          </p:cNvPr>
          <p:cNvSpPr>
            <a:spLocks noGrp="1" noChangeArrowheads="1"/>
          </p:cNvSpPr>
          <p:nvPr>
            <p:ph type="title"/>
          </p:nvPr>
        </p:nvSpPr>
        <p:spPr/>
        <p:txBody>
          <a:bodyPr/>
          <a:lstStyle/>
          <a:p>
            <a:endParaRPr lang="zh-CN" altLang="en-US"/>
          </a:p>
        </p:txBody>
      </p:sp>
      <p:sp>
        <p:nvSpPr>
          <p:cNvPr id="149507" name="Rectangle 3">
            <a:extLst>
              <a:ext uri="{FF2B5EF4-FFF2-40B4-BE49-F238E27FC236}">
                <a16:creationId xmlns:a16="http://schemas.microsoft.com/office/drawing/2014/main" xmlns="" id="{EEE43A2F-9F22-437A-A17E-CE371DDD1F00}"/>
              </a:ext>
            </a:extLst>
          </p:cNvPr>
          <p:cNvSpPr>
            <a:spLocks noGrp="1" noChangeArrowheads="1"/>
          </p:cNvSpPr>
          <p:nvPr>
            <p:ph idx="1"/>
          </p:nvPr>
        </p:nvSpPr>
        <p:spPr/>
        <p:txBody>
          <a:bodyPr>
            <a:normAutofit fontScale="85000" lnSpcReduction="10000"/>
          </a:bodyPr>
          <a:lstStyle/>
          <a:p>
            <a:pPr>
              <a:lnSpc>
                <a:spcPct val="110000"/>
              </a:lnSpc>
              <a:spcBef>
                <a:spcPts val="600"/>
              </a:spcBef>
              <a:spcAft>
                <a:spcPts val="600"/>
              </a:spcAft>
            </a:pPr>
            <a:r>
              <a:rPr lang="en-US" altLang="zh-CN" sz="2600" dirty="0">
                <a:latin typeface="+mn-ea"/>
              </a:rPr>
              <a:t>mv </a:t>
            </a:r>
            <a:r>
              <a:rPr lang="en-US" altLang="zh-CN" sz="2600" dirty="0" err="1">
                <a:latin typeface="+mn-ea"/>
              </a:rPr>
              <a:t>oldname</a:t>
            </a:r>
            <a:r>
              <a:rPr lang="en-US" altLang="zh-CN" sz="2600" dirty="0">
                <a:latin typeface="+mn-ea"/>
              </a:rPr>
              <a:t> newname : </a:t>
            </a:r>
            <a:r>
              <a:rPr lang="zh-CN" altLang="en-US" sz="2600" dirty="0">
                <a:latin typeface="+mn-ea"/>
              </a:rPr>
              <a:t>重命名文件或移动文件 </a:t>
            </a:r>
            <a:br>
              <a:rPr lang="zh-CN" altLang="en-US" sz="2600" dirty="0">
                <a:latin typeface="+mn-ea"/>
              </a:rPr>
            </a:br>
            <a:r>
              <a:rPr lang="zh-CN" altLang="en-US" sz="2600" dirty="0">
                <a:latin typeface="+mn-ea"/>
              </a:rPr>
              <a:t>　　</a:t>
            </a:r>
            <a:r>
              <a:rPr lang="en-US" altLang="zh-CN" sz="2600" dirty="0" err="1">
                <a:latin typeface="+mn-ea"/>
              </a:rPr>
              <a:t>rm</a:t>
            </a:r>
            <a:r>
              <a:rPr lang="en-US" altLang="zh-CN" sz="2600" dirty="0">
                <a:latin typeface="+mn-ea"/>
              </a:rPr>
              <a:t> file: </a:t>
            </a:r>
            <a:r>
              <a:rPr lang="zh-CN" altLang="en-US" sz="2600" dirty="0">
                <a:latin typeface="+mn-ea"/>
              </a:rPr>
              <a:t>删除文件 </a:t>
            </a:r>
            <a:br>
              <a:rPr lang="zh-CN" altLang="en-US" sz="2600" dirty="0">
                <a:latin typeface="+mn-ea"/>
              </a:rPr>
            </a:br>
            <a:r>
              <a:rPr lang="zh-CN" altLang="en-US" sz="2600" dirty="0">
                <a:latin typeface="+mn-ea"/>
              </a:rPr>
              <a:t>　　</a:t>
            </a:r>
            <a:r>
              <a:rPr lang="en-US" altLang="zh-CN" sz="2600" dirty="0">
                <a:latin typeface="+mn-ea"/>
              </a:rPr>
              <a:t>grep 'pattern' file: </a:t>
            </a:r>
            <a:r>
              <a:rPr lang="zh-CN" altLang="en-US" sz="2600" dirty="0">
                <a:latin typeface="+mn-ea"/>
              </a:rPr>
              <a:t>在文件内搜索字符串比如：</a:t>
            </a:r>
            <a:r>
              <a:rPr lang="en-US" altLang="zh-CN" sz="2600" dirty="0">
                <a:latin typeface="+mn-ea"/>
              </a:rPr>
              <a:t>grep '</a:t>
            </a:r>
            <a:r>
              <a:rPr lang="en-US" altLang="zh-CN" sz="2600" dirty="0" err="1">
                <a:latin typeface="+mn-ea"/>
              </a:rPr>
              <a:t>searchstring</a:t>
            </a:r>
            <a:r>
              <a:rPr lang="en-US" altLang="zh-CN" sz="2600" dirty="0">
                <a:latin typeface="+mn-ea"/>
              </a:rPr>
              <a:t>' file.txt </a:t>
            </a:r>
            <a:br>
              <a:rPr lang="en-US" altLang="zh-CN" sz="2600" dirty="0">
                <a:latin typeface="+mn-ea"/>
              </a:rPr>
            </a:br>
            <a:r>
              <a:rPr lang="zh-CN" altLang="en-US" sz="2600" dirty="0">
                <a:latin typeface="+mn-ea"/>
              </a:rPr>
              <a:t>　　</a:t>
            </a:r>
            <a:r>
              <a:rPr lang="en-US" altLang="zh-CN" sz="2600" dirty="0">
                <a:latin typeface="+mn-ea"/>
              </a:rPr>
              <a:t>cut -b </a:t>
            </a:r>
            <a:r>
              <a:rPr lang="en-US" altLang="zh-CN" sz="2600" dirty="0" err="1">
                <a:latin typeface="+mn-ea"/>
              </a:rPr>
              <a:t>colnum</a:t>
            </a:r>
            <a:r>
              <a:rPr lang="en-US" altLang="zh-CN" sz="2600" dirty="0">
                <a:latin typeface="+mn-ea"/>
              </a:rPr>
              <a:t> file: </a:t>
            </a:r>
            <a:r>
              <a:rPr lang="zh-CN" altLang="en-US" sz="2600" dirty="0">
                <a:latin typeface="+mn-ea"/>
              </a:rPr>
              <a:t>指定欲显示的文件内容范围，并将它们输出到标准输出设备比如：输出</a:t>
            </a:r>
            <a:br>
              <a:rPr lang="zh-CN" altLang="en-US" sz="2600" dirty="0">
                <a:latin typeface="+mn-ea"/>
              </a:rPr>
            </a:br>
            <a:r>
              <a:rPr lang="zh-CN" altLang="en-US" sz="2600" dirty="0">
                <a:latin typeface="+mn-ea"/>
              </a:rPr>
              <a:t>每行第</a:t>
            </a:r>
            <a:r>
              <a:rPr lang="en-US" altLang="zh-CN" sz="2600" dirty="0">
                <a:latin typeface="+mn-ea"/>
              </a:rPr>
              <a:t>5</a:t>
            </a:r>
            <a:r>
              <a:rPr lang="zh-CN" altLang="en-US" sz="2600" dirty="0">
                <a:latin typeface="+mn-ea"/>
              </a:rPr>
              <a:t>个到第</a:t>
            </a:r>
            <a:r>
              <a:rPr lang="en-US" altLang="zh-CN" sz="2600" dirty="0">
                <a:latin typeface="+mn-ea"/>
              </a:rPr>
              <a:t>9</a:t>
            </a:r>
            <a:r>
              <a:rPr lang="zh-CN" altLang="en-US" sz="2600" dirty="0">
                <a:latin typeface="+mn-ea"/>
              </a:rPr>
              <a:t>个字符</a:t>
            </a:r>
            <a:r>
              <a:rPr lang="en-US" altLang="zh-CN" sz="2600" dirty="0">
                <a:latin typeface="+mn-ea"/>
              </a:rPr>
              <a:t>cut -b5-9 file.txt</a:t>
            </a:r>
            <a:r>
              <a:rPr lang="zh-CN" altLang="en-US" sz="2600" dirty="0">
                <a:latin typeface="+mn-ea"/>
              </a:rPr>
              <a:t>千万不要和</a:t>
            </a:r>
            <a:r>
              <a:rPr lang="en-US" altLang="zh-CN" sz="2600" dirty="0">
                <a:latin typeface="+mn-ea"/>
              </a:rPr>
              <a:t>cat</a:t>
            </a:r>
            <a:r>
              <a:rPr lang="zh-CN" altLang="en-US" sz="2600" dirty="0">
                <a:latin typeface="+mn-ea"/>
              </a:rPr>
              <a:t>命令混淆，</a:t>
            </a:r>
            <a:br>
              <a:rPr lang="zh-CN" altLang="en-US" sz="2600" dirty="0">
                <a:latin typeface="+mn-ea"/>
              </a:rPr>
            </a:br>
            <a:r>
              <a:rPr lang="zh-CN" altLang="en-US" sz="2600" dirty="0">
                <a:latin typeface="+mn-ea"/>
              </a:rPr>
              <a:t>这是两个完全不同的命令 </a:t>
            </a:r>
            <a:r>
              <a:rPr lang="zh-CN" altLang="en-US" sz="2800" dirty="0"/>
              <a:t/>
            </a:r>
            <a:br>
              <a:rPr lang="zh-CN" altLang="en-US" sz="2800" dirty="0"/>
            </a:b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descr="Large confetti">
            <a:extLst>
              <a:ext uri="{FF2B5EF4-FFF2-40B4-BE49-F238E27FC236}">
                <a16:creationId xmlns:a16="http://schemas.microsoft.com/office/drawing/2014/main" xmlns="" id="{B5CE6EEE-7899-409A-ACA1-15CBF36158D1}"/>
              </a:ext>
            </a:extLst>
          </p:cNvPr>
          <p:cNvSpPr>
            <a:spLocks noGrp="1" noChangeArrowheads="1"/>
          </p:cNvSpPr>
          <p:nvPr>
            <p:ph type="title"/>
          </p:nvPr>
        </p:nvSpPr>
        <p:spPr/>
        <p:txBody>
          <a:bodyPr/>
          <a:lstStyle/>
          <a:p>
            <a:endParaRPr lang="zh-CN" altLang="en-US"/>
          </a:p>
        </p:txBody>
      </p:sp>
      <p:sp>
        <p:nvSpPr>
          <p:cNvPr id="150531" name="Rectangle 3">
            <a:extLst>
              <a:ext uri="{FF2B5EF4-FFF2-40B4-BE49-F238E27FC236}">
                <a16:creationId xmlns:a16="http://schemas.microsoft.com/office/drawing/2014/main" xmlns="" id="{1954A537-C6C8-46AA-9CFF-65A7DB766BD8}"/>
              </a:ext>
            </a:extLst>
          </p:cNvPr>
          <p:cNvSpPr>
            <a:spLocks noGrp="1" noChangeArrowheads="1"/>
          </p:cNvSpPr>
          <p:nvPr>
            <p:ph idx="1"/>
          </p:nvPr>
        </p:nvSpPr>
        <p:spPr/>
        <p:txBody>
          <a:bodyPr>
            <a:normAutofit/>
          </a:bodyPr>
          <a:lstStyle/>
          <a:p>
            <a:pPr>
              <a:lnSpc>
                <a:spcPct val="80000"/>
              </a:lnSpc>
            </a:pPr>
            <a:r>
              <a:rPr lang="en-US" altLang="zh-CN" sz="2200" dirty="0">
                <a:latin typeface="+mn-ea"/>
              </a:rPr>
              <a:t>cat file.txt: </a:t>
            </a:r>
            <a:r>
              <a:rPr lang="zh-CN" altLang="en-US" sz="2200" dirty="0">
                <a:latin typeface="+mn-ea"/>
              </a:rPr>
              <a:t>输出文件内容到标准输出设备（屏幕）上 </a:t>
            </a:r>
            <a:br>
              <a:rPr lang="zh-CN" altLang="en-US" sz="2200" dirty="0">
                <a:latin typeface="+mn-ea"/>
              </a:rPr>
            </a:br>
            <a:r>
              <a:rPr lang="zh-CN" altLang="en-US" sz="2200" dirty="0">
                <a:latin typeface="+mn-ea"/>
              </a:rPr>
              <a:t>　　</a:t>
            </a:r>
            <a:r>
              <a:rPr lang="en-US" altLang="zh-CN" sz="2200" dirty="0">
                <a:latin typeface="+mn-ea"/>
              </a:rPr>
              <a:t>file </a:t>
            </a:r>
            <a:r>
              <a:rPr lang="en-US" altLang="zh-CN" sz="2200" dirty="0" err="1">
                <a:latin typeface="+mn-ea"/>
              </a:rPr>
              <a:t>somefile</a:t>
            </a:r>
            <a:r>
              <a:rPr lang="en-US" altLang="zh-CN" sz="2200" dirty="0">
                <a:latin typeface="+mn-ea"/>
              </a:rPr>
              <a:t>: </a:t>
            </a:r>
            <a:r>
              <a:rPr lang="zh-CN" altLang="en-US" sz="2200" dirty="0">
                <a:latin typeface="+mn-ea"/>
              </a:rPr>
              <a:t>得到文件类型 </a:t>
            </a:r>
            <a:br>
              <a:rPr lang="zh-CN" altLang="en-US" sz="2200" dirty="0">
                <a:latin typeface="+mn-ea"/>
              </a:rPr>
            </a:br>
            <a:r>
              <a:rPr lang="zh-CN" altLang="en-US" sz="2200" dirty="0">
                <a:latin typeface="+mn-ea"/>
              </a:rPr>
              <a:t>　　</a:t>
            </a:r>
            <a:r>
              <a:rPr lang="en-US" altLang="zh-CN" sz="2200" dirty="0">
                <a:latin typeface="+mn-ea"/>
              </a:rPr>
              <a:t>read </a:t>
            </a:r>
            <a:r>
              <a:rPr lang="en-US" altLang="zh-CN" sz="2200" dirty="0" err="1">
                <a:latin typeface="+mn-ea"/>
              </a:rPr>
              <a:t>var</a:t>
            </a:r>
            <a:r>
              <a:rPr lang="en-US" altLang="zh-CN" sz="2200" dirty="0">
                <a:latin typeface="+mn-ea"/>
              </a:rPr>
              <a:t>: </a:t>
            </a:r>
            <a:r>
              <a:rPr lang="zh-CN" altLang="en-US" sz="2200" dirty="0">
                <a:latin typeface="+mn-ea"/>
              </a:rPr>
              <a:t>提示用户输入，并将输入赋值给变量 </a:t>
            </a:r>
            <a:br>
              <a:rPr lang="zh-CN" altLang="en-US" sz="2200" dirty="0">
                <a:latin typeface="+mn-ea"/>
              </a:rPr>
            </a:br>
            <a:r>
              <a:rPr lang="zh-CN" altLang="en-US" sz="2200" dirty="0">
                <a:latin typeface="+mn-ea"/>
              </a:rPr>
              <a:t>　　</a:t>
            </a:r>
            <a:r>
              <a:rPr lang="en-US" altLang="zh-CN" sz="2200" dirty="0">
                <a:latin typeface="+mn-ea"/>
              </a:rPr>
              <a:t>sort file.txt: </a:t>
            </a:r>
            <a:r>
              <a:rPr lang="zh-CN" altLang="en-US" sz="2200" dirty="0">
                <a:latin typeface="+mn-ea"/>
              </a:rPr>
              <a:t>对</a:t>
            </a:r>
            <a:r>
              <a:rPr lang="en-US" altLang="zh-CN" sz="2200" dirty="0">
                <a:latin typeface="+mn-ea"/>
              </a:rPr>
              <a:t>file.txt</a:t>
            </a:r>
            <a:r>
              <a:rPr lang="zh-CN" altLang="en-US" sz="2200" dirty="0">
                <a:latin typeface="+mn-ea"/>
              </a:rPr>
              <a:t>文件中的行进行排序 </a:t>
            </a:r>
            <a:br>
              <a:rPr lang="zh-CN" altLang="en-US" sz="2200" dirty="0">
                <a:latin typeface="+mn-ea"/>
              </a:rPr>
            </a:br>
            <a:r>
              <a:rPr lang="zh-CN" altLang="en-US" sz="2200" dirty="0">
                <a:latin typeface="+mn-ea"/>
              </a:rPr>
              <a:t>　　</a:t>
            </a:r>
            <a:r>
              <a:rPr lang="en-US" altLang="zh-CN" sz="2200" dirty="0" err="1">
                <a:latin typeface="+mn-ea"/>
              </a:rPr>
              <a:t>uniq</a:t>
            </a:r>
            <a:r>
              <a:rPr lang="en-US" altLang="zh-CN" sz="2200" dirty="0">
                <a:latin typeface="+mn-ea"/>
              </a:rPr>
              <a:t>: </a:t>
            </a:r>
            <a:r>
              <a:rPr lang="zh-CN" altLang="en-US" sz="2200" dirty="0">
                <a:latin typeface="+mn-ea"/>
              </a:rPr>
              <a:t>删除文本文件中出现的行列比如： </a:t>
            </a:r>
            <a:r>
              <a:rPr lang="en-US" altLang="zh-CN" sz="2200" dirty="0">
                <a:latin typeface="+mn-ea"/>
              </a:rPr>
              <a:t>sort file.txt | </a:t>
            </a:r>
            <a:r>
              <a:rPr lang="en-US" altLang="zh-CN" sz="2200" dirty="0" err="1">
                <a:latin typeface="+mn-ea"/>
              </a:rPr>
              <a:t>uniq</a:t>
            </a:r>
            <a:r>
              <a:rPr lang="en-US" altLang="zh-CN" sz="2200" dirty="0">
                <a:latin typeface="+mn-ea"/>
              </a:rPr>
              <a:t> </a:t>
            </a:r>
            <a:br>
              <a:rPr lang="en-US" altLang="zh-CN" sz="2200" dirty="0">
                <a:latin typeface="+mn-ea"/>
              </a:rPr>
            </a:br>
            <a:r>
              <a:rPr lang="zh-CN" altLang="en-US" sz="2200" dirty="0">
                <a:latin typeface="+mn-ea"/>
              </a:rPr>
              <a:t>　　</a:t>
            </a:r>
            <a:r>
              <a:rPr lang="en-US" altLang="zh-CN" sz="2200" dirty="0">
                <a:latin typeface="+mn-ea"/>
              </a:rPr>
              <a:t>expr: </a:t>
            </a:r>
            <a:r>
              <a:rPr lang="zh-CN" altLang="en-US" sz="2200" dirty="0">
                <a:latin typeface="+mn-ea"/>
              </a:rPr>
              <a:t>进行数学运算</a:t>
            </a:r>
            <a:r>
              <a:rPr lang="en-US" altLang="zh-CN" sz="2200" dirty="0">
                <a:latin typeface="+mn-ea"/>
              </a:rPr>
              <a:t>Example: add 2 and 3expr 2 "+" 3 </a:t>
            </a:r>
            <a:br>
              <a:rPr lang="en-US" altLang="zh-CN" sz="2200" dirty="0">
                <a:latin typeface="+mn-ea"/>
              </a:rPr>
            </a:br>
            <a:r>
              <a:rPr lang="zh-CN" altLang="en-US" sz="2800"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descr="Large confetti">
            <a:extLst>
              <a:ext uri="{FF2B5EF4-FFF2-40B4-BE49-F238E27FC236}">
                <a16:creationId xmlns:a16="http://schemas.microsoft.com/office/drawing/2014/main" xmlns="" id="{F9131EE9-A9BE-46BC-9376-3E2FC76B9C23}"/>
              </a:ext>
            </a:extLst>
          </p:cNvPr>
          <p:cNvSpPr>
            <a:spLocks noGrp="1" noChangeArrowheads="1"/>
          </p:cNvSpPr>
          <p:nvPr>
            <p:ph type="title"/>
          </p:nvPr>
        </p:nvSpPr>
        <p:spPr/>
        <p:txBody>
          <a:bodyPr/>
          <a:lstStyle/>
          <a:p>
            <a:endParaRPr lang="zh-CN" altLang="en-US"/>
          </a:p>
        </p:txBody>
      </p:sp>
      <p:sp>
        <p:nvSpPr>
          <p:cNvPr id="151555" name="Rectangle 3">
            <a:extLst>
              <a:ext uri="{FF2B5EF4-FFF2-40B4-BE49-F238E27FC236}">
                <a16:creationId xmlns:a16="http://schemas.microsoft.com/office/drawing/2014/main" xmlns="" id="{7EF910C8-9458-4F5F-BC8A-CB4B7B0177ED}"/>
              </a:ext>
            </a:extLst>
          </p:cNvPr>
          <p:cNvSpPr>
            <a:spLocks noGrp="1" noChangeArrowheads="1"/>
          </p:cNvSpPr>
          <p:nvPr>
            <p:ph idx="1"/>
          </p:nvPr>
        </p:nvSpPr>
        <p:spPr/>
        <p:txBody>
          <a:bodyPr/>
          <a:lstStyle/>
          <a:p>
            <a:r>
              <a:rPr lang="en-US" altLang="zh-CN" sz="2200" dirty="0">
                <a:latin typeface="+mn-ea"/>
              </a:rPr>
              <a:t>find: </a:t>
            </a:r>
            <a:r>
              <a:rPr lang="zh-CN" altLang="en-US" sz="2200" dirty="0">
                <a:latin typeface="+mn-ea"/>
              </a:rPr>
              <a:t>搜索文件比如：根据文件名搜索</a:t>
            </a:r>
            <a:r>
              <a:rPr lang="en-US" altLang="zh-CN" sz="2200" dirty="0">
                <a:latin typeface="+mn-ea"/>
              </a:rPr>
              <a:t>find . -name filename -print </a:t>
            </a:r>
            <a:br>
              <a:rPr lang="en-US" altLang="zh-CN" sz="2200" dirty="0">
                <a:latin typeface="+mn-ea"/>
              </a:rPr>
            </a:br>
            <a:r>
              <a:rPr lang="zh-CN" altLang="en-US" sz="2200" dirty="0">
                <a:latin typeface="+mn-ea"/>
              </a:rPr>
              <a:t>　　</a:t>
            </a:r>
            <a:r>
              <a:rPr lang="en-US" altLang="zh-CN" sz="2200" dirty="0">
                <a:latin typeface="+mn-ea"/>
              </a:rPr>
              <a:t>tee: </a:t>
            </a:r>
            <a:r>
              <a:rPr lang="zh-CN" altLang="en-US" sz="2200" dirty="0">
                <a:latin typeface="+mn-ea"/>
              </a:rPr>
              <a:t>将数据输出到标准输出设备</a:t>
            </a:r>
            <a:r>
              <a:rPr lang="en-US" altLang="zh-CN" sz="2200" dirty="0">
                <a:latin typeface="+mn-ea"/>
              </a:rPr>
              <a:t>(</a:t>
            </a:r>
            <a:r>
              <a:rPr lang="zh-CN" altLang="en-US" sz="2200" dirty="0">
                <a:latin typeface="+mn-ea"/>
              </a:rPr>
              <a:t>屏幕</a:t>
            </a:r>
            <a:r>
              <a:rPr lang="en-US" altLang="zh-CN" sz="2200" dirty="0">
                <a:latin typeface="+mn-ea"/>
              </a:rPr>
              <a:t>) </a:t>
            </a:r>
            <a:r>
              <a:rPr lang="zh-CN" altLang="en-US" sz="2200" dirty="0">
                <a:latin typeface="+mn-ea"/>
              </a:rPr>
              <a:t>和文件比如：</a:t>
            </a:r>
            <a:r>
              <a:rPr lang="en-US" altLang="zh-CN" sz="2200" dirty="0" err="1">
                <a:latin typeface="+mn-ea"/>
              </a:rPr>
              <a:t>somecommand</a:t>
            </a:r>
            <a:r>
              <a:rPr lang="en-US" altLang="zh-CN" sz="2200" dirty="0">
                <a:latin typeface="+mn-ea"/>
              </a:rPr>
              <a:t> | tee </a:t>
            </a:r>
            <a:r>
              <a:rPr lang="en-US" altLang="zh-CN" sz="2200" dirty="0" err="1">
                <a:latin typeface="+mn-ea"/>
              </a:rPr>
              <a:t>outfile</a:t>
            </a:r>
            <a:r>
              <a:rPr lang="en-US" altLang="zh-CN" sz="2200" dirty="0">
                <a:latin typeface="+mn-ea"/>
              </a:rPr>
              <a:t> </a:t>
            </a:r>
            <a:br>
              <a:rPr lang="en-US" altLang="zh-CN" sz="2200" dirty="0">
                <a:latin typeface="+mn-ea"/>
              </a:rPr>
            </a:br>
            <a:r>
              <a:rPr lang="zh-CN" altLang="en-US" sz="2200" dirty="0">
                <a:latin typeface="+mn-ea"/>
              </a:rPr>
              <a:t>　　</a:t>
            </a:r>
            <a:r>
              <a:rPr lang="en-US" altLang="zh-CN" sz="2200" dirty="0" err="1">
                <a:latin typeface="+mn-ea"/>
              </a:rPr>
              <a:t>basename</a:t>
            </a:r>
            <a:r>
              <a:rPr lang="en-US" altLang="zh-CN" sz="2200" dirty="0">
                <a:latin typeface="+mn-ea"/>
              </a:rPr>
              <a:t> file: </a:t>
            </a:r>
            <a:r>
              <a:rPr lang="zh-CN" altLang="en-US" sz="2200" dirty="0">
                <a:latin typeface="+mn-ea"/>
              </a:rPr>
              <a:t>返回不包含路径的文件名比如： </a:t>
            </a:r>
            <a:r>
              <a:rPr lang="en-US" altLang="zh-CN" sz="2200" dirty="0" err="1">
                <a:latin typeface="+mn-ea"/>
              </a:rPr>
              <a:t>basename</a:t>
            </a:r>
            <a:r>
              <a:rPr lang="en-US" altLang="zh-CN" sz="2200" dirty="0">
                <a:latin typeface="+mn-ea"/>
              </a:rPr>
              <a:t> /bin/tux</a:t>
            </a:r>
            <a:r>
              <a:rPr lang="zh-CN" altLang="en-US" sz="2200" dirty="0">
                <a:latin typeface="+mn-ea"/>
              </a:rPr>
              <a:t>将返回 </a:t>
            </a:r>
            <a:r>
              <a:rPr lang="en-US" altLang="zh-CN" sz="2200" dirty="0">
                <a:latin typeface="+mn-ea"/>
              </a:rPr>
              <a:t>tux</a:t>
            </a:r>
            <a:endParaRPr lang="zh-CN" altLang="en-US" sz="2200" dirty="0">
              <a:latin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descr="Large confetti">
            <a:extLst>
              <a:ext uri="{FF2B5EF4-FFF2-40B4-BE49-F238E27FC236}">
                <a16:creationId xmlns:a16="http://schemas.microsoft.com/office/drawing/2014/main" xmlns="" id="{2BCA2E07-85C2-41BC-B953-5667A66A4DC5}"/>
              </a:ext>
            </a:extLst>
          </p:cNvPr>
          <p:cNvSpPr>
            <a:spLocks noGrp="1" noChangeArrowheads="1"/>
          </p:cNvSpPr>
          <p:nvPr>
            <p:ph type="title"/>
          </p:nvPr>
        </p:nvSpPr>
        <p:spPr/>
        <p:txBody>
          <a:bodyPr/>
          <a:lstStyle/>
          <a:p>
            <a:endParaRPr lang="zh-CN" altLang="en-US"/>
          </a:p>
        </p:txBody>
      </p:sp>
      <p:sp>
        <p:nvSpPr>
          <p:cNvPr id="152579" name="Rectangle 3">
            <a:extLst>
              <a:ext uri="{FF2B5EF4-FFF2-40B4-BE49-F238E27FC236}">
                <a16:creationId xmlns:a16="http://schemas.microsoft.com/office/drawing/2014/main" xmlns="" id="{481CEF6F-F085-4F5F-BD79-D0062DAB36DB}"/>
              </a:ext>
            </a:extLst>
          </p:cNvPr>
          <p:cNvSpPr>
            <a:spLocks noGrp="1" noChangeArrowheads="1"/>
          </p:cNvSpPr>
          <p:nvPr>
            <p:ph idx="1"/>
          </p:nvPr>
        </p:nvSpPr>
        <p:spPr/>
        <p:txBody>
          <a:bodyPr>
            <a:normAutofit/>
          </a:bodyPr>
          <a:lstStyle/>
          <a:p>
            <a:pPr>
              <a:lnSpc>
                <a:spcPct val="80000"/>
              </a:lnSpc>
            </a:pPr>
            <a:r>
              <a:rPr lang="en-US" altLang="zh-CN" sz="2200" dirty="0" err="1">
                <a:latin typeface="+mn-ea"/>
              </a:rPr>
              <a:t>dirname</a:t>
            </a:r>
            <a:r>
              <a:rPr lang="en-US" altLang="zh-CN" sz="2200" dirty="0">
                <a:latin typeface="+mn-ea"/>
              </a:rPr>
              <a:t> file: </a:t>
            </a:r>
            <a:r>
              <a:rPr lang="zh-CN" altLang="en-US" sz="2200" dirty="0">
                <a:latin typeface="+mn-ea"/>
              </a:rPr>
              <a:t>返回文件所在路径比如：</a:t>
            </a:r>
            <a:r>
              <a:rPr lang="en-US" altLang="zh-CN" sz="2200" dirty="0" err="1">
                <a:latin typeface="+mn-ea"/>
              </a:rPr>
              <a:t>dirname</a:t>
            </a:r>
            <a:r>
              <a:rPr lang="en-US" altLang="zh-CN" sz="2200" dirty="0">
                <a:latin typeface="+mn-ea"/>
              </a:rPr>
              <a:t> /bin/tux</a:t>
            </a:r>
            <a:r>
              <a:rPr lang="zh-CN" altLang="en-US" sz="2200" dirty="0">
                <a:latin typeface="+mn-ea"/>
              </a:rPr>
              <a:t>将返回 </a:t>
            </a:r>
            <a:r>
              <a:rPr lang="en-US" altLang="zh-CN" sz="2200" dirty="0">
                <a:latin typeface="+mn-ea"/>
              </a:rPr>
              <a:t>/bin </a:t>
            </a:r>
            <a:br>
              <a:rPr lang="en-US" altLang="zh-CN" sz="2200" dirty="0">
                <a:latin typeface="+mn-ea"/>
              </a:rPr>
            </a:br>
            <a:r>
              <a:rPr lang="zh-CN" altLang="en-US" sz="2200" dirty="0">
                <a:latin typeface="+mn-ea"/>
              </a:rPr>
              <a:t>　　</a:t>
            </a:r>
            <a:r>
              <a:rPr lang="en-US" altLang="zh-CN" sz="2200" dirty="0">
                <a:latin typeface="+mn-ea"/>
              </a:rPr>
              <a:t>head file: </a:t>
            </a:r>
            <a:r>
              <a:rPr lang="zh-CN" altLang="en-US" sz="2200" dirty="0">
                <a:latin typeface="+mn-ea"/>
              </a:rPr>
              <a:t>打印文本文件开头几行 </a:t>
            </a:r>
            <a:br>
              <a:rPr lang="zh-CN" altLang="en-US" sz="2200" dirty="0">
                <a:latin typeface="+mn-ea"/>
              </a:rPr>
            </a:br>
            <a:r>
              <a:rPr lang="zh-CN" altLang="en-US" sz="2200" dirty="0">
                <a:latin typeface="+mn-ea"/>
              </a:rPr>
              <a:t>　　</a:t>
            </a:r>
            <a:r>
              <a:rPr lang="en-US" altLang="zh-CN" sz="2200" dirty="0">
                <a:latin typeface="+mn-ea"/>
              </a:rPr>
              <a:t>tail file : </a:t>
            </a:r>
            <a:r>
              <a:rPr lang="zh-CN" altLang="en-US" sz="2200" dirty="0">
                <a:latin typeface="+mn-ea"/>
              </a:rPr>
              <a:t>打印文本文件末尾几行 </a:t>
            </a:r>
            <a:br>
              <a:rPr lang="zh-CN" altLang="en-US" sz="2200" dirty="0">
                <a:latin typeface="+mn-ea"/>
              </a:rPr>
            </a:br>
            <a:r>
              <a:rPr lang="zh-CN" altLang="en-US" sz="2200" dirty="0">
                <a:latin typeface="+mn-ea"/>
              </a:rPr>
              <a:t>　　</a:t>
            </a:r>
            <a:r>
              <a:rPr lang="en-US" altLang="zh-CN" sz="2200" dirty="0" err="1">
                <a:latin typeface="+mn-ea"/>
              </a:rPr>
              <a:t>sed</a:t>
            </a:r>
            <a:r>
              <a:rPr lang="en-US" altLang="zh-CN" sz="2200" dirty="0">
                <a:latin typeface="+mn-ea"/>
              </a:rPr>
              <a:t>: </a:t>
            </a:r>
            <a:r>
              <a:rPr lang="en-US" altLang="zh-CN" sz="2200" dirty="0" err="1">
                <a:latin typeface="+mn-ea"/>
              </a:rPr>
              <a:t>Sed</a:t>
            </a:r>
            <a:r>
              <a:rPr lang="zh-CN" altLang="en-US" sz="2200" dirty="0">
                <a:latin typeface="+mn-ea"/>
              </a:rPr>
              <a:t>是一个基本的查找替换程序。可以从标准输入（比如命令管道）读入文本，并将</a:t>
            </a:r>
            <a:br>
              <a:rPr lang="zh-CN" altLang="en-US" sz="2200" dirty="0">
                <a:latin typeface="+mn-ea"/>
              </a:rPr>
            </a:br>
            <a:r>
              <a:rPr lang="zh-CN" altLang="en-US" sz="2200" dirty="0">
                <a:latin typeface="+mn-ea"/>
              </a:rPr>
              <a:t>结果输出到标准输出（屏幕）。该命令采用正则表达式（见参考）进行搜索。 </a:t>
            </a:r>
            <a:br>
              <a:rPr lang="zh-CN" altLang="en-US" sz="2200" dirty="0">
                <a:latin typeface="+mn-ea"/>
              </a:rPr>
            </a:br>
            <a:r>
              <a:rPr lang="zh-CN" altLang="en-US" sz="2200" dirty="0">
                <a:latin typeface="+mn-ea"/>
              </a:rPr>
              <a:t>不要和</a:t>
            </a:r>
            <a:r>
              <a:rPr lang="en-US" altLang="zh-CN" sz="2200" dirty="0">
                <a:latin typeface="+mn-ea"/>
              </a:rPr>
              <a:t>shell</a:t>
            </a:r>
            <a:r>
              <a:rPr lang="zh-CN" altLang="en-US" sz="2200" dirty="0">
                <a:latin typeface="+mn-ea"/>
              </a:rPr>
              <a:t>中的通配符相混淆。比如：将</a:t>
            </a:r>
            <a:r>
              <a:rPr lang="en-US" altLang="zh-CN" sz="2200" dirty="0" err="1">
                <a:latin typeface="+mn-ea"/>
              </a:rPr>
              <a:t>linuxfocus</a:t>
            </a:r>
            <a:r>
              <a:rPr lang="en-US" altLang="zh-CN" sz="2200" dirty="0">
                <a:latin typeface="+mn-ea"/>
              </a:rPr>
              <a:t> </a:t>
            </a:r>
            <a:r>
              <a:rPr lang="zh-CN" altLang="en-US" sz="2200" dirty="0">
                <a:latin typeface="+mn-ea"/>
              </a:rPr>
              <a:t>替换为 </a:t>
            </a:r>
            <a:br>
              <a:rPr lang="zh-CN" altLang="en-US" sz="2200" dirty="0">
                <a:latin typeface="+mn-ea"/>
              </a:rPr>
            </a:br>
            <a:r>
              <a:rPr lang="en-US" altLang="zh-CN" sz="2200" dirty="0" err="1">
                <a:latin typeface="+mn-ea"/>
              </a:rPr>
              <a:t>LinuxFocus</a:t>
            </a:r>
            <a:r>
              <a:rPr lang="en-US" altLang="zh-CN" sz="2200" dirty="0">
                <a:latin typeface="+mn-ea"/>
              </a:rPr>
              <a:t> </a:t>
            </a:r>
            <a:r>
              <a:rPr lang="zh-CN" altLang="en-US" sz="2200" dirty="0">
                <a:latin typeface="+mn-ea"/>
              </a:rPr>
              <a:t>：</a:t>
            </a:r>
            <a:r>
              <a:rPr lang="en-US" altLang="zh-CN" sz="2200" dirty="0">
                <a:latin typeface="+mn-ea"/>
              </a:rPr>
              <a:t>cat </a:t>
            </a:r>
            <a:r>
              <a:rPr lang="en-US" altLang="zh-CN" sz="2200" dirty="0" err="1">
                <a:latin typeface="+mn-ea"/>
              </a:rPr>
              <a:t>text.file</a:t>
            </a:r>
            <a:r>
              <a:rPr lang="en-US" altLang="zh-CN" sz="2200" dirty="0">
                <a:latin typeface="+mn-ea"/>
              </a:rPr>
              <a:t> | </a:t>
            </a:r>
            <a:r>
              <a:rPr lang="en-US" altLang="zh-CN" sz="2200" dirty="0" err="1">
                <a:latin typeface="+mn-ea"/>
              </a:rPr>
              <a:t>sed</a:t>
            </a:r>
            <a:r>
              <a:rPr lang="en-US" altLang="zh-CN" sz="2200" dirty="0">
                <a:latin typeface="+mn-ea"/>
              </a:rPr>
              <a:t> 's/</a:t>
            </a:r>
            <a:r>
              <a:rPr lang="en-US" altLang="zh-CN" sz="2200" dirty="0" err="1">
                <a:latin typeface="+mn-ea"/>
              </a:rPr>
              <a:t>linuxfocus</a:t>
            </a:r>
            <a:r>
              <a:rPr lang="en-US" altLang="zh-CN" sz="2200" dirty="0">
                <a:latin typeface="+mn-ea"/>
              </a:rPr>
              <a:t>/</a:t>
            </a:r>
            <a:r>
              <a:rPr lang="en-US" altLang="zh-CN" sz="2200" dirty="0" err="1">
                <a:latin typeface="+mn-ea"/>
              </a:rPr>
              <a:t>LinuxFocus</a:t>
            </a:r>
            <a:r>
              <a:rPr lang="en-US" altLang="zh-CN" sz="2200" dirty="0">
                <a:latin typeface="+mn-ea"/>
              </a:rPr>
              <a:t>/' &gt; </a:t>
            </a:r>
            <a:r>
              <a:rPr lang="en-US" altLang="zh-CN" sz="2200" dirty="0" err="1">
                <a:latin typeface="+mn-ea"/>
              </a:rPr>
              <a:t>newtext.file</a:t>
            </a:r>
            <a:r>
              <a:rPr lang="en-US" altLang="zh-CN" sz="2200" dirty="0">
                <a:latin typeface="+mn-ea"/>
              </a:rPr>
              <a:t> </a:t>
            </a:r>
            <a:endParaRPr lang="zh-CN" altLang="en-US" sz="2200" dirty="0">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descr="Large confetti">
            <a:extLst>
              <a:ext uri="{FF2B5EF4-FFF2-40B4-BE49-F238E27FC236}">
                <a16:creationId xmlns:a16="http://schemas.microsoft.com/office/drawing/2014/main" xmlns="" id="{C506B476-E0B6-4963-8E6D-6CAC2BBFCEA1}"/>
              </a:ext>
            </a:extLst>
          </p:cNvPr>
          <p:cNvSpPr>
            <a:spLocks noGrp="1" noChangeArrowheads="1"/>
          </p:cNvSpPr>
          <p:nvPr>
            <p:ph type="title"/>
          </p:nvPr>
        </p:nvSpPr>
        <p:spPr/>
        <p:txBody>
          <a:bodyPr/>
          <a:lstStyle/>
          <a:p>
            <a:endParaRPr lang="zh-CN" altLang="en-US"/>
          </a:p>
        </p:txBody>
      </p:sp>
      <p:sp>
        <p:nvSpPr>
          <p:cNvPr id="153603" name="Rectangle 3">
            <a:extLst>
              <a:ext uri="{FF2B5EF4-FFF2-40B4-BE49-F238E27FC236}">
                <a16:creationId xmlns:a16="http://schemas.microsoft.com/office/drawing/2014/main" xmlns="" id="{F1C1566C-BA33-4747-9D92-EDE3D6855D96}"/>
              </a:ext>
            </a:extLst>
          </p:cNvPr>
          <p:cNvSpPr>
            <a:spLocks noGrp="1" noChangeArrowheads="1"/>
          </p:cNvSpPr>
          <p:nvPr>
            <p:ph idx="1"/>
          </p:nvPr>
        </p:nvSpPr>
        <p:spPr/>
        <p:txBody>
          <a:bodyPr>
            <a:normAutofit/>
          </a:bodyPr>
          <a:lstStyle/>
          <a:p>
            <a:r>
              <a:rPr lang="en-US" altLang="zh-CN" sz="2200" dirty="0" err="1">
                <a:latin typeface="+mn-ea"/>
              </a:rPr>
              <a:t>awk</a:t>
            </a:r>
            <a:r>
              <a:rPr lang="en-US" altLang="zh-CN" sz="2200" dirty="0">
                <a:latin typeface="+mn-ea"/>
              </a:rPr>
              <a:t>: </a:t>
            </a:r>
            <a:r>
              <a:rPr lang="zh-CN" altLang="en-US" sz="2200" dirty="0">
                <a:latin typeface="+mn-ea"/>
              </a:rPr>
              <a:t>用来从文本文件中提取字段。缺省地，字段分割符是空格，可以使用</a:t>
            </a:r>
            <a:r>
              <a:rPr lang="en-US" altLang="zh-CN" sz="2200" dirty="0">
                <a:latin typeface="+mn-ea"/>
              </a:rPr>
              <a:t>-F</a:t>
            </a:r>
            <a:r>
              <a:rPr lang="zh-CN" altLang="en-US" sz="2200" dirty="0">
                <a:latin typeface="+mn-ea"/>
              </a:rPr>
              <a:t>指定其他分割符。</a:t>
            </a:r>
            <a:br>
              <a:rPr lang="zh-CN" altLang="en-US" sz="2200" dirty="0">
                <a:latin typeface="+mn-ea"/>
              </a:rPr>
            </a:br>
            <a:r>
              <a:rPr lang="en-US" altLang="zh-CN" sz="2200" dirty="0">
                <a:latin typeface="+mn-ea"/>
              </a:rPr>
              <a:t>cat file.txt | </a:t>
            </a:r>
            <a:r>
              <a:rPr lang="en-US" altLang="zh-CN" sz="2200" dirty="0" err="1">
                <a:latin typeface="+mn-ea"/>
              </a:rPr>
              <a:t>awk</a:t>
            </a:r>
            <a:r>
              <a:rPr lang="en-US" altLang="zh-CN" sz="2200" dirty="0">
                <a:latin typeface="+mn-ea"/>
              </a:rPr>
              <a:t> -F, '{print $1 "," $3 }'</a:t>
            </a:r>
            <a:r>
              <a:rPr lang="zh-CN" altLang="en-US" sz="2200" dirty="0">
                <a:latin typeface="+mn-ea"/>
              </a:rPr>
              <a:t>这里我们使用，作为字段分割符，同时打印</a:t>
            </a:r>
            <a:br>
              <a:rPr lang="zh-CN" altLang="en-US" sz="2200" dirty="0">
                <a:latin typeface="+mn-ea"/>
              </a:rPr>
            </a:br>
            <a:r>
              <a:rPr lang="zh-CN" altLang="en-US" sz="2200" dirty="0">
                <a:latin typeface="+mn-ea"/>
              </a:rPr>
              <a:t>第一个和第三个字段。如果该文件内容如下： </a:t>
            </a:r>
            <a:r>
              <a:rPr lang="en-US" altLang="zh-CN" sz="2200" dirty="0">
                <a:latin typeface="+mn-ea"/>
              </a:rPr>
              <a:t>Adam </a:t>
            </a:r>
            <a:r>
              <a:rPr lang="en-US" altLang="zh-CN" sz="2200" dirty="0" err="1">
                <a:latin typeface="+mn-ea"/>
              </a:rPr>
              <a:t>Bor</a:t>
            </a:r>
            <a:r>
              <a:rPr lang="en-US" altLang="zh-CN" sz="2200" dirty="0">
                <a:latin typeface="+mn-ea"/>
              </a:rPr>
              <a:t>, 34, </a:t>
            </a:r>
            <a:r>
              <a:rPr lang="en-US" altLang="zh-CN" sz="2200" dirty="0" err="1">
                <a:latin typeface="+mn-ea"/>
              </a:rPr>
              <a:t>IndiaKerry</a:t>
            </a:r>
            <a:r>
              <a:rPr lang="en-US" altLang="zh-CN" sz="2200" dirty="0">
                <a:latin typeface="+mn-ea"/>
              </a:rPr>
              <a:t> Miller, 22, USA</a:t>
            </a:r>
            <a:br>
              <a:rPr lang="en-US" altLang="zh-CN" sz="2200" dirty="0">
                <a:latin typeface="+mn-ea"/>
              </a:rPr>
            </a:br>
            <a:r>
              <a:rPr lang="zh-CN" altLang="en-US" sz="2200" dirty="0">
                <a:latin typeface="+mn-ea"/>
              </a:rPr>
              <a:t>命令输出结果为：</a:t>
            </a:r>
            <a:r>
              <a:rPr lang="en-US" altLang="zh-CN" sz="2200" dirty="0">
                <a:latin typeface="+mn-ea"/>
              </a:rPr>
              <a:t>Adam </a:t>
            </a:r>
            <a:r>
              <a:rPr lang="en-US" altLang="zh-CN" sz="2200" dirty="0" err="1">
                <a:latin typeface="+mn-ea"/>
              </a:rPr>
              <a:t>Bor</a:t>
            </a:r>
            <a:r>
              <a:rPr lang="en-US" altLang="zh-CN" sz="2200" dirty="0">
                <a:latin typeface="+mn-ea"/>
              </a:rPr>
              <a:t>, </a:t>
            </a:r>
            <a:r>
              <a:rPr lang="en-US" altLang="zh-CN" sz="2200" dirty="0" err="1">
                <a:latin typeface="+mn-ea"/>
              </a:rPr>
              <a:t>IndiaKerry</a:t>
            </a:r>
            <a:r>
              <a:rPr lang="en-US" altLang="zh-CN" sz="2200" dirty="0">
                <a:latin typeface="+mn-ea"/>
              </a:rPr>
              <a:t> Miller, USA </a:t>
            </a:r>
            <a:endParaRPr lang="zh-CN" altLang="en-US" sz="2200" dirty="0">
              <a:latin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descr="Large confetti">
            <a:extLst>
              <a:ext uri="{FF2B5EF4-FFF2-40B4-BE49-F238E27FC236}">
                <a16:creationId xmlns:a16="http://schemas.microsoft.com/office/drawing/2014/main" xmlns="" id="{81E39D22-F529-498E-A51E-5DE8AB25F3AB}"/>
              </a:ext>
            </a:extLst>
          </p:cNvPr>
          <p:cNvSpPr>
            <a:spLocks noGrp="1" noChangeArrowheads="1"/>
          </p:cNvSpPr>
          <p:nvPr>
            <p:ph type="title"/>
          </p:nvPr>
        </p:nvSpPr>
        <p:spPr/>
        <p:txBody>
          <a:bodyPr/>
          <a:lstStyle/>
          <a:p>
            <a:r>
              <a:rPr lang="zh-CN" altLang="en-US"/>
              <a:t>符号</a:t>
            </a:r>
          </a:p>
        </p:txBody>
      </p:sp>
      <p:sp>
        <p:nvSpPr>
          <p:cNvPr id="154627" name="Rectangle 3">
            <a:extLst>
              <a:ext uri="{FF2B5EF4-FFF2-40B4-BE49-F238E27FC236}">
                <a16:creationId xmlns:a16="http://schemas.microsoft.com/office/drawing/2014/main" xmlns="" id="{0A1D20FA-7390-4436-8E22-74C2B2CA417C}"/>
              </a:ext>
            </a:extLst>
          </p:cNvPr>
          <p:cNvSpPr>
            <a:spLocks noGrp="1" noChangeArrowheads="1"/>
          </p:cNvSpPr>
          <p:nvPr>
            <p:ph idx="1"/>
          </p:nvPr>
        </p:nvSpPr>
        <p:spPr/>
        <p:txBody>
          <a:bodyPr>
            <a:normAutofit lnSpcReduction="10000"/>
          </a:bodyPr>
          <a:lstStyle/>
          <a:p>
            <a:pPr>
              <a:lnSpc>
                <a:spcPct val="90000"/>
              </a:lnSpc>
            </a:pPr>
            <a:r>
              <a:rPr lang="zh-CN" altLang="en-US" sz="2200" dirty="0">
                <a:latin typeface="+mn-ea"/>
              </a:rPr>
              <a:t>管道</a:t>
            </a:r>
            <a:r>
              <a:rPr lang="en-US" altLang="zh-CN" sz="2200" dirty="0">
                <a:latin typeface="+mn-ea"/>
              </a:rPr>
              <a:t>, </a:t>
            </a:r>
            <a:r>
              <a:rPr lang="zh-CN" altLang="en-US" sz="2200" dirty="0">
                <a:latin typeface="+mn-ea"/>
              </a:rPr>
              <a:t>重定向和 </a:t>
            </a:r>
            <a:r>
              <a:rPr lang="en-US" altLang="zh-CN" sz="2200" dirty="0">
                <a:latin typeface="+mn-ea"/>
              </a:rPr>
              <a:t>backtick </a:t>
            </a:r>
            <a:br>
              <a:rPr lang="en-US" altLang="zh-CN" sz="2200" dirty="0">
                <a:latin typeface="+mn-ea"/>
              </a:rPr>
            </a:br>
            <a:r>
              <a:rPr lang="zh-CN" altLang="en-US" sz="2200" dirty="0">
                <a:latin typeface="+mn-ea"/>
              </a:rPr>
              <a:t>　　这些不是系统命令，但是他们真的很重要。</a:t>
            </a:r>
            <a:br>
              <a:rPr lang="zh-CN" altLang="en-US" sz="2200" dirty="0">
                <a:latin typeface="+mn-ea"/>
              </a:rPr>
            </a:br>
            <a:r>
              <a:rPr lang="zh-CN" altLang="en-US" sz="2200" dirty="0">
                <a:latin typeface="+mn-ea"/>
              </a:rPr>
              <a:t/>
            </a:r>
            <a:br>
              <a:rPr lang="zh-CN" altLang="en-US" sz="2200" dirty="0">
                <a:latin typeface="+mn-ea"/>
              </a:rPr>
            </a:br>
            <a:r>
              <a:rPr lang="zh-CN" altLang="en-US" sz="2200" dirty="0">
                <a:latin typeface="+mn-ea"/>
              </a:rPr>
              <a:t>　　管道 </a:t>
            </a:r>
            <a:r>
              <a:rPr lang="en-US" altLang="zh-CN" sz="2200" dirty="0">
                <a:latin typeface="+mn-ea"/>
              </a:rPr>
              <a:t>(|) </a:t>
            </a:r>
            <a:r>
              <a:rPr lang="zh-CN" altLang="en-US" sz="2200" dirty="0">
                <a:latin typeface="+mn-ea"/>
              </a:rPr>
              <a:t>将一个命令的输出作为另外一个命令的输入。 </a:t>
            </a:r>
            <a:br>
              <a:rPr lang="zh-CN" altLang="en-US" sz="2200" dirty="0">
                <a:latin typeface="+mn-ea"/>
              </a:rPr>
            </a:br>
            <a:r>
              <a:rPr lang="en-US" altLang="zh-CN" sz="2200" dirty="0">
                <a:latin typeface="+mn-ea"/>
              </a:rPr>
              <a:t>grep "hello" file.txt | </a:t>
            </a:r>
            <a:r>
              <a:rPr lang="en-US" altLang="zh-CN" sz="2200" dirty="0" err="1">
                <a:latin typeface="+mn-ea"/>
              </a:rPr>
              <a:t>wc</a:t>
            </a:r>
            <a:r>
              <a:rPr lang="en-US" altLang="zh-CN" sz="2200" dirty="0">
                <a:latin typeface="+mn-ea"/>
              </a:rPr>
              <a:t> -l </a:t>
            </a:r>
            <a:br>
              <a:rPr lang="en-US" altLang="zh-CN" sz="2200" dirty="0">
                <a:latin typeface="+mn-ea"/>
              </a:rPr>
            </a:br>
            <a:r>
              <a:rPr lang="zh-CN" altLang="en-US" sz="2200" dirty="0">
                <a:latin typeface="+mn-ea"/>
              </a:rPr>
              <a:t>　　在</a:t>
            </a:r>
            <a:r>
              <a:rPr lang="en-US" altLang="zh-CN" sz="2200" dirty="0">
                <a:latin typeface="+mn-ea"/>
              </a:rPr>
              <a:t>file.txt</a:t>
            </a:r>
            <a:r>
              <a:rPr lang="zh-CN" altLang="en-US" sz="2200" dirty="0">
                <a:latin typeface="+mn-ea"/>
              </a:rPr>
              <a:t>中搜索包含有”</a:t>
            </a:r>
            <a:r>
              <a:rPr lang="en-US" altLang="zh-CN" sz="2200" dirty="0">
                <a:latin typeface="+mn-ea"/>
              </a:rPr>
              <a:t>hello”</a:t>
            </a:r>
            <a:r>
              <a:rPr lang="zh-CN" altLang="en-US" sz="2200" dirty="0">
                <a:latin typeface="+mn-ea"/>
              </a:rPr>
              <a:t>的行并计算其行数。 </a:t>
            </a:r>
            <a:br>
              <a:rPr lang="zh-CN" altLang="en-US" sz="2200" dirty="0">
                <a:latin typeface="+mn-ea"/>
              </a:rPr>
            </a:br>
            <a:r>
              <a:rPr lang="zh-CN" altLang="en-US" sz="2200" dirty="0">
                <a:latin typeface="+mn-ea"/>
              </a:rPr>
              <a:t>　　在这里</a:t>
            </a:r>
            <a:r>
              <a:rPr lang="en-US" altLang="zh-CN" sz="2200" dirty="0">
                <a:latin typeface="+mn-ea"/>
              </a:rPr>
              <a:t>grep</a:t>
            </a:r>
            <a:r>
              <a:rPr lang="zh-CN" altLang="en-US" sz="2200" dirty="0">
                <a:latin typeface="+mn-ea"/>
              </a:rPr>
              <a:t>命令的输出作为</a:t>
            </a:r>
            <a:r>
              <a:rPr lang="en-US" altLang="zh-CN" sz="2200" dirty="0" err="1">
                <a:latin typeface="+mn-ea"/>
              </a:rPr>
              <a:t>wc</a:t>
            </a:r>
            <a:r>
              <a:rPr lang="zh-CN" altLang="en-US" sz="2200" dirty="0">
                <a:latin typeface="+mn-ea"/>
              </a:rPr>
              <a:t>命令的输入。当然您可以使用多个命令。 </a:t>
            </a:r>
            <a:br>
              <a:rPr lang="zh-CN" altLang="en-US" sz="2200" dirty="0">
                <a:latin typeface="+mn-ea"/>
              </a:rPr>
            </a:br>
            <a:r>
              <a:rPr lang="zh-CN" altLang="en-US" sz="2200" dirty="0">
                <a:latin typeface="+mn-ea"/>
              </a:rPr>
              <a:t>　　重定向：将命令的结果输出到文件，而不是标准输出（屏幕）。</a:t>
            </a:r>
            <a:br>
              <a:rPr lang="zh-CN" altLang="en-US" sz="2200" dirty="0">
                <a:latin typeface="+mn-ea"/>
              </a:rPr>
            </a:br>
            <a:endParaRPr lang="zh-CN" altLang="en-US" sz="2200" dirty="0">
              <a:latin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descr="Large confetti">
            <a:extLst>
              <a:ext uri="{FF2B5EF4-FFF2-40B4-BE49-F238E27FC236}">
                <a16:creationId xmlns:a16="http://schemas.microsoft.com/office/drawing/2014/main" xmlns="" id="{2D772E97-132D-4604-AFAC-B04F206D5C62}"/>
              </a:ext>
            </a:extLst>
          </p:cNvPr>
          <p:cNvSpPr>
            <a:spLocks noGrp="1" noChangeArrowheads="1"/>
          </p:cNvSpPr>
          <p:nvPr>
            <p:ph type="title"/>
          </p:nvPr>
        </p:nvSpPr>
        <p:spPr/>
        <p:txBody>
          <a:bodyPr/>
          <a:lstStyle/>
          <a:p>
            <a:endParaRPr lang="zh-CN" altLang="en-US"/>
          </a:p>
        </p:txBody>
      </p:sp>
      <p:sp>
        <p:nvSpPr>
          <p:cNvPr id="155651" name="Rectangle 3">
            <a:extLst>
              <a:ext uri="{FF2B5EF4-FFF2-40B4-BE49-F238E27FC236}">
                <a16:creationId xmlns:a16="http://schemas.microsoft.com/office/drawing/2014/main" xmlns="" id="{E40CFD06-F96D-4153-A6B0-5F98F2B5BBAE}"/>
              </a:ext>
            </a:extLst>
          </p:cNvPr>
          <p:cNvSpPr>
            <a:spLocks noGrp="1" noChangeArrowheads="1"/>
          </p:cNvSpPr>
          <p:nvPr>
            <p:ph idx="1"/>
          </p:nvPr>
        </p:nvSpPr>
        <p:spPr/>
        <p:txBody>
          <a:bodyPr/>
          <a:lstStyle/>
          <a:p>
            <a:r>
              <a:rPr lang="zh-CN" altLang="en-US" sz="2200" dirty="0">
                <a:latin typeface="+mn-ea"/>
              </a:rPr>
              <a:t>两种重定向方式</a:t>
            </a:r>
            <a:endParaRPr lang="en-US" altLang="zh-CN" sz="2200" dirty="0">
              <a:latin typeface="+mn-ea"/>
            </a:endParaRPr>
          </a:p>
          <a:p>
            <a:pPr>
              <a:buFontTx/>
              <a:buNone/>
            </a:pPr>
            <a:r>
              <a:rPr lang="en-US" altLang="zh-CN" sz="2200" dirty="0">
                <a:latin typeface="+mn-ea"/>
              </a:rPr>
              <a:t>   &gt; </a:t>
            </a:r>
            <a:r>
              <a:rPr lang="zh-CN" altLang="en-US" sz="2200" dirty="0">
                <a:latin typeface="+mn-ea"/>
              </a:rPr>
              <a:t>写入文件并覆盖旧文件 </a:t>
            </a:r>
            <a:br>
              <a:rPr lang="zh-CN" altLang="en-US" sz="2200" dirty="0">
                <a:latin typeface="+mn-ea"/>
              </a:rPr>
            </a:br>
            <a:r>
              <a:rPr lang="en-US" altLang="zh-CN" sz="2200" dirty="0">
                <a:latin typeface="+mn-ea"/>
              </a:rPr>
              <a:t>&gt;&gt; </a:t>
            </a:r>
            <a:r>
              <a:rPr lang="zh-CN" altLang="en-US" sz="2200" dirty="0">
                <a:latin typeface="+mn-ea"/>
              </a:rPr>
              <a:t>加到文件的尾部，保留旧文件内容。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descr="Large confetti">
            <a:extLst>
              <a:ext uri="{FF2B5EF4-FFF2-40B4-BE49-F238E27FC236}">
                <a16:creationId xmlns:a16="http://schemas.microsoft.com/office/drawing/2014/main" xmlns="" id="{B93B1F1E-6B3E-442D-998F-9ED1066432DE}"/>
              </a:ext>
            </a:extLst>
          </p:cNvPr>
          <p:cNvSpPr>
            <a:spLocks noGrp="1" noChangeArrowheads="1"/>
          </p:cNvSpPr>
          <p:nvPr>
            <p:ph type="title"/>
          </p:nvPr>
        </p:nvSpPr>
        <p:spPr/>
        <p:txBody>
          <a:bodyPr/>
          <a:lstStyle/>
          <a:p>
            <a:endParaRPr lang="zh-CN" altLang="en-US"/>
          </a:p>
        </p:txBody>
      </p:sp>
      <p:sp>
        <p:nvSpPr>
          <p:cNvPr id="156675" name="Rectangle 3">
            <a:extLst>
              <a:ext uri="{FF2B5EF4-FFF2-40B4-BE49-F238E27FC236}">
                <a16:creationId xmlns:a16="http://schemas.microsoft.com/office/drawing/2014/main" xmlns="" id="{815AC67A-2795-49DF-9AC8-F4933AD038B6}"/>
              </a:ext>
            </a:extLst>
          </p:cNvPr>
          <p:cNvSpPr>
            <a:spLocks noGrp="1" noChangeArrowheads="1"/>
          </p:cNvSpPr>
          <p:nvPr>
            <p:ph idx="1"/>
          </p:nvPr>
        </p:nvSpPr>
        <p:spPr/>
        <p:txBody>
          <a:bodyPr>
            <a:normAutofit/>
          </a:bodyPr>
          <a:lstStyle/>
          <a:p>
            <a:pPr>
              <a:lnSpc>
                <a:spcPct val="90000"/>
              </a:lnSpc>
            </a:pPr>
            <a:r>
              <a:rPr lang="zh-CN" altLang="en-US" sz="2200" dirty="0">
                <a:latin typeface="+mn-ea"/>
              </a:rPr>
              <a:t>反短斜线 </a:t>
            </a:r>
            <a:br>
              <a:rPr lang="zh-CN" altLang="en-US" sz="2200" dirty="0">
                <a:latin typeface="+mn-ea"/>
              </a:rPr>
            </a:br>
            <a:r>
              <a:rPr lang="zh-CN" altLang="en-US" sz="2200" dirty="0">
                <a:latin typeface="+mn-ea"/>
              </a:rPr>
              <a:t>　 使用反短斜线可以将一个命令的输出作为另外一个命令的一个命令行参数。</a:t>
            </a:r>
            <a:br>
              <a:rPr lang="zh-CN" altLang="en-US" sz="2200" dirty="0">
                <a:latin typeface="+mn-ea"/>
              </a:rPr>
            </a:br>
            <a:r>
              <a:rPr lang="zh-CN" altLang="en-US" sz="2200" dirty="0">
                <a:latin typeface="+mn-ea"/>
              </a:rPr>
              <a:t>命令： </a:t>
            </a:r>
            <a:br>
              <a:rPr lang="zh-CN" altLang="en-US" sz="2200" dirty="0">
                <a:latin typeface="+mn-ea"/>
              </a:rPr>
            </a:br>
            <a:r>
              <a:rPr lang="en-US" altLang="zh-CN" sz="2200" dirty="0">
                <a:latin typeface="+mn-ea"/>
              </a:rPr>
              <a:t>find . -</a:t>
            </a:r>
            <a:r>
              <a:rPr lang="en-US" altLang="zh-CN" sz="2200" dirty="0" err="1">
                <a:latin typeface="+mn-ea"/>
              </a:rPr>
              <a:t>mtime</a:t>
            </a:r>
            <a:r>
              <a:rPr lang="en-US" altLang="zh-CN" sz="2200" dirty="0">
                <a:latin typeface="+mn-ea"/>
              </a:rPr>
              <a:t> -1 -type f -print </a:t>
            </a:r>
            <a:br>
              <a:rPr lang="en-US" altLang="zh-CN" sz="2200" dirty="0">
                <a:latin typeface="+mn-ea"/>
              </a:rPr>
            </a:br>
            <a:r>
              <a:rPr lang="zh-CN" altLang="en-US" sz="2200" dirty="0">
                <a:latin typeface="+mn-ea"/>
              </a:rPr>
              <a:t>　　用来查找过去</a:t>
            </a:r>
            <a:r>
              <a:rPr lang="en-US" altLang="zh-CN" sz="2200" dirty="0">
                <a:latin typeface="+mn-ea"/>
              </a:rPr>
              <a:t>24</a:t>
            </a:r>
            <a:r>
              <a:rPr lang="zh-CN" altLang="en-US" sz="2200" dirty="0">
                <a:latin typeface="+mn-ea"/>
              </a:rPr>
              <a:t>小时（</a:t>
            </a:r>
            <a:r>
              <a:rPr lang="en-US" altLang="zh-CN" sz="2200" dirty="0">
                <a:latin typeface="+mn-ea"/>
              </a:rPr>
              <a:t>-</a:t>
            </a:r>
            <a:r>
              <a:rPr lang="en-US" altLang="zh-CN" sz="2200" dirty="0" err="1">
                <a:latin typeface="+mn-ea"/>
              </a:rPr>
              <a:t>mtime</a:t>
            </a:r>
            <a:r>
              <a:rPr lang="en-US" altLang="zh-CN" sz="2200" dirty="0">
                <a:latin typeface="+mn-ea"/>
              </a:rPr>
              <a:t> –2</a:t>
            </a:r>
            <a:r>
              <a:rPr lang="zh-CN" altLang="en-US" sz="2200" dirty="0">
                <a:latin typeface="+mn-ea"/>
              </a:rPr>
              <a:t>则表示过去</a:t>
            </a:r>
            <a:r>
              <a:rPr lang="en-US" altLang="zh-CN" sz="2200" dirty="0">
                <a:latin typeface="+mn-ea"/>
              </a:rPr>
              <a:t>48</a:t>
            </a:r>
            <a:r>
              <a:rPr lang="zh-CN" altLang="en-US" sz="2200" dirty="0">
                <a:latin typeface="+mn-ea"/>
              </a:rPr>
              <a:t>小时）内修改过的文件。如果您</a:t>
            </a:r>
            <a:br>
              <a:rPr lang="zh-CN" altLang="en-US" sz="2200" dirty="0">
                <a:latin typeface="+mn-ea"/>
              </a:rPr>
            </a:br>
            <a:r>
              <a:rPr lang="zh-CN" altLang="en-US" sz="2200" dirty="0">
                <a:latin typeface="+mn-ea"/>
              </a:rPr>
              <a:t>想将所有查找到的文件打一个包，则可以使用以下脚本： </a:t>
            </a:r>
            <a:br>
              <a:rPr lang="zh-CN" altLang="en-US" sz="2200" dirty="0">
                <a:latin typeface="+mn-ea"/>
              </a:rPr>
            </a:br>
            <a:endParaRPr lang="zh-CN" altLang="en-US" sz="2200" dirty="0">
              <a:latin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descr="Large confetti">
            <a:extLst>
              <a:ext uri="{FF2B5EF4-FFF2-40B4-BE49-F238E27FC236}">
                <a16:creationId xmlns:a16="http://schemas.microsoft.com/office/drawing/2014/main" xmlns="" id="{6FE712BB-045E-407D-A6B9-DE586861FB09}"/>
              </a:ext>
            </a:extLst>
          </p:cNvPr>
          <p:cNvSpPr>
            <a:spLocks noGrp="1" noChangeArrowheads="1"/>
          </p:cNvSpPr>
          <p:nvPr>
            <p:ph type="title"/>
          </p:nvPr>
        </p:nvSpPr>
        <p:spPr/>
        <p:txBody>
          <a:bodyPr/>
          <a:lstStyle/>
          <a:p>
            <a:endParaRPr lang="zh-CN" altLang="en-US"/>
          </a:p>
        </p:txBody>
      </p:sp>
      <p:sp>
        <p:nvSpPr>
          <p:cNvPr id="157699" name="Rectangle 3">
            <a:extLst>
              <a:ext uri="{FF2B5EF4-FFF2-40B4-BE49-F238E27FC236}">
                <a16:creationId xmlns:a16="http://schemas.microsoft.com/office/drawing/2014/main" xmlns="" id="{42383D27-1D09-4EE8-9459-338A161FD629}"/>
              </a:ext>
            </a:extLst>
          </p:cNvPr>
          <p:cNvSpPr>
            <a:spLocks noGrp="1" noChangeArrowheads="1"/>
          </p:cNvSpPr>
          <p:nvPr>
            <p:ph idx="1"/>
          </p:nvPr>
        </p:nvSpPr>
        <p:spPr/>
        <p:txBody>
          <a:bodyPr/>
          <a:lstStyle/>
          <a:p>
            <a:r>
              <a:rPr lang="en-US" altLang="zh-CN" sz="2200" dirty="0">
                <a:latin typeface="+mn-ea"/>
              </a:rPr>
              <a:t>#!/bin/</a:t>
            </a:r>
            <a:r>
              <a:rPr lang="en-US" altLang="zh-CN" sz="2200" dirty="0" err="1">
                <a:latin typeface="+mn-ea"/>
              </a:rPr>
              <a:t>sh</a:t>
            </a:r>
            <a:r>
              <a:rPr lang="en-US" altLang="zh-CN" sz="2200" dirty="0">
                <a:latin typeface="+mn-ea"/>
              </a:rPr>
              <a:t> </a:t>
            </a:r>
            <a:br>
              <a:rPr lang="en-US" altLang="zh-CN" sz="2200" dirty="0">
                <a:latin typeface="+mn-ea"/>
              </a:rPr>
            </a:br>
            <a:r>
              <a:rPr lang="en-US" altLang="zh-CN" sz="2200" dirty="0">
                <a:latin typeface="+mn-ea"/>
              </a:rPr>
              <a:t># The ticks are backticks (`) not normal quotes ('): </a:t>
            </a:r>
            <a:br>
              <a:rPr lang="en-US" altLang="zh-CN" sz="2200" dirty="0">
                <a:latin typeface="+mn-ea"/>
              </a:rPr>
            </a:br>
            <a:r>
              <a:rPr lang="en-US" altLang="zh-CN" sz="2200" dirty="0">
                <a:latin typeface="+mn-ea"/>
              </a:rPr>
              <a:t>tar -</a:t>
            </a:r>
            <a:r>
              <a:rPr lang="en-US" altLang="zh-CN" sz="2200" dirty="0" err="1">
                <a:latin typeface="+mn-ea"/>
              </a:rPr>
              <a:t>zcvf</a:t>
            </a:r>
            <a:r>
              <a:rPr lang="en-US" altLang="zh-CN" sz="2200" dirty="0">
                <a:latin typeface="+mn-ea"/>
              </a:rPr>
              <a:t> lastmod.tar.gz `find . -</a:t>
            </a:r>
            <a:r>
              <a:rPr lang="en-US" altLang="zh-CN" sz="2200" dirty="0" err="1">
                <a:latin typeface="+mn-ea"/>
              </a:rPr>
              <a:t>mtime</a:t>
            </a:r>
            <a:r>
              <a:rPr lang="en-US" altLang="zh-CN" sz="2200" dirty="0">
                <a:latin typeface="+mn-ea"/>
              </a:rPr>
              <a:t> -1 -type f -print` </a:t>
            </a:r>
            <a:br>
              <a:rPr lang="en-US" altLang="zh-CN" sz="2200" dirty="0">
                <a:latin typeface="+mn-ea"/>
              </a:rPr>
            </a:br>
            <a:endParaRPr lang="zh-CN" altLang="en-US" sz="2200" dirty="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Large confetti">
            <a:extLst>
              <a:ext uri="{FF2B5EF4-FFF2-40B4-BE49-F238E27FC236}">
                <a16:creationId xmlns:a16="http://schemas.microsoft.com/office/drawing/2014/main" xmlns="" id="{6C25D796-2264-46E9-B3F9-45C8948486A5}"/>
              </a:ext>
            </a:extLst>
          </p:cNvPr>
          <p:cNvSpPr>
            <a:spLocks noGrp="1" noChangeArrowheads="1"/>
          </p:cNvSpPr>
          <p:nvPr>
            <p:ph type="title"/>
          </p:nvPr>
        </p:nvSpPr>
        <p:spPr/>
        <p:txBody>
          <a:bodyPr/>
          <a:lstStyle/>
          <a:p>
            <a:pPr algn="ctr"/>
            <a:r>
              <a:rPr lang="en-US" altLang="zh-CN" b="1">
                <a:latin typeface="仿宋_GB2312" pitchFamily="49" charset="-122"/>
                <a:ea typeface="仿宋_GB2312" pitchFamily="49" charset="-122"/>
              </a:rPr>
              <a:t>Shell</a:t>
            </a:r>
            <a:r>
              <a:rPr lang="zh-CN" altLang="en-US" b="1">
                <a:latin typeface="仿宋_GB2312" pitchFamily="49" charset="-122"/>
                <a:ea typeface="仿宋_GB2312" pitchFamily="49" charset="-122"/>
              </a:rPr>
              <a:t>概述</a:t>
            </a:r>
          </a:p>
        </p:txBody>
      </p:sp>
      <p:sp>
        <p:nvSpPr>
          <p:cNvPr id="8195" name="Rectangle 3">
            <a:extLst>
              <a:ext uri="{FF2B5EF4-FFF2-40B4-BE49-F238E27FC236}">
                <a16:creationId xmlns:a16="http://schemas.microsoft.com/office/drawing/2014/main" xmlns="" id="{E9A51200-87DE-4D13-8A5F-7D2E29060E9A}"/>
              </a:ext>
            </a:extLst>
          </p:cNvPr>
          <p:cNvSpPr>
            <a:spLocks noGrp="1" noChangeArrowheads="1"/>
          </p:cNvSpPr>
          <p:nvPr>
            <p:ph idx="1"/>
          </p:nvPr>
        </p:nvSpPr>
        <p:spPr>
          <a:xfrm>
            <a:off x="609598" y="1371600"/>
            <a:ext cx="7239001" cy="4669763"/>
          </a:xfrm>
        </p:spPr>
        <p:txBody>
          <a:bodyPr>
            <a:normAutofit fontScale="92500"/>
          </a:bodyPr>
          <a:lstStyle/>
          <a:p>
            <a:pPr marL="990600" lvl="1" indent="-533400">
              <a:buFont typeface="Wingdings" panose="05000000000000000000" pitchFamily="2" charset="2"/>
              <a:buNone/>
            </a:pPr>
            <a:r>
              <a:rPr lang="zh-CN" altLang="en-US" sz="2400" dirty="0"/>
              <a:t>在计算机科学中，</a:t>
            </a:r>
            <a:r>
              <a:rPr lang="en-US" altLang="zh-CN" sz="2400" dirty="0"/>
              <a:t>Shell</a:t>
            </a:r>
            <a:r>
              <a:rPr lang="zh-CN" altLang="en-US" sz="2400" dirty="0"/>
              <a:t>俗称壳（用来区别于核），是</a:t>
            </a:r>
          </a:p>
          <a:p>
            <a:pPr marL="990600" lvl="1" indent="-533400" algn="just">
              <a:buFont typeface="Wingdings" panose="05000000000000000000" pitchFamily="2" charset="2"/>
              <a:buNone/>
            </a:pPr>
            <a:r>
              <a:rPr lang="zh-CN" altLang="en-US" sz="2400" dirty="0"/>
              <a:t>指“提供使用者使用界面”的软件（命令解析器）。它类似于</a:t>
            </a:r>
            <a:r>
              <a:rPr lang="en-US" altLang="zh-CN" sz="2400" dirty="0"/>
              <a:t>DOS</a:t>
            </a:r>
            <a:r>
              <a:rPr lang="zh-CN" altLang="en-US" sz="2400" dirty="0"/>
              <a:t>下的</a:t>
            </a:r>
            <a:r>
              <a:rPr lang="en-US" altLang="zh-CN" sz="2400" dirty="0"/>
              <a:t>command.com</a:t>
            </a:r>
            <a:r>
              <a:rPr lang="zh-CN" altLang="en-US" sz="2400" dirty="0"/>
              <a:t>。它接收用户命令，然后调用相应的应用程序。同时它又是一种程序设计语言。</a:t>
            </a:r>
            <a:endParaRPr lang="en-US" altLang="zh-CN" sz="2400" dirty="0"/>
          </a:p>
          <a:p>
            <a:pPr marL="990600" lvl="1" indent="-533400">
              <a:buFont typeface="Wingdings" panose="05000000000000000000" pitchFamily="2" charset="2"/>
              <a:buNone/>
            </a:pPr>
            <a:r>
              <a:rPr lang="zh-CN" altLang="en-US" sz="2400" dirty="0"/>
              <a:t>作为命令语言，它交互式解释和执行用户输入的</a:t>
            </a:r>
          </a:p>
          <a:p>
            <a:pPr marL="990600" lvl="1" indent="-533400">
              <a:buFont typeface="Wingdings" panose="05000000000000000000" pitchFamily="2" charset="2"/>
              <a:buNone/>
            </a:pPr>
            <a:r>
              <a:rPr lang="zh-CN" altLang="en-US" sz="2400" dirty="0"/>
              <a:t>命令或者自动地解释和执行预先设定好的一连串的命</a:t>
            </a:r>
          </a:p>
          <a:p>
            <a:pPr marL="990600" lvl="1" indent="-533400">
              <a:buFont typeface="Wingdings" panose="05000000000000000000" pitchFamily="2" charset="2"/>
              <a:buNone/>
            </a:pPr>
            <a:r>
              <a:rPr lang="zh-CN" altLang="en-US" sz="2400" dirty="0"/>
              <a:t>令；作为程序设计语言，它定义了各种变量和参数，</a:t>
            </a:r>
          </a:p>
          <a:p>
            <a:pPr marL="990600" lvl="1" indent="-533400">
              <a:buFont typeface="Wingdings" panose="05000000000000000000" pitchFamily="2" charset="2"/>
              <a:buNone/>
            </a:pPr>
            <a:r>
              <a:rPr lang="zh-CN" altLang="en-US" sz="2400" dirty="0"/>
              <a:t>并提供了许多在高阶语言中才具有的控制结构，包括</a:t>
            </a:r>
          </a:p>
          <a:p>
            <a:pPr marL="990600" lvl="1" indent="-533400">
              <a:buFont typeface="Wingdings" panose="05000000000000000000" pitchFamily="2" charset="2"/>
              <a:buNone/>
            </a:pPr>
            <a:r>
              <a:rPr lang="zh-CN" altLang="en-US" sz="2400" dirty="0"/>
              <a:t>循环和分支。</a:t>
            </a:r>
            <a:endParaRPr lang="en-US" altLang="zh-C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descr="Large confetti">
            <a:extLst>
              <a:ext uri="{FF2B5EF4-FFF2-40B4-BE49-F238E27FC236}">
                <a16:creationId xmlns:a16="http://schemas.microsoft.com/office/drawing/2014/main" xmlns="" id="{327F28DD-C359-4FF5-BFB0-F234D47FF511}"/>
              </a:ext>
            </a:extLst>
          </p:cNvPr>
          <p:cNvSpPr>
            <a:spLocks noGrp="1" noChangeArrowheads="1"/>
          </p:cNvSpPr>
          <p:nvPr>
            <p:ph type="title"/>
          </p:nvPr>
        </p:nvSpPr>
        <p:spPr/>
        <p:txBody>
          <a:bodyPr/>
          <a:lstStyle/>
          <a:p>
            <a:endParaRPr lang="zh-CN" altLang="en-US"/>
          </a:p>
        </p:txBody>
      </p:sp>
      <p:sp>
        <p:nvSpPr>
          <p:cNvPr id="158723" name="Rectangle 3">
            <a:extLst>
              <a:ext uri="{FF2B5EF4-FFF2-40B4-BE49-F238E27FC236}">
                <a16:creationId xmlns:a16="http://schemas.microsoft.com/office/drawing/2014/main" xmlns="" id="{94F07AF5-2ADF-41E9-A23B-A7C32099A6E3}"/>
              </a:ext>
            </a:extLst>
          </p:cNvPr>
          <p:cNvSpPr>
            <a:spLocks noGrp="1" noChangeArrowheads="1"/>
          </p:cNvSpPr>
          <p:nvPr>
            <p:ph idx="1"/>
          </p:nvPr>
        </p:nvSpPr>
        <p:spPr/>
        <p:txBody>
          <a:bodyPr>
            <a:normAutofit/>
          </a:bodyPr>
          <a:lstStyle/>
          <a:p>
            <a:pPr>
              <a:lnSpc>
                <a:spcPct val="80000"/>
              </a:lnSpc>
            </a:pPr>
            <a:r>
              <a:rPr lang="zh-CN" altLang="en-US" sz="2200" dirty="0">
                <a:latin typeface="+mn-ea"/>
              </a:rPr>
              <a:t>流程控制 </a:t>
            </a:r>
            <a:br>
              <a:rPr lang="zh-CN" altLang="en-US" sz="2200" dirty="0">
                <a:latin typeface="+mn-ea"/>
              </a:rPr>
            </a:br>
            <a:r>
              <a:rPr lang="en-US" altLang="zh-CN" sz="2200" dirty="0">
                <a:latin typeface="+mn-ea"/>
              </a:rPr>
              <a:t>1.if </a:t>
            </a:r>
            <a:br>
              <a:rPr lang="en-US" altLang="zh-CN" sz="2200" dirty="0">
                <a:latin typeface="+mn-ea"/>
              </a:rPr>
            </a:br>
            <a:r>
              <a:rPr lang="zh-CN" altLang="en-US" sz="2200" dirty="0">
                <a:latin typeface="+mn-ea"/>
              </a:rPr>
              <a:t>　　</a:t>
            </a:r>
            <a:r>
              <a:rPr lang="en-US" altLang="zh-CN" sz="2200" dirty="0">
                <a:latin typeface="+mn-ea"/>
              </a:rPr>
              <a:t>"if" </a:t>
            </a:r>
            <a:r>
              <a:rPr lang="zh-CN" altLang="en-US" sz="2200" dirty="0">
                <a:latin typeface="+mn-ea"/>
              </a:rPr>
              <a:t>表达式 如果条件为真则执行</a:t>
            </a:r>
            <a:r>
              <a:rPr lang="en-US" altLang="zh-CN" sz="2200" dirty="0">
                <a:latin typeface="+mn-ea"/>
              </a:rPr>
              <a:t>then</a:t>
            </a:r>
            <a:r>
              <a:rPr lang="zh-CN" altLang="en-US" sz="2200" dirty="0">
                <a:latin typeface="+mn-ea"/>
              </a:rPr>
              <a:t>后面的部分： </a:t>
            </a:r>
            <a:br>
              <a:rPr lang="zh-CN" altLang="en-US" sz="2200" dirty="0">
                <a:latin typeface="+mn-ea"/>
              </a:rPr>
            </a:br>
            <a:r>
              <a:rPr lang="en-US" altLang="zh-CN" sz="2200" dirty="0">
                <a:latin typeface="+mn-ea"/>
              </a:rPr>
              <a:t>if ....; then </a:t>
            </a:r>
            <a:br>
              <a:rPr lang="en-US" altLang="zh-CN" sz="2200" dirty="0">
                <a:latin typeface="+mn-ea"/>
              </a:rPr>
            </a:br>
            <a:r>
              <a:rPr lang="zh-CN" altLang="en-US" sz="2200" dirty="0">
                <a:latin typeface="+mn-ea"/>
              </a:rPr>
              <a:t>　 </a:t>
            </a:r>
            <a:r>
              <a:rPr lang="en-US" altLang="zh-CN" sz="2200" dirty="0">
                <a:latin typeface="+mn-ea"/>
              </a:rPr>
              <a:t>.... </a:t>
            </a:r>
            <a:br>
              <a:rPr lang="en-US" altLang="zh-CN" sz="2200" dirty="0">
                <a:latin typeface="+mn-ea"/>
              </a:rPr>
            </a:br>
            <a:r>
              <a:rPr lang="en-US" altLang="zh-CN" sz="2200" dirty="0" err="1">
                <a:latin typeface="+mn-ea"/>
              </a:rPr>
              <a:t>elif</a:t>
            </a:r>
            <a:r>
              <a:rPr lang="en-US" altLang="zh-CN" sz="2200" dirty="0">
                <a:latin typeface="+mn-ea"/>
              </a:rPr>
              <a:t> ....; then </a:t>
            </a:r>
            <a:br>
              <a:rPr lang="en-US" altLang="zh-CN" sz="2200" dirty="0">
                <a:latin typeface="+mn-ea"/>
              </a:rPr>
            </a:br>
            <a:r>
              <a:rPr lang="zh-CN" altLang="en-US" sz="2200" dirty="0">
                <a:latin typeface="+mn-ea"/>
              </a:rPr>
              <a:t>　 </a:t>
            </a:r>
            <a:r>
              <a:rPr lang="en-US" altLang="zh-CN" sz="2200" dirty="0">
                <a:latin typeface="+mn-ea"/>
              </a:rPr>
              <a:t>.... </a:t>
            </a:r>
            <a:br>
              <a:rPr lang="en-US" altLang="zh-CN" sz="2200" dirty="0">
                <a:latin typeface="+mn-ea"/>
              </a:rPr>
            </a:br>
            <a:r>
              <a:rPr lang="en-US" altLang="zh-CN" sz="2200" dirty="0">
                <a:latin typeface="+mn-ea"/>
              </a:rPr>
              <a:t>else </a:t>
            </a:r>
            <a:br>
              <a:rPr lang="en-US" altLang="zh-CN" sz="2200" dirty="0">
                <a:latin typeface="+mn-ea"/>
              </a:rPr>
            </a:br>
            <a:r>
              <a:rPr lang="zh-CN" altLang="en-US" sz="2200" dirty="0">
                <a:latin typeface="+mn-ea"/>
              </a:rPr>
              <a:t>　 </a:t>
            </a:r>
            <a:r>
              <a:rPr lang="en-US" altLang="zh-CN" sz="2200" dirty="0">
                <a:latin typeface="+mn-ea"/>
              </a:rPr>
              <a:t>.... </a:t>
            </a:r>
            <a:br>
              <a:rPr lang="en-US" altLang="zh-CN" sz="2200" dirty="0">
                <a:latin typeface="+mn-ea"/>
              </a:rPr>
            </a:br>
            <a:r>
              <a:rPr lang="en-US" altLang="zh-CN" sz="2200" dirty="0">
                <a:latin typeface="+mn-ea"/>
              </a:rPr>
              <a:t>fi</a:t>
            </a:r>
            <a:br>
              <a:rPr lang="en-US" altLang="zh-CN" sz="2200" dirty="0">
                <a:latin typeface="+mn-ea"/>
              </a:rPr>
            </a:br>
            <a:endParaRPr lang="zh-CN" altLang="en-US" sz="2200" dirty="0">
              <a:latin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descr="Large confetti">
            <a:extLst>
              <a:ext uri="{FF2B5EF4-FFF2-40B4-BE49-F238E27FC236}">
                <a16:creationId xmlns:a16="http://schemas.microsoft.com/office/drawing/2014/main" xmlns="" id="{23A3055C-C88E-4227-9BE5-7538EB185ED0}"/>
              </a:ext>
            </a:extLst>
          </p:cNvPr>
          <p:cNvSpPr>
            <a:spLocks noGrp="1" noChangeArrowheads="1"/>
          </p:cNvSpPr>
          <p:nvPr>
            <p:ph type="title"/>
          </p:nvPr>
        </p:nvSpPr>
        <p:spPr/>
        <p:txBody>
          <a:bodyPr/>
          <a:lstStyle/>
          <a:p>
            <a:endParaRPr lang="zh-CN" altLang="en-US"/>
          </a:p>
        </p:txBody>
      </p:sp>
      <p:sp>
        <p:nvSpPr>
          <p:cNvPr id="159747" name="Rectangle 3">
            <a:extLst>
              <a:ext uri="{FF2B5EF4-FFF2-40B4-BE49-F238E27FC236}">
                <a16:creationId xmlns:a16="http://schemas.microsoft.com/office/drawing/2014/main" xmlns="" id="{A04811DD-222E-4D11-8D57-D5BA699749E2}"/>
              </a:ext>
            </a:extLst>
          </p:cNvPr>
          <p:cNvSpPr>
            <a:spLocks noGrp="1" noChangeArrowheads="1"/>
          </p:cNvSpPr>
          <p:nvPr>
            <p:ph idx="1"/>
          </p:nvPr>
        </p:nvSpPr>
        <p:spPr/>
        <p:txBody>
          <a:bodyPr>
            <a:normAutofit/>
          </a:bodyPr>
          <a:lstStyle/>
          <a:p>
            <a:pPr>
              <a:lnSpc>
                <a:spcPct val="80000"/>
              </a:lnSpc>
            </a:pPr>
            <a:r>
              <a:rPr lang="zh-CN" altLang="en-US" sz="2200" dirty="0">
                <a:latin typeface="+mn-ea"/>
              </a:rPr>
              <a:t>大多数情况下，可以使用测试命令来对条件进行测试。比如可以比较字符串、判断文件</a:t>
            </a:r>
            <a:br>
              <a:rPr lang="zh-CN" altLang="en-US" sz="2200" dirty="0">
                <a:latin typeface="+mn-ea"/>
              </a:rPr>
            </a:br>
            <a:r>
              <a:rPr lang="zh-CN" altLang="en-US" sz="2200" dirty="0">
                <a:latin typeface="+mn-ea"/>
              </a:rPr>
              <a:t>是否存在及是否可读等等</a:t>
            </a:r>
            <a:r>
              <a:rPr lang="en-US" altLang="zh-CN" sz="2200" dirty="0">
                <a:latin typeface="+mn-ea"/>
              </a:rPr>
              <a:t>… </a:t>
            </a:r>
            <a:br>
              <a:rPr lang="en-US" altLang="zh-CN" sz="2200" dirty="0">
                <a:latin typeface="+mn-ea"/>
              </a:rPr>
            </a:br>
            <a:r>
              <a:rPr lang="zh-CN" altLang="en-US" sz="2200" dirty="0">
                <a:latin typeface="+mn-ea"/>
              </a:rPr>
              <a:t>　　通常用</a:t>
            </a:r>
            <a:r>
              <a:rPr lang="en-US" altLang="zh-CN" sz="2200" dirty="0">
                <a:latin typeface="+mn-ea"/>
              </a:rPr>
              <a:t>" [ ] "</a:t>
            </a:r>
            <a:r>
              <a:rPr lang="zh-CN" altLang="en-US" sz="2200" dirty="0">
                <a:latin typeface="+mn-ea"/>
              </a:rPr>
              <a:t>来表示条件测试。注意这里的空格很重要。要确保方括号的空格。 </a:t>
            </a:r>
            <a:br>
              <a:rPr lang="zh-CN" altLang="en-US" sz="2200" dirty="0">
                <a:latin typeface="+mn-ea"/>
              </a:rPr>
            </a:br>
            <a:r>
              <a:rPr lang="en-US" altLang="zh-CN" sz="2200" dirty="0">
                <a:latin typeface="+mn-ea"/>
              </a:rPr>
              <a:t>[ -f "</a:t>
            </a:r>
            <a:r>
              <a:rPr lang="en-US" altLang="zh-CN" sz="2200" dirty="0" err="1">
                <a:latin typeface="+mn-ea"/>
              </a:rPr>
              <a:t>somefile</a:t>
            </a:r>
            <a:r>
              <a:rPr lang="en-US" altLang="zh-CN" sz="2200" dirty="0">
                <a:latin typeface="+mn-ea"/>
              </a:rPr>
              <a:t>" ] </a:t>
            </a:r>
            <a:r>
              <a:rPr lang="zh-CN" altLang="en-US" sz="2200" dirty="0">
                <a:latin typeface="+mn-ea"/>
              </a:rPr>
              <a:t>：判断是否是一个文件 </a:t>
            </a:r>
            <a:br>
              <a:rPr lang="zh-CN" altLang="en-US" sz="2200" dirty="0">
                <a:latin typeface="+mn-ea"/>
              </a:rPr>
            </a:br>
            <a:r>
              <a:rPr lang="en-US" altLang="zh-CN" sz="2200" dirty="0">
                <a:latin typeface="+mn-ea"/>
              </a:rPr>
              <a:t>[ -x "/bin/ls" ] </a:t>
            </a:r>
            <a:r>
              <a:rPr lang="zh-CN" altLang="en-US" sz="2200" dirty="0">
                <a:latin typeface="+mn-ea"/>
              </a:rPr>
              <a:t>：判断</a:t>
            </a:r>
            <a:r>
              <a:rPr lang="en-US" altLang="zh-CN" sz="2200" dirty="0">
                <a:latin typeface="+mn-ea"/>
              </a:rPr>
              <a:t>/bin/ls</a:t>
            </a:r>
            <a:r>
              <a:rPr lang="zh-CN" altLang="en-US" sz="2200" dirty="0">
                <a:latin typeface="+mn-ea"/>
              </a:rPr>
              <a:t>是否存在并有可执行权限 </a:t>
            </a:r>
            <a:br>
              <a:rPr lang="zh-CN" altLang="en-US" sz="2200" dirty="0">
                <a:latin typeface="+mn-ea"/>
              </a:rPr>
            </a:br>
            <a:r>
              <a:rPr lang="en-US" altLang="zh-CN" sz="2200" dirty="0">
                <a:latin typeface="+mn-ea"/>
              </a:rPr>
              <a:t>[ -n "$</a:t>
            </a:r>
            <a:r>
              <a:rPr lang="en-US" altLang="zh-CN" sz="2200" dirty="0" err="1">
                <a:latin typeface="+mn-ea"/>
              </a:rPr>
              <a:t>var</a:t>
            </a:r>
            <a:r>
              <a:rPr lang="en-US" altLang="zh-CN" sz="2200" dirty="0">
                <a:latin typeface="+mn-ea"/>
              </a:rPr>
              <a:t>" ] </a:t>
            </a:r>
            <a:r>
              <a:rPr lang="zh-CN" altLang="en-US" sz="2200" dirty="0">
                <a:latin typeface="+mn-ea"/>
              </a:rPr>
              <a:t>：判断</a:t>
            </a:r>
            <a:r>
              <a:rPr lang="en-US" altLang="zh-CN" sz="2200" dirty="0">
                <a:latin typeface="+mn-ea"/>
              </a:rPr>
              <a:t>$</a:t>
            </a:r>
            <a:r>
              <a:rPr lang="en-US" altLang="zh-CN" sz="2200" dirty="0" err="1">
                <a:latin typeface="+mn-ea"/>
              </a:rPr>
              <a:t>var</a:t>
            </a:r>
            <a:r>
              <a:rPr lang="zh-CN" altLang="en-US" sz="2200" dirty="0">
                <a:latin typeface="+mn-ea"/>
              </a:rPr>
              <a:t>变量是否有值 </a:t>
            </a:r>
            <a:br>
              <a:rPr lang="zh-CN" altLang="en-US" sz="2200" dirty="0">
                <a:latin typeface="+mn-ea"/>
              </a:rPr>
            </a:br>
            <a:r>
              <a:rPr lang="en-US" altLang="zh-CN" sz="2200" dirty="0">
                <a:latin typeface="+mn-ea"/>
              </a:rPr>
              <a:t>[ "$a" = "$b" ] </a:t>
            </a:r>
            <a:r>
              <a:rPr lang="zh-CN" altLang="en-US" sz="2200" dirty="0">
                <a:latin typeface="+mn-ea"/>
              </a:rPr>
              <a:t>：判断</a:t>
            </a:r>
            <a:r>
              <a:rPr lang="en-US" altLang="zh-CN" sz="2200" dirty="0">
                <a:latin typeface="+mn-ea"/>
              </a:rPr>
              <a:t>$a</a:t>
            </a:r>
            <a:r>
              <a:rPr lang="zh-CN" altLang="en-US" sz="2200" dirty="0">
                <a:latin typeface="+mn-ea"/>
              </a:rPr>
              <a:t>和</a:t>
            </a:r>
            <a:r>
              <a:rPr lang="en-US" altLang="zh-CN" sz="2200" dirty="0">
                <a:latin typeface="+mn-ea"/>
              </a:rPr>
              <a:t>$b</a:t>
            </a:r>
            <a:r>
              <a:rPr lang="zh-CN" altLang="en-US" sz="2200" dirty="0">
                <a:latin typeface="+mn-ea"/>
              </a:rPr>
              <a:t>是否相等 </a:t>
            </a:r>
            <a:br>
              <a:rPr lang="zh-CN" altLang="en-US" sz="2200" dirty="0">
                <a:latin typeface="+mn-ea"/>
              </a:rPr>
            </a:br>
            <a:r>
              <a:rPr lang="zh-CN" altLang="en-US" sz="2200" dirty="0">
                <a:latin typeface="+mn-ea"/>
              </a:rPr>
              <a:t>　　执行</a:t>
            </a:r>
            <a:r>
              <a:rPr lang="en-US" altLang="zh-CN" sz="2200" dirty="0">
                <a:latin typeface="+mn-ea"/>
              </a:rPr>
              <a:t>man test</a:t>
            </a:r>
            <a:r>
              <a:rPr lang="zh-CN" altLang="en-US" sz="2200" dirty="0">
                <a:latin typeface="+mn-ea"/>
              </a:rPr>
              <a:t>可以查看所有测试表达式可以比较和判断的类型。 </a:t>
            </a:r>
            <a:br>
              <a:rPr lang="zh-CN" altLang="en-US" sz="2200" dirty="0">
                <a:latin typeface="+mn-ea"/>
              </a:rPr>
            </a:br>
            <a:r>
              <a:rPr lang="zh-CN" altLang="en-US" sz="2200" dirty="0">
                <a:latin typeface="+mn-ea"/>
              </a:rPr>
              <a:t>　　直接执行以下脚本： </a:t>
            </a:r>
            <a:r>
              <a:rPr lang="zh-CN" altLang="en-US" sz="2400" dirty="0"/>
              <a:t/>
            </a:r>
            <a:br>
              <a:rPr lang="zh-CN" altLang="en-US" sz="2400" dirty="0"/>
            </a:b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descr="Large confetti">
            <a:extLst>
              <a:ext uri="{FF2B5EF4-FFF2-40B4-BE49-F238E27FC236}">
                <a16:creationId xmlns:a16="http://schemas.microsoft.com/office/drawing/2014/main" xmlns="" id="{9209D368-4EB3-409D-97F4-4B0697E713BD}"/>
              </a:ext>
            </a:extLst>
          </p:cNvPr>
          <p:cNvSpPr>
            <a:spLocks noGrp="1" noChangeArrowheads="1"/>
          </p:cNvSpPr>
          <p:nvPr>
            <p:ph type="title"/>
          </p:nvPr>
        </p:nvSpPr>
        <p:spPr/>
        <p:txBody>
          <a:bodyPr/>
          <a:lstStyle/>
          <a:p>
            <a:endParaRPr lang="zh-CN" altLang="en-US"/>
          </a:p>
        </p:txBody>
      </p:sp>
      <p:sp>
        <p:nvSpPr>
          <p:cNvPr id="160771" name="Rectangle 3">
            <a:extLst>
              <a:ext uri="{FF2B5EF4-FFF2-40B4-BE49-F238E27FC236}">
                <a16:creationId xmlns:a16="http://schemas.microsoft.com/office/drawing/2014/main" xmlns="" id="{F039CD3C-C6CE-4E16-BB34-4D378D351A34}"/>
              </a:ext>
            </a:extLst>
          </p:cNvPr>
          <p:cNvSpPr>
            <a:spLocks noGrp="1" noChangeArrowheads="1"/>
          </p:cNvSpPr>
          <p:nvPr>
            <p:ph idx="1"/>
          </p:nvPr>
        </p:nvSpPr>
        <p:spPr/>
        <p:txBody>
          <a:bodyPr/>
          <a:lstStyle/>
          <a:p>
            <a:pPr>
              <a:lnSpc>
                <a:spcPct val="90000"/>
              </a:lnSpc>
            </a:pPr>
            <a:r>
              <a:rPr lang="en-US" altLang="zh-CN"/>
              <a:t>#!/bin/sh </a:t>
            </a:r>
            <a:br>
              <a:rPr lang="en-US" altLang="zh-CN"/>
            </a:br>
            <a:r>
              <a:rPr lang="en-US" altLang="zh-CN"/>
              <a:t>if [ "$SHELL" = "/bin/bash" ]; then </a:t>
            </a:r>
            <a:br>
              <a:rPr lang="en-US" altLang="zh-CN"/>
            </a:br>
            <a:r>
              <a:rPr lang="zh-CN" altLang="en-US"/>
              <a:t>　</a:t>
            </a:r>
            <a:r>
              <a:rPr lang="en-US" altLang="zh-CN"/>
              <a:t>echo "your login shell is the bash (bourne again shell)" </a:t>
            </a:r>
            <a:br>
              <a:rPr lang="en-US" altLang="zh-CN"/>
            </a:br>
            <a:r>
              <a:rPr lang="en-US" altLang="zh-CN"/>
              <a:t>else </a:t>
            </a:r>
            <a:br>
              <a:rPr lang="en-US" altLang="zh-CN"/>
            </a:br>
            <a:r>
              <a:rPr lang="zh-CN" altLang="en-US"/>
              <a:t>　</a:t>
            </a:r>
            <a:r>
              <a:rPr lang="en-US" altLang="zh-CN"/>
              <a:t>echo "your login shell is not bash but $SHELL" </a:t>
            </a:r>
            <a:br>
              <a:rPr lang="en-US" altLang="zh-CN"/>
            </a:br>
            <a:r>
              <a:rPr lang="en-US" altLang="zh-CN"/>
              <a:t>fi </a:t>
            </a:r>
            <a:br>
              <a:rPr lang="en-US" altLang="zh-CN"/>
            </a:b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descr="Large confetti">
            <a:extLst>
              <a:ext uri="{FF2B5EF4-FFF2-40B4-BE49-F238E27FC236}">
                <a16:creationId xmlns:a16="http://schemas.microsoft.com/office/drawing/2014/main" xmlns="" id="{0A6D1797-8730-4526-B540-331E126C970B}"/>
              </a:ext>
            </a:extLst>
          </p:cNvPr>
          <p:cNvSpPr>
            <a:spLocks noGrp="1" noChangeArrowheads="1"/>
          </p:cNvSpPr>
          <p:nvPr>
            <p:ph type="title"/>
          </p:nvPr>
        </p:nvSpPr>
        <p:spPr/>
        <p:txBody>
          <a:bodyPr/>
          <a:lstStyle/>
          <a:p>
            <a:endParaRPr lang="zh-CN" altLang="en-US"/>
          </a:p>
        </p:txBody>
      </p:sp>
      <p:sp>
        <p:nvSpPr>
          <p:cNvPr id="161795" name="Rectangle 3">
            <a:extLst>
              <a:ext uri="{FF2B5EF4-FFF2-40B4-BE49-F238E27FC236}">
                <a16:creationId xmlns:a16="http://schemas.microsoft.com/office/drawing/2014/main" xmlns="" id="{0A3384F7-5484-46BF-B8E3-B8F53358AC56}"/>
              </a:ext>
            </a:extLst>
          </p:cNvPr>
          <p:cNvSpPr>
            <a:spLocks noGrp="1" noChangeArrowheads="1"/>
          </p:cNvSpPr>
          <p:nvPr>
            <p:ph idx="1"/>
          </p:nvPr>
        </p:nvSpPr>
        <p:spPr/>
        <p:txBody>
          <a:bodyPr/>
          <a:lstStyle/>
          <a:p>
            <a:pPr>
              <a:lnSpc>
                <a:spcPct val="90000"/>
              </a:lnSpc>
            </a:pPr>
            <a:r>
              <a:rPr lang="en-US" altLang="zh-CN" sz="2200" dirty="0">
                <a:latin typeface="+mn-ea"/>
              </a:rPr>
              <a:t>[ -f “/</a:t>
            </a:r>
            <a:r>
              <a:rPr lang="en-US" altLang="zh-CN" sz="2200" dirty="0" err="1">
                <a:latin typeface="+mn-ea"/>
              </a:rPr>
              <a:t>etc</a:t>
            </a:r>
            <a:r>
              <a:rPr lang="en-US" altLang="zh-CN" sz="2200" dirty="0">
                <a:latin typeface="+mn-ea"/>
              </a:rPr>
              <a:t>/shadow” ] &amp;&amp; echo “This\ computer uses shadow </a:t>
            </a:r>
            <a:r>
              <a:rPr lang="en-US" altLang="zh-CN" sz="2200" dirty="0" err="1">
                <a:latin typeface="+mn-ea"/>
              </a:rPr>
              <a:t>passwors</a:t>
            </a:r>
            <a:r>
              <a:rPr lang="en-US" altLang="zh-CN" sz="2200" dirty="0">
                <a:latin typeface="+mn-ea"/>
              </a:rPr>
              <a:t>” </a:t>
            </a:r>
            <a:br>
              <a:rPr lang="en-US" altLang="zh-CN" sz="2200" dirty="0">
                <a:latin typeface="+mn-ea"/>
              </a:rPr>
            </a:br>
            <a:r>
              <a:rPr lang="zh-CN" altLang="en-US" sz="2200" dirty="0">
                <a:latin typeface="+mn-ea"/>
              </a:rPr>
              <a:t>　　这里 </a:t>
            </a:r>
            <a:r>
              <a:rPr lang="en-US" altLang="zh-CN" sz="2200" dirty="0">
                <a:latin typeface="+mn-ea"/>
              </a:rPr>
              <a:t>&amp;&amp; </a:t>
            </a:r>
            <a:r>
              <a:rPr lang="zh-CN" altLang="en-US" sz="2200" dirty="0">
                <a:latin typeface="+mn-ea"/>
              </a:rPr>
              <a:t>就是一个快捷操作符，如果左边的表达式为真则执行右边的语句 </a:t>
            </a:r>
          </a:p>
          <a:p>
            <a:pPr>
              <a:lnSpc>
                <a:spcPct val="90000"/>
              </a:lnSpc>
            </a:pPr>
            <a:r>
              <a:rPr lang="zh-CN" altLang="en-US" sz="2200" dirty="0">
                <a:latin typeface="+mn-ea"/>
              </a:rPr>
              <a:t>如果</a:t>
            </a:r>
            <a:r>
              <a:rPr lang="en-US" altLang="zh-CN" sz="2200" dirty="0">
                <a:latin typeface="+mn-ea"/>
              </a:rPr>
              <a:t>/</a:t>
            </a:r>
            <a:r>
              <a:rPr lang="en-US" altLang="zh-CN" sz="2200" dirty="0" err="1">
                <a:latin typeface="+mn-ea"/>
              </a:rPr>
              <a:t>etc</a:t>
            </a:r>
            <a:r>
              <a:rPr lang="en-US" altLang="zh-CN" sz="2200" dirty="0">
                <a:latin typeface="+mn-ea"/>
              </a:rPr>
              <a:t>/shadow</a:t>
            </a:r>
            <a:r>
              <a:rPr lang="zh-CN" altLang="en-US" sz="2200" dirty="0">
                <a:latin typeface="+mn-ea"/>
              </a:rPr>
              <a:t>文件存在</a:t>
            </a:r>
            <a:br>
              <a:rPr lang="zh-CN" altLang="en-US" sz="2200" dirty="0">
                <a:latin typeface="+mn-ea"/>
              </a:rPr>
            </a:br>
            <a:r>
              <a:rPr lang="zh-CN" altLang="en-US" sz="2200" dirty="0">
                <a:latin typeface="+mn-ea"/>
              </a:rPr>
              <a:t>则打印” </a:t>
            </a:r>
            <a:r>
              <a:rPr lang="en-US" altLang="zh-CN" sz="2200" dirty="0">
                <a:latin typeface="+mn-ea"/>
              </a:rPr>
              <a:t>This computer uses shadow </a:t>
            </a:r>
            <a:r>
              <a:rPr lang="en-US" altLang="zh-CN" sz="2200" dirty="0" err="1">
                <a:latin typeface="+mn-ea"/>
              </a:rPr>
              <a:t>passwors</a:t>
            </a:r>
            <a:r>
              <a:rPr lang="en-US" altLang="zh-CN" sz="2200" dirty="0">
                <a:latin typeface="+mn-ea"/>
              </a:rPr>
              <a:t>”</a:t>
            </a:r>
            <a:r>
              <a:rPr lang="zh-CN" altLang="en-US" sz="2200" dirty="0">
                <a:latin typeface="+mn-ea"/>
              </a:rPr>
              <a:t>。同样或操作</a:t>
            </a:r>
            <a:r>
              <a:rPr lang="en-US" altLang="zh-CN" sz="2200" dirty="0">
                <a:latin typeface="+mn-ea"/>
              </a:rPr>
              <a:t>(||)</a:t>
            </a:r>
            <a:r>
              <a:rPr lang="zh-CN" altLang="en-US" sz="2200" dirty="0">
                <a:latin typeface="+mn-ea"/>
              </a:rPr>
              <a:t>在</a:t>
            </a:r>
            <a:r>
              <a:rPr lang="en-US" altLang="zh-CN" sz="2200" dirty="0">
                <a:latin typeface="+mn-ea"/>
              </a:rPr>
              <a:t>shell</a:t>
            </a:r>
            <a:r>
              <a:rPr lang="zh-CN" altLang="en-US" sz="2200" dirty="0">
                <a:latin typeface="+mn-ea"/>
              </a:rPr>
              <a:t>编程中也是</a:t>
            </a:r>
            <a:br>
              <a:rPr lang="zh-CN" altLang="en-US" sz="2200" dirty="0">
                <a:latin typeface="+mn-ea"/>
              </a:rPr>
            </a:br>
            <a:r>
              <a:rPr lang="zh-CN" altLang="en-US" sz="2200" dirty="0">
                <a:latin typeface="+mn-ea"/>
              </a:rPr>
              <a:t>可用的。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descr="Large confetti">
            <a:extLst>
              <a:ext uri="{FF2B5EF4-FFF2-40B4-BE49-F238E27FC236}">
                <a16:creationId xmlns:a16="http://schemas.microsoft.com/office/drawing/2014/main" xmlns="" id="{F586E16E-862D-425E-B47A-4BEE4F46AE70}"/>
              </a:ext>
            </a:extLst>
          </p:cNvPr>
          <p:cNvSpPr>
            <a:spLocks noGrp="1" noChangeArrowheads="1"/>
          </p:cNvSpPr>
          <p:nvPr>
            <p:ph type="title"/>
          </p:nvPr>
        </p:nvSpPr>
        <p:spPr/>
        <p:txBody>
          <a:bodyPr/>
          <a:lstStyle/>
          <a:p>
            <a:endParaRPr lang="zh-CN" altLang="en-US"/>
          </a:p>
        </p:txBody>
      </p:sp>
      <p:sp>
        <p:nvSpPr>
          <p:cNvPr id="162819" name="Rectangle 3">
            <a:extLst>
              <a:ext uri="{FF2B5EF4-FFF2-40B4-BE49-F238E27FC236}">
                <a16:creationId xmlns:a16="http://schemas.microsoft.com/office/drawing/2014/main" xmlns="" id="{052BB8F4-3AE3-419D-BB5A-08C099BCF385}"/>
              </a:ext>
            </a:extLst>
          </p:cNvPr>
          <p:cNvSpPr>
            <a:spLocks noGrp="1" noChangeArrowheads="1"/>
          </p:cNvSpPr>
          <p:nvPr>
            <p:ph idx="1"/>
          </p:nvPr>
        </p:nvSpPr>
        <p:spPr/>
        <p:txBody>
          <a:bodyPr/>
          <a:lstStyle/>
          <a:p>
            <a:r>
              <a:rPr lang="en-US" altLang="zh-CN" sz="2200" dirty="0">
                <a:latin typeface="+mn-ea"/>
              </a:rPr>
              <a:t>#!/bin/</a:t>
            </a:r>
            <a:r>
              <a:rPr lang="en-US" altLang="zh-CN" sz="2200" dirty="0" err="1">
                <a:latin typeface="+mn-ea"/>
              </a:rPr>
              <a:t>sh</a:t>
            </a:r>
            <a:r>
              <a:rPr lang="en-US" altLang="zh-CN" sz="2200" dirty="0">
                <a:latin typeface="+mn-ea"/>
              </a:rPr>
              <a:t> </a:t>
            </a:r>
            <a:br>
              <a:rPr lang="en-US" altLang="zh-CN" sz="2200" dirty="0">
                <a:latin typeface="+mn-ea"/>
              </a:rPr>
            </a:br>
            <a:r>
              <a:rPr lang="en-US" altLang="zh-CN" sz="2200" dirty="0" err="1">
                <a:latin typeface="+mn-ea"/>
              </a:rPr>
              <a:t>mailfolder</a:t>
            </a:r>
            <a:r>
              <a:rPr lang="en-US" altLang="zh-CN" sz="2200" dirty="0">
                <a:latin typeface="+mn-ea"/>
              </a:rPr>
              <a:t>=/</a:t>
            </a:r>
            <a:r>
              <a:rPr lang="en-US" altLang="zh-CN" sz="2200" dirty="0" err="1">
                <a:latin typeface="+mn-ea"/>
              </a:rPr>
              <a:t>var</a:t>
            </a:r>
            <a:r>
              <a:rPr lang="en-US" altLang="zh-CN" sz="2200" dirty="0">
                <a:latin typeface="+mn-ea"/>
              </a:rPr>
              <a:t>/spool/mail/</a:t>
            </a:r>
            <a:r>
              <a:rPr lang="en-US" altLang="zh-CN" sz="2200" dirty="0" err="1">
                <a:latin typeface="+mn-ea"/>
              </a:rPr>
              <a:t>james</a:t>
            </a:r>
            <a:r>
              <a:rPr lang="en-US" altLang="zh-CN" sz="2200" dirty="0">
                <a:latin typeface="+mn-ea"/>
              </a:rPr>
              <a:t> </a:t>
            </a:r>
            <a:br>
              <a:rPr lang="en-US" altLang="zh-CN" sz="2200" dirty="0">
                <a:latin typeface="+mn-ea"/>
              </a:rPr>
            </a:br>
            <a:r>
              <a:rPr lang="en-US" altLang="zh-CN" sz="2200" dirty="0">
                <a:latin typeface="+mn-ea"/>
              </a:rPr>
              <a:t>[ -r "$</a:t>
            </a:r>
            <a:r>
              <a:rPr lang="en-US" altLang="zh-CN" sz="2200" dirty="0" err="1">
                <a:latin typeface="+mn-ea"/>
              </a:rPr>
              <a:t>mailfolder</a:t>
            </a:r>
            <a:r>
              <a:rPr lang="en-US" altLang="zh-CN" sz="2200" dirty="0">
                <a:latin typeface="+mn-ea"/>
              </a:rPr>
              <a:t>" ]' '{ echo "Can not read $</a:t>
            </a:r>
            <a:r>
              <a:rPr lang="en-US" altLang="zh-CN" sz="2200" dirty="0" err="1">
                <a:latin typeface="+mn-ea"/>
              </a:rPr>
              <a:t>mailfolder</a:t>
            </a:r>
            <a:r>
              <a:rPr lang="en-US" altLang="zh-CN" sz="2200" dirty="0">
                <a:latin typeface="+mn-ea"/>
              </a:rPr>
              <a:t>" ; exit 1; } </a:t>
            </a:r>
            <a:br>
              <a:rPr lang="en-US" altLang="zh-CN" sz="2200" dirty="0">
                <a:latin typeface="+mn-ea"/>
              </a:rPr>
            </a:br>
            <a:r>
              <a:rPr lang="en-US" altLang="zh-CN" sz="2200" dirty="0">
                <a:latin typeface="+mn-ea"/>
              </a:rPr>
              <a:t>echo "$</a:t>
            </a:r>
            <a:r>
              <a:rPr lang="en-US" altLang="zh-CN" sz="2200" dirty="0" err="1">
                <a:latin typeface="+mn-ea"/>
              </a:rPr>
              <a:t>mailfolder</a:t>
            </a:r>
            <a:r>
              <a:rPr lang="en-US" altLang="zh-CN" sz="2200" dirty="0">
                <a:latin typeface="+mn-ea"/>
              </a:rPr>
              <a:t> has mail from:" </a:t>
            </a:r>
            <a:br>
              <a:rPr lang="en-US" altLang="zh-CN" sz="2200" dirty="0">
                <a:latin typeface="+mn-ea"/>
              </a:rPr>
            </a:br>
            <a:r>
              <a:rPr lang="en-US" altLang="zh-CN" sz="2200" dirty="0">
                <a:latin typeface="+mn-ea"/>
              </a:rPr>
              <a:t>grep "^From " $</a:t>
            </a:r>
            <a:r>
              <a:rPr lang="en-US" altLang="zh-CN" sz="2200" dirty="0" err="1">
                <a:latin typeface="+mn-ea"/>
              </a:rPr>
              <a:t>mailfolder</a:t>
            </a:r>
            <a:r>
              <a:rPr lang="en-US" altLang="zh-CN" sz="2200" dirty="0">
                <a:latin typeface="+mn-ea"/>
              </a:rPr>
              <a:t> </a:t>
            </a:r>
            <a:endParaRPr lang="zh-CN" altLang="en-US" sz="2200" dirty="0">
              <a:latin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descr="Large confetti">
            <a:extLst>
              <a:ext uri="{FF2B5EF4-FFF2-40B4-BE49-F238E27FC236}">
                <a16:creationId xmlns:a16="http://schemas.microsoft.com/office/drawing/2014/main" xmlns="" id="{48688D91-92D4-4B30-A771-5467DCA92D4B}"/>
              </a:ext>
            </a:extLst>
          </p:cNvPr>
          <p:cNvSpPr>
            <a:spLocks noGrp="1" noChangeArrowheads="1"/>
          </p:cNvSpPr>
          <p:nvPr>
            <p:ph type="title"/>
          </p:nvPr>
        </p:nvSpPr>
        <p:spPr/>
        <p:txBody>
          <a:bodyPr/>
          <a:lstStyle/>
          <a:p>
            <a:endParaRPr lang="zh-CN" altLang="en-US"/>
          </a:p>
        </p:txBody>
      </p:sp>
      <p:sp>
        <p:nvSpPr>
          <p:cNvPr id="163843" name="Rectangle 3">
            <a:extLst>
              <a:ext uri="{FF2B5EF4-FFF2-40B4-BE49-F238E27FC236}">
                <a16:creationId xmlns:a16="http://schemas.microsoft.com/office/drawing/2014/main" xmlns="" id="{B7096E7F-D1E1-4A49-9D1B-0516D6FE39BF}"/>
              </a:ext>
            </a:extLst>
          </p:cNvPr>
          <p:cNvSpPr>
            <a:spLocks noGrp="1" noChangeArrowheads="1"/>
          </p:cNvSpPr>
          <p:nvPr>
            <p:ph idx="1"/>
          </p:nvPr>
        </p:nvSpPr>
        <p:spPr/>
        <p:txBody>
          <a:bodyPr>
            <a:normAutofit lnSpcReduction="10000"/>
          </a:bodyPr>
          <a:lstStyle/>
          <a:p>
            <a:pPr>
              <a:lnSpc>
                <a:spcPct val="90000"/>
              </a:lnSpc>
            </a:pPr>
            <a:r>
              <a:rPr lang="zh-CN" altLang="en-US" sz="2200" dirty="0">
                <a:latin typeface="+mn-ea"/>
              </a:rPr>
              <a:t>该脚本首先判断</a:t>
            </a:r>
            <a:r>
              <a:rPr lang="en-US" altLang="zh-CN" sz="2200" dirty="0" err="1">
                <a:latin typeface="+mn-ea"/>
              </a:rPr>
              <a:t>mailfolder</a:t>
            </a:r>
            <a:r>
              <a:rPr lang="zh-CN" altLang="en-US" sz="2200" dirty="0">
                <a:latin typeface="+mn-ea"/>
              </a:rPr>
              <a:t>是否可读。如果可读则打印该文件中的</a:t>
            </a:r>
            <a:r>
              <a:rPr lang="en-US" altLang="zh-CN" sz="2200" dirty="0">
                <a:latin typeface="+mn-ea"/>
              </a:rPr>
              <a:t>"From" </a:t>
            </a:r>
            <a:r>
              <a:rPr lang="zh-CN" altLang="en-US" sz="2200" dirty="0">
                <a:latin typeface="+mn-ea"/>
              </a:rPr>
              <a:t>一行。如果不可读</a:t>
            </a:r>
            <a:br>
              <a:rPr lang="zh-CN" altLang="en-US" sz="2200" dirty="0">
                <a:latin typeface="+mn-ea"/>
              </a:rPr>
            </a:br>
            <a:r>
              <a:rPr lang="zh-CN" altLang="en-US" sz="2200" dirty="0">
                <a:latin typeface="+mn-ea"/>
              </a:rPr>
              <a:t>则或操作生效，打印错误信息后脚本退出。这里有个问题，那就是我们必须有两个命令： </a:t>
            </a:r>
            <a:br>
              <a:rPr lang="zh-CN" altLang="en-US" sz="2200" dirty="0">
                <a:latin typeface="+mn-ea"/>
              </a:rPr>
            </a:br>
            <a:r>
              <a:rPr lang="zh-CN" altLang="en-US" sz="2200" dirty="0">
                <a:latin typeface="+mn-ea"/>
              </a:rPr>
              <a:t>　　</a:t>
            </a:r>
            <a:r>
              <a:rPr lang="en-US" altLang="zh-CN" sz="2200" dirty="0">
                <a:latin typeface="+mn-ea"/>
              </a:rPr>
              <a:t>-</a:t>
            </a:r>
            <a:r>
              <a:rPr lang="zh-CN" altLang="en-US" sz="2200" dirty="0">
                <a:latin typeface="+mn-ea"/>
              </a:rPr>
              <a:t>打印错误信息 </a:t>
            </a:r>
            <a:br>
              <a:rPr lang="zh-CN" altLang="en-US" sz="2200" dirty="0">
                <a:latin typeface="+mn-ea"/>
              </a:rPr>
            </a:br>
            <a:r>
              <a:rPr lang="zh-CN" altLang="en-US" sz="2200" dirty="0">
                <a:latin typeface="+mn-ea"/>
              </a:rPr>
              <a:t>　　</a:t>
            </a:r>
            <a:r>
              <a:rPr lang="en-US" altLang="zh-CN" sz="2200" dirty="0">
                <a:latin typeface="+mn-ea"/>
              </a:rPr>
              <a:t>-</a:t>
            </a:r>
            <a:r>
              <a:rPr lang="zh-CN" altLang="en-US" sz="2200" dirty="0">
                <a:latin typeface="+mn-ea"/>
              </a:rPr>
              <a:t>退出程序 </a:t>
            </a:r>
            <a:br>
              <a:rPr lang="zh-CN" altLang="en-US" sz="2200" dirty="0">
                <a:latin typeface="+mn-ea"/>
              </a:rPr>
            </a:br>
            <a:r>
              <a:rPr lang="zh-CN" altLang="en-US" sz="2200" dirty="0">
                <a:latin typeface="+mn-ea"/>
              </a:rPr>
              <a:t>　　我们使用花括号以匿名函数的形式将两个命令放到一起作为一个命令使用。一般函数将在下文提及。 </a:t>
            </a:r>
            <a:br>
              <a:rPr lang="zh-CN" altLang="en-US" sz="2200" dirty="0">
                <a:latin typeface="+mn-ea"/>
              </a:rPr>
            </a:br>
            <a:r>
              <a:rPr lang="zh-CN" altLang="en-US" sz="2200" dirty="0">
                <a:latin typeface="+mn-ea"/>
              </a:rPr>
              <a:t>　　不用与和或操作符，我们也可以用</a:t>
            </a:r>
            <a:r>
              <a:rPr lang="en-US" altLang="zh-CN" sz="2200" dirty="0">
                <a:latin typeface="+mn-ea"/>
              </a:rPr>
              <a:t>if</a:t>
            </a:r>
            <a:r>
              <a:rPr lang="zh-CN" altLang="en-US" sz="2200" dirty="0">
                <a:latin typeface="+mn-ea"/>
              </a:rPr>
              <a:t>表达式作任何事情，但是使用与或操作符会更便利很多。</a:t>
            </a:r>
            <a:br>
              <a:rPr lang="zh-CN" altLang="en-US" sz="2200" dirty="0">
                <a:latin typeface="+mn-ea"/>
              </a:rPr>
            </a:br>
            <a:endParaRPr lang="zh-CN" altLang="en-US" sz="2200" dirty="0">
              <a:latin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descr="Large confetti">
            <a:extLst>
              <a:ext uri="{FF2B5EF4-FFF2-40B4-BE49-F238E27FC236}">
                <a16:creationId xmlns:a16="http://schemas.microsoft.com/office/drawing/2014/main" xmlns="" id="{6F0AE49F-98A8-4D7E-8117-1B8925729399}"/>
              </a:ext>
            </a:extLst>
          </p:cNvPr>
          <p:cNvSpPr>
            <a:spLocks noGrp="1" noChangeArrowheads="1"/>
          </p:cNvSpPr>
          <p:nvPr>
            <p:ph type="title"/>
          </p:nvPr>
        </p:nvSpPr>
        <p:spPr/>
        <p:txBody>
          <a:bodyPr/>
          <a:lstStyle/>
          <a:p>
            <a:endParaRPr lang="zh-CN" altLang="en-US"/>
          </a:p>
        </p:txBody>
      </p:sp>
      <p:sp>
        <p:nvSpPr>
          <p:cNvPr id="164867" name="Rectangle 3">
            <a:extLst>
              <a:ext uri="{FF2B5EF4-FFF2-40B4-BE49-F238E27FC236}">
                <a16:creationId xmlns:a16="http://schemas.microsoft.com/office/drawing/2014/main" xmlns="" id="{A707CB1F-A76F-491E-843B-9421872E0CEA}"/>
              </a:ext>
            </a:extLst>
          </p:cNvPr>
          <p:cNvSpPr>
            <a:spLocks noGrp="1" noChangeArrowheads="1"/>
          </p:cNvSpPr>
          <p:nvPr>
            <p:ph idx="1"/>
          </p:nvPr>
        </p:nvSpPr>
        <p:spPr>
          <a:xfrm>
            <a:off x="609599" y="1295400"/>
            <a:ext cx="6347714" cy="4745963"/>
          </a:xfrm>
        </p:spPr>
        <p:txBody>
          <a:bodyPr>
            <a:normAutofit/>
          </a:bodyPr>
          <a:lstStyle/>
          <a:p>
            <a:pPr>
              <a:lnSpc>
                <a:spcPct val="80000"/>
              </a:lnSpc>
            </a:pPr>
            <a:r>
              <a:rPr lang="en-US" altLang="zh-CN" sz="2200" dirty="0">
                <a:latin typeface="+mn-ea"/>
              </a:rPr>
              <a:t>case</a:t>
            </a:r>
            <a:br>
              <a:rPr lang="en-US" altLang="zh-CN" sz="2200" dirty="0">
                <a:latin typeface="+mn-ea"/>
              </a:rPr>
            </a:br>
            <a:r>
              <a:rPr lang="en-US" altLang="zh-CN" sz="2200" dirty="0" err="1">
                <a:latin typeface="+mn-ea"/>
              </a:rPr>
              <a:t>case</a:t>
            </a:r>
            <a:r>
              <a:rPr lang="en-US" altLang="zh-CN" sz="2200" dirty="0">
                <a:latin typeface="+mn-ea"/>
              </a:rPr>
              <a:t> :</a:t>
            </a:r>
            <a:r>
              <a:rPr lang="zh-CN" altLang="en-US" sz="2200" dirty="0">
                <a:latin typeface="+mn-ea"/>
              </a:rPr>
              <a:t>表达式可以用来匹配一个给定的字符串，而不是数字。 </a:t>
            </a:r>
            <a:br>
              <a:rPr lang="zh-CN" altLang="en-US" sz="2200" dirty="0">
                <a:latin typeface="+mn-ea"/>
              </a:rPr>
            </a:br>
            <a:r>
              <a:rPr lang="en-US" altLang="zh-CN" sz="2200" dirty="0">
                <a:latin typeface="+mn-ea"/>
              </a:rPr>
              <a:t>case ... in </a:t>
            </a:r>
            <a:br>
              <a:rPr lang="en-US" altLang="zh-CN" sz="2200" dirty="0">
                <a:latin typeface="+mn-ea"/>
              </a:rPr>
            </a:br>
            <a:r>
              <a:rPr lang="en-US" altLang="zh-CN" sz="2200" dirty="0">
                <a:latin typeface="+mn-ea"/>
              </a:rPr>
              <a:t>...) do something here ;; </a:t>
            </a:r>
            <a:br>
              <a:rPr lang="en-US" altLang="zh-CN" sz="2200" dirty="0">
                <a:latin typeface="+mn-ea"/>
              </a:rPr>
            </a:br>
            <a:r>
              <a:rPr lang="en-US" altLang="zh-CN" sz="2200" dirty="0" err="1">
                <a:latin typeface="+mn-ea"/>
              </a:rPr>
              <a:t>esac</a:t>
            </a:r>
            <a:r>
              <a:rPr lang="en-US" altLang="zh-CN" sz="2200" dirty="0">
                <a:latin typeface="+mn-ea"/>
              </a:rPr>
              <a:t> </a:t>
            </a:r>
            <a:br>
              <a:rPr lang="en-US" altLang="zh-CN" sz="2200" dirty="0">
                <a:latin typeface="+mn-ea"/>
              </a:rPr>
            </a:br>
            <a:r>
              <a:rPr lang="zh-CN" altLang="en-US" sz="2200" dirty="0">
                <a:latin typeface="+mn-ea"/>
              </a:rPr>
              <a:t>　　让我们看一个例子。 </a:t>
            </a:r>
            <a:r>
              <a:rPr lang="en-US" altLang="zh-CN" sz="2200" dirty="0">
                <a:latin typeface="+mn-ea"/>
              </a:rPr>
              <a:t>file</a:t>
            </a:r>
            <a:r>
              <a:rPr lang="zh-CN" altLang="en-US" sz="2200" dirty="0">
                <a:latin typeface="+mn-ea"/>
              </a:rPr>
              <a:t>命令可以辨别出一个给定文件的文件类型，比如： </a:t>
            </a:r>
            <a:r>
              <a:rPr lang="en-US" altLang="zh-CN" sz="2200" dirty="0">
                <a:latin typeface="+mn-ea"/>
              </a:rPr>
              <a:t>file lf.gz </a:t>
            </a:r>
            <a:br>
              <a:rPr lang="en-US" altLang="zh-CN" sz="2200" dirty="0">
                <a:latin typeface="+mn-ea"/>
              </a:rPr>
            </a:br>
            <a:r>
              <a:rPr lang="zh-CN" altLang="en-US" sz="2200" dirty="0">
                <a:latin typeface="+mn-ea"/>
              </a:rPr>
              <a:t>　　这将返回： </a:t>
            </a:r>
            <a:br>
              <a:rPr lang="zh-CN" altLang="en-US" sz="2200" dirty="0">
                <a:latin typeface="+mn-ea"/>
              </a:rPr>
            </a:br>
            <a:r>
              <a:rPr lang="en-US" altLang="zh-CN" sz="2200" dirty="0">
                <a:latin typeface="+mn-ea"/>
              </a:rPr>
              <a:t>lf.gz: </a:t>
            </a:r>
            <a:r>
              <a:rPr lang="en-US" altLang="zh-CN" sz="2200" dirty="0" err="1">
                <a:latin typeface="+mn-ea"/>
              </a:rPr>
              <a:t>gzip</a:t>
            </a:r>
            <a:r>
              <a:rPr lang="en-US" altLang="zh-CN" sz="2200" dirty="0">
                <a:latin typeface="+mn-ea"/>
              </a:rPr>
              <a:t> compressed data, deflated, original filename, </a:t>
            </a:r>
            <a:br>
              <a:rPr lang="en-US" altLang="zh-CN" sz="2200" dirty="0">
                <a:latin typeface="+mn-ea"/>
              </a:rPr>
            </a:br>
            <a:r>
              <a:rPr lang="en-US" altLang="zh-CN" sz="2200" dirty="0">
                <a:latin typeface="+mn-ea"/>
              </a:rPr>
              <a:t>last modified: Mon Aug 27 23:09:18 2001, </a:t>
            </a:r>
            <a:r>
              <a:rPr lang="en-US" altLang="zh-CN" sz="2200" dirty="0" err="1">
                <a:latin typeface="+mn-ea"/>
              </a:rPr>
              <a:t>os</a:t>
            </a:r>
            <a:r>
              <a:rPr lang="en-US" altLang="zh-CN" sz="2200" dirty="0">
                <a:latin typeface="+mn-ea"/>
              </a:rPr>
              <a:t>: Unix </a:t>
            </a:r>
            <a:br>
              <a:rPr lang="en-US" altLang="zh-CN" sz="2200" dirty="0">
                <a:latin typeface="+mn-ea"/>
              </a:rPr>
            </a:br>
            <a:r>
              <a:rPr lang="zh-CN" altLang="en-US" sz="2200" dirty="0">
                <a:latin typeface="+mn-ea"/>
              </a:rPr>
              <a:t>　我们利用这一点写了一个叫做</a:t>
            </a:r>
            <a:r>
              <a:rPr lang="en-US" altLang="zh-CN" sz="2200" dirty="0" err="1">
                <a:latin typeface="+mn-ea"/>
              </a:rPr>
              <a:t>smartzip</a:t>
            </a:r>
            <a:r>
              <a:rPr lang="zh-CN" altLang="en-US" sz="2200" dirty="0">
                <a:latin typeface="+mn-ea"/>
              </a:rPr>
              <a:t>的脚本，该脚本可以自动解压</a:t>
            </a:r>
            <a:r>
              <a:rPr lang="en-US" altLang="zh-CN" sz="2200" dirty="0">
                <a:latin typeface="+mn-ea"/>
              </a:rPr>
              <a:t>bzip2, </a:t>
            </a:r>
            <a:r>
              <a:rPr lang="en-US" altLang="zh-CN" sz="2200" dirty="0" err="1">
                <a:latin typeface="+mn-ea"/>
              </a:rPr>
              <a:t>gzip</a:t>
            </a:r>
            <a:r>
              <a:rPr lang="en-US" altLang="zh-CN" sz="2200" dirty="0">
                <a:latin typeface="+mn-ea"/>
              </a:rPr>
              <a:t> </a:t>
            </a:r>
            <a:r>
              <a:rPr lang="zh-CN" altLang="en-US" sz="2200" dirty="0">
                <a:latin typeface="+mn-ea"/>
              </a:rPr>
              <a:t>和</a:t>
            </a:r>
            <a:r>
              <a:rPr lang="en-US" altLang="zh-CN" sz="2200" dirty="0">
                <a:latin typeface="+mn-ea"/>
              </a:rPr>
              <a:t>zip </a:t>
            </a:r>
            <a:r>
              <a:rPr lang="zh-CN" altLang="en-US" sz="2200" dirty="0">
                <a:latin typeface="+mn-ea"/>
              </a:rPr>
              <a:t>类型的压缩文件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descr="Large confetti">
            <a:extLst>
              <a:ext uri="{FF2B5EF4-FFF2-40B4-BE49-F238E27FC236}">
                <a16:creationId xmlns:a16="http://schemas.microsoft.com/office/drawing/2014/main" xmlns="" id="{EAB559A7-D131-4E85-8192-8ABCD7F68727}"/>
              </a:ext>
            </a:extLst>
          </p:cNvPr>
          <p:cNvSpPr>
            <a:spLocks noGrp="1" noChangeArrowheads="1"/>
          </p:cNvSpPr>
          <p:nvPr>
            <p:ph type="title"/>
          </p:nvPr>
        </p:nvSpPr>
        <p:spPr/>
        <p:txBody>
          <a:bodyPr/>
          <a:lstStyle/>
          <a:p>
            <a:endParaRPr lang="zh-CN" altLang="en-US"/>
          </a:p>
        </p:txBody>
      </p:sp>
      <p:sp>
        <p:nvSpPr>
          <p:cNvPr id="165891" name="Rectangle 3">
            <a:extLst>
              <a:ext uri="{FF2B5EF4-FFF2-40B4-BE49-F238E27FC236}">
                <a16:creationId xmlns:a16="http://schemas.microsoft.com/office/drawing/2014/main" xmlns="" id="{E4582D7F-C270-44B0-8BDC-AD8528950349}"/>
              </a:ext>
            </a:extLst>
          </p:cNvPr>
          <p:cNvSpPr>
            <a:spLocks noGrp="1" noChangeArrowheads="1"/>
          </p:cNvSpPr>
          <p:nvPr>
            <p:ph idx="1"/>
          </p:nvPr>
        </p:nvSpPr>
        <p:spPr/>
        <p:txBody>
          <a:bodyPr>
            <a:normAutofit fontScale="92500" lnSpcReduction="10000"/>
          </a:bodyPr>
          <a:lstStyle/>
          <a:p>
            <a:pPr>
              <a:lnSpc>
                <a:spcPct val="90000"/>
              </a:lnSpc>
            </a:pPr>
            <a:r>
              <a:rPr lang="en-US" altLang="zh-CN" sz="2400"/>
              <a:t>#!/bin/sh </a:t>
            </a:r>
            <a:br>
              <a:rPr lang="en-US" altLang="zh-CN" sz="2400"/>
            </a:br>
            <a:r>
              <a:rPr lang="en-US" altLang="zh-CN" sz="2400"/>
              <a:t>ftype=`file "$1"` </a:t>
            </a:r>
            <a:br>
              <a:rPr lang="en-US" altLang="zh-CN" sz="2400"/>
            </a:br>
            <a:r>
              <a:rPr lang="en-US" altLang="zh-CN" sz="2400"/>
              <a:t>case "$ftype" in </a:t>
            </a:r>
            <a:br>
              <a:rPr lang="en-US" altLang="zh-CN" sz="2400"/>
            </a:br>
            <a:r>
              <a:rPr lang="en-US" altLang="zh-CN" sz="2400"/>
              <a:t>"$1: Zip archive"*) </a:t>
            </a:r>
            <a:br>
              <a:rPr lang="en-US" altLang="zh-CN" sz="2400"/>
            </a:br>
            <a:r>
              <a:rPr lang="zh-CN" altLang="en-US" sz="2400"/>
              <a:t>　　</a:t>
            </a:r>
            <a:r>
              <a:rPr lang="en-US" altLang="zh-CN" sz="2400"/>
              <a:t>unzip "$1" ;; </a:t>
            </a:r>
            <a:br>
              <a:rPr lang="en-US" altLang="zh-CN" sz="2400"/>
            </a:br>
            <a:r>
              <a:rPr lang="en-US" altLang="zh-CN" sz="2400"/>
              <a:t>"$1: gzip compressed"*) </a:t>
            </a:r>
            <a:br>
              <a:rPr lang="en-US" altLang="zh-CN" sz="2400"/>
            </a:br>
            <a:r>
              <a:rPr lang="zh-CN" altLang="en-US" sz="2400"/>
              <a:t>　　</a:t>
            </a:r>
            <a:r>
              <a:rPr lang="en-US" altLang="zh-CN" sz="2400"/>
              <a:t>gunzip "$1" ;; </a:t>
            </a:r>
            <a:br>
              <a:rPr lang="en-US" altLang="zh-CN" sz="2400"/>
            </a:br>
            <a:r>
              <a:rPr lang="en-US" altLang="zh-CN" sz="2400"/>
              <a:t>"$1: bzip2 compressed"*) </a:t>
            </a:r>
            <a:br>
              <a:rPr lang="en-US" altLang="zh-CN" sz="2400"/>
            </a:br>
            <a:r>
              <a:rPr lang="zh-CN" altLang="en-US" sz="2400"/>
              <a:t>　　</a:t>
            </a:r>
            <a:r>
              <a:rPr lang="en-US" altLang="zh-CN" sz="2400"/>
              <a:t>bunzip2 "$1" ;; </a:t>
            </a:r>
            <a:br>
              <a:rPr lang="en-US" altLang="zh-CN" sz="2400"/>
            </a:br>
            <a:r>
              <a:rPr lang="en-US" altLang="zh-CN" sz="2400"/>
              <a:t>*) echo "File $1 can not be uncompressed with smartzip";; </a:t>
            </a:r>
            <a:br>
              <a:rPr lang="en-US" altLang="zh-CN" sz="2400"/>
            </a:br>
            <a:r>
              <a:rPr lang="en-US" altLang="zh-CN" sz="2400"/>
              <a:t>esac </a:t>
            </a:r>
            <a:br>
              <a:rPr lang="en-US" altLang="zh-CN" sz="2400"/>
            </a:br>
            <a:endParaRPr lang="zh-CN" alt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descr="Large confetti">
            <a:extLst>
              <a:ext uri="{FF2B5EF4-FFF2-40B4-BE49-F238E27FC236}">
                <a16:creationId xmlns:a16="http://schemas.microsoft.com/office/drawing/2014/main" xmlns="" id="{897A7280-6ADF-4883-AB45-DA497697CAC1}"/>
              </a:ext>
            </a:extLst>
          </p:cNvPr>
          <p:cNvSpPr>
            <a:spLocks noGrp="1" noChangeArrowheads="1"/>
          </p:cNvSpPr>
          <p:nvPr>
            <p:ph type="title"/>
          </p:nvPr>
        </p:nvSpPr>
        <p:spPr/>
        <p:txBody>
          <a:bodyPr/>
          <a:lstStyle/>
          <a:p>
            <a:endParaRPr lang="zh-CN" altLang="en-US"/>
          </a:p>
        </p:txBody>
      </p:sp>
      <p:sp>
        <p:nvSpPr>
          <p:cNvPr id="166915" name="Rectangle 3">
            <a:extLst>
              <a:ext uri="{FF2B5EF4-FFF2-40B4-BE49-F238E27FC236}">
                <a16:creationId xmlns:a16="http://schemas.microsoft.com/office/drawing/2014/main" xmlns="" id="{F9622957-03CD-464A-B663-3822E77DD80A}"/>
              </a:ext>
            </a:extLst>
          </p:cNvPr>
          <p:cNvSpPr>
            <a:spLocks noGrp="1" noChangeArrowheads="1"/>
          </p:cNvSpPr>
          <p:nvPr>
            <p:ph idx="1"/>
          </p:nvPr>
        </p:nvSpPr>
        <p:spPr/>
        <p:txBody>
          <a:bodyPr/>
          <a:lstStyle/>
          <a:p>
            <a:r>
              <a:rPr lang="zh-CN" altLang="en-US"/>
              <a:t>这里使用了一个特殊的变量</a:t>
            </a:r>
            <a:r>
              <a:rPr lang="en-US" altLang="zh-CN"/>
              <a:t>$1</a:t>
            </a:r>
            <a:r>
              <a:rPr lang="zh-CN" altLang="en-US"/>
              <a:t>。该变量包含了传递给该程序的第一个参数值。</a:t>
            </a:r>
            <a:br>
              <a:rPr lang="zh-CN" altLang="en-US"/>
            </a:br>
            <a:r>
              <a:rPr lang="zh-CN" altLang="en-US"/>
              <a:t>也就是说，当我们运行： </a:t>
            </a:r>
            <a:br>
              <a:rPr lang="zh-CN" altLang="en-US"/>
            </a:br>
            <a:r>
              <a:rPr lang="en-US" altLang="zh-CN"/>
              <a:t>smartzip articles.zip </a:t>
            </a:r>
            <a:br>
              <a:rPr lang="en-US" altLang="zh-CN"/>
            </a:br>
            <a:r>
              <a:rPr lang="en-US" altLang="zh-CN"/>
              <a:t>$1 </a:t>
            </a:r>
            <a:r>
              <a:rPr lang="zh-CN" altLang="en-US"/>
              <a:t>就是字符串 </a:t>
            </a:r>
            <a:r>
              <a:rPr lang="en-US" altLang="zh-CN"/>
              <a:t>articles.zip </a:t>
            </a:r>
            <a:br>
              <a:rPr lang="en-US" altLang="zh-CN"/>
            </a:b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descr="Large confetti">
            <a:extLst>
              <a:ext uri="{FF2B5EF4-FFF2-40B4-BE49-F238E27FC236}">
                <a16:creationId xmlns:a16="http://schemas.microsoft.com/office/drawing/2014/main" xmlns="" id="{98C05909-0A57-4D1A-B660-F7AD8ADD5A56}"/>
              </a:ext>
            </a:extLst>
          </p:cNvPr>
          <p:cNvSpPr>
            <a:spLocks noGrp="1" noChangeArrowheads="1"/>
          </p:cNvSpPr>
          <p:nvPr>
            <p:ph type="title"/>
          </p:nvPr>
        </p:nvSpPr>
        <p:spPr/>
        <p:txBody>
          <a:bodyPr/>
          <a:lstStyle/>
          <a:p>
            <a:endParaRPr lang="zh-CN" altLang="en-US"/>
          </a:p>
        </p:txBody>
      </p:sp>
      <p:sp>
        <p:nvSpPr>
          <p:cNvPr id="167939" name="Rectangle 3">
            <a:extLst>
              <a:ext uri="{FF2B5EF4-FFF2-40B4-BE49-F238E27FC236}">
                <a16:creationId xmlns:a16="http://schemas.microsoft.com/office/drawing/2014/main" xmlns="" id="{29514270-D35D-49E2-A2C9-96EC4113E30D}"/>
              </a:ext>
            </a:extLst>
          </p:cNvPr>
          <p:cNvSpPr>
            <a:spLocks noGrp="1" noChangeArrowheads="1"/>
          </p:cNvSpPr>
          <p:nvPr>
            <p:ph idx="1"/>
          </p:nvPr>
        </p:nvSpPr>
        <p:spPr/>
        <p:txBody>
          <a:bodyPr/>
          <a:lstStyle/>
          <a:p>
            <a:r>
              <a:rPr lang="en-US" altLang="zh-CN"/>
              <a:t>selsect</a:t>
            </a:r>
            <a:br>
              <a:rPr lang="en-US" altLang="zh-CN"/>
            </a:br>
            <a:r>
              <a:rPr lang="en-US" altLang="zh-CN"/>
              <a:t>select </a:t>
            </a:r>
            <a:r>
              <a:rPr lang="zh-CN" altLang="en-US"/>
              <a:t>表达式是一种</a:t>
            </a:r>
            <a:r>
              <a:rPr lang="en-US" altLang="zh-CN"/>
              <a:t>bash</a:t>
            </a:r>
            <a:r>
              <a:rPr lang="zh-CN" altLang="en-US"/>
              <a:t>的扩展应用，尤其擅长于交互式使用。用户可以从一组不同的值中进行选择。 </a:t>
            </a:r>
            <a:br>
              <a:rPr lang="zh-CN" altLang="en-US"/>
            </a:br>
            <a:r>
              <a:rPr lang="en-US" altLang="zh-CN"/>
              <a:t>select var in ... ; do </a:t>
            </a:r>
            <a:br>
              <a:rPr lang="en-US" altLang="zh-CN"/>
            </a:br>
            <a:r>
              <a:rPr lang="zh-CN" altLang="en-US"/>
              <a:t>　</a:t>
            </a:r>
            <a:r>
              <a:rPr lang="en-US" altLang="zh-CN"/>
              <a:t>break </a:t>
            </a:r>
            <a:br>
              <a:rPr lang="en-US" altLang="zh-CN"/>
            </a:br>
            <a:r>
              <a:rPr lang="en-US" altLang="zh-CN"/>
              <a:t>done </a:t>
            </a:r>
            <a:br>
              <a:rPr lang="en-US" altLang="zh-CN"/>
            </a:br>
            <a:r>
              <a:rPr lang="en-US" altLang="zh-CN"/>
              <a:t>.... now $var can be used .... </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descr="Large confetti">
            <a:extLst>
              <a:ext uri="{FF2B5EF4-FFF2-40B4-BE49-F238E27FC236}">
                <a16:creationId xmlns:a16="http://schemas.microsoft.com/office/drawing/2014/main" xmlns="" id="{1937E087-3BE1-4B4D-A75B-14951771F910}"/>
              </a:ext>
            </a:extLst>
          </p:cNvPr>
          <p:cNvSpPr>
            <a:spLocks noGrp="1" noChangeArrowheads="1"/>
          </p:cNvSpPr>
          <p:nvPr>
            <p:ph type="title"/>
          </p:nvPr>
        </p:nvSpPr>
        <p:spPr/>
        <p:txBody>
          <a:bodyPr/>
          <a:lstStyle/>
          <a:p>
            <a:r>
              <a:rPr lang="zh-CN" altLang="en-US"/>
              <a:t>概述</a:t>
            </a:r>
          </a:p>
        </p:txBody>
      </p:sp>
      <p:sp>
        <p:nvSpPr>
          <p:cNvPr id="141315" name="Rectangle 3">
            <a:extLst>
              <a:ext uri="{FF2B5EF4-FFF2-40B4-BE49-F238E27FC236}">
                <a16:creationId xmlns:a16="http://schemas.microsoft.com/office/drawing/2014/main" xmlns="" id="{FD4A2453-872F-41E1-8224-C99D8C67CF9D}"/>
              </a:ext>
            </a:extLst>
          </p:cNvPr>
          <p:cNvSpPr>
            <a:spLocks noGrp="1" noChangeArrowheads="1"/>
          </p:cNvSpPr>
          <p:nvPr>
            <p:ph idx="1"/>
          </p:nvPr>
        </p:nvSpPr>
        <p:spPr>
          <a:xfrm>
            <a:off x="609599" y="1295400"/>
            <a:ext cx="6347714" cy="4745963"/>
          </a:xfrm>
        </p:spPr>
        <p:txBody>
          <a:bodyPr>
            <a:normAutofit/>
          </a:bodyPr>
          <a:lstStyle/>
          <a:p>
            <a:r>
              <a:rPr lang="en-US" altLang="zh-CN" sz="2400" dirty="0">
                <a:latin typeface="+mn-ea"/>
              </a:rPr>
              <a:t>shell</a:t>
            </a:r>
            <a:r>
              <a:rPr lang="zh-CN" altLang="en-US" sz="2400" dirty="0">
                <a:latin typeface="+mn-ea"/>
              </a:rPr>
              <a:t>是操作系统最外面的一层。</a:t>
            </a:r>
            <a:r>
              <a:rPr lang="en-US" altLang="zh-CN" sz="2400" dirty="0">
                <a:latin typeface="+mn-ea"/>
              </a:rPr>
              <a:t>shell</a:t>
            </a:r>
            <a:r>
              <a:rPr lang="zh-CN" altLang="en-US" sz="2400" dirty="0">
                <a:latin typeface="+mn-ea"/>
              </a:rPr>
              <a:t>管理你与操作系统之间的交互</a:t>
            </a:r>
            <a:r>
              <a:rPr lang="en-US" altLang="zh-CN" sz="2400" dirty="0">
                <a:latin typeface="+mn-ea"/>
              </a:rPr>
              <a:t>:</a:t>
            </a:r>
            <a:r>
              <a:rPr lang="zh-CN" altLang="en-US" sz="2400" dirty="0">
                <a:latin typeface="+mn-ea"/>
              </a:rPr>
              <a:t>等待你输入，向操作系统解释你的输入，并且处理各种各样的操作系统的输出结果。 </a:t>
            </a:r>
          </a:p>
          <a:p>
            <a:r>
              <a:rPr lang="en-US" altLang="zh-CN" sz="2400" dirty="0">
                <a:latin typeface="+mn-ea"/>
              </a:rPr>
              <a:t>shell</a:t>
            </a:r>
            <a:r>
              <a:rPr lang="zh-CN" altLang="en-US" sz="2400" dirty="0">
                <a:latin typeface="+mn-ea"/>
              </a:rPr>
              <a:t>提供了你与操作系统之间通讯的方式。这种通讯可以以交互方式（从键盘输入，并且可以立即得到响应），或者以</a:t>
            </a:r>
            <a:r>
              <a:rPr lang="en-US" altLang="zh-CN" sz="2400" dirty="0">
                <a:latin typeface="+mn-ea"/>
              </a:rPr>
              <a:t>shell script(</a:t>
            </a:r>
            <a:r>
              <a:rPr lang="zh-CN" altLang="en-US" sz="2400" dirty="0">
                <a:latin typeface="+mn-ea"/>
              </a:rPr>
              <a:t>非交互</a:t>
            </a:r>
            <a:r>
              <a:rPr lang="en-US" altLang="zh-CN" sz="2400" dirty="0">
                <a:latin typeface="+mn-ea"/>
              </a:rPr>
              <a:t>)</a:t>
            </a:r>
            <a:r>
              <a:rPr lang="zh-CN" altLang="en-US" sz="2400" dirty="0">
                <a:latin typeface="+mn-ea"/>
              </a:rPr>
              <a:t>方式执行。</a:t>
            </a:r>
            <a:r>
              <a:rPr lang="en-US" altLang="zh-CN" sz="2400" dirty="0">
                <a:latin typeface="+mn-ea"/>
              </a:rPr>
              <a:t>shell script</a:t>
            </a:r>
            <a:r>
              <a:rPr lang="zh-CN" altLang="en-US" sz="2400" dirty="0">
                <a:latin typeface="+mn-ea"/>
              </a:rPr>
              <a:t>是放在文件中的一串</a:t>
            </a:r>
            <a:r>
              <a:rPr lang="en-US" altLang="zh-CN" sz="2400" dirty="0">
                <a:latin typeface="+mn-ea"/>
              </a:rPr>
              <a:t>shell</a:t>
            </a:r>
            <a:r>
              <a:rPr lang="zh-CN" altLang="en-US" sz="2400" dirty="0">
                <a:latin typeface="+mn-ea"/>
              </a:rPr>
              <a:t>和操作系统命令，它们可以被重复使用。本质上，</a:t>
            </a:r>
            <a:r>
              <a:rPr lang="en-US" altLang="zh-CN" sz="2400" dirty="0">
                <a:latin typeface="+mn-ea"/>
              </a:rPr>
              <a:t>shell script</a:t>
            </a:r>
            <a:r>
              <a:rPr lang="zh-CN" altLang="en-US" sz="2400" dirty="0">
                <a:latin typeface="+mn-ea"/>
              </a:rPr>
              <a:t>是命令行命令简单的组合到一个文件里面。 </a:t>
            </a:r>
          </a:p>
          <a:p>
            <a:r>
              <a:rPr lang="zh-CN" altLang="en-US" sz="2400" dirty="0">
                <a:latin typeface="+mn-ea"/>
              </a:rPr>
              <a:t>　　</a:t>
            </a:r>
            <a:r>
              <a:rPr lang="en-US" altLang="zh-CN" sz="2400" dirty="0">
                <a:latin typeface="+mn-ea"/>
              </a:rPr>
              <a:t>Shell</a:t>
            </a:r>
            <a:r>
              <a:rPr lang="zh-CN" altLang="en-US" sz="2400" dirty="0">
                <a:latin typeface="+mn-ea"/>
              </a:rPr>
              <a:t>基本上是一个命令解释器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descr="Large confetti">
            <a:extLst>
              <a:ext uri="{FF2B5EF4-FFF2-40B4-BE49-F238E27FC236}">
                <a16:creationId xmlns:a16="http://schemas.microsoft.com/office/drawing/2014/main" xmlns="" id="{940D7BD2-73E6-493E-B005-72DBAE00551B}"/>
              </a:ext>
            </a:extLst>
          </p:cNvPr>
          <p:cNvSpPr>
            <a:spLocks noGrp="1" noChangeArrowheads="1"/>
          </p:cNvSpPr>
          <p:nvPr>
            <p:ph type="title"/>
          </p:nvPr>
        </p:nvSpPr>
        <p:spPr/>
        <p:txBody>
          <a:bodyPr/>
          <a:lstStyle/>
          <a:p>
            <a:endParaRPr lang="zh-CN" altLang="en-US"/>
          </a:p>
        </p:txBody>
      </p:sp>
      <p:sp>
        <p:nvSpPr>
          <p:cNvPr id="168963" name="Rectangle 3">
            <a:extLst>
              <a:ext uri="{FF2B5EF4-FFF2-40B4-BE49-F238E27FC236}">
                <a16:creationId xmlns:a16="http://schemas.microsoft.com/office/drawing/2014/main" xmlns="" id="{05CA7BD1-3760-4F85-A5B5-B6FC37C1884B}"/>
              </a:ext>
            </a:extLst>
          </p:cNvPr>
          <p:cNvSpPr>
            <a:spLocks noGrp="1" noChangeArrowheads="1"/>
          </p:cNvSpPr>
          <p:nvPr>
            <p:ph idx="1"/>
          </p:nvPr>
        </p:nvSpPr>
        <p:spPr/>
        <p:txBody>
          <a:bodyPr/>
          <a:lstStyle/>
          <a:p>
            <a:r>
              <a:rPr lang="en-US" altLang="zh-CN"/>
              <a:t>#!/bin/sh </a:t>
            </a:r>
            <a:br>
              <a:rPr lang="en-US" altLang="zh-CN"/>
            </a:br>
            <a:r>
              <a:rPr lang="en-US" altLang="zh-CN"/>
              <a:t>echo "What is your favourite OS?" </a:t>
            </a:r>
            <a:br>
              <a:rPr lang="en-US" altLang="zh-CN"/>
            </a:br>
            <a:r>
              <a:rPr lang="en-US" altLang="zh-CN"/>
              <a:t>select var in "Linux" "Gnu Hurd" "Free BSD" "Other"; do </a:t>
            </a:r>
            <a:br>
              <a:rPr lang="en-US" altLang="zh-CN"/>
            </a:br>
            <a:r>
              <a:rPr lang="zh-CN" altLang="en-US"/>
              <a:t>　　　　</a:t>
            </a:r>
            <a:r>
              <a:rPr lang="en-US" altLang="zh-CN"/>
              <a:t>break </a:t>
            </a:r>
            <a:br>
              <a:rPr lang="en-US" altLang="zh-CN"/>
            </a:br>
            <a:r>
              <a:rPr lang="en-US" altLang="zh-CN"/>
              <a:t>done </a:t>
            </a:r>
            <a:br>
              <a:rPr lang="en-US" altLang="zh-CN"/>
            </a:br>
            <a:r>
              <a:rPr lang="en-US" altLang="zh-CN"/>
              <a:t>echo "You have selected $var" </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descr="Large confetti">
            <a:extLst>
              <a:ext uri="{FF2B5EF4-FFF2-40B4-BE49-F238E27FC236}">
                <a16:creationId xmlns:a16="http://schemas.microsoft.com/office/drawing/2014/main" xmlns="" id="{5127C873-81E6-464F-BDF2-5511B07AC519}"/>
              </a:ext>
            </a:extLst>
          </p:cNvPr>
          <p:cNvSpPr>
            <a:spLocks noGrp="1" noChangeArrowheads="1"/>
          </p:cNvSpPr>
          <p:nvPr>
            <p:ph type="title"/>
          </p:nvPr>
        </p:nvSpPr>
        <p:spPr/>
        <p:txBody>
          <a:bodyPr/>
          <a:lstStyle/>
          <a:p>
            <a:endParaRPr lang="zh-CN" altLang="en-US"/>
          </a:p>
        </p:txBody>
      </p:sp>
      <p:sp>
        <p:nvSpPr>
          <p:cNvPr id="169987" name="Rectangle 3">
            <a:extLst>
              <a:ext uri="{FF2B5EF4-FFF2-40B4-BE49-F238E27FC236}">
                <a16:creationId xmlns:a16="http://schemas.microsoft.com/office/drawing/2014/main" xmlns="" id="{6835259B-BAB4-4DBC-AD1E-E59EC3FDFD60}"/>
              </a:ext>
            </a:extLst>
          </p:cNvPr>
          <p:cNvSpPr>
            <a:spLocks noGrp="1" noChangeArrowheads="1"/>
          </p:cNvSpPr>
          <p:nvPr>
            <p:ph idx="1"/>
          </p:nvPr>
        </p:nvSpPr>
        <p:spPr/>
        <p:txBody>
          <a:bodyPr/>
          <a:lstStyle/>
          <a:p>
            <a:r>
              <a:rPr lang="en-US" altLang="zh-CN" sz="2200" dirty="0">
                <a:latin typeface="+mn-ea"/>
              </a:rPr>
              <a:t>What is your </a:t>
            </a:r>
            <a:r>
              <a:rPr lang="en-US" altLang="zh-CN" sz="2200" dirty="0" err="1">
                <a:latin typeface="+mn-ea"/>
              </a:rPr>
              <a:t>favourite</a:t>
            </a:r>
            <a:r>
              <a:rPr lang="en-US" altLang="zh-CN" sz="2200" dirty="0">
                <a:latin typeface="+mn-ea"/>
              </a:rPr>
              <a:t> OS? </a:t>
            </a:r>
            <a:br>
              <a:rPr lang="en-US" altLang="zh-CN" sz="2200" dirty="0">
                <a:latin typeface="+mn-ea"/>
              </a:rPr>
            </a:br>
            <a:r>
              <a:rPr lang="en-US" altLang="zh-CN" sz="2200" dirty="0">
                <a:latin typeface="+mn-ea"/>
              </a:rPr>
              <a:t>1) Linux </a:t>
            </a:r>
            <a:br>
              <a:rPr lang="en-US" altLang="zh-CN" sz="2200" dirty="0">
                <a:latin typeface="+mn-ea"/>
              </a:rPr>
            </a:br>
            <a:r>
              <a:rPr lang="en-US" altLang="zh-CN" sz="2200" dirty="0">
                <a:latin typeface="+mn-ea"/>
              </a:rPr>
              <a:t>2) Gnu Hurd </a:t>
            </a:r>
            <a:br>
              <a:rPr lang="en-US" altLang="zh-CN" sz="2200" dirty="0">
                <a:latin typeface="+mn-ea"/>
              </a:rPr>
            </a:br>
            <a:r>
              <a:rPr lang="en-US" altLang="zh-CN" sz="2200" dirty="0">
                <a:latin typeface="+mn-ea"/>
              </a:rPr>
              <a:t>3) Free BSD </a:t>
            </a:r>
            <a:br>
              <a:rPr lang="en-US" altLang="zh-CN" sz="2200" dirty="0">
                <a:latin typeface="+mn-ea"/>
              </a:rPr>
            </a:br>
            <a:r>
              <a:rPr lang="en-US" altLang="zh-CN" sz="2200" dirty="0">
                <a:latin typeface="+mn-ea"/>
              </a:rPr>
              <a:t>4) Other </a:t>
            </a:r>
            <a:br>
              <a:rPr lang="en-US" altLang="zh-CN" sz="2200" dirty="0">
                <a:latin typeface="+mn-ea"/>
              </a:rPr>
            </a:br>
            <a:r>
              <a:rPr lang="en-US" altLang="zh-CN" sz="2200" dirty="0">
                <a:latin typeface="+mn-ea"/>
              </a:rPr>
              <a:t>#? 1 </a:t>
            </a:r>
            <a:br>
              <a:rPr lang="en-US" altLang="zh-CN" sz="2200" dirty="0">
                <a:latin typeface="+mn-ea"/>
              </a:rPr>
            </a:br>
            <a:r>
              <a:rPr lang="en-US" altLang="zh-CN" sz="2200" dirty="0">
                <a:latin typeface="+mn-ea"/>
              </a:rPr>
              <a:t>You have selected Linux </a:t>
            </a:r>
            <a:endParaRPr lang="zh-CN" altLang="en-US" sz="2200" dirty="0">
              <a:latin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descr="Large confetti">
            <a:extLst>
              <a:ext uri="{FF2B5EF4-FFF2-40B4-BE49-F238E27FC236}">
                <a16:creationId xmlns:a16="http://schemas.microsoft.com/office/drawing/2014/main" xmlns="" id="{2EC56112-ADFE-4C7A-81BF-E6CA4F414829}"/>
              </a:ext>
            </a:extLst>
          </p:cNvPr>
          <p:cNvSpPr>
            <a:spLocks noGrp="1" noChangeArrowheads="1"/>
          </p:cNvSpPr>
          <p:nvPr>
            <p:ph type="title"/>
          </p:nvPr>
        </p:nvSpPr>
        <p:spPr/>
        <p:txBody>
          <a:bodyPr/>
          <a:lstStyle/>
          <a:p>
            <a:endParaRPr lang="zh-CN" altLang="en-US"/>
          </a:p>
        </p:txBody>
      </p:sp>
      <p:sp>
        <p:nvSpPr>
          <p:cNvPr id="171011" name="Rectangle 3">
            <a:extLst>
              <a:ext uri="{FF2B5EF4-FFF2-40B4-BE49-F238E27FC236}">
                <a16:creationId xmlns:a16="http://schemas.microsoft.com/office/drawing/2014/main" xmlns="" id="{1A246F8D-FB27-470D-B09D-B9D691565F6B}"/>
              </a:ext>
            </a:extLst>
          </p:cNvPr>
          <p:cNvSpPr>
            <a:spLocks noGrp="1" noChangeArrowheads="1"/>
          </p:cNvSpPr>
          <p:nvPr>
            <p:ph idx="1"/>
          </p:nvPr>
        </p:nvSpPr>
        <p:spPr/>
        <p:txBody>
          <a:bodyPr>
            <a:normAutofit fontScale="92500" lnSpcReduction="10000"/>
          </a:bodyPr>
          <a:lstStyle/>
          <a:p>
            <a:pPr>
              <a:lnSpc>
                <a:spcPct val="90000"/>
              </a:lnSpc>
            </a:pPr>
            <a:r>
              <a:rPr lang="en-US" altLang="zh-CN" sz="2400" dirty="0">
                <a:latin typeface="+mn-ea"/>
              </a:rPr>
              <a:t>loop</a:t>
            </a:r>
            <a:br>
              <a:rPr lang="en-US" altLang="zh-CN" sz="2400" dirty="0">
                <a:latin typeface="+mn-ea"/>
              </a:rPr>
            </a:br>
            <a:r>
              <a:rPr lang="en-US" altLang="zh-CN" sz="2400" dirty="0">
                <a:latin typeface="+mn-ea"/>
              </a:rPr>
              <a:t/>
            </a:r>
            <a:br>
              <a:rPr lang="en-US" altLang="zh-CN" sz="2400" dirty="0">
                <a:latin typeface="+mn-ea"/>
              </a:rPr>
            </a:br>
            <a:r>
              <a:rPr lang="en-US" altLang="zh-CN" sz="2400" dirty="0" err="1">
                <a:latin typeface="+mn-ea"/>
              </a:rPr>
              <a:t>loop</a:t>
            </a:r>
            <a:r>
              <a:rPr lang="zh-CN" altLang="en-US" sz="2400" dirty="0">
                <a:latin typeface="+mn-ea"/>
              </a:rPr>
              <a:t>表达式： </a:t>
            </a:r>
            <a:br>
              <a:rPr lang="zh-CN" altLang="en-US" sz="2400" dirty="0">
                <a:latin typeface="+mn-ea"/>
              </a:rPr>
            </a:br>
            <a:r>
              <a:rPr lang="en-US" altLang="zh-CN" sz="2400" dirty="0">
                <a:latin typeface="+mn-ea"/>
              </a:rPr>
              <a:t>while ...; do </a:t>
            </a:r>
            <a:br>
              <a:rPr lang="en-US" altLang="zh-CN" sz="2400" dirty="0">
                <a:latin typeface="+mn-ea"/>
              </a:rPr>
            </a:br>
            <a:r>
              <a:rPr lang="en-US" altLang="zh-CN" sz="2400" dirty="0">
                <a:latin typeface="+mn-ea"/>
              </a:rPr>
              <a:t>.... </a:t>
            </a:r>
            <a:br>
              <a:rPr lang="en-US" altLang="zh-CN" sz="2400" dirty="0">
                <a:latin typeface="+mn-ea"/>
              </a:rPr>
            </a:br>
            <a:r>
              <a:rPr lang="en-US" altLang="zh-CN" sz="2400" dirty="0">
                <a:latin typeface="+mn-ea"/>
              </a:rPr>
              <a:t>done </a:t>
            </a:r>
            <a:br>
              <a:rPr lang="en-US" altLang="zh-CN" sz="2400" dirty="0">
                <a:latin typeface="+mn-ea"/>
              </a:rPr>
            </a:br>
            <a:r>
              <a:rPr lang="zh-CN" altLang="en-US" sz="2400" dirty="0">
                <a:latin typeface="+mn-ea"/>
              </a:rPr>
              <a:t>　　</a:t>
            </a:r>
            <a:r>
              <a:rPr lang="en-US" altLang="zh-CN" sz="2400" dirty="0">
                <a:latin typeface="+mn-ea"/>
              </a:rPr>
              <a:t>while-loop </a:t>
            </a:r>
            <a:r>
              <a:rPr lang="zh-CN" altLang="en-US" sz="2400" dirty="0">
                <a:latin typeface="+mn-ea"/>
              </a:rPr>
              <a:t>将运行直到表达式测试为真。</a:t>
            </a:r>
            <a:r>
              <a:rPr lang="en-US" altLang="zh-CN" sz="2400" dirty="0">
                <a:latin typeface="+mn-ea"/>
              </a:rPr>
              <a:t>will run while the expression that we test for is true. </a:t>
            </a:r>
            <a:br>
              <a:rPr lang="en-US" altLang="zh-CN" sz="2400" dirty="0">
                <a:latin typeface="+mn-ea"/>
              </a:rPr>
            </a:br>
            <a:r>
              <a:rPr lang="zh-CN" altLang="en-US" sz="2400" dirty="0">
                <a:latin typeface="+mn-ea"/>
              </a:rPr>
              <a:t>关键字</a:t>
            </a:r>
            <a:r>
              <a:rPr lang="en-US" altLang="zh-CN" sz="2400" dirty="0">
                <a:latin typeface="+mn-ea"/>
              </a:rPr>
              <a:t>"break" </a:t>
            </a:r>
            <a:r>
              <a:rPr lang="zh-CN" altLang="en-US" sz="2400" dirty="0">
                <a:latin typeface="+mn-ea"/>
              </a:rPr>
              <a:t>用来跳出循环。而关键字”</a:t>
            </a:r>
            <a:r>
              <a:rPr lang="en-US" altLang="zh-CN" sz="2400" dirty="0">
                <a:latin typeface="+mn-ea"/>
              </a:rPr>
              <a:t>continue”</a:t>
            </a:r>
            <a:r>
              <a:rPr lang="zh-CN" altLang="en-US" sz="2400" dirty="0">
                <a:latin typeface="+mn-ea"/>
              </a:rPr>
              <a:t>用来不执行余下的部分而直接跳到下一个循环。 </a:t>
            </a:r>
            <a:r>
              <a:rPr lang="zh-CN" altLang="en-US" sz="2400" dirty="0"/>
              <a:t/>
            </a:r>
            <a:br>
              <a:rPr lang="zh-CN" altLang="en-US" sz="2400" dirty="0"/>
            </a:br>
            <a:r>
              <a:rPr lang="zh-CN" altLang="en-US" sz="2400" dirty="0"/>
              <a:t>　　</a:t>
            </a:r>
            <a:br>
              <a:rPr lang="zh-CN" altLang="en-US" sz="2400" dirty="0"/>
            </a:b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descr="Large confetti">
            <a:extLst>
              <a:ext uri="{FF2B5EF4-FFF2-40B4-BE49-F238E27FC236}">
                <a16:creationId xmlns:a16="http://schemas.microsoft.com/office/drawing/2014/main" xmlns="" id="{FBF3823F-326F-4427-B3CC-D13F10430ACD}"/>
              </a:ext>
            </a:extLst>
          </p:cNvPr>
          <p:cNvSpPr>
            <a:spLocks noGrp="1" noChangeArrowheads="1"/>
          </p:cNvSpPr>
          <p:nvPr>
            <p:ph type="title"/>
          </p:nvPr>
        </p:nvSpPr>
        <p:spPr/>
        <p:txBody>
          <a:bodyPr/>
          <a:lstStyle/>
          <a:p>
            <a:endParaRPr lang="zh-CN" altLang="en-US"/>
          </a:p>
        </p:txBody>
      </p:sp>
      <p:sp>
        <p:nvSpPr>
          <p:cNvPr id="172035" name="Rectangle 3">
            <a:extLst>
              <a:ext uri="{FF2B5EF4-FFF2-40B4-BE49-F238E27FC236}">
                <a16:creationId xmlns:a16="http://schemas.microsoft.com/office/drawing/2014/main" xmlns="" id="{BD69A977-AED6-4574-BC66-A26ED6E54123}"/>
              </a:ext>
            </a:extLst>
          </p:cNvPr>
          <p:cNvSpPr>
            <a:spLocks noGrp="1" noChangeArrowheads="1"/>
          </p:cNvSpPr>
          <p:nvPr>
            <p:ph idx="1"/>
          </p:nvPr>
        </p:nvSpPr>
        <p:spPr/>
        <p:txBody>
          <a:bodyPr/>
          <a:lstStyle/>
          <a:p>
            <a:r>
              <a:rPr lang="en-US" altLang="zh-CN" sz="2200" dirty="0">
                <a:latin typeface="+mn-ea"/>
              </a:rPr>
              <a:t>for-loop</a:t>
            </a:r>
            <a:r>
              <a:rPr lang="zh-CN" altLang="en-US" sz="2200" dirty="0">
                <a:latin typeface="+mn-ea"/>
              </a:rPr>
              <a:t>表达式查看一个字符串列表 </a:t>
            </a:r>
            <a:r>
              <a:rPr lang="en-US" altLang="zh-CN" sz="2200" dirty="0">
                <a:latin typeface="+mn-ea"/>
              </a:rPr>
              <a:t>(</a:t>
            </a:r>
            <a:r>
              <a:rPr lang="zh-CN" altLang="en-US" sz="2200" dirty="0">
                <a:latin typeface="+mn-ea"/>
              </a:rPr>
              <a:t>字符串用空格分隔</a:t>
            </a:r>
            <a:r>
              <a:rPr lang="en-US" altLang="zh-CN" sz="2200" dirty="0">
                <a:latin typeface="+mn-ea"/>
              </a:rPr>
              <a:t>) </a:t>
            </a:r>
            <a:r>
              <a:rPr lang="zh-CN" altLang="en-US" sz="2200" dirty="0">
                <a:latin typeface="+mn-ea"/>
              </a:rPr>
              <a:t>然后将其赋给一个变量： </a:t>
            </a:r>
            <a:br>
              <a:rPr lang="zh-CN" altLang="en-US" sz="2200" dirty="0">
                <a:latin typeface="+mn-ea"/>
              </a:rPr>
            </a:br>
            <a:r>
              <a:rPr lang="en-US" altLang="zh-CN" sz="2200" dirty="0">
                <a:latin typeface="+mn-ea"/>
              </a:rPr>
              <a:t>for </a:t>
            </a:r>
            <a:r>
              <a:rPr lang="en-US" altLang="zh-CN" sz="2200" dirty="0" err="1">
                <a:latin typeface="+mn-ea"/>
              </a:rPr>
              <a:t>var</a:t>
            </a:r>
            <a:r>
              <a:rPr lang="en-US" altLang="zh-CN" sz="2200" dirty="0">
                <a:latin typeface="+mn-ea"/>
              </a:rPr>
              <a:t> in ....; do </a:t>
            </a:r>
            <a:br>
              <a:rPr lang="en-US" altLang="zh-CN" sz="2200" dirty="0">
                <a:latin typeface="+mn-ea"/>
              </a:rPr>
            </a:br>
            <a:r>
              <a:rPr lang="zh-CN" altLang="en-US" sz="2200" dirty="0">
                <a:latin typeface="+mn-ea"/>
              </a:rPr>
              <a:t>　 </a:t>
            </a:r>
            <a:r>
              <a:rPr lang="en-US" altLang="zh-CN" sz="2200" dirty="0">
                <a:latin typeface="+mn-ea"/>
              </a:rPr>
              <a:t>.... </a:t>
            </a:r>
            <a:br>
              <a:rPr lang="en-US" altLang="zh-CN" sz="2200" dirty="0">
                <a:latin typeface="+mn-ea"/>
              </a:rPr>
            </a:br>
            <a:r>
              <a:rPr lang="en-US" altLang="zh-CN" sz="2200" dirty="0">
                <a:latin typeface="+mn-ea"/>
              </a:rPr>
              <a:t>done </a:t>
            </a:r>
            <a:r>
              <a:rPr lang="en-US" altLang="zh-CN" dirty="0"/>
              <a:t/>
            </a:r>
            <a:br>
              <a:rPr lang="en-US" altLang="zh-CN" dirty="0"/>
            </a:b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descr="Large confetti">
            <a:extLst>
              <a:ext uri="{FF2B5EF4-FFF2-40B4-BE49-F238E27FC236}">
                <a16:creationId xmlns:a16="http://schemas.microsoft.com/office/drawing/2014/main" xmlns="" id="{A7E239AB-2A1B-45D1-826F-0E3FEE8DDAA5}"/>
              </a:ext>
            </a:extLst>
          </p:cNvPr>
          <p:cNvSpPr>
            <a:spLocks noGrp="1" noChangeArrowheads="1"/>
          </p:cNvSpPr>
          <p:nvPr>
            <p:ph type="title"/>
          </p:nvPr>
        </p:nvSpPr>
        <p:spPr/>
        <p:txBody>
          <a:bodyPr/>
          <a:lstStyle/>
          <a:p>
            <a:endParaRPr lang="zh-CN" altLang="en-US"/>
          </a:p>
        </p:txBody>
      </p:sp>
      <p:sp>
        <p:nvSpPr>
          <p:cNvPr id="173059" name="Rectangle 3">
            <a:extLst>
              <a:ext uri="{FF2B5EF4-FFF2-40B4-BE49-F238E27FC236}">
                <a16:creationId xmlns:a16="http://schemas.microsoft.com/office/drawing/2014/main" xmlns="" id="{6C2DAF18-D23A-4D6B-B7E8-27B5664C7AF6}"/>
              </a:ext>
            </a:extLst>
          </p:cNvPr>
          <p:cNvSpPr>
            <a:spLocks noGrp="1" noChangeArrowheads="1"/>
          </p:cNvSpPr>
          <p:nvPr>
            <p:ph idx="1"/>
          </p:nvPr>
        </p:nvSpPr>
        <p:spPr/>
        <p:txBody>
          <a:bodyPr/>
          <a:lstStyle/>
          <a:p>
            <a:r>
              <a:rPr lang="en-US" altLang="zh-CN" sz="2200" dirty="0">
                <a:latin typeface="+mn-ea"/>
              </a:rPr>
              <a:t>#!/bin/</a:t>
            </a:r>
            <a:r>
              <a:rPr lang="en-US" altLang="zh-CN" sz="2200" dirty="0" err="1">
                <a:latin typeface="+mn-ea"/>
              </a:rPr>
              <a:t>sh</a:t>
            </a:r>
            <a:r>
              <a:rPr lang="en-US" altLang="zh-CN" sz="2200" dirty="0">
                <a:latin typeface="+mn-ea"/>
              </a:rPr>
              <a:t> </a:t>
            </a:r>
            <a:br>
              <a:rPr lang="en-US" altLang="zh-CN" sz="2200" dirty="0">
                <a:latin typeface="+mn-ea"/>
              </a:rPr>
            </a:br>
            <a:r>
              <a:rPr lang="en-US" altLang="zh-CN" sz="2200" dirty="0">
                <a:latin typeface="+mn-ea"/>
              </a:rPr>
              <a:t>for </a:t>
            </a:r>
            <a:r>
              <a:rPr lang="en-US" altLang="zh-CN" sz="2200" dirty="0" err="1">
                <a:latin typeface="+mn-ea"/>
              </a:rPr>
              <a:t>var</a:t>
            </a:r>
            <a:r>
              <a:rPr lang="en-US" altLang="zh-CN" sz="2200" dirty="0">
                <a:latin typeface="+mn-ea"/>
              </a:rPr>
              <a:t> in A B C ; do </a:t>
            </a:r>
            <a:br>
              <a:rPr lang="en-US" altLang="zh-CN" sz="2200" dirty="0">
                <a:latin typeface="+mn-ea"/>
              </a:rPr>
            </a:br>
            <a:r>
              <a:rPr lang="zh-CN" altLang="en-US" sz="2200" dirty="0">
                <a:latin typeface="+mn-ea"/>
              </a:rPr>
              <a:t>　 </a:t>
            </a:r>
            <a:r>
              <a:rPr lang="en-US" altLang="zh-CN" sz="2200" dirty="0">
                <a:latin typeface="+mn-ea"/>
              </a:rPr>
              <a:t>echo "</a:t>
            </a:r>
            <a:r>
              <a:rPr lang="en-US" altLang="zh-CN" sz="2200" dirty="0" err="1">
                <a:latin typeface="+mn-ea"/>
              </a:rPr>
              <a:t>var</a:t>
            </a:r>
            <a:r>
              <a:rPr lang="en-US" altLang="zh-CN" sz="2200" dirty="0">
                <a:latin typeface="+mn-ea"/>
              </a:rPr>
              <a:t> is $</a:t>
            </a:r>
            <a:r>
              <a:rPr lang="en-US" altLang="zh-CN" sz="2200" dirty="0" err="1">
                <a:latin typeface="+mn-ea"/>
              </a:rPr>
              <a:t>var</a:t>
            </a:r>
            <a:r>
              <a:rPr lang="en-US" altLang="zh-CN" sz="2200" dirty="0">
                <a:latin typeface="+mn-ea"/>
              </a:rPr>
              <a:t>" </a:t>
            </a:r>
            <a:br>
              <a:rPr lang="en-US" altLang="zh-CN" sz="2200" dirty="0">
                <a:latin typeface="+mn-ea"/>
              </a:rPr>
            </a:br>
            <a:r>
              <a:rPr lang="en-US" altLang="zh-CN" sz="2200" dirty="0">
                <a:latin typeface="+mn-ea"/>
              </a:rPr>
              <a:t>done </a:t>
            </a:r>
            <a:r>
              <a:rPr lang="en-US" altLang="zh-CN" dirty="0"/>
              <a:t/>
            </a:r>
            <a:br>
              <a:rPr lang="en-US" altLang="zh-CN" dirty="0"/>
            </a:b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descr="Large confetti">
            <a:extLst>
              <a:ext uri="{FF2B5EF4-FFF2-40B4-BE49-F238E27FC236}">
                <a16:creationId xmlns:a16="http://schemas.microsoft.com/office/drawing/2014/main" xmlns="" id="{96F858D9-4CD3-4629-99EC-520420B45800}"/>
              </a:ext>
            </a:extLst>
          </p:cNvPr>
          <p:cNvSpPr>
            <a:spLocks noGrp="1" noChangeArrowheads="1"/>
          </p:cNvSpPr>
          <p:nvPr>
            <p:ph type="title"/>
          </p:nvPr>
        </p:nvSpPr>
        <p:spPr/>
        <p:txBody>
          <a:bodyPr/>
          <a:lstStyle/>
          <a:p>
            <a:endParaRPr lang="zh-CN" altLang="en-US"/>
          </a:p>
        </p:txBody>
      </p:sp>
      <p:sp>
        <p:nvSpPr>
          <p:cNvPr id="174083" name="Rectangle 3">
            <a:extLst>
              <a:ext uri="{FF2B5EF4-FFF2-40B4-BE49-F238E27FC236}">
                <a16:creationId xmlns:a16="http://schemas.microsoft.com/office/drawing/2014/main" xmlns="" id="{8C19BECD-96A6-432B-97C9-6EBEACD78441}"/>
              </a:ext>
            </a:extLst>
          </p:cNvPr>
          <p:cNvSpPr>
            <a:spLocks noGrp="1" noChangeArrowheads="1"/>
          </p:cNvSpPr>
          <p:nvPr>
            <p:ph idx="1"/>
          </p:nvPr>
        </p:nvSpPr>
        <p:spPr/>
        <p:txBody>
          <a:bodyPr>
            <a:normAutofit fontScale="55000" lnSpcReduction="20000"/>
          </a:bodyPr>
          <a:lstStyle/>
          <a:p>
            <a:pPr>
              <a:lnSpc>
                <a:spcPct val="120000"/>
              </a:lnSpc>
            </a:pPr>
            <a:r>
              <a:rPr lang="en-US" altLang="zh-CN" sz="3100" dirty="0">
                <a:latin typeface="+mn-ea"/>
              </a:rPr>
              <a:t>#!/bin/</a:t>
            </a:r>
            <a:r>
              <a:rPr lang="en-US" altLang="zh-CN" sz="3100" dirty="0" err="1">
                <a:latin typeface="+mn-ea"/>
              </a:rPr>
              <a:t>sh</a:t>
            </a:r>
            <a:r>
              <a:rPr lang="en-US" altLang="zh-CN" sz="3100" dirty="0">
                <a:latin typeface="+mn-ea"/>
              </a:rPr>
              <a:t> </a:t>
            </a:r>
            <a:br>
              <a:rPr lang="en-US" altLang="zh-CN" sz="3100" dirty="0">
                <a:latin typeface="+mn-ea"/>
              </a:rPr>
            </a:br>
            <a:r>
              <a:rPr lang="en-US" altLang="zh-CN" sz="3100" dirty="0">
                <a:latin typeface="+mn-ea"/>
              </a:rPr>
              <a:t># list a content summary of a number of RPM packages </a:t>
            </a:r>
            <a:br>
              <a:rPr lang="en-US" altLang="zh-CN" sz="3100" dirty="0">
                <a:latin typeface="+mn-ea"/>
              </a:rPr>
            </a:br>
            <a:r>
              <a:rPr lang="en-US" altLang="zh-CN" sz="3100" dirty="0">
                <a:latin typeface="+mn-ea"/>
              </a:rPr>
              <a:t># USAGE: </a:t>
            </a:r>
            <a:r>
              <a:rPr lang="en-US" altLang="zh-CN" sz="3100" dirty="0" err="1">
                <a:latin typeface="+mn-ea"/>
              </a:rPr>
              <a:t>showrpm</a:t>
            </a:r>
            <a:r>
              <a:rPr lang="en-US" altLang="zh-CN" sz="3100" dirty="0">
                <a:latin typeface="+mn-ea"/>
              </a:rPr>
              <a:t> rpmfile1 rpmfile2 ... </a:t>
            </a:r>
            <a:br>
              <a:rPr lang="en-US" altLang="zh-CN" sz="3100" dirty="0">
                <a:latin typeface="+mn-ea"/>
              </a:rPr>
            </a:br>
            <a:r>
              <a:rPr lang="en-US" altLang="zh-CN" sz="3100" dirty="0">
                <a:latin typeface="+mn-ea"/>
              </a:rPr>
              <a:t># EXAMPLE: </a:t>
            </a:r>
            <a:r>
              <a:rPr lang="en-US" altLang="zh-CN" sz="3100" dirty="0" err="1">
                <a:latin typeface="+mn-ea"/>
              </a:rPr>
              <a:t>showrpm</a:t>
            </a:r>
            <a:r>
              <a:rPr lang="en-US" altLang="zh-CN" sz="3100" dirty="0">
                <a:latin typeface="+mn-ea"/>
              </a:rPr>
              <a:t> /</a:t>
            </a:r>
            <a:r>
              <a:rPr lang="en-US" altLang="zh-CN" sz="3100" dirty="0" err="1">
                <a:latin typeface="+mn-ea"/>
              </a:rPr>
              <a:t>cdrom</a:t>
            </a:r>
            <a:r>
              <a:rPr lang="en-US" altLang="zh-CN" sz="3100" dirty="0">
                <a:latin typeface="+mn-ea"/>
              </a:rPr>
              <a:t>/RedHat/RPMS/*.rpm </a:t>
            </a:r>
            <a:br>
              <a:rPr lang="en-US" altLang="zh-CN" sz="3100" dirty="0">
                <a:latin typeface="+mn-ea"/>
              </a:rPr>
            </a:br>
            <a:r>
              <a:rPr lang="en-US" altLang="zh-CN" sz="3100" dirty="0">
                <a:latin typeface="+mn-ea"/>
              </a:rPr>
              <a:t>for </a:t>
            </a:r>
            <a:r>
              <a:rPr lang="en-US" altLang="zh-CN" sz="3100" dirty="0" err="1">
                <a:latin typeface="+mn-ea"/>
              </a:rPr>
              <a:t>rpmpackage</a:t>
            </a:r>
            <a:r>
              <a:rPr lang="en-US" altLang="zh-CN" sz="3100" dirty="0">
                <a:latin typeface="+mn-ea"/>
              </a:rPr>
              <a:t> in $*; do </a:t>
            </a:r>
            <a:br>
              <a:rPr lang="en-US" altLang="zh-CN" sz="3100" dirty="0">
                <a:latin typeface="+mn-ea"/>
              </a:rPr>
            </a:br>
            <a:r>
              <a:rPr lang="zh-CN" altLang="en-US" sz="3100" dirty="0">
                <a:latin typeface="+mn-ea"/>
              </a:rPr>
              <a:t>　</a:t>
            </a:r>
            <a:r>
              <a:rPr lang="en-US" altLang="zh-CN" sz="3100" dirty="0">
                <a:latin typeface="+mn-ea"/>
              </a:rPr>
              <a:t>if [ -r "$</a:t>
            </a:r>
            <a:r>
              <a:rPr lang="en-US" altLang="zh-CN" sz="3100" dirty="0" err="1">
                <a:latin typeface="+mn-ea"/>
              </a:rPr>
              <a:t>rpmpackage</a:t>
            </a:r>
            <a:r>
              <a:rPr lang="en-US" altLang="zh-CN" sz="3100" dirty="0">
                <a:latin typeface="+mn-ea"/>
              </a:rPr>
              <a:t>" ];then </a:t>
            </a:r>
            <a:br>
              <a:rPr lang="en-US" altLang="zh-CN" sz="3100" dirty="0">
                <a:latin typeface="+mn-ea"/>
              </a:rPr>
            </a:br>
            <a:r>
              <a:rPr lang="zh-CN" altLang="en-US" sz="3100" dirty="0">
                <a:latin typeface="+mn-ea"/>
              </a:rPr>
              <a:t>　　</a:t>
            </a:r>
            <a:r>
              <a:rPr lang="en-US" altLang="zh-CN" sz="3100" dirty="0">
                <a:latin typeface="+mn-ea"/>
              </a:rPr>
              <a:t>echo "=============== $</a:t>
            </a:r>
            <a:r>
              <a:rPr lang="en-US" altLang="zh-CN" sz="3100" dirty="0" err="1">
                <a:latin typeface="+mn-ea"/>
              </a:rPr>
              <a:t>rpmpackage</a:t>
            </a:r>
            <a:r>
              <a:rPr lang="en-US" altLang="zh-CN" sz="3100" dirty="0">
                <a:latin typeface="+mn-ea"/>
              </a:rPr>
              <a:t> ==============" </a:t>
            </a:r>
            <a:br>
              <a:rPr lang="en-US" altLang="zh-CN" sz="3100" dirty="0">
                <a:latin typeface="+mn-ea"/>
              </a:rPr>
            </a:br>
            <a:r>
              <a:rPr lang="zh-CN" altLang="en-US" sz="3100" dirty="0">
                <a:latin typeface="+mn-ea"/>
              </a:rPr>
              <a:t>　　</a:t>
            </a:r>
            <a:r>
              <a:rPr lang="en-US" altLang="zh-CN" sz="3100" dirty="0">
                <a:latin typeface="+mn-ea"/>
              </a:rPr>
              <a:t>rpm -qi -p $</a:t>
            </a:r>
            <a:r>
              <a:rPr lang="en-US" altLang="zh-CN" sz="3100" dirty="0" err="1">
                <a:latin typeface="+mn-ea"/>
              </a:rPr>
              <a:t>rpmpackage</a:t>
            </a:r>
            <a:r>
              <a:rPr lang="en-US" altLang="zh-CN" sz="3100" dirty="0">
                <a:latin typeface="+mn-ea"/>
              </a:rPr>
              <a:t> </a:t>
            </a:r>
            <a:br>
              <a:rPr lang="en-US" altLang="zh-CN" sz="3100" dirty="0">
                <a:latin typeface="+mn-ea"/>
              </a:rPr>
            </a:br>
            <a:r>
              <a:rPr lang="zh-CN" altLang="en-US" sz="3100" dirty="0">
                <a:latin typeface="+mn-ea"/>
              </a:rPr>
              <a:t>　</a:t>
            </a:r>
            <a:r>
              <a:rPr lang="en-US" altLang="zh-CN" sz="3100" dirty="0">
                <a:latin typeface="+mn-ea"/>
              </a:rPr>
              <a:t>else </a:t>
            </a:r>
            <a:br>
              <a:rPr lang="en-US" altLang="zh-CN" sz="3100" dirty="0">
                <a:latin typeface="+mn-ea"/>
              </a:rPr>
            </a:br>
            <a:r>
              <a:rPr lang="zh-CN" altLang="en-US" sz="3100" dirty="0">
                <a:latin typeface="+mn-ea"/>
              </a:rPr>
              <a:t>　　</a:t>
            </a:r>
            <a:r>
              <a:rPr lang="en-US" altLang="zh-CN" sz="3100" dirty="0">
                <a:latin typeface="+mn-ea"/>
              </a:rPr>
              <a:t>echo "ERROR: cannot read file $</a:t>
            </a:r>
            <a:r>
              <a:rPr lang="en-US" altLang="zh-CN" sz="3100" dirty="0" err="1">
                <a:latin typeface="+mn-ea"/>
              </a:rPr>
              <a:t>rpmpackage</a:t>
            </a:r>
            <a:r>
              <a:rPr lang="en-US" altLang="zh-CN" sz="3100" dirty="0">
                <a:latin typeface="+mn-ea"/>
              </a:rPr>
              <a:t>" </a:t>
            </a:r>
            <a:br>
              <a:rPr lang="en-US" altLang="zh-CN" sz="3100" dirty="0">
                <a:latin typeface="+mn-ea"/>
              </a:rPr>
            </a:br>
            <a:r>
              <a:rPr lang="zh-CN" altLang="en-US" sz="3100" dirty="0">
                <a:latin typeface="+mn-ea"/>
              </a:rPr>
              <a:t>　</a:t>
            </a:r>
            <a:r>
              <a:rPr lang="en-US" altLang="zh-CN" sz="3100" dirty="0">
                <a:latin typeface="+mn-ea"/>
              </a:rPr>
              <a:t>fi </a:t>
            </a:r>
            <a:br>
              <a:rPr lang="en-US" altLang="zh-CN" sz="3100" dirty="0">
                <a:latin typeface="+mn-ea"/>
              </a:rPr>
            </a:br>
            <a:r>
              <a:rPr lang="en-US" altLang="zh-CN" sz="3100" dirty="0">
                <a:latin typeface="+mn-ea"/>
              </a:rPr>
              <a:t>done </a:t>
            </a:r>
            <a:r>
              <a:rPr lang="en-US" altLang="zh-CN" sz="2400" dirty="0"/>
              <a:t/>
            </a:r>
            <a:br>
              <a:rPr lang="en-US" altLang="zh-CN" sz="2400" dirty="0"/>
            </a:b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descr="Large confetti">
            <a:extLst>
              <a:ext uri="{FF2B5EF4-FFF2-40B4-BE49-F238E27FC236}">
                <a16:creationId xmlns:a16="http://schemas.microsoft.com/office/drawing/2014/main" xmlns="" id="{E6567EAF-4FBD-4639-B125-0949F7520CB0}"/>
              </a:ext>
            </a:extLst>
          </p:cNvPr>
          <p:cNvSpPr>
            <a:spLocks noGrp="1" noChangeArrowheads="1"/>
          </p:cNvSpPr>
          <p:nvPr>
            <p:ph type="title"/>
          </p:nvPr>
        </p:nvSpPr>
        <p:spPr/>
        <p:txBody>
          <a:bodyPr/>
          <a:lstStyle/>
          <a:p>
            <a:endParaRPr lang="zh-CN" altLang="en-US"/>
          </a:p>
        </p:txBody>
      </p:sp>
      <p:sp>
        <p:nvSpPr>
          <p:cNvPr id="175107" name="Rectangle 3">
            <a:extLst>
              <a:ext uri="{FF2B5EF4-FFF2-40B4-BE49-F238E27FC236}">
                <a16:creationId xmlns:a16="http://schemas.microsoft.com/office/drawing/2014/main" xmlns="" id="{BA2C7CB6-BC88-4046-A881-9534E8092537}"/>
              </a:ext>
            </a:extLst>
          </p:cNvPr>
          <p:cNvSpPr>
            <a:spLocks noGrp="1" noChangeArrowheads="1"/>
          </p:cNvSpPr>
          <p:nvPr>
            <p:ph idx="1"/>
          </p:nvPr>
        </p:nvSpPr>
        <p:spPr/>
        <p:txBody>
          <a:bodyPr/>
          <a:lstStyle/>
          <a:p>
            <a:r>
              <a:rPr lang="zh-CN" altLang="en-US" sz="2200" dirty="0">
                <a:latin typeface="+mn-ea"/>
              </a:rPr>
              <a:t>这里出现了第二个特殊的变量</a:t>
            </a:r>
            <a:r>
              <a:rPr lang="en-US" altLang="zh-CN" sz="2200" dirty="0">
                <a:latin typeface="+mn-ea"/>
              </a:rPr>
              <a:t>$*</a:t>
            </a:r>
            <a:r>
              <a:rPr lang="zh-CN" altLang="en-US" sz="2200" dirty="0">
                <a:latin typeface="+mn-ea"/>
              </a:rPr>
              <a:t>，该变量包含了所有输入的命令行参数值。</a:t>
            </a:r>
            <a:br>
              <a:rPr lang="zh-CN" altLang="en-US" sz="2200" dirty="0">
                <a:latin typeface="+mn-ea"/>
              </a:rPr>
            </a:br>
            <a:r>
              <a:rPr lang="zh-CN" altLang="en-US" sz="2200" dirty="0">
                <a:latin typeface="+mn-ea"/>
              </a:rPr>
              <a:t>如果您运行</a:t>
            </a:r>
            <a:r>
              <a:rPr lang="en-US" altLang="zh-CN" sz="2200" dirty="0" err="1">
                <a:latin typeface="+mn-ea"/>
              </a:rPr>
              <a:t>showrpm</a:t>
            </a:r>
            <a:r>
              <a:rPr lang="en-US" altLang="zh-CN" sz="2200" dirty="0">
                <a:latin typeface="+mn-ea"/>
              </a:rPr>
              <a:t> </a:t>
            </a:r>
            <a:r>
              <a:rPr lang="en-US" altLang="zh-CN" sz="2200" dirty="0" err="1">
                <a:latin typeface="+mn-ea"/>
              </a:rPr>
              <a:t>openssh.rpm</a:t>
            </a:r>
            <a:r>
              <a:rPr lang="en-US" altLang="zh-CN" sz="2200" dirty="0">
                <a:latin typeface="+mn-ea"/>
              </a:rPr>
              <a:t> w3m.rpm </a:t>
            </a:r>
            <a:r>
              <a:rPr lang="en-US" altLang="zh-CN" sz="2200" dirty="0" err="1">
                <a:latin typeface="+mn-ea"/>
              </a:rPr>
              <a:t>webgrep.rpm</a:t>
            </a:r>
            <a:r>
              <a:rPr lang="en-US" altLang="zh-CN" sz="2200" dirty="0">
                <a:latin typeface="+mn-ea"/>
              </a:rPr>
              <a:t> </a:t>
            </a:r>
            <a:br>
              <a:rPr lang="en-US" altLang="zh-CN" sz="2200" dirty="0">
                <a:latin typeface="+mn-ea"/>
              </a:rPr>
            </a:br>
            <a:r>
              <a:rPr lang="zh-CN" altLang="en-US" sz="2200" dirty="0">
                <a:latin typeface="+mn-ea"/>
              </a:rPr>
              <a:t>此时 </a:t>
            </a:r>
            <a:r>
              <a:rPr lang="en-US" altLang="zh-CN" sz="2200" dirty="0">
                <a:latin typeface="+mn-ea"/>
              </a:rPr>
              <a:t>$* </a:t>
            </a:r>
            <a:r>
              <a:rPr lang="zh-CN" altLang="en-US" sz="2200" dirty="0">
                <a:latin typeface="+mn-ea"/>
              </a:rPr>
              <a:t>包含了 </a:t>
            </a:r>
            <a:r>
              <a:rPr lang="en-US" altLang="zh-CN" sz="2200" dirty="0">
                <a:latin typeface="+mn-ea"/>
              </a:rPr>
              <a:t>3 </a:t>
            </a:r>
            <a:r>
              <a:rPr lang="zh-CN" altLang="en-US" sz="2200" dirty="0">
                <a:latin typeface="+mn-ea"/>
              </a:rPr>
              <a:t>个字符串，即</a:t>
            </a:r>
            <a:r>
              <a:rPr lang="en-US" altLang="zh-CN" sz="2200" dirty="0" err="1">
                <a:latin typeface="+mn-ea"/>
              </a:rPr>
              <a:t>openssh.rpm</a:t>
            </a:r>
            <a:r>
              <a:rPr lang="en-US" altLang="zh-CN" sz="2200" dirty="0">
                <a:latin typeface="+mn-ea"/>
              </a:rPr>
              <a:t>, w3m.rpm and </a:t>
            </a:r>
            <a:r>
              <a:rPr lang="en-US" altLang="zh-CN" sz="2200" dirty="0" err="1">
                <a:latin typeface="+mn-ea"/>
              </a:rPr>
              <a:t>webgrep.rpm</a:t>
            </a:r>
            <a:r>
              <a:rPr lang="en-US" altLang="zh-CN" sz="2200" dirty="0">
                <a:latin typeface="+mn-ea"/>
              </a:rPr>
              <a:t>. </a:t>
            </a:r>
            <a:r>
              <a:rPr lang="en-US" altLang="zh-CN" dirty="0"/>
              <a:t/>
            </a:r>
            <a:br>
              <a:rPr lang="en-US" altLang="zh-CN" dirty="0"/>
            </a:b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descr="Large confetti">
            <a:extLst>
              <a:ext uri="{FF2B5EF4-FFF2-40B4-BE49-F238E27FC236}">
                <a16:creationId xmlns:a16="http://schemas.microsoft.com/office/drawing/2014/main" xmlns="" id="{D86600CE-219B-48FA-BD92-F31DA82AB322}"/>
              </a:ext>
            </a:extLst>
          </p:cNvPr>
          <p:cNvSpPr>
            <a:spLocks noGrp="1" noChangeArrowheads="1"/>
          </p:cNvSpPr>
          <p:nvPr>
            <p:ph type="title"/>
          </p:nvPr>
        </p:nvSpPr>
        <p:spPr/>
        <p:txBody>
          <a:bodyPr/>
          <a:lstStyle/>
          <a:p>
            <a:endParaRPr lang="zh-CN" altLang="en-US"/>
          </a:p>
        </p:txBody>
      </p:sp>
      <p:sp>
        <p:nvSpPr>
          <p:cNvPr id="176131" name="Rectangle 3">
            <a:extLst>
              <a:ext uri="{FF2B5EF4-FFF2-40B4-BE49-F238E27FC236}">
                <a16:creationId xmlns:a16="http://schemas.microsoft.com/office/drawing/2014/main" xmlns="" id="{C188D6FC-E56E-4484-9600-4F9119B2B030}"/>
              </a:ext>
            </a:extLst>
          </p:cNvPr>
          <p:cNvSpPr>
            <a:spLocks noGrp="1" noChangeArrowheads="1"/>
          </p:cNvSpPr>
          <p:nvPr>
            <p:ph idx="1"/>
          </p:nvPr>
        </p:nvSpPr>
        <p:spPr/>
        <p:txBody>
          <a:bodyPr>
            <a:normAutofit/>
          </a:bodyPr>
          <a:lstStyle/>
          <a:p>
            <a:pPr>
              <a:lnSpc>
                <a:spcPct val="90000"/>
              </a:lnSpc>
            </a:pPr>
            <a:r>
              <a:rPr lang="zh-CN" altLang="en-US" sz="2200" dirty="0">
                <a:latin typeface="+mn-ea"/>
              </a:rPr>
              <a:t>引号 </a:t>
            </a:r>
            <a:br>
              <a:rPr lang="zh-CN" altLang="en-US" sz="2200" dirty="0">
                <a:latin typeface="+mn-ea"/>
              </a:rPr>
            </a:br>
            <a:r>
              <a:rPr lang="zh-CN" altLang="en-US" sz="2200" dirty="0">
                <a:latin typeface="+mn-ea"/>
              </a:rPr>
              <a:t>在向程序传递任何参数之前，程序会扩展通配符和变量。这里所谓扩展的意思是程序会把通配符</a:t>
            </a:r>
            <a:br>
              <a:rPr lang="zh-CN" altLang="en-US" sz="2200" dirty="0">
                <a:latin typeface="+mn-ea"/>
              </a:rPr>
            </a:br>
            <a:r>
              <a:rPr lang="zh-CN" altLang="en-US" sz="2200" dirty="0">
                <a:latin typeface="+mn-ea"/>
              </a:rPr>
              <a:t>（比如*）替换成合适的文件名，它变量替换成变量值。为了防 止程序作这种替换，您可以使用</a:t>
            </a:r>
            <a:br>
              <a:rPr lang="zh-CN" altLang="en-US" sz="2200" dirty="0">
                <a:latin typeface="+mn-ea"/>
              </a:rPr>
            </a:br>
            <a:r>
              <a:rPr lang="zh-CN" altLang="en-US" sz="2200" dirty="0">
                <a:latin typeface="+mn-ea"/>
              </a:rPr>
              <a:t>引号：让我们来看一个例子，假设在当前目录下有一些文件，两个</a:t>
            </a:r>
            <a:r>
              <a:rPr lang="en-US" altLang="zh-CN" sz="2200" dirty="0">
                <a:latin typeface="+mn-ea"/>
              </a:rPr>
              <a:t>jpg</a:t>
            </a:r>
            <a:r>
              <a:rPr lang="zh-CN" altLang="en-US" sz="2200" dirty="0">
                <a:latin typeface="+mn-ea"/>
              </a:rPr>
              <a:t>文件， </a:t>
            </a:r>
            <a:r>
              <a:rPr lang="en-US" altLang="zh-CN" sz="2200" dirty="0">
                <a:latin typeface="+mn-ea"/>
              </a:rPr>
              <a:t>mail.jpg </a:t>
            </a:r>
            <a:r>
              <a:rPr lang="zh-CN" altLang="en-US" sz="2200" dirty="0">
                <a:latin typeface="+mn-ea"/>
              </a:rPr>
              <a:t>和</a:t>
            </a:r>
            <a:r>
              <a:rPr lang="en-US" altLang="zh-CN" sz="2200" dirty="0">
                <a:latin typeface="+mn-ea"/>
              </a:rPr>
              <a:t>tux.jpg </a:t>
            </a:r>
            <a:endParaRPr lang="zh-CN" altLang="en-US" sz="2200" dirty="0">
              <a:latin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descr="Large confetti">
            <a:extLst>
              <a:ext uri="{FF2B5EF4-FFF2-40B4-BE49-F238E27FC236}">
                <a16:creationId xmlns:a16="http://schemas.microsoft.com/office/drawing/2014/main" xmlns="" id="{F631EAFD-9298-45D6-95FE-1255AD6BF118}"/>
              </a:ext>
            </a:extLst>
          </p:cNvPr>
          <p:cNvSpPr>
            <a:spLocks noGrp="1" noChangeArrowheads="1"/>
          </p:cNvSpPr>
          <p:nvPr>
            <p:ph type="title"/>
          </p:nvPr>
        </p:nvSpPr>
        <p:spPr/>
        <p:txBody>
          <a:bodyPr/>
          <a:lstStyle/>
          <a:p>
            <a:endParaRPr lang="zh-CN" altLang="en-US"/>
          </a:p>
        </p:txBody>
      </p:sp>
      <p:sp>
        <p:nvSpPr>
          <p:cNvPr id="177155" name="Rectangle 3">
            <a:extLst>
              <a:ext uri="{FF2B5EF4-FFF2-40B4-BE49-F238E27FC236}">
                <a16:creationId xmlns:a16="http://schemas.microsoft.com/office/drawing/2014/main" xmlns="" id="{C6AD6559-C4E9-406E-9484-2768C0E77B29}"/>
              </a:ext>
            </a:extLst>
          </p:cNvPr>
          <p:cNvSpPr>
            <a:spLocks noGrp="1" noChangeArrowheads="1"/>
          </p:cNvSpPr>
          <p:nvPr>
            <p:ph idx="1"/>
          </p:nvPr>
        </p:nvSpPr>
        <p:spPr/>
        <p:txBody>
          <a:bodyPr>
            <a:normAutofit/>
          </a:bodyPr>
          <a:lstStyle/>
          <a:p>
            <a:pPr>
              <a:lnSpc>
                <a:spcPct val="80000"/>
              </a:lnSpc>
            </a:pPr>
            <a:r>
              <a:rPr lang="zh-CN" altLang="en-US" sz="2200" dirty="0">
                <a:latin typeface="+mn-ea"/>
              </a:rPr>
              <a:t>函数</a:t>
            </a:r>
            <a:br>
              <a:rPr lang="zh-CN" altLang="en-US" sz="2200" dirty="0">
                <a:latin typeface="+mn-ea"/>
              </a:rPr>
            </a:br>
            <a:r>
              <a:rPr lang="zh-CN" altLang="en-US" sz="2200" dirty="0">
                <a:latin typeface="+mn-ea"/>
              </a:rPr>
              <a:t>如果您写了一些稍微复杂一些的程序，您就会发现在程序中可能在几个地方使用了相同的代码，</a:t>
            </a:r>
            <a:br>
              <a:rPr lang="zh-CN" altLang="en-US" sz="2200" dirty="0">
                <a:latin typeface="+mn-ea"/>
              </a:rPr>
            </a:br>
            <a:r>
              <a:rPr lang="zh-CN" altLang="en-US" sz="2200" dirty="0">
                <a:latin typeface="+mn-ea"/>
              </a:rPr>
              <a:t>并且您也会发现，如果我们使用了函数，会方便很多。一个函数是这个样子的： </a:t>
            </a:r>
            <a:br>
              <a:rPr lang="zh-CN" altLang="en-US" sz="2200" dirty="0">
                <a:latin typeface="+mn-ea"/>
              </a:rPr>
            </a:br>
            <a:r>
              <a:rPr lang="en-US" altLang="zh-CN" sz="2200" dirty="0" err="1">
                <a:latin typeface="+mn-ea"/>
              </a:rPr>
              <a:t>functionname</a:t>
            </a:r>
            <a:r>
              <a:rPr lang="en-US" altLang="zh-CN" sz="2200" dirty="0">
                <a:latin typeface="+mn-ea"/>
              </a:rPr>
              <a:t>() </a:t>
            </a:r>
            <a:br>
              <a:rPr lang="en-US" altLang="zh-CN" sz="2200" dirty="0">
                <a:latin typeface="+mn-ea"/>
              </a:rPr>
            </a:br>
            <a:r>
              <a:rPr lang="en-US" altLang="zh-CN" sz="2200" dirty="0">
                <a:latin typeface="+mn-ea"/>
              </a:rPr>
              <a:t>{ </a:t>
            </a:r>
            <a:br>
              <a:rPr lang="en-US" altLang="zh-CN" sz="2200" dirty="0">
                <a:latin typeface="+mn-ea"/>
              </a:rPr>
            </a:br>
            <a:r>
              <a:rPr lang="en-US" altLang="zh-CN" sz="2200" dirty="0">
                <a:latin typeface="+mn-ea"/>
              </a:rPr>
              <a:t># inside the body $1 is the first argument given to the function </a:t>
            </a:r>
            <a:br>
              <a:rPr lang="en-US" altLang="zh-CN" sz="2200" dirty="0">
                <a:latin typeface="+mn-ea"/>
              </a:rPr>
            </a:br>
            <a:r>
              <a:rPr lang="en-US" altLang="zh-CN" sz="2200" dirty="0">
                <a:latin typeface="+mn-ea"/>
              </a:rPr>
              <a:t># $2 the second ... </a:t>
            </a:r>
            <a:br>
              <a:rPr lang="en-US" altLang="zh-CN" sz="2200" dirty="0">
                <a:latin typeface="+mn-ea"/>
              </a:rPr>
            </a:br>
            <a:r>
              <a:rPr lang="en-US" altLang="zh-CN" sz="2200" dirty="0">
                <a:latin typeface="+mn-ea"/>
              </a:rPr>
              <a:t>body </a:t>
            </a:r>
            <a:br>
              <a:rPr lang="en-US" altLang="zh-CN" sz="2200" dirty="0">
                <a:latin typeface="+mn-ea"/>
              </a:rPr>
            </a:br>
            <a:r>
              <a:rPr lang="en-US" altLang="zh-CN" sz="2200" dirty="0">
                <a:latin typeface="+mn-ea"/>
              </a:rPr>
              <a:t>} </a:t>
            </a:r>
            <a:br>
              <a:rPr lang="en-US" altLang="zh-CN" sz="2200" dirty="0">
                <a:latin typeface="+mn-ea"/>
              </a:rPr>
            </a:br>
            <a:r>
              <a:rPr lang="zh-CN" altLang="en-US" sz="2200" dirty="0">
                <a:latin typeface="+mn-ea"/>
              </a:rPr>
              <a:t>您需要在每个程序</a:t>
            </a:r>
            <a:r>
              <a:rPr lang="zh-CN" altLang="en-US" sz="2400" dirty="0"/>
              <a:t>的开始对函数进行声明。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descr="Large confetti">
            <a:extLst>
              <a:ext uri="{FF2B5EF4-FFF2-40B4-BE49-F238E27FC236}">
                <a16:creationId xmlns:a16="http://schemas.microsoft.com/office/drawing/2014/main" xmlns="" id="{F67E1998-D9B6-472E-A03E-522AAB695126}"/>
              </a:ext>
            </a:extLst>
          </p:cNvPr>
          <p:cNvSpPr>
            <a:spLocks noGrp="1" noChangeArrowheads="1"/>
          </p:cNvSpPr>
          <p:nvPr>
            <p:ph type="title"/>
          </p:nvPr>
        </p:nvSpPr>
        <p:spPr/>
        <p:txBody>
          <a:bodyPr/>
          <a:lstStyle/>
          <a:p>
            <a:r>
              <a:rPr lang="en-US" altLang="zh-CN"/>
              <a:t>shell</a:t>
            </a:r>
            <a:r>
              <a:rPr lang="zh-CN" altLang="en-US"/>
              <a:t>基本种类</a:t>
            </a:r>
          </a:p>
        </p:txBody>
      </p:sp>
      <p:sp>
        <p:nvSpPr>
          <p:cNvPr id="142339" name="Rectangle 3">
            <a:extLst>
              <a:ext uri="{FF2B5EF4-FFF2-40B4-BE49-F238E27FC236}">
                <a16:creationId xmlns:a16="http://schemas.microsoft.com/office/drawing/2014/main" xmlns="" id="{DE1D727A-2922-4B80-AA6D-D6825CF928AF}"/>
              </a:ext>
            </a:extLst>
          </p:cNvPr>
          <p:cNvSpPr>
            <a:spLocks noGrp="1" noChangeArrowheads="1"/>
          </p:cNvSpPr>
          <p:nvPr>
            <p:ph idx="1"/>
          </p:nvPr>
        </p:nvSpPr>
        <p:spPr>
          <a:xfrm>
            <a:off x="609599" y="1524000"/>
            <a:ext cx="6347714" cy="4517363"/>
          </a:xfrm>
        </p:spPr>
        <p:txBody>
          <a:bodyPr>
            <a:normAutofit/>
          </a:bodyPr>
          <a:lstStyle/>
          <a:p>
            <a:pPr>
              <a:buFont typeface="Wingdings" panose="05000000000000000000" pitchFamily="2" charset="2"/>
              <a:buChar char="ü"/>
            </a:pPr>
            <a:r>
              <a:rPr lang="en-US" altLang="zh-CN" sz="2800" dirty="0"/>
              <a:t>Bourne shell (</a:t>
            </a:r>
            <a:r>
              <a:rPr lang="zh-CN" altLang="en-US" sz="2800" dirty="0"/>
              <a:t>包括 </a:t>
            </a:r>
            <a:r>
              <a:rPr lang="en-US" altLang="zh-CN" sz="2800" dirty="0" err="1"/>
              <a:t>sh</a:t>
            </a:r>
            <a:r>
              <a:rPr lang="en-US" altLang="zh-CN" sz="2800" dirty="0"/>
              <a:t>, </a:t>
            </a:r>
            <a:r>
              <a:rPr lang="en-US" altLang="zh-CN" sz="2800" dirty="0" err="1"/>
              <a:t>ksh</a:t>
            </a:r>
            <a:r>
              <a:rPr lang="en-US" altLang="zh-CN" sz="2800" dirty="0"/>
              <a:t>, and bash) </a:t>
            </a:r>
          </a:p>
          <a:p>
            <a:pPr>
              <a:buFont typeface="Wingdings" panose="05000000000000000000" pitchFamily="2" charset="2"/>
              <a:buChar char="ü"/>
            </a:pPr>
            <a:r>
              <a:rPr lang="en-US" altLang="zh-CN" sz="2800" dirty="0"/>
              <a:t>Bourne shell ( </a:t>
            </a:r>
            <a:r>
              <a:rPr lang="en-US" altLang="zh-CN" sz="2800" dirty="0" err="1"/>
              <a:t>sh</a:t>
            </a:r>
            <a:r>
              <a:rPr lang="en-US" altLang="zh-CN" sz="2800" dirty="0"/>
              <a:t>) </a:t>
            </a:r>
          </a:p>
          <a:p>
            <a:pPr>
              <a:buFont typeface="Wingdings" panose="05000000000000000000" pitchFamily="2" charset="2"/>
              <a:buChar char="ü"/>
            </a:pPr>
            <a:r>
              <a:rPr lang="en-US" altLang="zh-CN" sz="2800" dirty="0"/>
              <a:t>Korn shell ( </a:t>
            </a:r>
            <a:r>
              <a:rPr lang="en-US" altLang="zh-CN" sz="2800" dirty="0" err="1"/>
              <a:t>ksh</a:t>
            </a:r>
            <a:r>
              <a:rPr lang="en-US" altLang="zh-CN" sz="2800" dirty="0"/>
              <a:t>) </a:t>
            </a:r>
          </a:p>
          <a:p>
            <a:pPr>
              <a:buFont typeface="Wingdings" panose="05000000000000000000" pitchFamily="2" charset="2"/>
              <a:buChar char="ü"/>
            </a:pPr>
            <a:r>
              <a:rPr lang="en-US" altLang="zh-CN" sz="2800" dirty="0"/>
              <a:t>Bourne Again shell ( bash) </a:t>
            </a:r>
          </a:p>
          <a:p>
            <a:pPr>
              <a:buFont typeface="Wingdings" panose="05000000000000000000" pitchFamily="2" charset="2"/>
              <a:buChar char="ü"/>
            </a:pPr>
            <a:r>
              <a:rPr lang="en-US" altLang="zh-CN" sz="2800" dirty="0"/>
              <a:t>POSIX shell ( </a:t>
            </a:r>
            <a:r>
              <a:rPr lang="en-US" altLang="zh-CN" sz="2800" dirty="0" err="1"/>
              <a:t>sh</a:t>
            </a:r>
            <a:r>
              <a:rPr lang="en-US" altLang="zh-CN" sz="2800" dirty="0"/>
              <a:t>) </a:t>
            </a:r>
          </a:p>
          <a:p>
            <a:pPr>
              <a:buFont typeface="Wingdings" panose="05000000000000000000" pitchFamily="2" charset="2"/>
              <a:buChar char="ü"/>
            </a:pPr>
            <a:r>
              <a:rPr lang="en-US" altLang="zh-CN" sz="2800" dirty="0"/>
              <a:t>C shell (</a:t>
            </a:r>
            <a:r>
              <a:rPr lang="zh-CN" altLang="en-US" sz="2800" dirty="0"/>
              <a:t>包括 </a:t>
            </a:r>
            <a:r>
              <a:rPr lang="en-US" altLang="zh-CN" sz="2800" dirty="0" err="1"/>
              <a:t>csh</a:t>
            </a:r>
            <a:r>
              <a:rPr lang="en-US" altLang="zh-CN" sz="2800" dirty="0"/>
              <a:t> and </a:t>
            </a:r>
            <a:r>
              <a:rPr lang="en-US" altLang="zh-CN" sz="2800" dirty="0" err="1"/>
              <a:t>tcsh</a:t>
            </a:r>
            <a:r>
              <a:rPr lang="en-US" altLang="zh-CN" sz="2800" dirty="0"/>
              <a:t>) </a:t>
            </a:r>
          </a:p>
          <a:p>
            <a:pPr>
              <a:buFont typeface="Wingdings" panose="05000000000000000000" pitchFamily="2" charset="2"/>
              <a:buChar char="ü"/>
            </a:pPr>
            <a:r>
              <a:rPr lang="en-US" altLang="zh-CN" sz="2800" dirty="0"/>
              <a:t>C shell ( </a:t>
            </a:r>
            <a:r>
              <a:rPr lang="en-US" altLang="zh-CN" sz="2800" dirty="0" err="1"/>
              <a:t>csh</a:t>
            </a:r>
            <a:r>
              <a:rPr lang="en-US" altLang="zh-CN" sz="2800" dirty="0"/>
              <a:t>) </a:t>
            </a:r>
          </a:p>
          <a:p>
            <a:pPr>
              <a:buFont typeface="Wingdings" panose="05000000000000000000" pitchFamily="2" charset="2"/>
              <a:buChar char="ü"/>
            </a:pPr>
            <a:r>
              <a:rPr lang="en-US" altLang="zh-CN" sz="2800" dirty="0"/>
              <a:t>TENEX/TOPS C shell ( </a:t>
            </a:r>
            <a:r>
              <a:rPr lang="en-US" altLang="zh-CN" sz="2800" dirty="0" err="1"/>
              <a:t>tcsh</a:t>
            </a:r>
            <a:r>
              <a:rPr lang="en-US" altLang="zh-CN" sz="2800" dirty="0"/>
              <a:t>) </a:t>
            </a:r>
            <a:endParaRPr lang="zh-CN" alt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descr="Large confetti">
            <a:extLst>
              <a:ext uri="{FF2B5EF4-FFF2-40B4-BE49-F238E27FC236}">
                <a16:creationId xmlns:a16="http://schemas.microsoft.com/office/drawing/2014/main" xmlns="" id="{BA2C5B0D-6CA6-4A4A-8601-834A1EEACAA6}"/>
              </a:ext>
            </a:extLst>
          </p:cNvPr>
          <p:cNvSpPr>
            <a:spLocks noGrp="1" noChangeArrowheads="1"/>
          </p:cNvSpPr>
          <p:nvPr>
            <p:ph type="title"/>
          </p:nvPr>
        </p:nvSpPr>
        <p:spPr/>
        <p:txBody>
          <a:bodyPr/>
          <a:lstStyle/>
          <a:p>
            <a:r>
              <a:rPr lang="en-US" altLang="zh-CN" dirty="0"/>
              <a:t>Linux</a:t>
            </a:r>
            <a:r>
              <a:rPr lang="zh-CN" altLang="en-US" dirty="0"/>
              <a:t>脚本编程基础</a:t>
            </a:r>
          </a:p>
        </p:txBody>
      </p:sp>
      <p:sp>
        <p:nvSpPr>
          <p:cNvPr id="143363" name="Rectangle 3">
            <a:extLst>
              <a:ext uri="{FF2B5EF4-FFF2-40B4-BE49-F238E27FC236}">
                <a16:creationId xmlns:a16="http://schemas.microsoft.com/office/drawing/2014/main" xmlns="" id="{75D1B334-10C9-4323-95F0-26AD22F20C9A}"/>
              </a:ext>
            </a:extLst>
          </p:cNvPr>
          <p:cNvSpPr>
            <a:spLocks noGrp="1" noChangeArrowheads="1"/>
          </p:cNvSpPr>
          <p:nvPr>
            <p:ph idx="1"/>
          </p:nvPr>
        </p:nvSpPr>
        <p:spPr/>
        <p:txBody>
          <a:bodyPr>
            <a:normAutofit/>
          </a:bodyPr>
          <a:lstStyle/>
          <a:p>
            <a:r>
              <a:rPr lang="zh-CN" altLang="en-US" sz="3000" dirty="0"/>
              <a:t>基本语法、注释</a:t>
            </a:r>
          </a:p>
          <a:p>
            <a:r>
              <a:rPr lang="en-US" altLang="zh-CN" sz="3000" dirty="0"/>
              <a:t>Shell</a:t>
            </a:r>
            <a:r>
              <a:rPr lang="zh-CN" altLang="en-US" sz="3000" dirty="0"/>
              <a:t>变量</a:t>
            </a:r>
          </a:p>
          <a:p>
            <a:r>
              <a:rPr lang="en-US" altLang="zh-CN" sz="3000" dirty="0"/>
              <a:t>Shell</a:t>
            </a:r>
            <a:r>
              <a:rPr lang="zh-CN" altLang="en-US" sz="3000" dirty="0"/>
              <a:t>命令、过程控制</a:t>
            </a:r>
          </a:p>
          <a:p>
            <a:r>
              <a:rPr lang="en-US" altLang="zh-CN" sz="3000" dirty="0"/>
              <a:t>Shell</a:t>
            </a:r>
            <a:r>
              <a:rPr lang="zh-CN" altLang="en-US" sz="3000" dirty="0"/>
              <a:t>函数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descr="Large confetti">
            <a:extLst>
              <a:ext uri="{FF2B5EF4-FFF2-40B4-BE49-F238E27FC236}">
                <a16:creationId xmlns:a16="http://schemas.microsoft.com/office/drawing/2014/main" xmlns="" id="{A5ED0BEE-C059-431F-B131-C665A083A2BE}"/>
              </a:ext>
            </a:extLst>
          </p:cNvPr>
          <p:cNvSpPr>
            <a:spLocks noGrp="1" noChangeArrowheads="1"/>
          </p:cNvSpPr>
          <p:nvPr>
            <p:ph type="title"/>
          </p:nvPr>
        </p:nvSpPr>
        <p:spPr/>
        <p:txBody>
          <a:bodyPr/>
          <a:lstStyle/>
          <a:p>
            <a:r>
              <a:rPr lang="zh-CN" altLang="en-US"/>
              <a:t>基本语法</a:t>
            </a:r>
          </a:p>
        </p:txBody>
      </p:sp>
      <p:sp>
        <p:nvSpPr>
          <p:cNvPr id="144387" name="Rectangle 3">
            <a:extLst>
              <a:ext uri="{FF2B5EF4-FFF2-40B4-BE49-F238E27FC236}">
                <a16:creationId xmlns:a16="http://schemas.microsoft.com/office/drawing/2014/main" xmlns="" id="{C3E673B4-B629-48C3-AC87-D6083FE5A11A}"/>
              </a:ext>
            </a:extLst>
          </p:cNvPr>
          <p:cNvSpPr>
            <a:spLocks noGrp="1" noChangeArrowheads="1"/>
          </p:cNvSpPr>
          <p:nvPr>
            <p:ph idx="1"/>
          </p:nvPr>
        </p:nvSpPr>
        <p:spPr>
          <a:xfrm>
            <a:off x="609599" y="1524000"/>
            <a:ext cx="7772400" cy="4343400"/>
          </a:xfrm>
        </p:spPr>
        <p:txBody>
          <a:bodyPr>
            <a:noAutofit/>
          </a:bodyPr>
          <a:lstStyle/>
          <a:p>
            <a:pPr>
              <a:lnSpc>
                <a:spcPct val="130000"/>
              </a:lnSpc>
            </a:pPr>
            <a:r>
              <a:rPr lang="zh-CN" altLang="en-US" sz="2000" dirty="0">
                <a:latin typeface="+mn-ea"/>
              </a:rPr>
              <a:t>程序必须以下面的行开始（必须方在文件的第一行）： </a:t>
            </a:r>
            <a:br>
              <a:rPr lang="zh-CN" altLang="en-US" sz="2000" dirty="0">
                <a:latin typeface="+mn-ea"/>
              </a:rPr>
            </a:br>
            <a:r>
              <a:rPr lang="en-US" altLang="zh-CN" sz="2000" dirty="0">
                <a:latin typeface="+mn-ea"/>
              </a:rPr>
              <a:t>#!/bin/</a:t>
            </a:r>
            <a:r>
              <a:rPr lang="en-US" altLang="zh-CN" sz="2000" dirty="0" err="1">
                <a:latin typeface="+mn-ea"/>
              </a:rPr>
              <a:t>sh</a:t>
            </a:r>
            <a:r>
              <a:rPr lang="en-US" altLang="zh-CN" sz="2000" dirty="0">
                <a:latin typeface="+mn-ea"/>
              </a:rPr>
              <a:t> </a:t>
            </a:r>
            <a:br>
              <a:rPr lang="en-US" altLang="zh-CN" sz="2000" dirty="0">
                <a:latin typeface="+mn-ea"/>
              </a:rPr>
            </a:br>
            <a:r>
              <a:rPr lang="zh-CN" altLang="en-US" sz="2000" dirty="0">
                <a:latin typeface="+mn-ea"/>
              </a:rPr>
              <a:t>符号</a:t>
            </a:r>
            <a:r>
              <a:rPr lang="en-US" altLang="zh-CN" sz="2000" dirty="0">
                <a:latin typeface="+mn-ea"/>
              </a:rPr>
              <a:t>#!</a:t>
            </a:r>
            <a:r>
              <a:rPr lang="zh-CN" altLang="en-US" sz="2000" dirty="0">
                <a:latin typeface="+mn-ea"/>
              </a:rPr>
              <a:t>用来告诉系统它后面的参数是用来执行该文件的程序。在这个例子中我们使用</a:t>
            </a:r>
            <a:r>
              <a:rPr lang="en-US" altLang="zh-CN" sz="2000" dirty="0">
                <a:latin typeface="+mn-ea"/>
              </a:rPr>
              <a:t>/bin/</a:t>
            </a:r>
            <a:r>
              <a:rPr lang="en-US" altLang="zh-CN" sz="2000" dirty="0" err="1">
                <a:latin typeface="+mn-ea"/>
              </a:rPr>
              <a:t>sh</a:t>
            </a:r>
            <a:r>
              <a:rPr lang="zh-CN" altLang="en-US" sz="2000" dirty="0">
                <a:latin typeface="+mn-ea"/>
              </a:rPr>
              <a:t>来执行程序。 </a:t>
            </a:r>
            <a:br>
              <a:rPr lang="zh-CN" altLang="en-US" sz="2000" dirty="0">
                <a:latin typeface="+mn-ea"/>
              </a:rPr>
            </a:br>
            <a:r>
              <a:rPr lang="zh-CN" altLang="en-US" sz="2000" dirty="0">
                <a:latin typeface="+mn-ea"/>
              </a:rPr>
              <a:t>当编辑好脚本时，如果要执行该脚本，还必须使其可执行。 </a:t>
            </a:r>
            <a:br>
              <a:rPr lang="zh-CN" altLang="en-US" sz="2000" dirty="0">
                <a:latin typeface="+mn-ea"/>
              </a:rPr>
            </a:br>
            <a:r>
              <a:rPr lang="zh-CN" altLang="en-US" sz="2000" dirty="0">
                <a:latin typeface="+mn-ea"/>
              </a:rPr>
              <a:t>要使脚本可执行：</a:t>
            </a:r>
            <a:br>
              <a:rPr lang="zh-CN" altLang="en-US" sz="2000" dirty="0">
                <a:latin typeface="+mn-ea"/>
              </a:rPr>
            </a:br>
            <a:r>
              <a:rPr lang="zh-CN" altLang="en-US" sz="2000" dirty="0">
                <a:latin typeface="+mn-ea"/>
              </a:rPr>
              <a:t>编译 </a:t>
            </a:r>
            <a:r>
              <a:rPr lang="en-US" altLang="zh-CN" sz="2000" dirty="0" err="1">
                <a:latin typeface="+mn-ea"/>
              </a:rPr>
              <a:t>chmod</a:t>
            </a:r>
            <a:r>
              <a:rPr lang="en-US" altLang="zh-CN" sz="2000" dirty="0">
                <a:latin typeface="+mn-ea"/>
              </a:rPr>
              <a:t> +x filename </a:t>
            </a:r>
            <a:r>
              <a:rPr lang="zh-CN" altLang="en-US" sz="2000" dirty="0">
                <a:latin typeface="+mn-ea"/>
              </a:rPr>
              <a:t>这样才能用</a:t>
            </a:r>
            <a:r>
              <a:rPr lang="en-US" altLang="zh-CN" sz="2000" dirty="0">
                <a:latin typeface="+mn-ea"/>
              </a:rPr>
              <a:t>./filename </a:t>
            </a:r>
            <a:r>
              <a:rPr lang="zh-CN" altLang="en-US" sz="2000" dirty="0">
                <a:latin typeface="+mn-ea"/>
              </a:rPr>
              <a:t>来运行</a:t>
            </a:r>
            <a:br>
              <a:rPr lang="zh-CN" altLang="en-US" sz="2000" dirty="0">
                <a:latin typeface="+mn-ea"/>
              </a:rPr>
            </a:br>
            <a:r>
              <a:rPr lang="zh-CN" altLang="en-US" sz="2000" dirty="0">
                <a:latin typeface="+mn-ea"/>
              </a:rPr>
              <a:t>注释 </a:t>
            </a:r>
            <a:br>
              <a:rPr lang="zh-CN" altLang="en-US" sz="2000" dirty="0">
                <a:latin typeface="+mn-ea"/>
              </a:rPr>
            </a:br>
            <a:r>
              <a:rPr lang="zh-CN" altLang="en-US" sz="2000" dirty="0">
                <a:latin typeface="+mn-ea"/>
              </a:rPr>
              <a:t>在进行</a:t>
            </a:r>
            <a:r>
              <a:rPr lang="en-US" altLang="zh-CN" sz="2000" dirty="0">
                <a:latin typeface="+mn-ea"/>
              </a:rPr>
              <a:t>shell</a:t>
            </a:r>
            <a:r>
              <a:rPr lang="zh-CN" altLang="en-US" sz="2000" dirty="0">
                <a:latin typeface="+mn-ea"/>
              </a:rPr>
              <a:t>编程时，以</a:t>
            </a:r>
            <a:r>
              <a:rPr lang="en-US" altLang="zh-CN" sz="2000" dirty="0">
                <a:latin typeface="+mn-ea"/>
              </a:rPr>
              <a:t>#</a:t>
            </a:r>
            <a:r>
              <a:rPr lang="zh-CN" altLang="en-US" sz="2000" dirty="0">
                <a:latin typeface="+mn-ea"/>
              </a:rPr>
              <a:t>开头的句子表示注释，直到这一行的结束。适当的在程序中使用注释，那么即使相当长的时间内没有使用该脚本，也能在很短的时间内明白该脚本的作用及工作原理。</a:t>
            </a:r>
            <a:br>
              <a:rPr lang="zh-CN" altLang="en-US" sz="2000" dirty="0">
                <a:latin typeface="+mn-ea"/>
              </a:rPr>
            </a:br>
            <a:endParaRPr lang="zh-CN" altLang="en-US" sz="2000" dirty="0">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descr="Large confetti">
            <a:extLst>
              <a:ext uri="{FF2B5EF4-FFF2-40B4-BE49-F238E27FC236}">
                <a16:creationId xmlns:a16="http://schemas.microsoft.com/office/drawing/2014/main" xmlns="" id="{122BBD48-D941-432C-A116-D7EAA444E691}"/>
              </a:ext>
            </a:extLst>
          </p:cNvPr>
          <p:cNvSpPr>
            <a:spLocks noGrp="1" noChangeArrowheads="1"/>
          </p:cNvSpPr>
          <p:nvPr>
            <p:ph type="title"/>
          </p:nvPr>
        </p:nvSpPr>
        <p:spPr/>
        <p:txBody>
          <a:bodyPr/>
          <a:lstStyle/>
          <a:p>
            <a:r>
              <a:rPr lang="en-US" altLang="zh-CN"/>
              <a:t>Shell</a:t>
            </a:r>
            <a:r>
              <a:rPr lang="zh-CN" altLang="en-US"/>
              <a:t>变量</a:t>
            </a:r>
          </a:p>
        </p:txBody>
      </p:sp>
      <p:sp>
        <p:nvSpPr>
          <p:cNvPr id="145411" name="Rectangle 3">
            <a:extLst>
              <a:ext uri="{FF2B5EF4-FFF2-40B4-BE49-F238E27FC236}">
                <a16:creationId xmlns:a16="http://schemas.microsoft.com/office/drawing/2014/main" xmlns="" id="{EFF69294-4BDE-4E7A-A850-F94A09643719}"/>
              </a:ext>
            </a:extLst>
          </p:cNvPr>
          <p:cNvSpPr>
            <a:spLocks noGrp="1" noChangeArrowheads="1"/>
          </p:cNvSpPr>
          <p:nvPr>
            <p:ph idx="1"/>
          </p:nvPr>
        </p:nvSpPr>
        <p:spPr>
          <a:xfrm>
            <a:off x="609599" y="990600"/>
            <a:ext cx="6347714" cy="5050763"/>
          </a:xfrm>
        </p:spPr>
        <p:txBody>
          <a:bodyPr>
            <a:normAutofit fontScale="92500" lnSpcReduction="20000"/>
          </a:bodyPr>
          <a:lstStyle/>
          <a:p>
            <a:pPr>
              <a:lnSpc>
                <a:spcPct val="150000"/>
              </a:lnSpc>
            </a:pPr>
            <a:r>
              <a:rPr lang="zh-CN" altLang="en-US" sz="2400" dirty="0">
                <a:latin typeface="+mn-ea"/>
              </a:rPr>
              <a:t>在其他编程语言中您必须使用变量。在</a:t>
            </a:r>
            <a:r>
              <a:rPr lang="en-US" altLang="zh-CN" sz="2400" dirty="0">
                <a:latin typeface="+mn-ea"/>
              </a:rPr>
              <a:t>shell</a:t>
            </a:r>
            <a:r>
              <a:rPr lang="zh-CN" altLang="en-US" sz="2400" dirty="0">
                <a:latin typeface="+mn-ea"/>
              </a:rPr>
              <a:t>编程中，所有的变量都由字符串组成，并且您不需要对变量进行声明。要赋值给一个变量，可以这样写： </a:t>
            </a:r>
            <a:br>
              <a:rPr lang="zh-CN" altLang="en-US" sz="2400" dirty="0">
                <a:latin typeface="+mn-ea"/>
              </a:rPr>
            </a:br>
            <a:r>
              <a:rPr lang="en-US" altLang="zh-CN" sz="2400" dirty="0">
                <a:latin typeface="+mn-ea"/>
              </a:rPr>
              <a:t>#!/bin/</a:t>
            </a:r>
            <a:r>
              <a:rPr lang="en-US" altLang="zh-CN" sz="2400" dirty="0" err="1">
                <a:latin typeface="+mn-ea"/>
              </a:rPr>
              <a:t>sh</a:t>
            </a:r>
            <a:r>
              <a:rPr lang="en-US" altLang="zh-CN" sz="2400" dirty="0">
                <a:latin typeface="+mn-ea"/>
              </a:rPr>
              <a:t> </a:t>
            </a:r>
            <a:br>
              <a:rPr lang="en-US" altLang="zh-CN" sz="2400" dirty="0">
                <a:latin typeface="+mn-ea"/>
              </a:rPr>
            </a:br>
            <a:r>
              <a:rPr lang="en-US" altLang="zh-CN" sz="2400" dirty="0">
                <a:latin typeface="+mn-ea"/>
              </a:rPr>
              <a:t>#</a:t>
            </a:r>
            <a:r>
              <a:rPr lang="zh-CN" altLang="en-US" sz="2400" dirty="0">
                <a:latin typeface="+mn-ea"/>
              </a:rPr>
              <a:t>对变量赋值： </a:t>
            </a:r>
            <a:br>
              <a:rPr lang="zh-CN" altLang="en-US" sz="2400" dirty="0">
                <a:latin typeface="+mn-ea"/>
              </a:rPr>
            </a:br>
            <a:r>
              <a:rPr lang="en-US" altLang="zh-CN" sz="2400" dirty="0">
                <a:latin typeface="+mn-ea"/>
              </a:rPr>
              <a:t>a="hello world" </a:t>
            </a:r>
            <a:br>
              <a:rPr lang="en-US" altLang="zh-CN" sz="2400" dirty="0">
                <a:latin typeface="+mn-ea"/>
              </a:rPr>
            </a:br>
            <a:r>
              <a:rPr lang="en-US" altLang="zh-CN" sz="2400" dirty="0">
                <a:latin typeface="+mn-ea"/>
              </a:rPr>
              <a:t># </a:t>
            </a:r>
            <a:r>
              <a:rPr lang="zh-CN" altLang="en-US" sz="2400" dirty="0">
                <a:latin typeface="+mn-ea"/>
              </a:rPr>
              <a:t>现在打印变量</a:t>
            </a:r>
            <a:r>
              <a:rPr lang="en-US" altLang="zh-CN" sz="2400" dirty="0">
                <a:latin typeface="+mn-ea"/>
              </a:rPr>
              <a:t>a</a:t>
            </a:r>
            <a:r>
              <a:rPr lang="zh-CN" altLang="en-US" sz="2400" dirty="0">
                <a:latin typeface="+mn-ea"/>
              </a:rPr>
              <a:t>的内容： </a:t>
            </a:r>
            <a:br>
              <a:rPr lang="zh-CN" altLang="en-US" sz="2400" dirty="0">
                <a:latin typeface="+mn-ea"/>
              </a:rPr>
            </a:br>
            <a:r>
              <a:rPr lang="en-US" altLang="zh-CN" sz="2400" dirty="0">
                <a:latin typeface="+mn-ea"/>
              </a:rPr>
              <a:t>echo "A is:" </a:t>
            </a:r>
            <a:br>
              <a:rPr lang="en-US" altLang="zh-CN" sz="2400" dirty="0">
                <a:latin typeface="+mn-ea"/>
              </a:rPr>
            </a:br>
            <a:r>
              <a:rPr lang="en-US" altLang="zh-CN" sz="2400" dirty="0">
                <a:latin typeface="+mn-ea"/>
              </a:rPr>
              <a:t>echo $a </a:t>
            </a:r>
            <a:br>
              <a:rPr lang="en-US" altLang="zh-CN" sz="2400" dirty="0">
                <a:latin typeface="+mn-ea"/>
              </a:rPr>
            </a:br>
            <a:endParaRPr lang="zh-CN" altLang="en-US" sz="2400"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descr="Large confetti">
            <a:extLst>
              <a:ext uri="{FF2B5EF4-FFF2-40B4-BE49-F238E27FC236}">
                <a16:creationId xmlns:a16="http://schemas.microsoft.com/office/drawing/2014/main" xmlns="" id="{2B876E00-0F0A-46DF-B720-AE06BE494639}"/>
              </a:ext>
            </a:extLst>
          </p:cNvPr>
          <p:cNvSpPr>
            <a:spLocks noGrp="1" noChangeArrowheads="1"/>
          </p:cNvSpPr>
          <p:nvPr>
            <p:ph type="title"/>
          </p:nvPr>
        </p:nvSpPr>
        <p:spPr/>
        <p:txBody>
          <a:bodyPr/>
          <a:lstStyle/>
          <a:p>
            <a:endParaRPr lang="zh-CN" altLang="en-US"/>
          </a:p>
        </p:txBody>
      </p:sp>
      <p:sp>
        <p:nvSpPr>
          <p:cNvPr id="146435" name="Rectangle 3">
            <a:extLst>
              <a:ext uri="{FF2B5EF4-FFF2-40B4-BE49-F238E27FC236}">
                <a16:creationId xmlns:a16="http://schemas.microsoft.com/office/drawing/2014/main" xmlns="" id="{514FBDE0-8E16-420E-9071-A7C7B1696F7F}"/>
              </a:ext>
            </a:extLst>
          </p:cNvPr>
          <p:cNvSpPr>
            <a:spLocks noGrp="1" noChangeArrowheads="1"/>
          </p:cNvSpPr>
          <p:nvPr>
            <p:ph idx="1"/>
          </p:nvPr>
        </p:nvSpPr>
        <p:spPr>
          <a:xfrm>
            <a:off x="609598" y="1219200"/>
            <a:ext cx="7315201" cy="4822163"/>
          </a:xfrm>
        </p:spPr>
        <p:txBody>
          <a:bodyPr>
            <a:normAutofit fontScale="85000" lnSpcReduction="10000"/>
          </a:bodyPr>
          <a:lstStyle/>
          <a:p>
            <a:pPr>
              <a:lnSpc>
                <a:spcPct val="120000"/>
              </a:lnSpc>
            </a:pPr>
            <a:r>
              <a:rPr lang="zh-CN" altLang="en-US" sz="2800" dirty="0">
                <a:latin typeface="+mn-ea"/>
              </a:rPr>
              <a:t>有时候变量名很容易与其他文字混淆，比如： </a:t>
            </a:r>
            <a:br>
              <a:rPr lang="zh-CN" altLang="en-US" sz="2800" dirty="0">
                <a:latin typeface="+mn-ea"/>
              </a:rPr>
            </a:br>
            <a:r>
              <a:rPr lang="en-US" altLang="zh-CN" sz="2800" dirty="0" err="1">
                <a:latin typeface="+mn-ea"/>
              </a:rPr>
              <a:t>num</a:t>
            </a:r>
            <a:r>
              <a:rPr lang="en-US" altLang="zh-CN" sz="2800" dirty="0">
                <a:latin typeface="+mn-ea"/>
              </a:rPr>
              <a:t>=2 </a:t>
            </a:r>
            <a:br>
              <a:rPr lang="en-US" altLang="zh-CN" sz="2800" dirty="0">
                <a:latin typeface="+mn-ea"/>
              </a:rPr>
            </a:br>
            <a:r>
              <a:rPr lang="en-US" altLang="zh-CN" sz="2800" dirty="0">
                <a:latin typeface="+mn-ea"/>
              </a:rPr>
              <a:t>echo "this is the $</a:t>
            </a:r>
            <a:r>
              <a:rPr lang="en-US" altLang="zh-CN" sz="2800" dirty="0" err="1">
                <a:latin typeface="+mn-ea"/>
              </a:rPr>
              <a:t>numnd</a:t>
            </a:r>
            <a:r>
              <a:rPr lang="en-US" altLang="zh-CN" sz="2800" dirty="0">
                <a:latin typeface="+mn-ea"/>
              </a:rPr>
              <a:t>" </a:t>
            </a:r>
            <a:br>
              <a:rPr lang="en-US" altLang="zh-CN" sz="2800" dirty="0">
                <a:latin typeface="+mn-ea"/>
              </a:rPr>
            </a:br>
            <a:r>
              <a:rPr lang="zh-CN" altLang="en-US" sz="2800" dirty="0">
                <a:latin typeface="+mn-ea"/>
              </a:rPr>
              <a:t>这并不会打印出</a:t>
            </a:r>
            <a:r>
              <a:rPr lang="en-US" altLang="zh-CN" sz="2800" dirty="0">
                <a:latin typeface="+mn-ea"/>
              </a:rPr>
              <a:t>"this is the 2nd"</a:t>
            </a:r>
            <a:r>
              <a:rPr lang="zh-CN" altLang="en-US" sz="2800" dirty="0">
                <a:latin typeface="+mn-ea"/>
              </a:rPr>
              <a:t>，而仅仅打印</a:t>
            </a:r>
            <a:r>
              <a:rPr lang="en-US" altLang="zh-CN" sz="2800" dirty="0">
                <a:latin typeface="+mn-ea"/>
              </a:rPr>
              <a:t>"this is the "</a:t>
            </a:r>
            <a:r>
              <a:rPr lang="zh-CN" altLang="en-US" sz="2800" dirty="0">
                <a:latin typeface="+mn-ea"/>
              </a:rPr>
              <a:t>，因为</a:t>
            </a:r>
            <a:r>
              <a:rPr lang="en-US" altLang="zh-CN" sz="2800" dirty="0">
                <a:latin typeface="+mn-ea"/>
              </a:rPr>
              <a:t>shell</a:t>
            </a:r>
            <a:r>
              <a:rPr lang="zh-CN" altLang="en-US" sz="2800" dirty="0">
                <a:latin typeface="+mn-ea"/>
              </a:rPr>
              <a:t>会去搜索变量</a:t>
            </a:r>
            <a:r>
              <a:rPr lang="en-US" altLang="zh-CN" sz="2800" dirty="0" err="1">
                <a:latin typeface="+mn-ea"/>
              </a:rPr>
              <a:t>numnd</a:t>
            </a:r>
            <a:r>
              <a:rPr lang="zh-CN" altLang="en-US" sz="2800" dirty="0">
                <a:latin typeface="+mn-ea"/>
              </a:rPr>
              <a:t>的值，</a:t>
            </a:r>
            <a:br>
              <a:rPr lang="zh-CN" altLang="en-US" sz="2800" dirty="0">
                <a:latin typeface="+mn-ea"/>
              </a:rPr>
            </a:br>
            <a:r>
              <a:rPr lang="zh-CN" altLang="en-US" sz="2800" dirty="0">
                <a:latin typeface="+mn-ea"/>
              </a:rPr>
              <a:t>但是这个变量时没有值的。可以使用花括号来告诉</a:t>
            </a:r>
            <a:r>
              <a:rPr lang="en-US" altLang="zh-CN" sz="2800" dirty="0">
                <a:latin typeface="+mn-ea"/>
              </a:rPr>
              <a:t>shell</a:t>
            </a:r>
            <a:r>
              <a:rPr lang="zh-CN" altLang="en-US" sz="2800" dirty="0">
                <a:latin typeface="+mn-ea"/>
              </a:rPr>
              <a:t>我们要打印的是</a:t>
            </a:r>
            <a:r>
              <a:rPr lang="en-US" altLang="zh-CN" sz="2800" dirty="0" err="1">
                <a:latin typeface="+mn-ea"/>
              </a:rPr>
              <a:t>num</a:t>
            </a:r>
            <a:r>
              <a:rPr lang="zh-CN" altLang="en-US" sz="2800" dirty="0">
                <a:latin typeface="+mn-ea"/>
              </a:rPr>
              <a:t>变量： </a:t>
            </a:r>
            <a:br>
              <a:rPr lang="zh-CN" altLang="en-US" sz="2800" dirty="0">
                <a:latin typeface="+mn-ea"/>
              </a:rPr>
            </a:br>
            <a:r>
              <a:rPr lang="en-US" altLang="zh-CN" sz="2800" dirty="0" err="1">
                <a:latin typeface="+mn-ea"/>
              </a:rPr>
              <a:t>num</a:t>
            </a:r>
            <a:r>
              <a:rPr lang="en-US" altLang="zh-CN" sz="2800" dirty="0">
                <a:latin typeface="+mn-ea"/>
              </a:rPr>
              <a:t>=2 </a:t>
            </a:r>
            <a:br>
              <a:rPr lang="en-US" altLang="zh-CN" sz="2800" dirty="0">
                <a:latin typeface="+mn-ea"/>
              </a:rPr>
            </a:br>
            <a:r>
              <a:rPr lang="en-US" altLang="zh-CN" sz="2800" dirty="0">
                <a:latin typeface="+mn-ea"/>
              </a:rPr>
              <a:t>echo "this is the ${</a:t>
            </a:r>
            <a:r>
              <a:rPr lang="en-US" altLang="zh-CN" sz="2800" dirty="0" err="1">
                <a:latin typeface="+mn-ea"/>
              </a:rPr>
              <a:t>num</a:t>
            </a:r>
            <a:r>
              <a:rPr lang="en-US" altLang="zh-CN" sz="2800" dirty="0">
                <a:latin typeface="+mn-ea"/>
              </a:rPr>
              <a:t>}</a:t>
            </a:r>
            <a:r>
              <a:rPr lang="en-US" altLang="zh-CN" sz="2800" dirty="0" err="1">
                <a:latin typeface="+mn-ea"/>
              </a:rPr>
              <a:t>nd</a:t>
            </a:r>
            <a:r>
              <a:rPr lang="en-US" altLang="zh-CN" sz="2800" dirty="0">
                <a:latin typeface="+mn-ea"/>
              </a:rPr>
              <a:t>" </a:t>
            </a:r>
            <a:br>
              <a:rPr lang="en-US" altLang="zh-CN" sz="2800" dirty="0">
                <a:latin typeface="+mn-ea"/>
              </a:rPr>
            </a:br>
            <a:r>
              <a:rPr lang="zh-CN" altLang="en-US" sz="2800" dirty="0">
                <a:latin typeface="+mn-ea"/>
              </a:rPr>
              <a:t>　　这将打印： </a:t>
            </a:r>
            <a:r>
              <a:rPr lang="en-US" altLang="zh-CN" sz="2800" dirty="0">
                <a:latin typeface="+mn-ea"/>
              </a:rPr>
              <a:t>this is the 2nd </a:t>
            </a:r>
            <a:r>
              <a:rPr lang="en-US" altLang="zh-CN" sz="2800" dirty="0"/>
              <a:t/>
            </a:r>
            <a:br>
              <a:rPr lang="en-US" altLang="zh-CN" sz="2800" dirty="0"/>
            </a:b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descr="Large confetti">
            <a:extLst>
              <a:ext uri="{FF2B5EF4-FFF2-40B4-BE49-F238E27FC236}">
                <a16:creationId xmlns:a16="http://schemas.microsoft.com/office/drawing/2014/main" xmlns="" id="{7C682310-1FF1-42D7-845B-0779FA5DD314}"/>
              </a:ext>
            </a:extLst>
          </p:cNvPr>
          <p:cNvSpPr>
            <a:spLocks noGrp="1" noChangeArrowheads="1"/>
          </p:cNvSpPr>
          <p:nvPr>
            <p:ph type="title"/>
          </p:nvPr>
        </p:nvSpPr>
        <p:spPr/>
        <p:txBody>
          <a:bodyPr/>
          <a:lstStyle/>
          <a:p>
            <a:endParaRPr lang="zh-CN" altLang="en-US"/>
          </a:p>
        </p:txBody>
      </p:sp>
      <p:sp>
        <p:nvSpPr>
          <p:cNvPr id="147459" name="Rectangle 3">
            <a:extLst>
              <a:ext uri="{FF2B5EF4-FFF2-40B4-BE49-F238E27FC236}">
                <a16:creationId xmlns:a16="http://schemas.microsoft.com/office/drawing/2014/main" xmlns="" id="{09C4D492-7E7F-4233-B307-3FF565519F8F}"/>
              </a:ext>
            </a:extLst>
          </p:cNvPr>
          <p:cNvSpPr>
            <a:spLocks noGrp="1" noChangeArrowheads="1"/>
          </p:cNvSpPr>
          <p:nvPr>
            <p:ph idx="1"/>
          </p:nvPr>
        </p:nvSpPr>
        <p:spPr/>
        <p:txBody>
          <a:bodyPr/>
          <a:lstStyle/>
          <a:p>
            <a:r>
              <a:rPr lang="zh-CN" altLang="en-US" sz="2400" dirty="0">
                <a:latin typeface="+mn-ea"/>
              </a:rPr>
              <a:t>环境变量</a:t>
            </a:r>
            <a:br>
              <a:rPr lang="zh-CN" altLang="en-US" sz="2400" dirty="0">
                <a:latin typeface="+mn-ea"/>
              </a:rPr>
            </a:br>
            <a:r>
              <a:rPr lang="zh-CN" altLang="en-US" sz="2400" dirty="0">
                <a:latin typeface="+mn-ea"/>
              </a:rPr>
              <a:t>由</a:t>
            </a:r>
            <a:r>
              <a:rPr lang="en-US" altLang="zh-CN" sz="2400" dirty="0">
                <a:latin typeface="+mn-ea"/>
              </a:rPr>
              <a:t>export</a:t>
            </a:r>
            <a:r>
              <a:rPr lang="zh-CN" altLang="en-US" sz="2400" dirty="0">
                <a:latin typeface="+mn-ea"/>
              </a:rPr>
              <a:t>关键字处理过的变量叫做环境变量。我们不对环境变量进行讨论，因为通常情况下仅仅在登录</a:t>
            </a:r>
            <a:br>
              <a:rPr lang="zh-CN" altLang="en-US" sz="2400" dirty="0">
                <a:latin typeface="+mn-ea"/>
              </a:rPr>
            </a:br>
            <a:r>
              <a:rPr lang="zh-CN" altLang="en-US" sz="2400" dirty="0">
                <a:latin typeface="+mn-ea"/>
              </a:rPr>
              <a:t>脚本中使用环境变量。 </a:t>
            </a:r>
            <a:br>
              <a:rPr lang="zh-CN" altLang="en-US" sz="2400" dirty="0">
                <a:latin typeface="+mn-ea"/>
              </a:rPr>
            </a:br>
            <a:r>
              <a:rPr lang="zh-CN" altLang="en-US" sz="2400" dirty="0">
                <a:latin typeface="+mn-ea"/>
              </a:rPr>
              <a:t/>
            </a:r>
            <a:br>
              <a:rPr lang="zh-CN" altLang="en-US" sz="2400" dirty="0">
                <a:latin typeface="+mn-ea"/>
              </a:rPr>
            </a:br>
            <a:endParaRPr lang="zh-CN" altLang="en-US" sz="2400" dirty="0">
              <a:latin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2604</TotalTime>
  <Words>663</Words>
  <Application>Microsoft Office PowerPoint</Application>
  <PresentationFormat>全屏显示(4:3)</PresentationFormat>
  <Paragraphs>65</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平面</vt:lpstr>
      <vt:lpstr>第2章 脚本编写基础</vt:lpstr>
      <vt:lpstr>Shell概述</vt:lpstr>
      <vt:lpstr>概述</vt:lpstr>
      <vt:lpstr>shell基本种类</vt:lpstr>
      <vt:lpstr>Linux脚本编程基础</vt:lpstr>
      <vt:lpstr>基本语法</vt:lpstr>
      <vt:lpstr>Shell变量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符号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Tao Zhou</cp:lastModifiedBy>
  <cp:revision>683</cp:revision>
  <cp:lastPrinted>1601-01-01T00:00:00Z</cp:lastPrinted>
  <dcterms:created xsi:type="dcterms:W3CDTF">1601-01-01T00:00:00Z</dcterms:created>
  <dcterms:modified xsi:type="dcterms:W3CDTF">2018-09-11T03:12:15Z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