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358" r:id="rId2"/>
    <p:sldId id="256" r:id="rId3"/>
    <p:sldId id="359" r:id="rId4"/>
    <p:sldId id="258" r:id="rId5"/>
    <p:sldId id="311" r:id="rId6"/>
    <p:sldId id="259" r:id="rId7"/>
    <p:sldId id="321" r:id="rId8"/>
    <p:sldId id="322" r:id="rId9"/>
    <p:sldId id="260" r:id="rId10"/>
    <p:sldId id="360" r:id="rId11"/>
    <p:sldId id="261" r:id="rId12"/>
    <p:sldId id="312" r:id="rId13"/>
    <p:sldId id="262" r:id="rId14"/>
    <p:sldId id="314" r:id="rId15"/>
    <p:sldId id="313" r:id="rId16"/>
    <p:sldId id="264" r:id="rId17"/>
    <p:sldId id="265" r:id="rId18"/>
    <p:sldId id="267" r:id="rId19"/>
    <p:sldId id="271" r:id="rId20"/>
    <p:sldId id="272" r:id="rId21"/>
    <p:sldId id="273" r:id="rId22"/>
    <p:sldId id="274" r:id="rId23"/>
    <p:sldId id="275" r:id="rId24"/>
    <p:sldId id="361" r:id="rId25"/>
    <p:sldId id="276" r:id="rId26"/>
    <p:sldId id="278" r:id="rId27"/>
    <p:sldId id="279" r:id="rId28"/>
    <p:sldId id="280" r:id="rId29"/>
    <p:sldId id="316" r:id="rId30"/>
    <p:sldId id="282" r:id="rId31"/>
    <p:sldId id="283" r:id="rId32"/>
    <p:sldId id="284" r:id="rId33"/>
    <p:sldId id="285" r:id="rId34"/>
    <p:sldId id="286" r:id="rId35"/>
    <p:sldId id="287" r:id="rId36"/>
    <p:sldId id="288" r:id="rId37"/>
    <p:sldId id="362" r:id="rId38"/>
    <p:sldId id="300" r:id="rId39"/>
    <p:sldId id="301" r:id="rId40"/>
    <p:sldId id="302" r:id="rId41"/>
    <p:sldId id="303" r:id="rId42"/>
    <p:sldId id="304" r:id="rId43"/>
    <p:sldId id="305" r:id="rId44"/>
    <p:sldId id="363"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40" r:id="rId59"/>
    <p:sldId id="341" r:id="rId60"/>
    <p:sldId id="342" r:id="rId61"/>
    <p:sldId id="343" r:id="rId62"/>
    <p:sldId id="344" r:id="rId63"/>
    <p:sldId id="345" r:id="rId64"/>
    <p:sldId id="364" r:id="rId65"/>
    <p:sldId id="347" r:id="rId66"/>
    <p:sldId id="348" r:id="rId67"/>
    <p:sldId id="349" r:id="rId68"/>
    <p:sldId id="350" r:id="rId69"/>
    <p:sldId id="351" r:id="rId70"/>
    <p:sldId id="352" r:id="rId71"/>
    <p:sldId id="353" r:id="rId72"/>
    <p:sldId id="354" r:id="rId73"/>
    <p:sldId id="355" r:id="rId74"/>
    <p:sldId id="356"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908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473B46E-6D14-4315-8C71-9AD4F4B0DFAE}" type="slidenum">
              <a:rPr lang="zh-CN" altLang="en-US" smtClean="0"/>
              <a:pPr/>
              <a:t>‹#›</a:t>
            </a:fld>
            <a:endParaRPr lang="en-US" altLang="zh-CN"/>
          </a:p>
        </p:txBody>
      </p:sp>
    </p:spTree>
    <p:extLst>
      <p:ext uri="{BB962C8B-B14F-4D97-AF65-F5344CB8AC3E}">
        <p14:creationId xmlns:p14="http://schemas.microsoft.com/office/powerpoint/2010/main" val="4521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B1CCF20-5026-4D30-80D0-0E58125D6E8D}" type="slidenum">
              <a:rPr lang="zh-CN" altLang="en-US" smtClean="0"/>
              <a:pPr/>
              <a:t>‹#›</a:t>
            </a:fld>
            <a:endParaRPr lang="en-US" altLang="zh-CN"/>
          </a:p>
        </p:txBody>
      </p:sp>
    </p:spTree>
    <p:extLst>
      <p:ext uri="{BB962C8B-B14F-4D97-AF65-F5344CB8AC3E}">
        <p14:creationId xmlns:p14="http://schemas.microsoft.com/office/powerpoint/2010/main" val="378797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B1CCF20-5026-4D30-80D0-0E58125D6E8D}"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0787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B1CCF20-5026-4D30-80D0-0E58125D6E8D}" type="slidenum">
              <a:rPr lang="zh-CN" altLang="en-US" smtClean="0"/>
              <a:pPr/>
              <a:t>‹#›</a:t>
            </a:fld>
            <a:endParaRPr lang="en-US" altLang="zh-CN"/>
          </a:p>
        </p:txBody>
      </p:sp>
    </p:spTree>
    <p:extLst>
      <p:ext uri="{BB962C8B-B14F-4D97-AF65-F5344CB8AC3E}">
        <p14:creationId xmlns:p14="http://schemas.microsoft.com/office/powerpoint/2010/main" val="4263461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B1CCF20-5026-4D30-80D0-0E58125D6E8D}"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59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B1CCF20-5026-4D30-80D0-0E58125D6E8D}" type="slidenum">
              <a:rPr lang="zh-CN" altLang="en-US" smtClean="0"/>
              <a:pPr/>
              <a:t>‹#›</a:t>
            </a:fld>
            <a:endParaRPr lang="en-US" altLang="zh-CN"/>
          </a:p>
        </p:txBody>
      </p:sp>
    </p:spTree>
    <p:extLst>
      <p:ext uri="{BB962C8B-B14F-4D97-AF65-F5344CB8AC3E}">
        <p14:creationId xmlns:p14="http://schemas.microsoft.com/office/powerpoint/2010/main" val="433057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7B52EF10-A668-40A5-844C-116B7F331679}" type="slidenum">
              <a:rPr lang="zh-CN" altLang="en-US" smtClean="0"/>
              <a:pPr/>
              <a:t>‹#›</a:t>
            </a:fld>
            <a:endParaRPr lang="en-US" altLang="zh-CN"/>
          </a:p>
        </p:txBody>
      </p:sp>
    </p:spTree>
    <p:extLst>
      <p:ext uri="{BB962C8B-B14F-4D97-AF65-F5344CB8AC3E}">
        <p14:creationId xmlns:p14="http://schemas.microsoft.com/office/powerpoint/2010/main" val="387315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195C6C1-3450-4D95-B9F0-8AB106043C4C}" type="slidenum">
              <a:rPr lang="zh-CN" altLang="en-US" smtClean="0"/>
              <a:pPr/>
              <a:t>‹#›</a:t>
            </a:fld>
            <a:endParaRPr lang="en-US" altLang="zh-CN"/>
          </a:p>
        </p:txBody>
      </p:sp>
    </p:spTree>
    <p:extLst>
      <p:ext uri="{BB962C8B-B14F-4D97-AF65-F5344CB8AC3E}">
        <p14:creationId xmlns:p14="http://schemas.microsoft.com/office/powerpoint/2010/main" val="320972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013F9EBC-BCC9-4F21-B6E1-E5848613E9CD}" type="slidenum">
              <a:rPr lang="zh-CN" altLang="en-US" smtClean="0"/>
              <a:pPr/>
              <a:t>‹#›</a:t>
            </a:fld>
            <a:endParaRPr lang="en-US" altLang="zh-CN"/>
          </a:p>
        </p:txBody>
      </p:sp>
    </p:spTree>
    <p:extLst>
      <p:ext uri="{BB962C8B-B14F-4D97-AF65-F5344CB8AC3E}">
        <p14:creationId xmlns:p14="http://schemas.microsoft.com/office/powerpoint/2010/main" val="399445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9955DFD2-67F3-496F-AE63-7502EA7C82F8}" type="slidenum">
              <a:rPr lang="zh-CN" altLang="en-US" smtClean="0"/>
              <a:pPr/>
              <a:t>‹#›</a:t>
            </a:fld>
            <a:endParaRPr lang="en-US" altLang="zh-CN"/>
          </a:p>
        </p:txBody>
      </p:sp>
    </p:spTree>
    <p:extLst>
      <p:ext uri="{BB962C8B-B14F-4D97-AF65-F5344CB8AC3E}">
        <p14:creationId xmlns:p14="http://schemas.microsoft.com/office/powerpoint/2010/main" val="392224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58DF26E-B8D1-4D7F-AFFA-84A7A7D87CF8}" type="slidenum">
              <a:rPr lang="zh-CN" altLang="en-US" smtClean="0"/>
              <a:pPr/>
              <a:t>‹#›</a:t>
            </a:fld>
            <a:endParaRPr lang="en-US" altLang="zh-CN"/>
          </a:p>
        </p:txBody>
      </p:sp>
    </p:spTree>
    <p:extLst>
      <p:ext uri="{BB962C8B-B14F-4D97-AF65-F5344CB8AC3E}">
        <p14:creationId xmlns:p14="http://schemas.microsoft.com/office/powerpoint/2010/main" val="163476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A68C40C9-6B8B-4797-84A7-7C6F8F7FEF97}" type="slidenum">
              <a:rPr lang="zh-CN" altLang="en-US" smtClean="0"/>
              <a:pPr/>
              <a:t>‹#›</a:t>
            </a:fld>
            <a:endParaRPr lang="en-US" altLang="zh-CN"/>
          </a:p>
        </p:txBody>
      </p:sp>
    </p:spTree>
    <p:extLst>
      <p:ext uri="{BB962C8B-B14F-4D97-AF65-F5344CB8AC3E}">
        <p14:creationId xmlns:p14="http://schemas.microsoft.com/office/powerpoint/2010/main" val="234352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A66EDC9E-74F9-4EBD-B05B-6082050DC73B}" type="slidenum">
              <a:rPr lang="zh-CN" altLang="en-US" smtClean="0"/>
              <a:pPr/>
              <a:t>‹#›</a:t>
            </a:fld>
            <a:endParaRPr lang="en-US" altLang="zh-CN"/>
          </a:p>
        </p:txBody>
      </p:sp>
    </p:spTree>
    <p:extLst>
      <p:ext uri="{BB962C8B-B14F-4D97-AF65-F5344CB8AC3E}">
        <p14:creationId xmlns:p14="http://schemas.microsoft.com/office/powerpoint/2010/main" val="134348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FCBB6958-EDD0-45E8-BA54-E093A8074700}" type="slidenum">
              <a:rPr lang="zh-CN" altLang="en-US" smtClean="0"/>
              <a:pPr/>
              <a:t>‹#›</a:t>
            </a:fld>
            <a:endParaRPr lang="en-US" altLang="zh-CN"/>
          </a:p>
        </p:txBody>
      </p:sp>
    </p:spTree>
    <p:extLst>
      <p:ext uri="{BB962C8B-B14F-4D97-AF65-F5344CB8AC3E}">
        <p14:creationId xmlns:p14="http://schemas.microsoft.com/office/powerpoint/2010/main" val="65622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BD0D3B59-61AF-4DDC-BEE3-593A21DB31B5}" type="slidenum">
              <a:rPr lang="zh-CN" altLang="en-US" smtClean="0"/>
              <a:pPr/>
              <a:t>‹#›</a:t>
            </a:fld>
            <a:endParaRPr lang="en-US" altLang="zh-CN"/>
          </a:p>
        </p:txBody>
      </p:sp>
    </p:spTree>
    <p:extLst>
      <p:ext uri="{BB962C8B-B14F-4D97-AF65-F5344CB8AC3E}">
        <p14:creationId xmlns:p14="http://schemas.microsoft.com/office/powerpoint/2010/main" val="218830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72EFA0F3-A034-4024-B68E-24E311F9F885}" type="slidenum">
              <a:rPr lang="zh-CN" altLang="en-US" smtClean="0"/>
              <a:pPr/>
              <a:t>‹#›</a:t>
            </a:fld>
            <a:endParaRPr lang="en-US" altLang="zh-CN"/>
          </a:p>
        </p:txBody>
      </p:sp>
    </p:spTree>
    <p:extLst>
      <p:ext uri="{BB962C8B-B14F-4D97-AF65-F5344CB8AC3E}">
        <p14:creationId xmlns:p14="http://schemas.microsoft.com/office/powerpoint/2010/main" val="428802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B1CCF20-5026-4D30-80D0-0E58125D6E8D}" type="slidenum">
              <a:rPr lang="zh-CN" altLang="en-US" smtClean="0"/>
              <a:pPr/>
              <a:t>‹#›</a:t>
            </a:fld>
            <a:endParaRPr lang="en-US" altLang="zh-CN"/>
          </a:p>
        </p:txBody>
      </p:sp>
    </p:spTree>
    <p:extLst>
      <p:ext uri="{BB962C8B-B14F-4D97-AF65-F5344CB8AC3E}">
        <p14:creationId xmlns:p14="http://schemas.microsoft.com/office/powerpoint/2010/main" val="105230341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D96C7-1AAC-4BC6-9C94-1CA2ABECA8A0}"/>
              </a:ext>
            </a:extLst>
          </p:cNvPr>
          <p:cNvSpPr>
            <a:spLocks noGrp="1"/>
          </p:cNvSpPr>
          <p:nvPr>
            <p:ph type="ctrTitle"/>
          </p:nvPr>
        </p:nvSpPr>
        <p:spPr>
          <a:xfrm>
            <a:off x="457200" y="1295400"/>
            <a:ext cx="7533524" cy="1465262"/>
          </a:xfrm>
        </p:spPr>
        <p:txBody>
          <a:bodyPr>
            <a:normAutofit/>
          </a:bodyPr>
          <a:lstStyle/>
          <a:p>
            <a:pPr algn="l"/>
            <a:r>
              <a:rPr lang="zh-CN" altLang="zh-CN" sz="4400" dirty="0"/>
              <a:t>嵌入式</a:t>
            </a:r>
            <a:r>
              <a:rPr lang="en-US" altLang="zh-CN" sz="4400" dirty="0"/>
              <a:t>Linux</a:t>
            </a:r>
            <a:r>
              <a:rPr lang="zh-CN" altLang="zh-CN" sz="4400" dirty="0"/>
              <a:t>系统开发教程</a:t>
            </a:r>
            <a:br>
              <a:rPr lang="zh-CN" altLang="zh-CN" sz="4400" dirty="0"/>
            </a:br>
            <a:r>
              <a:rPr lang="zh-CN" altLang="zh-CN" sz="4400" dirty="0"/>
              <a:t>——基于</a:t>
            </a:r>
            <a:r>
              <a:rPr lang="en-US" altLang="zh-CN" sz="4400" dirty="0"/>
              <a:t>ARM</a:t>
            </a:r>
            <a:r>
              <a:rPr lang="zh-CN" altLang="zh-CN" sz="4400" dirty="0"/>
              <a:t>处理器通用平台</a:t>
            </a:r>
            <a:endParaRPr lang="zh-CN" altLang="en-US" sz="4400" dirty="0"/>
          </a:p>
        </p:txBody>
      </p:sp>
      <p:sp>
        <p:nvSpPr>
          <p:cNvPr id="3" name="副标题 2">
            <a:extLst>
              <a:ext uri="{FF2B5EF4-FFF2-40B4-BE49-F238E27FC236}">
                <a16:creationId xmlns:a16="http://schemas.microsoft.com/office/drawing/2014/main" id="{5301B9F0-FDAB-4C3E-93F7-CBDEB9FA473A}"/>
              </a:ext>
            </a:extLst>
          </p:cNvPr>
          <p:cNvSpPr>
            <a:spLocks noGrp="1"/>
          </p:cNvSpPr>
          <p:nvPr>
            <p:ph type="subTitle" idx="1"/>
          </p:nvPr>
        </p:nvSpPr>
        <p:spPr>
          <a:xfrm>
            <a:off x="457201" y="4050834"/>
            <a:ext cx="8001000" cy="1096899"/>
          </a:xfrm>
        </p:spPr>
        <p:txBody>
          <a:bodyPr>
            <a:normAutofit lnSpcReduction="10000"/>
          </a:bodyPr>
          <a:lstStyle/>
          <a:p>
            <a:pPr algn="l"/>
            <a:r>
              <a:rPr lang="zh-CN" altLang="en-US" sz="2800" dirty="0"/>
              <a:t>作者：冯新宇</a:t>
            </a:r>
            <a:endParaRPr lang="en-US" altLang="zh-CN" sz="2800" dirty="0"/>
          </a:p>
          <a:p>
            <a:r>
              <a:rPr lang="zh-CN" altLang="en-US" sz="3600" dirty="0"/>
              <a:t>清华大学出版社</a:t>
            </a:r>
          </a:p>
        </p:txBody>
      </p:sp>
    </p:spTree>
    <p:extLst>
      <p:ext uri="{BB962C8B-B14F-4D97-AF65-F5344CB8AC3E}">
        <p14:creationId xmlns:p14="http://schemas.microsoft.com/office/powerpoint/2010/main" val="392478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C03E4AB-EE95-487D-B050-FDA648766A1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2</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管道通信</a:t>
            </a:r>
          </a:p>
        </p:txBody>
      </p:sp>
    </p:spTree>
    <p:extLst>
      <p:ext uri="{BB962C8B-B14F-4D97-AF65-F5344CB8AC3E}">
        <p14:creationId xmlns:p14="http://schemas.microsoft.com/office/powerpoint/2010/main" val="405086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descr="Large confetti">
            <a:extLst>
              <a:ext uri="{FF2B5EF4-FFF2-40B4-BE49-F238E27FC236}">
                <a16:creationId xmlns:a16="http://schemas.microsoft.com/office/drawing/2014/main" id="{3E46DD72-B273-45EC-92CB-15617274083D}"/>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管道通信</a:t>
            </a:r>
          </a:p>
        </p:txBody>
      </p:sp>
      <p:sp>
        <p:nvSpPr>
          <p:cNvPr id="84995" name="Rectangle 3">
            <a:extLst>
              <a:ext uri="{FF2B5EF4-FFF2-40B4-BE49-F238E27FC236}">
                <a16:creationId xmlns:a16="http://schemas.microsoft.com/office/drawing/2014/main" id="{34FBAB25-E88D-4889-B733-76E89CA335DA}"/>
              </a:ext>
            </a:extLst>
          </p:cNvPr>
          <p:cNvSpPr>
            <a:spLocks noGrp="1" noChangeArrowheads="1"/>
          </p:cNvSpPr>
          <p:nvPr>
            <p:ph idx="1"/>
          </p:nvPr>
        </p:nvSpPr>
        <p:spPr/>
        <p:txBody>
          <a:bodyPr/>
          <a:lstStyle/>
          <a:p>
            <a:pPr marL="0" indent="442913">
              <a:lnSpc>
                <a:spcPct val="120000"/>
              </a:lnSpc>
              <a:spcBef>
                <a:spcPct val="0"/>
              </a:spcBef>
              <a:buFontTx/>
              <a:buNone/>
            </a:pPr>
            <a:r>
              <a:rPr lang="en-US" altLang="zh-CN" b="1">
                <a:solidFill>
                  <a:schemeClr val="tx2"/>
                </a:solidFill>
                <a:ea typeface="仿宋_GB2312" pitchFamily="49" charset="-122"/>
              </a:rPr>
              <a:t>Q：</a:t>
            </a:r>
            <a:r>
              <a:rPr lang="zh-CN" altLang="en-US" b="1">
                <a:solidFill>
                  <a:schemeClr val="tx2"/>
                </a:solidFill>
                <a:ea typeface="仿宋_GB2312" pitchFamily="49" charset="-122"/>
              </a:rPr>
              <a:t>什么是管道？</a:t>
            </a:r>
            <a:endParaRPr lang="en-US" altLang="zh-CN" b="1">
              <a:solidFill>
                <a:schemeClr val="tx2"/>
              </a:solidFill>
              <a:ea typeface="仿宋_GB2312" pitchFamily="49" charset="-122"/>
            </a:endParaRPr>
          </a:p>
          <a:p>
            <a:pPr marL="0" indent="442913">
              <a:lnSpc>
                <a:spcPct val="120000"/>
              </a:lnSpc>
              <a:spcBef>
                <a:spcPct val="0"/>
              </a:spcBef>
              <a:buFontTx/>
              <a:buNone/>
            </a:pPr>
            <a:r>
              <a:rPr lang="en-US" altLang="zh-CN" b="1">
                <a:solidFill>
                  <a:schemeClr val="tx2"/>
                </a:solidFill>
                <a:ea typeface="仿宋_GB2312" pitchFamily="49" charset="-122"/>
              </a:rPr>
              <a:t>A：</a:t>
            </a:r>
            <a:r>
              <a:rPr lang="zh-CN" altLang="en-US" b="1">
                <a:solidFill>
                  <a:schemeClr val="tx2"/>
                </a:solidFill>
                <a:ea typeface="仿宋_GB2312" pitchFamily="49" charset="-122"/>
              </a:rPr>
              <a:t>管道是</a:t>
            </a:r>
            <a:r>
              <a:rPr lang="zh-CN" altLang="en-US" b="1">
                <a:solidFill>
                  <a:srgbClr val="FF0000"/>
                </a:solidFill>
                <a:ea typeface="仿宋_GB2312" pitchFamily="49" charset="-122"/>
              </a:rPr>
              <a:t>单向的、先进先出</a:t>
            </a:r>
            <a:r>
              <a:rPr lang="zh-CN" altLang="en-US" b="1">
                <a:solidFill>
                  <a:schemeClr val="tx2"/>
                </a:solidFill>
                <a:ea typeface="仿宋_GB2312" pitchFamily="49" charset="-122"/>
              </a:rPr>
              <a:t>的字节流，它把一个进程的输出和另一个进程的输入连接在一起。</a:t>
            </a:r>
            <a:r>
              <a:rPr lang="zh-CN" altLang="en-US" b="1">
                <a:solidFill>
                  <a:srgbClr val="FF0000"/>
                </a:solidFill>
                <a:ea typeface="仿宋_GB2312" pitchFamily="49" charset="-122"/>
              </a:rPr>
              <a:t>写进程</a:t>
            </a:r>
            <a:r>
              <a:rPr lang="zh-CN" altLang="en-US" b="1">
                <a:solidFill>
                  <a:schemeClr val="tx2"/>
                </a:solidFill>
                <a:ea typeface="仿宋_GB2312" pitchFamily="49" charset="-122"/>
              </a:rPr>
              <a:t>在管道的</a:t>
            </a:r>
            <a:r>
              <a:rPr lang="zh-CN" altLang="en-US" b="1">
                <a:solidFill>
                  <a:srgbClr val="FF0000"/>
                </a:solidFill>
                <a:ea typeface="仿宋_GB2312" pitchFamily="49" charset="-122"/>
              </a:rPr>
              <a:t>尾部</a:t>
            </a:r>
            <a:r>
              <a:rPr lang="zh-CN" altLang="en-US" b="1">
                <a:solidFill>
                  <a:schemeClr val="tx2"/>
                </a:solidFill>
                <a:ea typeface="仿宋_GB2312" pitchFamily="49" charset="-122"/>
              </a:rPr>
              <a:t>写入数据，</a:t>
            </a:r>
            <a:r>
              <a:rPr lang="zh-CN" altLang="en-US" b="1">
                <a:solidFill>
                  <a:srgbClr val="FF0000"/>
                </a:solidFill>
                <a:ea typeface="仿宋_GB2312" pitchFamily="49" charset="-122"/>
              </a:rPr>
              <a:t>读进程</a:t>
            </a:r>
            <a:r>
              <a:rPr lang="zh-CN" altLang="en-US" b="1">
                <a:solidFill>
                  <a:schemeClr val="tx2"/>
                </a:solidFill>
                <a:ea typeface="仿宋_GB2312" pitchFamily="49" charset="-122"/>
              </a:rPr>
              <a:t>从管道的</a:t>
            </a:r>
            <a:r>
              <a:rPr lang="zh-CN" altLang="en-US" b="1">
                <a:solidFill>
                  <a:srgbClr val="FF0000"/>
                </a:solidFill>
                <a:ea typeface="仿宋_GB2312" pitchFamily="49" charset="-122"/>
              </a:rPr>
              <a:t>头部</a:t>
            </a:r>
            <a:r>
              <a:rPr lang="zh-CN" altLang="en-US" b="1">
                <a:solidFill>
                  <a:schemeClr val="tx2"/>
                </a:solidFill>
                <a:ea typeface="仿宋_GB2312" pitchFamily="49" charset="-122"/>
              </a:rPr>
              <a:t>读出数据。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descr="Large confetti">
            <a:extLst>
              <a:ext uri="{FF2B5EF4-FFF2-40B4-BE49-F238E27FC236}">
                <a16:creationId xmlns:a16="http://schemas.microsoft.com/office/drawing/2014/main" id="{24974C1C-D03E-4FC4-B91D-E88736BB075A}"/>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管道通信</a:t>
            </a:r>
          </a:p>
        </p:txBody>
      </p:sp>
      <p:sp>
        <p:nvSpPr>
          <p:cNvPr id="138243" name="Rectangle 3">
            <a:extLst>
              <a:ext uri="{FF2B5EF4-FFF2-40B4-BE49-F238E27FC236}">
                <a16:creationId xmlns:a16="http://schemas.microsoft.com/office/drawing/2014/main" id="{99FB5BC6-6066-4A18-BA33-8BB6451844A6}"/>
              </a:ext>
            </a:extLst>
          </p:cNvPr>
          <p:cNvSpPr>
            <a:spLocks noGrp="1" noChangeArrowheads="1"/>
          </p:cNvSpPr>
          <p:nvPr>
            <p:ph idx="1"/>
          </p:nvPr>
        </p:nvSpPr>
        <p:spPr/>
        <p:txBody>
          <a:bodyPr/>
          <a:lstStyle/>
          <a:p>
            <a:pPr>
              <a:lnSpc>
                <a:spcPct val="120000"/>
              </a:lnSpc>
              <a:spcBef>
                <a:spcPct val="0"/>
              </a:spcBef>
              <a:buFontTx/>
              <a:buNone/>
            </a:pPr>
            <a:r>
              <a:rPr lang="zh-CN" altLang="en-US" b="1">
                <a:solidFill>
                  <a:schemeClr val="tx2"/>
                </a:solidFill>
                <a:ea typeface="仿宋_GB2312" pitchFamily="49" charset="-122"/>
              </a:rPr>
              <a:t>		</a:t>
            </a:r>
            <a:r>
              <a:rPr lang="zh-CN" altLang="en-US" b="1">
                <a:ea typeface="仿宋_GB2312" pitchFamily="49" charset="-122"/>
              </a:rPr>
              <a:t>数据读出后将从管道中移走，其它读进程都不能再读到这些数据。管道提供了简单的流控制机制，进程试图读空管道时，进程将阻塞。同样，管道已经满时，进程再试图向管道写入数据，进程将阻塞。</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Large confetti">
            <a:extLst>
              <a:ext uri="{FF2B5EF4-FFF2-40B4-BE49-F238E27FC236}">
                <a16:creationId xmlns:a16="http://schemas.microsoft.com/office/drawing/2014/main" id="{0E79228B-41B5-427B-804F-BCE77184368C}"/>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管道创建</a:t>
            </a:r>
          </a:p>
        </p:txBody>
      </p:sp>
      <p:sp>
        <p:nvSpPr>
          <p:cNvPr id="86019" name="Rectangle 3">
            <a:extLst>
              <a:ext uri="{FF2B5EF4-FFF2-40B4-BE49-F238E27FC236}">
                <a16:creationId xmlns:a16="http://schemas.microsoft.com/office/drawing/2014/main" id="{72975E5E-5F0E-41FB-86A0-CE25AE8862BA}"/>
              </a:ext>
            </a:extLst>
          </p:cNvPr>
          <p:cNvSpPr>
            <a:spLocks noGrp="1" noChangeArrowheads="1"/>
          </p:cNvSpPr>
          <p:nvPr>
            <p:ph idx="1"/>
          </p:nvPr>
        </p:nvSpPr>
        <p:spPr/>
        <p:txBody>
          <a:bodyPr>
            <a:normAutofit fontScale="92500" lnSpcReduction="20000"/>
          </a:bodyPr>
          <a:lstStyle/>
          <a:p>
            <a:pPr marL="0" indent="354013">
              <a:lnSpc>
                <a:spcPct val="120000"/>
              </a:lnSpc>
              <a:buFontTx/>
              <a:buNone/>
            </a:pPr>
            <a:r>
              <a:rPr lang="zh-CN" altLang="en-US" sz="2800" b="1">
                <a:latin typeface="仿宋_GB2312" pitchFamily="49" charset="-122"/>
                <a:ea typeface="仿宋_GB2312" pitchFamily="49" charset="-122"/>
              </a:rPr>
              <a:t>管道包括</a:t>
            </a:r>
            <a:r>
              <a:rPr lang="zh-CN" altLang="en-US" sz="2800" b="1">
                <a:solidFill>
                  <a:srgbClr val="FF0000"/>
                </a:solidFill>
                <a:latin typeface="仿宋_GB2312" pitchFamily="49" charset="-122"/>
                <a:ea typeface="仿宋_GB2312" pitchFamily="49" charset="-122"/>
              </a:rPr>
              <a:t>无名管道</a:t>
            </a:r>
            <a:r>
              <a:rPr lang="zh-CN" altLang="en-US" sz="2800" b="1">
                <a:latin typeface="仿宋_GB2312" pitchFamily="49" charset="-122"/>
                <a:ea typeface="仿宋_GB2312" pitchFamily="49" charset="-122"/>
              </a:rPr>
              <a:t>和</a:t>
            </a:r>
            <a:r>
              <a:rPr lang="zh-CN" altLang="en-US" sz="2800" b="1">
                <a:solidFill>
                  <a:srgbClr val="FF0000"/>
                </a:solidFill>
                <a:latin typeface="仿宋_GB2312" pitchFamily="49" charset="-122"/>
                <a:ea typeface="仿宋_GB2312" pitchFamily="49" charset="-122"/>
              </a:rPr>
              <a:t>有名管道</a:t>
            </a:r>
            <a:r>
              <a:rPr lang="zh-CN" altLang="en-US" sz="2800" b="1">
                <a:latin typeface="仿宋_GB2312" pitchFamily="49" charset="-122"/>
                <a:ea typeface="仿宋_GB2312" pitchFamily="49" charset="-122"/>
              </a:rPr>
              <a:t>两种，前者用于父进程和子进程间的通信，后者用于运行于同一台机器上的任意两个进程间的通信。</a:t>
            </a:r>
            <a:br>
              <a:rPr lang="zh-CN" altLang="en-US" sz="2800" b="1">
                <a:latin typeface="仿宋_GB2312" pitchFamily="49" charset="-122"/>
                <a:ea typeface="仿宋_GB2312" pitchFamily="49" charset="-122"/>
              </a:rPr>
            </a:br>
            <a:r>
              <a:rPr lang="zh-CN" altLang="en-US" sz="2800" b="1">
                <a:latin typeface="仿宋_GB2312" pitchFamily="49" charset="-122"/>
                <a:ea typeface="仿宋_GB2312" pitchFamily="49" charset="-122"/>
              </a:rPr>
              <a:t>　　 无名管道由</a:t>
            </a:r>
            <a:r>
              <a:rPr lang="en-US" altLang="zh-CN" sz="2800" b="1">
                <a:latin typeface="仿宋_GB2312" pitchFamily="49" charset="-122"/>
                <a:ea typeface="仿宋_GB2312" pitchFamily="49" charset="-122"/>
              </a:rPr>
              <a:t>pipe（）</a:t>
            </a:r>
            <a:r>
              <a:rPr lang="zh-CN" altLang="en-US" sz="2800" b="1">
                <a:latin typeface="仿宋_GB2312" pitchFamily="49" charset="-122"/>
                <a:ea typeface="仿宋_GB2312" pitchFamily="49" charset="-122"/>
              </a:rPr>
              <a:t>函数创建：</a:t>
            </a:r>
            <a:br>
              <a:rPr lang="zh-CN" altLang="en-US" sz="2800" b="1">
                <a:latin typeface="仿宋_GB2312" pitchFamily="49" charset="-122"/>
                <a:ea typeface="仿宋_GB2312" pitchFamily="49" charset="-122"/>
              </a:rPr>
            </a:br>
            <a:r>
              <a:rPr lang="zh-CN" altLang="en-US" sz="2800" b="1">
                <a:latin typeface="仿宋_GB2312" pitchFamily="49" charset="-122"/>
                <a:ea typeface="仿宋_GB2312" pitchFamily="49" charset="-122"/>
              </a:rPr>
              <a:t>　　 </a:t>
            </a:r>
            <a:r>
              <a:rPr lang="en-US" altLang="zh-CN" sz="2800" b="1">
                <a:latin typeface="仿宋_GB2312" pitchFamily="49" charset="-122"/>
                <a:ea typeface="仿宋_GB2312" pitchFamily="49" charset="-122"/>
              </a:rPr>
              <a:t>int pipe(int filedis[2])；</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当一个管道建立时，它会创建两个文件描述符：</a:t>
            </a:r>
            <a:r>
              <a:rPr lang="en-US" altLang="zh-CN" sz="2800" b="1">
                <a:solidFill>
                  <a:srgbClr val="FF0000"/>
                </a:solidFill>
                <a:latin typeface="仿宋_GB2312" pitchFamily="49" charset="-122"/>
                <a:ea typeface="仿宋_GB2312" pitchFamily="49" charset="-122"/>
              </a:rPr>
              <a:t>filedis[0] </a:t>
            </a:r>
            <a:r>
              <a:rPr lang="zh-CN" altLang="en-US" sz="2800" b="1">
                <a:solidFill>
                  <a:srgbClr val="FF0000"/>
                </a:solidFill>
                <a:latin typeface="仿宋_GB2312" pitchFamily="49" charset="-122"/>
                <a:ea typeface="仿宋_GB2312" pitchFamily="49" charset="-122"/>
              </a:rPr>
              <a:t>用于读管道， </a:t>
            </a:r>
            <a:r>
              <a:rPr lang="en-US" altLang="zh-CN" sz="2800" b="1">
                <a:solidFill>
                  <a:srgbClr val="FF0000"/>
                </a:solidFill>
                <a:latin typeface="仿宋_GB2312" pitchFamily="49" charset="-122"/>
                <a:ea typeface="仿宋_GB2312" pitchFamily="49" charset="-122"/>
              </a:rPr>
              <a:t>filedis[1] </a:t>
            </a:r>
            <a:r>
              <a:rPr lang="zh-CN" altLang="en-US" sz="2800" b="1">
                <a:solidFill>
                  <a:srgbClr val="FF0000"/>
                </a:solidFill>
                <a:latin typeface="仿宋_GB2312" pitchFamily="49" charset="-122"/>
                <a:ea typeface="仿宋_GB2312" pitchFamily="49" charset="-122"/>
              </a:rPr>
              <a:t>用于写管道。</a:t>
            </a:r>
            <a:endParaRPr lang="en-US" altLang="zh-CN" sz="2800" b="1">
              <a:solidFill>
                <a:srgbClr val="FF0000"/>
              </a:solidFill>
              <a:latin typeface="仿宋_GB2312" pitchFamily="49" charset="-122"/>
              <a:ea typeface="仿宋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a:extLst>
              <a:ext uri="{FF2B5EF4-FFF2-40B4-BE49-F238E27FC236}">
                <a16:creationId xmlns:a16="http://schemas.microsoft.com/office/drawing/2014/main" id="{07E60FA0-8154-481B-900A-9333824F6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077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291" name="Rectangle 3" descr="Large confetti">
            <a:extLst>
              <a:ext uri="{FF2B5EF4-FFF2-40B4-BE49-F238E27FC236}">
                <a16:creationId xmlns:a16="http://schemas.microsoft.com/office/drawing/2014/main" id="{EF34A0C9-BB22-4F4D-A488-24F2F0B45234}"/>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管道通信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descr="Large confetti">
            <a:extLst>
              <a:ext uri="{FF2B5EF4-FFF2-40B4-BE49-F238E27FC236}">
                <a16:creationId xmlns:a16="http://schemas.microsoft.com/office/drawing/2014/main" id="{5709DE4A-83C9-4C31-BD14-1B4746795F51}"/>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管道关闭</a:t>
            </a:r>
          </a:p>
        </p:txBody>
      </p:sp>
      <p:sp>
        <p:nvSpPr>
          <p:cNvPr id="139267" name="Rectangle 3">
            <a:extLst>
              <a:ext uri="{FF2B5EF4-FFF2-40B4-BE49-F238E27FC236}">
                <a16:creationId xmlns:a16="http://schemas.microsoft.com/office/drawing/2014/main" id="{45917996-572E-442F-9B48-718CF2A0ECBC}"/>
              </a:ext>
            </a:extLst>
          </p:cNvPr>
          <p:cNvSpPr>
            <a:spLocks noGrp="1" noChangeArrowheads="1"/>
          </p:cNvSpPr>
          <p:nvPr>
            <p:ph idx="1"/>
          </p:nvPr>
        </p:nvSpPr>
        <p:spPr/>
        <p:txBody>
          <a:bodyPr/>
          <a:lstStyle/>
          <a:p>
            <a:pPr>
              <a:buFontTx/>
              <a:buNone/>
            </a:pPr>
            <a:r>
              <a:rPr lang="zh-CN" altLang="en-US" b="1">
                <a:latin typeface="仿宋_GB2312" pitchFamily="49" charset="-122"/>
                <a:ea typeface="仿宋_GB2312" pitchFamily="49" charset="-122"/>
              </a:rPr>
              <a:t>		</a:t>
            </a:r>
            <a:r>
              <a:rPr lang="zh-CN" altLang="en-US" sz="3600" b="1">
                <a:latin typeface="仿宋_GB2312" pitchFamily="49" charset="-122"/>
                <a:ea typeface="仿宋_GB2312" pitchFamily="49" charset="-122"/>
              </a:rPr>
              <a:t>关闭管道只需将这两个文件描述符关闭即可，可以使用普通的</a:t>
            </a:r>
            <a:r>
              <a:rPr lang="en-US" altLang="zh-CN" sz="3600" b="1">
                <a:latin typeface="仿宋_GB2312" pitchFamily="49" charset="-122"/>
                <a:ea typeface="仿宋_GB2312" pitchFamily="49" charset="-122"/>
              </a:rPr>
              <a:t>close</a:t>
            </a:r>
            <a:r>
              <a:rPr lang="zh-CN" altLang="en-US" sz="3600" b="1">
                <a:latin typeface="仿宋_GB2312" pitchFamily="49" charset="-122"/>
                <a:ea typeface="仿宋_GB2312" pitchFamily="49" charset="-122"/>
              </a:rPr>
              <a:t>函数逐个关闭。</a:t>
            </a:r>
            <a:endParaRPr lang="en-US" altLang="zh-CN" sz="3600" b="1">
              <a:latin typeface="仿宋_GB2312" pitchFamily="49" charset="-122"/>
              <a:ea typeface="仿宋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5D28DBD-AB8C-4800-92BE-F11D54DB1F8C}"/>
              </a:ext>
            </a:extLst>
          </p:cNvPr>
          <p:cNvSpPr>
            <a:spLocks noGrp="1" noChangeArrowheads="1"/>
          </p:cNvSpPr>
          <p:nvPr>
            <p:ph idx="1"/>
          </p:nvPr>
        </p:nvSpPr>
        <p:spPr>
          <a:xfrm>
            <a:off x="1116013" y="1752600"/>
            <a:ext cx="7342187" cy="4648200"/>
          </a:xfrm>
        </p:spPr>
        <p:txBody>
          <a:bodyPr>
            <a:normAutofit fontScale="85000" lnSpcReduction="20000"/>
          </a:bodyPr>
          <a:lstStyle/>
          <a:p>
            <a:pPr>
              <a:lnSpc>
                <a:spcPct val="80000"/>
              </a:lnSpc>
              <a:buFontTx/>
              <a:buNone/>
            </a:pPr>
            <a:r>
              <a:rPr lang="en-US" altLang="zh-CN" sz="1600" b="1">
                <a:latin typeface="仿宋_GB2312" pitchFamily="49" charset="-122"/>
                <a:ea typeface="仿宋_GB2312" pitchFamily="49" charset="-122"/>
              </a:rPr>
              <a:t>	#include &lt;unistd.h&gt;</a:t>
            </a:r>
          </a:p>
          <a:p>
            <a:pPr>
              <a:lnSpc>
                <a:spcPct val="80000"/>
              </a:lnSpc>
              <a:buFontTx/>
              <a:buNone/>
            </a:pPr>
            <a:r>
              <a:rPr lang="en-US" altLang="zh-CN" sz="1600" b="1">
                <a:latin typeface="仿宋_GB2312" pitchFamily="49" charset="-122"/>
                <a:ea typeface="仿宋_GB2312" pitchFamily="49" charset="-122"/>
              </a:rPr>
              <a:t>	#include &lt;errno.h&gt;</a:t>
            </a:r>
          </a:p>
          <a:p>
            <a:pPr>
              <a:lnSpc>
                <a:spcPct val="80000"/>
              </a:lnSpc>
              <a:buFontTx/>
              <a:buNone/>
            </a:pPr>
            <a:r>
              <a:rPr lang="en-US" altLang="zh-CN" sz="1600" b="1">
                <a:latin typeface="仿宋_GB2312" pitchFamily="49" charset="-122"/>
                <a:ea typeface="仿宋_GB2312" pitchFamily="49" charset="-122"/>
              </a:rPr>
              <a:t>	#include &lt;stdio.h&gt;</a:t>
            </a:r>
          </a:p>
          <a:p>
            <a:pPr>
              <a:lnSpc>
                <a:spcPct val="80000"/>
              </a:lnSpc>
              <a:buFontTx/>
              <a:buNone/>
            </a:pPr>
            <a:r>
              <a:rPr lang="en-US" altLang="zh-CN" sz="1600" b="1">
                <a:latin typeface="仿宋_GB2312" pitchFamily="49" charset="-122"/>
                <a:ea typeface="仿宋_GB2312" pitchFamily="49" charset="-122"/>
              </a:rPr>
              <a:t>	#include &lt;stdlib.h&gt;</a:t>
            </a:r>
          </a:p>
          <a:p>
            <a:pPr>
              <a:lnSpc>
                <a:spcPct val="80000"/>
              </a:lnSpc>
              <a:buFontTx/>
              <a:buNone/>
            </a:pPr>
            <a:endParaRPr lang="en-US" altLang="zh-CN" sz="1600" b="1">
              <a:latin typeface="仿宋_GB2312" pitchFamily="49" charset="-122"/>
              <a:ea typeface="仿宋_GB2312" pitchFamily="49" charset="-122"/>
            </a:endParaRPr>
          </a:p>
          <a:p>
            <a:pPr>
              <a:lnSpc>
                <a:spcPct val="80000"/>
              </a:lnSpc>
              <a:buFontTx/>
              <a:buNone/>
            </a:pPr>
            <a:r>
              <a:rPr lang="en-US" altLang="zh-CN" sz="1600" b="1">
                <a:latin typeface="仿宋_GB2312" pitchFamily="49" charset="-122"/>
                <a:ea typeface="仿宋_GB2312" pitchFamily="49" charset="-122"/>
              </a:rPr>
              <a:t>	int main()</a:t>
            </a:r>
          </a:p>
          <a:p>
            <a:pPr>
              <a:lnSpc>
                <a:spcPct val="80000"/>
              </a:lnSpc>
              <a:buFontTx/>
              <a:buNone/>
            </a:pPr>
            <a:r>
              <a:rPr lang="en-US" altLang="zh-CN" sz="1600" b="1">
                <a:latin typeface="仿宋_GB2312" pitchFamily="49" charset="-122"/>
                <a:ea typeface="仿宋_GB2312" pitchFamily="49" charset="-122"/>
              </a:rPr>
              <a:t>	{</a:t>
            </a:r>
          </a:p>
          <a:p>
            <a:pPr>
              <a:lnSpc>
                <a:spcPct val="80000"/>
              </a:lnSpc>
              <a:buFontTx/>
              <a:buNone/>
            </a:pPr>
            <a:r>
              <a:rPr lang="en-US" altLang="zh-CN" sz="1600" b="1">
                <a:latin typeface="仿宋_GB2312" pitchFamily="49" charset="-122"/>
                <a:ea typeface="仿宋_GB2312" pitchFamily="49" charset="-122"/>
              </a:rPr>
              <a:t>		int pipe_fd[2];</a:t>
            </a:r>
          </a:p>
          <a:p>
            <a:pPr>
              <a:lnSpc>
                <a:spcPct val="80000"/>
              </a:lnSpc>
              <a:buFontTx/>
              <a:buNone/>
            </a:pPr>
            <a:r>
              <a:rPr lang="en-US" altLang="zh-CN" sz="1600" b="1">
                <a:latin typeface="仿宋_GB2312" pitchFamily="49" charset="-122"/>
                <a:ea typeface="仿宋_GB2312" pitchFamily="49" charset="-122"/>
              </a:rPr>
              <a:t>		if(pipe(pipe_fd)&lt;0)</a:t>
            </a:r>
          </a:p>
          <a:p>
            <a:pPr>
              <a:lnSpc>
                <a:spcPct val="80000"/>
              </a:lnSpc>
              <a:buFontTx/>
              <a:buNone/>
            </a:pPr>
            <a:r>
              <a:rPr lang="en-US" altLang="zh-CN" sz="1600" b="1">
                <a:latin typeface="仿宋_GB2312" pitchFamily="49" charset="-122"/>
                <a:ea typeface="仿宋_GB2312" pitchFamily="49" charset="-122"/>
              </a:rPr>
              <a:t>		{</a:t>
            </a:r>
          </a:p>
          <a:p>
            <a:pPr>
              <a:lnSpc>
                <a:spcPct val="80000"/>
              </a:lnSpc>
              <a:buFontTx/>
              <a:buNone/>
            </a:pPr>
            <a:r>
              <a:rPr lang="en-US" altLang="zh-CN" sz="1600" b="1">
                <a:latin typeface="仿宋_GB2312" pitchFamily="49" charset="-122"/>
                <a:ea typeface="仿宋_GB2312" pitchFamily="49" charset="-122"/>
              </a:rPr>
              <a:t>		      printf("pipe create error\n");</a:t>
            </a:r>
          </a:p>
          <a:p>
            <a:pPr>
              <a:lnSpc>
                <a:spcPct val="80000"/>
              </a:lnSpc>
              <a:buFontTx/>
              <a:buNone/>
            </a:pPr>
            <a:r>
              <a:rPr lang="en-US" altLang="zh-CN" sz="1600" b="1">
                <a:latin typeface="仿宋_GB2312" pitchFamily="49" charset="-122"/>
                <a:ea typeface="仿宋_GB2312" pitchFamily="49" charset="-122"/>
              </a:rPr>
              <a:t>		      return -1;</a:t>
            </a:r>
          </a:p>
          <a:p>
            <a:pPr>
              <a:lnSpc>
                <a:spcPct val="80000"/>
              </a:lnSpc>
              <a:buFontTx/>
              <a:buNone/>
            </a:pPr>
            <a:r>
              <a:rPr lang="en-US" altLang="zh-CN" sz="1600" b="1">
                <a:latin typeface="仿宋_GB2312" pitchFamily="49" charset="-122"/>
                <a:ea typeface="仿宋_GB2312" pitchFamily="49" charset="-122"/>
              </a:rPr>
              <a:t>		}</a:t>
            </a:r>
          </a:p>
          <a:p>
            <a:pPr>
              <a:lnSpc>
                <a:spcPct val="80000"/>
              </a:lnSpc>
              <a:buFontTx/>
              <a:buNone/>
            </a:pPr>
            <a:r>
              <a:rPr lang="en-US" altLang="zh-CN" sz="1600" b="1">
                <a:latin typeface="仿宋_GB2312" pitchFamily="49" charset="-122"/>
                <a:ea typeface="仿宋_GB2312" pitchFamily="49" charset="-122"/>
              </a:rPr>
              <a:t>		else </a:t>
            </a:r>
          </a:p>
          <a:p>
            <a:pPr>
              <a:lnSpc>
                <a:spcPct val="80000"/>
              </a:lnSpc>
              <a:buFontTx/>
              <a:buNone/>
            </a:pPr>
            <a:r>
              <a:rPr lang="en-US" altLang="zh-CN" sz="1600" b="1">
                <a:latin typeface="仿宋_GB2312" pitchFamily="49" charset="-122"/>
                <a:ea typeface="仿宋_GB2312" pitchFamily="49" charset="-122"/>
              </a:rPr>
              <a:t>			printf("pipe create success\n");</a:t>
            </a:r>
          </a:p>
          <a:p>
            <a:pPr>
              <a:lnSpc>
                <a:spcPct val="80000"/>
              </a:lnSpc>
              <a:buFontTx/>
              <a:buNone/>
            </a:pPr>
            <a:r>
              <a:rPr lang="en-US" altLang="zh-CN" sz="1600" b="1">
                <a:latin typeface="仿宋_GB2312" pitchFamily="49" charset="-122"/>
                <a:ea typeface="仿宋_GB2312" pitchFamily="49" charset="-122"/>
              </a:rPr>
              <a:t>		close(pipe_fd[0]);</a:t>
            </a:r>
          </a:p>
          <a:p>
            <a:pPr>
              <a:lnSpc>
                <a:spcPct val="80000"/>
              </a:lnSpc>
              <a:buFontTx/>
              <a:buNone/>
            </a:pPr>
            <a:r>
              <a:rPr lang="en-US" altLang="zh-CN" sz="1600" b="1">
                <a:latin typeface="仿宋_GB2312" pitchFamily="49" charset="-122"/>
                <a:ea typeface="仿宋_GB2312" pitchFamily="49" charset="-122"/>
              </a:rPr>
              <a:t>		close(pipe_fd[1]);</a:t>
            </a:r>
          </a:p>
          <a:p>
            <a:pPr>
              <a:lnSpc>
                <a:spcPct val="80000"/>
              </a:lnSpc>
              <a:buFontTx/>
              <a:buNone/>
            </a:pPr>
            <a:r>
              <a:rPr lang="en-US" altLang="zh-CN" sz="1600" b="1">
                <a:latin typeface="仿宋_GB2312" pitchFamily="49" charset="-122"/>
                <a:ea typeface="仿宋_GB2312" pitchFamily="49" charset="-122"/>
              </a:rPr>
              <a:t>	}</a:t>
            </a:r>
            <a:endParaRPr lang="zh-CN" altLang="en-US" sz="1600" b="1">
              <a:latin typeface="仿宋_GB2312" pitchFamily="49" charset="-122"/>
              <a:ea typeface="仿宋_GB2312" pitchFamily="49" charset="-122"/>
            </a:endParaRPr>
          </a:p>
        </p:txBody>
      </p:sp>
      <p:sp>
        <p:nvSpPr>
          <p:cNvPr id="88067" name="Rectangle 3" descr="Large confetti">
            <a:extLst>
              <a:ext uri="{FF2B5EF4-FFF2-40B4-BE49-F238E27FC236}">
                <a16:creationId xmlns:a16="http://schemas.microsoft.com/office/drawing/2014/main" id="{7FD94D4C-090D-45CC-8842-C201E0809764}"/>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管道通信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descr="Large confetti">
            <a:extLst>
              <a:ext uri="{FF2B5EF4-FFF2-40B4-BE49-F238E27FC236}">
                <a16:creationId xmlns:a16="http://schemas.microsoft.com/office/drawing/2014/main" id="{3949A669-0711-4645-825C-3D3A5CE40985}"/>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管道读写</a:t>
            </a:r>
          </a:p>
        </p:txBody>
      </p:sp>
      <p:sp>
        <p:nvSpPr>
          <p:cNvPr id="89091" name="Rectangle 3">
            <a:extLst>
              <a:ext uri="{FF2B5EF4-FFF2-40B4-BE49-F238E27FC236}">
                <a16:creationId xmlns:a16="http://schemas.microsoft.com/office/drawing/2014/main" id="{D3DF1EAE-9EC3-45BF-95FF-48DEDB6868B1}"/>
              </a:ext>
            </a:extLst>
          </p:cNvPr>
          <p:cNvSpPr>
            <a:spLocks noGrp="1" noChangeArrowheads="1"/>
          </p:cNvSpPr>
          <p:nvPr>
            <p:ph idx="1"/>
          </p:nvPr>
        </p:nvSpPr>
        <p:spPr>
          <a:xfrm>
            <a:off x="685800" y="1905000"/>
            <a:ext cx="7772400" cy="1143000"/>
          </a:xfrm>
        </p:spPr>
        <p:txBody>
          <a:bodyPr>
            <a:normAutofit lnSpcReduction="10000"/>
          </a:bodyPr>
          <a:lstStyle/>
          <a:p>
            <a:pPr marL="0" indent="442913">
              <a:lnSpc>
                <a:spcPct val="90000"/>
              </a:lnSpc>
              <a:buFontTx/>
              <a:buNone/>
            </a:pPr>
            <a:r>
              <a:rPr lang="zh-CN" altLang="en-US" sz="2600" b="1">
                <a:latin typeface="仿宋_GB2312" pitchFamily="49" charset="-122"/>
                <a:ea typeface="仿宋_GB2312" pitchFamily="49" charset="-122"/>
              </a:rPr>
              <a:t>管道用于不同进程间通信。通常先创建一个管道，再通过</a:t>
            </a:r>
            <a:r>
              <a:rPr lang="en-US" altLang="zh-CN" sz="2600" b="1">
                <a:latin typeface="仿宋_GB2312" pitchFamily="49" charset="-122"/>
                <a:ea typeface="仿宋_GB2312" pitchFamily="49" charset="-122"/>
              </a:rPr>
              <a:t>fork</a:t>
            </a:r>
            <a:r>
              <a:rPr lang="zh-CN" altLang="en-US" sz="2600" b="1">
                <a:latin typeface="仿宋_GB2312" pitchFamily="49" charset="-122"/>
                <a:ea typeface="仿宋_GB2312" pitchFamily="49" charset="-122"/>
              </a:rPr>
              <a:t>函数创建一个子进程，该子进程会继承父进程所创建的管道。</a:t>
            </a:r>
            <a:endParaRPr lang="en-US" altLang="zh-CN" sz="2600" b="1">
              <a:latin typeface="仿宋_GB2312" pitchFamily="49" charset="-122"/>
              <a:ea typeface="仿宋_GB2312" pitchFamily="49" charset="-122"/>
            </a:endParaRPr>
          </a:p>
        </p:txBody>
      </p:sp>
      <p:pic>
        <p:nvPicPr>
          <p:cNvPr id="89094" name="Picture 6">
            <a:extLst>
              <a:ext uri="{FF2B5EF4-FFF2-40B4-BE49-F238E27FC236}">
                <a16:creationId xmlns:a16="http://schemas.microsoft.com/office/drawing/2014/main" id="{FE9E6B7D-5510-4518-93E0-73FAC480E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576103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descr="Large confetti">
            <a:extLst>
              <a:ext uri="{FF2B5EF4-FFF2-40B4-BE49-F238E27FC236}">
                <a16:creationId xmlns:a16="http://schemas.microsoft.com/office/drawing/2014/main" id="{373E0F22-73D3-4CC5-8191-5FE3F705F854}"/>
              </a:ext>
            </a:extLst>
          </p:cNvPr>
          <p:cNvSpPr>
            <a:spLocks noGrp="1" noChangeArrowheads="1"/>
          </p:cNvSpPr>
          <p:nvPr>
            <p:ph type="title"/>
          </p:nvPr>
        </p:nvSpPr>
        <p:spPr/>
        <p:txBody>
          <a:bodyPr/>
          <a:lstStyle/>
          <a:p>
            <a:r>
              <a:rPr lang="zh-CN" altLang="en-US" b="1">
                <a:solidFill>
                  <a:srgbClr val="FF0000"/>
                </a:solidFill>
                <a:latin typeface="仿宋_GB2312" pitchFamily="49" charset="-122"/>
                <a:ea typeface="仿宋_GB2312" pitchFamily="49" charset="-122"/>
              </a:rPr>
              <a:t>注意事项</a:t>
            </a:r>
          </a:p>
        </p:txBody>
      </p:sp>
      <p:sp>
        <p:nvSpPr>
          <p:cNvPr id="91139" name="Rectangle 3">
            <a:extLst>
              <a:ext uri="{FF2B5EF4-FFF2-40B4-BE49-F238E27FC236}">
                <a16:creationId xmlns:a16="http://schemas.microsoft.com/office/drawing/2014/main" id="{2E441E3F-D5B9-46FB-8035-79B3BAB280FC}"/>
              </a:ext>
            </a:extLst>
          </p:cNvPr>
          <p:cNvSpPr>
            <a:spLocks noGrp="1" noChangeArrowheads="1"/>
          </p:cNvSpPr>
          <p:nvPr>
            <p:ph idx="1"/>
          </p:nvPr>
        </p:nvSpPr>
        <p:spPr>
          <a:xfrm>
            <a:off x="838200" y="1905000"/>
            <a:ext cx="7543800" cy="4191000"/>
          </a:xfrm>
        </p:spPr>
        <p:txBody>
          <a:bodyPr/>
          <a:lstStyle/>
          <a:p>
            <a:pPr marL="0" indent="352425">
              <a:lnSpc>
                <a:spcPct val="130000"/>
              </a:lnSpc>
              <a:spcBef>
                <a:spcPct val="0"/>
              </a:spcBef>
              <a:buFontTx/>
              <a:buNone/>
            </a:pPr>
            <a:r>
              <a:rPr lang="zh-CN" altLang="en-US" sz="3800" b="1">
                <a:latin typeface="仿宋_GB2312" pitchFamily="49" charset="-122"/>
                <a:ea typeface="仿宋_GB2312" pitchFamily="49" charset="-122"/>
              </a:rPr>
              <a:t>必须在系统调用</a:t>
            </a:r>
            <a:r>
              <a:rPr lang="en-US" altLang="zh-CN" sz="3800" b="1">
                <a:latin typeface="仿宋_GB2312" pitchFamily="49" charset="-122"/>
                <a:ea typeface="仿宋_GB2312" pitchFamily="49" charset="-122"/>
              </a:rPr>
              <a:t>fork( )</a:t>
            </a:r>
            <a:r>
              <a:rPr lang="zh-CN" altLang="en-US" sz="3800" b="1">
                <a:latin typeface="仿宋_GB2312" pitchFamily="49" charset="-122"/>
                <a:ea typeface="仿宋_GB2312" pitchFamily="49" charset="-122"/>
              </a:rPr>
              <a:t>前调用</a:t>
            </a:r>
            <a:r>
              <a:rPr lang="en-US" altLang="zh-CN" sz="3800" b="1">
                <a:latin typeface="仿宋_GB2312" pitchFamily="49" charset="-122"/>
                <a:ea typeface="仿宋_GB2312" pitchFamily="49" charset="-122"/>
              </a:rPr>
              <a:t>pipe( )</a:t>
            </a:r>
            <a:r>
              <a:rPr lang="zh-CN" altLang="en-US" sz="3800" b="1">
                <a:latin typeface="仿宋_GB2312" pitchFamily="49" charset="-122"/>
                <a:ea typeface="仿宋_GB2312" pitchFamily="49" charset="-122"/>
              </a:rPr>
              <a:t>，否则子进程将不会继承文件描述符。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descr="Large confetti">
            <a:extLst>
              <a:ext uri="{FF2B5EF4-FFF2-40B4-BE49-F238E27FC236}">
                <a16:creationId xmlns:a16="http://schemas.microsoft.com/office/drawing/2014/main" id="{447AD5AC-1CE5-4DD9-AA56-A12CA3B55F52}"/>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命名管道（</a:t>
            </a:r>
            <a:r>
              <a:rPr lang="en-US" altLang="zh-CN" b="1">
                <a:latin typeface="仿宋_GB2312" pitchFamily="49" charset="-122"/>
                <a:ea typeface="仿宋_GB2312" pitchFamily="49" charset="-122"/>
              </a:rPr>
              <a:t>FIFO</a:t>
            </a:r>
            <a:r>
              <a:rPr lang="zh-CN" altLang="en-US" b="1">
                <a:latin typeface="仿宋_GB2312" pitchFamily="49" charset="-122"/>
                <a:ea typeface="仿宋_GB2312" pitchFamily="49" charset="-122"/>
              </a:rPr>
              <a:t>）</a:t>
            </a:r>
          </a:p>
        </p:txBody>
      </p:sp>
      <p:sp>
        <p:nvSpPr>
          <p:cNvPr id="95235" name="Rectangle 3">
            <a:extLst>
              <a:ext uri="{FF2B5EF4-FFF2-40B4-BE49-F238E27FC236}">
                <a16:creationId xmlns:a16="http://schemas.microsoft.com/office/drawing/2014/main" id="{A8FFCDDD-33D9-441F-A279-84E24946FBFB}"/>
              </a:ext>
            </a:extLst>
          </p:cNvPr>
          <p:cNvSpPr>
            <a:spLocks noGrp="1" noChangeArrowheads="1"/>
          </p:cNvSpPr>
          <p:nvPr>
            <p:ph idx="1"/>
          </p:nvPr>
        </p:nvSpPr>
        <p:spPr/>
        <p:txBody>
          <a:bodyPr/>
          <a:lstStyle/>
          <a:p>
            <a:pPr marL="0" indent="352425">
              <a:lnSpc>
                <a:spcPct val="120000"/>
              </a:lnSpc>
              <a:buFontTx/>
              <a:buNone/>
            </a:pPr>
            <a:r>
              <a:rPr lang="zh-CN" altLang="en-US" sz="3600" b="1" dirty="0">
                <a:latin typeface="仿宋_GB2312" pitchFamily="49" charset="-122"/>
                <a:ea typeface="仿宋_GB2312" pitchFamily="49" charset="-122"/>
              </a:rPr>
              <a:t> 命名管道和无名管道基本相同，但也有不同点：无名管道只能由父子进程使用；但是通过命名管道，不相关的进程也能交换数据。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id="{D4B2E454-DB19-4AA4-922B-EC03968AFA44}"/>
              </a:ext>
            </a:extLst>
          </p:cNvPr>
          <p:cNvSpPr>
            <a:spLocks noGrp="1" noChangeArrowheads="1"/>
          </p:cNvSpPr>
          <p:nvPr>
            <p:ph type="ctrTitle"/>
          </p:nvPr>
        </p:nvSpPr>
        <p:spPr/>
        <p:txBody>
          <a:bodyPr/>
          <a:lstStyle/>
          <a:p>
            <a:pPr algn="ctr"/>
            <a:r>
              <a:rPr lang="zh-CN" altLang="en-US" b="1" dirty="0">
                <a:effectLst>
                  <a:outerShdw blurRad="38100" dist="38100" dir="2700000" algn="tl">
                    <a:srgbClr val="000000"/>
                  </a:outerShdw>
                </a:effectLst>
              </a:rPr>
              <a:t>第</a:t>
            </a:r>
            <a:r>
              <a:rPr lang="en-US" altLang="zh-CN" b="1" dirty="0">
                <a:effectLst>
                  <a:outerShdw blurRad="38100" dist="38100" dir="2700000" algn="tl">
                    <a:srgbClr val="000000"/>
                  </a:outerShdw>
                </a:effectLst>
              </a:rPr>
              <a:t>7</a:t>
            </a:r>
            <a:r>
              <a:rPr lang="zh-CN" altLang="en-US" b="1" dirty="0">
                <a:effectLst>
                  <a:outerShdw blurRad="38100" dist="38100" dir="2700000" algn="tl">
                    <a:srgbClr val="000000"/>
                  </a:outerShdw>
                </a:effectLst>
              </a:rPr>
              <a:t>章 </a:t>
            </a:r>
            <a:br>
              <a:rPr lang="en-US" altLang="zh-CN" b="1" dirty="0">
                <a:effectLst>
                  <a:outerShdw blurRad="38100" dist="38100" dir="2700000" algn="tl">
                    <a:srgbClr val="000000"/>
                  </a:outerShdw>
                </a:effectLst>
              </a:rPr>
            </a:br>
            <a:r>
              <a:rPr lang="zh-CN" altLang="en-US" b="1" dirty="0">
                <a:effectLst>
                  <a:outerShdw blurRad="38100" dist="38100" dir="2700000" algn="tl">
                    <a:srgbClr val="000000"/>
                  </a:outerShdw>
                </a:effectLst>
              </a:rPr>
              <a:t>进程间通信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descr="Large confetti">
            <a:extLst>
              <a:ext uri="{FF2B5EF4-FFF2-40B4-BE49-F238E27FC236}">
                <a16:creationId xmlns:a16="http://schemas.microsoft.com/office/drawing/2014/main" id="{75E233A8-5C60-4A2E-8686-46899839F18C}"/>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创建</a:t>
            </a:r>
          </a:p>
        </p:txBody>
      </p:sp>
      <p:sp>
        <p:nvSpPr>
          <p:cNvPr id="96259" name="Rectangle 3">
            <a:extLst>
              <a:ext uri="{FF2B5EF4-FFF2-40B4-BE49-F238E27FC236}">
                <a16:creationId xmlns:a16="http://schemas.microsoft.com/office/drawing/2014/main" id="{B4BA6C2D-CE79-4A8A-8644-69F2F34B9760}"/>
              </a:ext>
            </a:extLst>
          </p:cNvPr>
          <p:cNvSpPr>
            <a:spLocks noGrp="1" noChangeArrowheads="1"/>
          </p:cNvSpPr>
          <p:nvPr>
            <p:ph idx="1"/>
          </p:nvPr>
        </p:nvSpPr>
        <p:spPr>
          <a:xfrm>
            <a:off x="685800" y="1905000"/>
            <a:ext cx="8001000" cy="4191000"/>
          </a:xfrm>
        </p:spPr>
        <p:txBody>
          <a:bodyPr>
            <a:normAutofit lnSpcReduction="10000"/>
          </a:bodyPr>
          <a:lstStyle/>
          <a:p>
            <a:pPr marL="0" indent="352425">
              <a:spcBef>
                <a:spcPct val="0"/>
              </a:spcBef>
              <a:buFontTx/>
              <a:buNone/>
            </a:pPr>
            <a:r>
              <a:rPr lang="en-US" altLang="zh-CN" sz="2400" b="1">
                <a:latin typeface="仿宋_GB2312" pitchFamily="49" charset="-122"/>
                <a:ea typeface="仿宋_GB2312" pitchFamily="49" charset="-122"/>
              </a:rPr>
              <a:t>#include &lt;sys/types.h&gt;</a:t>
            </a:r>
          </a:p>
          <a:p>
            <a:pPr marL="0" indent="352425">
              <a:buFontTx/>
              <a:buNone/>
            </a:pPr>
            <a:r>
              <a:rPr lang="en-US" altLang="zh-CN" sz="2400" b="1">
                <a:latin typeface="仿宋_GB2312" pitchFamily="49" charset="-122"/>
                <a:ea typeface="仿宋_GB2312" pitchFamily="49" charset="-122"/>
              </a:rPr>
              <a:t>#include &lt;sys/stat.h&gt;</a:t>
            </a:r>
          </a:p>
          <a:p>
            <a:pPr marL="0" indent="352425">
              <a:buFontTx/>
              <a:buNone/>
            </a:pPr>
            <a:r>
              <a:rPr lang="en-US" altLang="zh-CN" sz="2400" b="1">
                <a:solidFill>
                  <a:srgbClr val="FF0000"/>
                </a:solidFill>
                <a:latin typeface="仿宋_GB2312" pitchFamily="49" charset="-122"/>
                <a:ea typeface="仿宋_GB2312" pitchFamily="49" charset="-122"/>
              </a:rPr>
              <a:t>int mkfifo(const char * pathname, mode_t mode)</a:t>
            </a:r>
          </a:p>
          <a:p>
            <a:pPr marL="0" indent="352425">
              <a:buFontTx/>
              <a:buNone/>
            </a:pPr>
            <a:endParaRPr lang="en-US" altLang="zh-CN" sz="2000" b="1">
              <a:solidFill>
                <a:srgbClr val="FF0000"/>
              </a:solidFill>
              <a:latin typeface="仿宋_GB2312" pitchFamily="49" charset="-122"/>
              <a:ea typeface="仿宋_GB2312" pitchFamily="49" charset="-122"/>
            </a:endParaRPr>
          </a:p>
          <a:p>
            <a:pPr marL="0" indent="352425"/>
            <a:r>
              <a:rPr lang="en-US" altLang="zh-CN" sz="2800" b="1">
                <a:latin typeface="仿宋_GB2312" pitchFamily="49" charset="-122"/>
                <a:ea typeface="仿宋_GB2312" pitchFamily="49" charset="-122"/>
              </a:rPr>
              <a:t>Pathname：FIFO</a:t>
            </a:r>
            <a:r>
              <a:rPr lang="zh-CN" altLang="en-US" sz="2800" b="1">
                <a:latin typeface="仿宋_GB2312" pitchFamily="49" charset="-122"/>
                <a:ea typeface="仿宋_GB2312" pitchFamily="49" charset="-122"/>
              </a:rPr>
              <a:t>文件名</a:t>
            </a:r>
          </a:p>
          <a:p>
            <a:pPr marL="0" indent="352425"/>
            <a:r>
              <a:rPr lang="en-US" altLang="zh-CN" sz="2800" b="1">
                <a:latin typeface="仿宋_GB2312" pitchFamily="49" charset="-122"/>
                <a:ea typeface="仿宋_GB2312" pitchFamily="49" charset="-122"/>
              </a:rPr>
              <a:t>Mode：</a:t>
            </a:r>
            <a:r>
              <a:rPr lang="zh-CN" altLang="en-US" sz="2800" b="1">
                <a:latin typeface="仿宋_GB2312" pitchFamily="49" charset="-122"/>
                <a:ea typeface="仿宋_GB2312" pitchFamily="49" charset="-122"/>
              </a:rPr>
              <a:t>创建标志（见文件操作章节）</a:t>
            </a:r>
            <a:endParaRPr lang="en-US" altLang="zh-CN" sz="2800" b="1">
              <a:latin typeface="仿宋_GB2312" pitchFamily="49" charset="-122"/>
              <a:ea typeface="仿宋_GB2312" pitchFamily="49" charset="-122"/>
            </a:endParaRPr>
          </a:p>
          <a:p>
            <a:pPr marL="0" indent="352425">
              <a:buFontTx/>
              <a:buNone/>
            </a:pPr>
            <a:r>
              <a:rPr lang="zh-CN" altLang="en-US" sz="2800" b="1">
                <a:latin typeface="仿宋_GB2312" pitchFamily="49" charset="-122"/>
                <a:ea typeface="仿宋_GB2312" pitchFamily="49" charset="-122"/>
              </a:rPr>
              <a:t>一旦创建了一个</a:t>
            </a:r>
            <a:r>
              <a:rPr lang="en-US" altLang="zh-CN" sz="2800" b="1">
                <a:latin typeface="仿宋_GB2312" pitchFamily="49" charset="-122"/>
                <a:ea typeface="仿宋_GB2312" pitchFamily="49" charset="-122"/>
              </a:rPr>
              <a:t>FIFO</a:t>
            </a:r>
            <a:r>
              <a:rPr lang="zh-CN" altLang="en-US" sz="2800" b="1">
                <a:latin typeface="仿宋_GB2312" pitchFamily="49" charset="-122"/>
                <a:ea typeface="仿宋_GB2312" pitchFamily="49" charset="-122"/>
              </a:rPr>
              <a:t>，就可用</a:t>
            </a:r>
            <a:r>
              <a:rPr lang="en-US" altLang="zh-CN" sz="2800" b="1">
                <a:latin typeface="仿宋_GB2312" pitchFamily="49" charset="-122"/>
                <a:ea typeface="仿宋_GB2312" pitchFamily="49" charset="-122"/>
              </a:rPr>
              <a:t>open</a:t>
            </a:r>
            <a:r>
              <a:rPr lang="zh-CN" altLang="en-US" sz="2800" b="1">
                <a:latin typeface="仿宋_GB2312" pitchFamily="49" charset="-122"/>
                <a:ea typeface="仿宋_GB2312" pitchFamily="49" charset="-122"/>
              </a:rPr>
              <a:t>打开它，一般的文件访问函数（</a:t>
            </a:r>
            <a:r>
              <a:rPr lang="en-US" altLang="zh-CN" sz="2800" b="1">
                <a:latin typeface="仿宋_GB2312" pitchFamily="49" charset="-122"/>
                <a:ea typeface="仿宋_GB2312" pitchFamily="49" charset="-122"/>
              </a:rPr>
              <a:t>close</a:t>
            </a:r>
            <a:r>
              <a:rPr lang="zh-CN" altLang="en-US" sz="2800" b="1">
                <a:latin typeface="仿宋_GB2312" pitchFamily="49" charset="-122"/>
                <a:ea typeface="仿宋_GB2312" pitchFamily="49" charset="-122"/>
              </a:rPr>
              <a:t>、</a:t>
            </a:r>
            <a:r>
              <a:rPr lang="en-US" altLang="zh-CN" sz="2800" b="1">
                <a:latin typeface="仿宋_GB2312" pitchFamily="49" charset="-122"/>
                <a:ea typeface="仿宋_GB2312" pitchFamily="49" charset="-122"/>
              </a:rPr>
              <a:t>read</a:t>
            </a:r>
            <a:r>
              <a:rPr lang="zh-CN" altLang="en-US" sz="2800" b="1">
                <a:latin typeface="仿宋_GB2312" pitchFamily="49" charset="-122"/>
                <a:ea typeface="仿宋_GB2312" pitchFamily="49" charset="-122"/>
              </a:rPr>
              <a:t>、</a:t>
            </a:r>
            <a:r>
              <a:rPr lang="en-US" altLang="zh-CN" sz="2800" b="1">
                <a:latin typeface="仿宋_GB2312" pitchFamily="49" charset="-122"/>
                <a:ea typeface="仿宋_GB2312" pitchFamily="49" charset="-122"/>
              </a:rPr>
              <a:t>write</a:t>
            </a:r>
            <a:r>
              <a:rPr lang="zh-CN" altLang="en-US" sz="2800" b="1">
                <a:latin typeface="仿宋_GB2312" pitchFamily="49" charset="-122"/>
                <a:ea typeface="仿宋_GB2312" pitchFamily="49" charset="-122"/>
              </a:rPr>
              <a:t>等）都可用于</a:t>
            </a:r>
            <a:r>
              <a:rPr lang="en-US" altLang="zh-CN" sz="2800" b="1">
                <a:latin typeface="仿宋_GB2312" pitchFamily="49" charset="-122"/>
                <a:ea typeface="仿宋_GB2312" pitchFamily="49" charset="-122"/>
              </a:rPr>
              <a:t>FIFO</a:t>
            </a:r>
            <a:r>
              <a:rPr lang="zh-CN" altLang="en-US" sz="2800" b="1">
                <a:latin typeface="仿宋_GB2312" pitchFamily="49" charset="-122"/>
                <a:ea typeface="仿宋_GB2312" pitchFamily="49"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descr="Large confetti">
            <a:extLst>
              <a:ext uri="{FF2B5EF4-FFF2-40B4-BE49-F238E27FC236}">
                <a16:creationId xmlns:a16="http://schemas.microsoft.com/office/drawing/2014/main" id="{175B6BE3-F095-4D82-9E7B-1181222271B7}"/>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操作</a:t>
            </a:r>
          </a:p>
        </p:txBody>
      </p:sp>
      <p:sp>
        <p:nvSpPr>
          <p:cNvPr id="97282" name="Rectangle 2">
            <a:extLst>
              <a:ext uri="{FF2B5EF4-FFF2-40B4-BE49-F238E27FC236}">
                <a16:creationId xmlns:a16="http://schemas.microsoft.com/office/drawing/2014/main" id="{C50D55AF-0E60-422E-8B75-9BCB24504205}"/>
              </a:ext>
            </a:extLst>
          </p:cNvPr>
          <p:cNvSpPr>
            <a:spLocks noGrp="1" noChangeArrowheads="1"/>
          </p:cNvSpPr>
          <p:nvPr>
            <p:ph idx="1"/>
          </p:nvPr>
        </p:nvSpPr>
        <p:spPr>
          <a:xfrm>
            <a:off x="800100" y="1905000"/>
            <a:ext cx="7772400" cy="4146550"/>
          </a:xfrm>
        </p:spPr>
        <p:txBody>
          <a:bodyPr/>
          <a:lstStyle/>
          <a:p>
            <a:pPr marL="0" indent="182563">
              <a:buFontTx/>
              <a:buNone/>
            </a:pPr>
            <a:r>
              <a:rPr lang="zh-CN" altLang="en-US" sz="2800" b="1">
                <a:latin typeface="仿宋_GB2312" pitchFamily="49" charset="-122"/>
                <a:ea typeface="仿宋_GB2312" pitchFamily="49" charset="-122"/>
              </a:rPr>
              <a:t>当打开</a:t>
            </a:r>
            <a:r>
              <a:rPr lang="en-US" altLang="zh-CN" sz="2800" b="1">
                <a:latin typeface="仿宋_GB2312" pitchFamily="49" charset="-122"/>
                <a:ea typeface="仿宋_GB2312" pitchFamily="49" charset="-122"/>
              </a:rPr>
              <a:t>FIFO</a:t>
            </a:r>
            <a:r>
              <a:rPr lang="zh-CN" altLang="en-US" sz="2800" b="1">
                <a:latin typeface="仿宋_GB2312" pitchFamily="49" charset="-122"/>
                <a:ea typeface="仿宋_GB2312" pitchFamily="49" charset="-122"/>
              </a:rPr>
              <a:t>时，非阻塞标志（</a:t>
            </a:r>
            <a:r>
              <a:rPr lang="en-US" altLang="zh-CN" sz="2800" b="1">
                <a:latin typeface="仿宋_GB2312" pitchFamily="49" charset="-122"/>
                <a:ea typeface="仿宋_GB2312" pitchFamily="49" charset="-122"/>
              </a:rPr>
              <a:t>O_NONBLOCK</a:t>
            </a:r>
            <a:r>
              <a:rPr lang="zh-CN" altLang="en-US" sz="2800" b="1">
                <a:latin typeface="仿宋_GB2312" pitchFamily="49" charset="-122"/>
                <a:ea typeface="仿宋_GB2312" pitchFamily="49" charset="-122"/>
              </a:rPr>
              <a:t>）将对以后的读写产生如下影响：</a:t>
            </a:r>
          </a:p>
          <a:p>
            <a:pPr marL="0" indent="182563">
              <a:buFontTx/>
              <a:buNone/>
            </a:pPr>
            <a:r>
              <a:rPr lang="zh-CN" altLang="en-US" sz="2800" b="1">
                <a:latin typeface="仿宋_GB2312" pitchFamily="49" charset="-122"/>
                <a:ea typeface="仿宋_GB2312" pitchFamily="49" charset="-122"/>
              </a:rPr>
              <a:t>1、</a:t>
            </a:r>
            <a:r>
              <a:rPr lang="zh-CN" altLang="en-US" sz="2800" b="1">
                <a:solidFill>
                  <a:srgbClr val="FF0000"/>
                </a:solidFill>
                <a:latin typeface="仿宋_GB2312" pitchFamily="49" charset="-122"/>
                <a:ea typeface="仿宋_GB2312" pitchFamily="49" charset="-122"/>
              </a:rPr>
              <a:t>没有使用</a:t>
            </a:r>
            <a:r>
              <a:rPr lang="en-US" altLang="zh-CN" sz="2800" b="1">
                <a:solidFill>
                  <a:srgbClr val="FF0000"/>
                </a:solidFill>
                <a:latin typeface="仿宋_GB2312" pitchFamily="49" charset="-122"/>
                <a:ea typeface="仿宋_GB2312" pitchFamily="49" charset="-122"/>
              </a:rPr>
              <a:t>O_NONBLOCK</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访问要求无法满足时进程将阻塞。如试图读取空的</a:t>
            </a:r>
            <a:r>
              <a:rPr lang="en-US" altLang="zh-CN" sz="2800" b="1">
                <a:latin typeface="仿宋_GB2312" pitchFamily="49" charset="-122"/>
                <a:ea typeface="仿宋_GB2312" pitchFamily="49" charset="-122"/>
              </a:rPr>
              <a:t>FIFO，</a:t>
            </a:r>
            <a:r>
              <a:rPr lang="zh-CN" altLang="en-US" sz="2800" b="1">
                <a:latin typeface="仿宋_GB2312" pitchFamily="49" charset="-122"/>
                <a:ea typeface="仿宋_GB2312" pitchFamily="49" charset="-122"/>
              </a:rPr>
              <a:t>将导致进程阻塞。</a:t>
            </a:r>
          </a:p>
          <a:p>
            <a:pPr marL="0" indent="182563">
              <a:buFontTx/>
              <a:buNone/>
            </a:pPr>
            <a:r>
              <a:rPr lang="zh-CN" altLang="en-US" sz="2800" b="1">
                <a:latin typeface="仿宋_GB2312" pitchFamily="49" charset="-122"/>
                <a:ea typeface="仿宋_GB2312" pitchFamily="49" charset="-122"/>
              </a:rPr>
              <a:t>2、</a:t>
            </a:r>
            <a:r>
              <a:rPr lang="zh-CN" altLang="en-US" sz="2800" b="1">
                <a:solidFill>
                  <a:srgbClr val="FF0000"/>
                </a:solidFill>
                <a:latin typeface="仿宋_GB2312" pitchFamily="49" charset="-122"/>
                <a:ea typeface="仿宋_GB2312" pitchFamily="49" charset="-122"/>
              </a:rPr>
              <a:t>使用</a:t>
            </a:r>
            <a:r>
              <a:rPr lang="en-US" altLang="zh-CN" sz="2800" b="1">
                <a:solidFill>
                  <a:srgbClr val="FF0000"/>
                </a:solidFill>
                <a:latin typeface="仿宋_GB2312" pitchFamily="49" charset="-122"/>
                <a:ea typeface="仿宋_GB2312" pitchFamily="49" charset="-122"/>
              </a:rPr>
              <a:t>O_NONBLOCK</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访问要求无法满足时不阻塞，立刻出错返回，</a:t>
            </a:r>
            <a:r>
              <a:rPr lang="en-US" altLang="zh-CN" sz="2800" b="1">
                <a:latin typeface="仿宋_GB2312" pitchFamily="49" charset="-122"/>
                <a:ea typeface="仿宋_GB2312" pitchFamily="49" charset="-122"/>
              </a:rPr>
              <a:t>errno</a:t>
            </a:r>
            <a:r>
              <a:rPr lang="zh-CN" altLang="en-US" sz="2800" b="1">
                <a:latin typeface="仿宋_GB2312" pitchFamily="49" charset="-122"/>
                <a:ea typeface="仿宋_GB2312" pitchFamily="49" charset="-122"/>
              </a:rPr>
              <a:t>是</a:t>
            </a:r>
            <a:r>
              <a:rPr lang="en-US" altLang="zh-CN" sz="2800" b="1">
                <a:latin typeface="仿宋_GB2312" pitchFamily="49" charset="-122"/>
                <a:ea typeface="仿宋_GB2312" pitchFamily="49" charset="-122"/>
              </a:rPr>
              <a:t>ENXIO</a:t>
            </a:r>
            <a:r>
              <a:rPr lang="zh-CN" altLang="en-US" sz="2800" b="1">
                <a:latin typeface="仿宋_GB2312" pitchFamily="49" charset="-122"/>
                <a:ea typeface="仿宋_GB2312" pitchFamily="49"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descr="Large confetti">
            <a:extLst>
              <a:ext uri="{FF2B5EF4-FFF2-40B4-BE49-F238E27FC236}">
                <a16:creationId xmlns:a16="http://schemas.microsoft.com/office/drawing/2014/main" id="{CED0B77B-499F-4DFB-9F88-2E0F6ADBEA2F}"/>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操作</a:t>
            </a:r>
          </a:p>
        </p:txBody>
      </p:sp>
      <p:sp>
        <p:nvSpPr>
          <p:cNvPr id="98307" name="Rectangle 3">
            <a:extLst>
              <a:ext uri="{FF2B5EF4-FFF2-40B4-BE49-F238E27FC236}">
                <a16:creationId xmlns:a16="http://schemas.microsoft.com/office/drawing/2014/main" id="{D553D70C-94A2-4FC8-B928-9BA10A663354}"/>
              </a:ext>
            </a:extLst>
          </p:cNvPr>
          <p:cNvSpPr>
            <a:spLocks noGrp="1" noChangeArrowheads="1"/>
          </p:cNvSpPr>
          <p:nvPr>
            <p:ph idx="1"/>
          </p:nvPr>
        </p:nvSpPr>
        <p:spPr/>
        <p:txBody>
          <a:bodyPr/>
          <a:lstStyle/>
          <a:p>
            <a:pPr>
              <a:buFontTx/>
              <a:buNone/>
            </a:pPr>
            <a:r>
              <a:rPr lang="en-US" altLang="zh-CN" b="1">
                <a:latin typeface="仿宋_GB2312" pitchFamily="49" charset="-122"/>
                <a:ea typeface="仿宋_GB2312" pitchFamily="49" charset="-122"/>
              </a:rPr>
              <a:t>FIFO</a:t>
            </a:r>
            <a:r>
              <a:rPr lang="zh-CN" altLang="en-US" b="1">
                <a:latin typeface="仿宋_GB2312" pitchFamily="49" charset="-122"/>
                <a:ea typeface="仿宋_GB2312" pitchFamily="49" charset="-122"/>
              </a:rPr>
              <a:t>相关出错信息：</a:t>
            </a:r>
          </a:p>
          <a:p>
            <a:pPr lvl="1"/>
            <a:r>
              <a:rPr lang="en-US" altLang="zh-CN" b="1">
                <a:latin typeface="仿宋_GB2312" pitchFamily="49" charset="-122"/>
                <a:ea typeface="仿宋_GB2312" pitchFamily="49" charset="-122"/>
              </a:rPr>
              <a:t> EACCES (</a:t>
            </a:r>
            <a:r>
              <a:rPr lang="zh-CN" altLang="en-US" b="1">
                <a:latin typeface="仿宋_GB2312" pitchFamily="49" charset="-122"/>
                <a:ea typeface="仿宋_GB2312" pitchFamily="49" charset="-122"/>
              </a:rPr>
              <a:t>无存取权限</a:t>
            </a:r>
            <a:r>
              <a:rPr lang="en-US" altLang="zh-CN" b="1">
                <a:latin typeface="仿宋_GB2312" pitchFamily="49" charset="-122"/>
                <a:ea typeface="仿宋_GB2312" pitchFamily="49" charset="-122"/>
              </a:rPr>
              <a:t>)</a:t>
            </a:r>
          </a:p>
          <a:p>
            <a:pPr lvl="1"/>
            <a:r>
              <a:rPr lang="en-US" altLang="zh-CN" b="1">
                <a:latin typeface="仿宋_GB2312" pitchFamily="49" charset="-122"/>
                <a:ea typeface="仿宋_GB2312" pitchFamily="49" charset="-122"/>
              </a:rPr>
              <a:t> EEXIST (</a:t>
            </a:r>
            <a:r>
              <a:rPr lang="zh-CN" altLang="en-US" b="1">
                <a:latin typeface="仿宋_GB2312" pitchFamily="49" charset="-122"/>
                <a:ea typeface="仿宋_GB2312" pitchFamily="49" charset="-122"/>
              </a:rPr>
              <a:t>指定文件已存在</a:t>
            </a:r>
            <a:r>
              <a:rPr lang="en-US" altLang="zh-CN" b="1">
                <a:latin typeface="仿宋_GB2312" pitchFamily="49" charset="-122"/>
                <a:ea typeface="仿宋_GB2312" pitchFamily="49" charset="-122"/>
              </a:rPr>
              <a:t>)</a:t>
            </a:r>
          </a:p>
          <a:p>
            <a:pPr lvl="1"/>
            <a:r>
              <a:rPr lang="en-US" altLang="zh-CN" b="1">
                <a:latin typeface="仿宋_GB2312" pitchFamily="49" charset="-122"/>
                <a:ea typeface="仿宋_GB2312" pitchFamily="49" charset="-122"/>
              </a:rPr>
              <a:t> ENAMETOOLONG (</a:t>
            </a:r>
            <a:r>
              <a:rPr lang="zh-CN" altLang="en-US" b="1">
                <a:latin typeface="仿宋_GB2312" pitchFamily="49" charset="-122"/>
                <a:ea typeface="仿宋_GB2312" pitchFamily="49" charset="-122"/>
              </a:rPr>
              <a:t>路径名太长</a:t>
            </a:r>
            <a:r>
              <a:rPr lang="en-US" altLang="zh-CN" b="1">
                <a:latin typeface="仿宋_GB2312" pitchFamily="49" charset="-122"/>
                <a:ea typeface="仿宋_GB2312" pitchFamily="49" charset="-122"/>
              </a:rPr>
              <a:t>)</a:t>
            </a:r>
          </a:p>
          <a:p>
            <a:pPr lvl="1"/>
            <a:r>
              <a:rPr lang="en-US" altLang="zh-CN" b="1">
                <a:latin typeface="仿宋_GB2312" pitchFamily="49" charset="-122"/>
                <a:ea typeface="仿宋_GB2312" pitchFamily="49" charset="-122"/>
              </a:rPr>
              <a:t> ENOENT (</a:t>
            </a:r>
            <a:r>
              <a:rPr lang="zh-CN" altLang="en-US" b="1">
                <a:latin typeface="仿宋_GB2312" pitchFamily="49" charset="-122"/>
                <a:ea typeface="仿宋_GB2312" pitchFamily="49" charset="-122"/>
              </a:rPr>
              <a:t>包含的目录不存在</a:t>
            </a:r>
            <a:r>
              <a:rPr lang="en-US" altLang="zh-CN" b="1">
                <a:latin typeface="仿宋_GB2312" pitchFamily="49" charset="-122"/>
                <a:ea typeface="仿宋_GB2312" pitchFamily="49" charset="-122"/>
              </a:rPr>
              <a:t>)</a:t>
            </a:r>
          </a:p>
          <a:p>
            <a:pPr lvl="1"/>
            <a:r>
              <a:rPr lang="en-US" altLang="zh-CN" b="1">
                <a:latin typeface="仿宋_GB2312" pitchFamily="49" charset="-122"/>
                <a:ea typeface="仿宋_GB2312" pitchFamily="49" charset="-122"/>
              </a:rPr>
              <a:t> ENOSPC (</a:t>
            </a:r>
            <a:r>
              <a:rPr lang="zh-CN" altLang="en-US" b="1">
                <a:latin typeface="仿宋_GB2312" pitchFamily="49" charset="-122"/>
                <a:ea typeface="仿宋_GB2312" pitchFamily="49" charset="-122"/>
              </a:rPr>
              <a:t>文件系统剩余空间不足</a:t>
            </a:r>
            <a:r>
              <a:rPr lang="en-US" altLang="zh-CN" b="1">
                <a:latin typeface="仿宋_GB2312" pitchFamily="49" charset="-122"/>
                <a:ea typeface="仿宋_GB2312" pitchFamily="49" charset="-122"/>
              </a:rPr>
              <a:t>)</a:t>
            </a:r>
          </a:p>
          <a:p>
            <a:pPr lvl="1"/>
            <a:r>
              <a:rPr lang="en-US" altLang="zh-CN" b="1">
                <a:latin typeface="仿宋_GB2312" pitchFamily="49" charset="-122"/>
                <a:ea typeface="仿宋_GB2312" pitchFamily="49" charset="-122"/>
              </a:rPr>
              <a:t> ENOTDIR (</a:t>
            </a:r>
            <a:r>
              <a:rPr lang="zh-CN" altLang="en-US" b="1">
                <a:latin typeface="仿宋_GB2312" pitchFamily="49" charset="-122"/>
                <a:ea typeface="仿宋_GB2312" pitchFamily="49" charset="-122"/>
              </a:rPr>
              <a:t>文件路径无效</a:t>
            </a:r>
            <a:r>
              <a:rPr lang="en-US" altLang="zh-CN" b="1">
                <a:latin typeface="仿宋_GB2312" pitchFamily="49" charset="-122"/>
                <a:ea typeface="仿宋_GB2312" pitchFamily="49" charset="-122"/>
              </a:rPr>
              <a:t>)</a:t>
            </a:r>
          </a:p>
          <a:p>
            <a:pPr lvl="1"/>
            <a:r>
              <a:rPr lang="en-US" altLang="zh-CN" b="1">
                <a:latin typeface="仿宋_GB2312" pitchFamily="49" charset="-122"/>
                <a:ea typeface="仿宋_GB2312" pitchFamily="49" charset="-122"/>
              </a:rPr>
              <a:t> EROFS (</a:t>
            </a:r>
            <a:r>
              <a:rPr lang="zh-CN" altLang="en-US" b="1">
                <a:latin typeface="仿宋_GB2312" pitchFamily="49" charset="-122"/>
                <a:ea typeface="仿宋_GB2312" pitchFamily="49" charset="-122"/>
              </a:rPr>
              <a:t>指定的文件存在于只读文件系统中</a:t>
            </a:r>
            <a:r>
              <a:rPr lang="en-US" altLang="zh-CN" b="1">
                <a:latin typeface="仿宋_GB2312" pitchFamily="49" charset="-122"/>
                <a:ea typeface="仿宋_GB2312"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descr="Large confetti">
            <a:extLst>
              <a:ext uri="{FF2B5EF4-FFF2-40B4-BE49-F238E27FC236}">
                <a16:creationId xmlns:a16="http://schemas.microsoft.com/office/drawing/2014/main" id="{26C72307-1CFB-4C2C-BA55-7ACC0F99FFDE}"/>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信号通信</a:t>
            </a:r>
          </a:p>
        </p:txBody>
      </p:sp>
      <p:sp>
        <p:nvSpPr>
          <p:cNvPr id="99331" name="Rectangle 3">
            <a:extLst>
              <a:ext uri="{FF2B5EF4-FFF2-40B4-BE49-F238E27FC236}">
                <a16:creationId xmlns:a16="http://schemas.microsoft.com/office/drawing/2014/main" id="{7C80CC5A-18F6-4CB1-9905-E41782D4955A}"/>
              </a:ext>
            </a:extLst>
          </p:cNvPr>
          <p:cNvSpPr>
            <a:spLocks noGrp="1" noChangeArrowheads="1"/>
          </p:cNvSpPr>
          <p:nvPr>
            <p:ph idx="1"/>
          </p:nvPr>
        </p:nvSpPr>
        <p:spPr>
          <a:xfrm>
            <a:off x="685800" y="1676400"/>
            <a:ext cx="7772400" cy="4648200"/>
          </a:xfrm>
        </p:spPr>
        <p:txBody>
          <a:bodyPr/>
          <a:lstStyle/>
          <a:p>
            <a:pPr marL="0" indent="352425">
              <a:buFontTx/>
              <a:buNone/>
            </a:pPr>
            <a:r>
              <a:rPr lang="zh-CN" altLang="en-US" sz="2800" b="1">
                <a:latin typeface="仿宋_GB2312" pitchFamily="49" charset="-122"/>
                <a:ea typeface="仿宋_GB2312" pitchFamily="49" charset="-122"/>
              </a:rPr>
              <a:t>信号</a:t>
            </a:r>
            <a:r>
              <a:rPr lang="en-US" altLang="zh-CN" sz="2800" b="1">
                <a:latin typeface="仿宋_GB2312" pitchFamily="49" charset="-122"/>
                <a:ea typeface="仿宋_GB2312" pitchFamily="49" charset="-122"/>
              </a:rPr>
              <a:t>(signal)</a:t>
            </a:r>
            <a:r>
              <a:rPr lang="zh-CN" altLang="en-US" sz="2800" b="1">
                <a:latin typeface="仿宋_GB2312" pitchFamily="49" charset="-122"/>
                <a:ea typeface="仿宋_GB2312" pitchFamily="49" charset="-122"/>
              </a:rPr>
              <a:t>机制是</a:t>
            </a:r>
            <a:r>
              <a:rPr lang="en-US" altLang="zh-CN" sz="2800" b="1">
                <a:latin typeface="仿宋_GB2312" pitchFamily="49" charset="-122"/>
                <a:ea typeface="仿宋_GB2312" pitchFamily="49" charset="-122"/>
              </a:rPr>
              <a:t>Unix</a:t>
            </a:r>
            <a:r>
              <a:rPr lang="zh-CN" altLang="en-US" sz="2800" b="1">
                <a:latin typeface="仿宋_GB2312" pitchFamily="49" charset="-122"/>
                <a:ea typeface="仿宋_GB2312" pitchFamily="49" charset="-122"/>
              </a:rPr>
              <a:t>系统中最为古老的进程间通信机制，很多条件可以产生一个信号：</a:t>
            </a:r>
          </a:p>
          <a:p>
            <a:pPr marL="0" indent="352425">
              <a:lnSpc>
                <a:spcPct val="120000"/>
              </a:lnSpc>
              <a:buFontTx/>
              <a:buNone/>
            </a:pPr>
            <a:r>
              <a:rPr lang="zh-CN" altLang="en-US" sz="3000" b="1">
                <a:latin typeface="仿宋_GB2312" pitchFamily="49" charset="-122"/>
                <a:ea typeface="仿宋_GB2312" pitchFamily="49" charset="-122"/>
              </a:rPr>
              <a:t>1、当用户按某些终端键时，产生信号。</a:t>
            </a:r>
          </a:p>
          <a:p>
            <a:pPr marL="0" indent="352425">
              <a:lnSpc>
                <a:spcPct val="120000"/>
              </a:lnSpc>
              <a:buFontTx/>
              <a:buNone/>
            </a:pPr>
            <a:r>
              <a:rPr lang="zh-CN" altLang="en-US" sz="3000" b="1">
                <a:latin typeface="仿宋_GB2312" pitchFamily="49" charset="-122"/>
                <a:ea typeface="仿宋_GB2312" pitchFamily="49" charset="-122"/>
              </a:rPr>
              <a:t>2、硬件异常产生信号：除数为</a:t>
            </a:r>
            <a:r>
              <a:rPr lang="en-US" altLang="zh-CN" sz="3000" b="1">
                <a:latin typeface="仿宋_GB2312" pitchFamily="49" charset="-122"/>
                <a:ea typeface="仿宋_GB2312" pitchFamily="49" charset="-122"/>
              </a:rPr>
              <a:t>0</a:t>
            </a:r>
            <a:r>
              <a:rPr lang="zh-CN" altLang="en-US" sz="3000" b="1">
                <a:latin typeface="仿宋_GB2312" pitchFamily="49" charset="-122"/>
                <a:ea typeface="仿宋_GB2312" pitchFamily="49" charset="-122"/>
              </a:rPr>
              <a:t>、无效的存储访问等等。这些情况通常由硬件检测到，将其通知内核，然后内核产生适当的信号通知进程，例如，内核对正访问一个无效存储区的进程产生一个</a:t>
            </a:r>
            <a:r>
              <a:rPr lang="en-US" altLang="zh-CN" sz="3000" b="1">
                <a:latin typeface="仿宋_GB2312" pitchFamily="49" charset="-122"/>
                <a:ea typeface="仿宋_GB2312" pitchFamily="49" charset="-122"/>
              </a:rPr>
              <a:t>SIGSEGV</a:t>
            </a:r>
            <a:r>
              <a:rPr lang="zh-CN" altLang="en-US" sz="3000" b="1">
                <a:latin typeface="仿宋_GB2312" pitchFamily="49" charset="-122"/>
                <a:ea typeface="仿宋_GB2312" pitchFamily="49" charset="-122"/>
              </a:rPr>
              <a:t>信号。</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C03E4AB-EE95-487D-B050-FDA648766A1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3</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信号通信</a:t>
            </a:r>
          </a:p>
        </p:txBody>
      </p:sp>
    </p:spTree>
    <p:extLst>
      <p:ext uri="{BB962C8B-B14F-4D97-AF65-F5344CB8AC3E}">
        <p14:creationId xmlns:p14="http://schemas.microsoft.com/office/powerpoint/2010/main" val="1922567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descr="Large confetti">
            <a:extLst>
              <a:ext uri="{FF2B5EF4-FFF2-40B4-BE49-F238E27FC236}">
                <a16:creationId xmlns:a16="http://schemas.microsoft.com/office/drawing/2014/main" id="{D67E1004-A466-4817-ACA3-EDB2F28F90C2}"/>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信号通信</a:t>
            </a:r>
          </a:p>
        </p:txBody>
      </p:sp>
      <p:sp>
        <p:nvSpPr>
          <p:cNvPr id="100355" name="Rectangle 3">
            <a:extLst>
              <a:ext uri="{FF2B5EF4-FFF2-40B4-BE49-F238E27FC236}">
                <a16:creationId xmlns:a16="http://schemas.microsoft.com/office/drawing/2014/main" id="{4C371C21-2890-4893-9144-069FEF8FF9BB}"/>
              </a:ext>
            </a:extLst>
          </p:cNvPr>
          <p:cNvSpPr>
            <a:spLocks noGrp="1" noChangeArrowheads="1"/>
          </p:cNvSpPr>
          <p:nvPr>
            <p:ph idx="1"/>
          </p:nvPr>
        </p:nvSpPr>
        <p:spPr/>
        <p:txBody>
          <a:bodyPr/>
          <a:lstStyle/>
          <a:p>
            <a:pPr marL="0" indent="444500">
              <a:buFontTx/>
              <a:buNone/>
            </a:pPr>
            <a:r>
              <a:rPr lang="zh-CN" altLang="en-US" b="1">
                <a:latin typeface="仿宋_GB2312" pitchFamily="49" charset="-122"/>
                <a:ea typeface="仿宋_GB2312" pitchFamily="49" charset="-122"/>
              </a:rPr>
              <a:t>3、进程用</a:t>
            </a:r>
            <a:r>
              <a:rPr lang="en-US" altLang="zh-CN" b="1">
                <a:solidFill>
                  <a:srgbClr val="FF0000"/>
                </a:solidFill>
                <a:latin typeface="仿宋_GB2312" pitchFamily="49" charset="-122"/>
                <a:ea typeface="仿宋_GB2312" pitchFamily="49" charset="-122"/>
              </a:rPr>
              <a:t>kill</a:t>
            </a:r>
            <a:r>
              <a:rPr lang="zh-CN" altLang="en-US" b="1">
                <a:solidFill>
                  <a:srgbClr val="FF0000"/>
                </a:solidFill>
                <a:latin typeface="仿宋_GB2312" pitchFamily="49" charset="-122"/>
                <a:ea typeface="仿宋_GB2312" pitchFamily="49" charset="-122"/>
              </a:rPr>
              <a:t>函数</a:t>
            </a:r>
            <a:r>
              <a:rPr lang="zh-CN" altLang="en-US" b="1">
                <a:latin typeface="仿宋_GB2312" pitchFamily="49" charset="-122"/>
                <a:ea typeface="仿宋_GB2312" pitchFamily="49" charset="-122"/>
              </a:rPr>
              <a:t>将信号发送给另一个进程。</a:t>
            </a:r>
          </a:p>
          <a:p>
            <a:pPr marL="0" indent="444500">
              <a:buFontTx/>
              <a:buNone/>
            </a:pPr>
            <a:r>
              <a:rPr lang="zh-CN" altLang="en-US" b="1">
                <a:latin typeface="仿宋_GB2312" pitchFamily="49" charset="-122"/>
                <a:ea typeface="仿宋_GB2312" pitchFamily="49" charset="-122"/>
              </a:rPr>
              <a:t>4、用户可用</a:t>
            </a:r>
            <a:r>
              <a:rPr lang="en-US" altLang="zh-CN" b="1">
                <a:solidFill>
                  <a:srgbClr val="FF0000"/>
                </a:solidFill>
                <a:latin typeface="仿宋_GB2312" pitchFamily="49" charset="-122"/>
                <a:ea typeface="仿宋_GB2312" pitchFamily="49" charset="-122"/>
              </a:rPr>
              <a:t>kill</a:t>
            </a:r>
            <a:r>
              <a:rPr lang="zh-CN" altLang="en-US" b="1">
                <a:solidFill>
                  <a:srgbClr val="FF0000"/>
                </a:solidFill>
                <a:latin typeface="仿宋_GB2312" pitchFamily="49" charset="-122"/>
                <a:ea typeface="仿宋_GB2312" pitchFamily="49" charset="-122"/>
              </a:rPr>
              <a:t>命令</a:t>
            </a:r>
            <a:r>
              <a:rPr lang="zh-CN" altLang="en-US" b="1">
                <a:latin typeface="仿宋_GB2312" pitchFamily="49" charset="-122"/>
                <a:ea typeface="仿宋_GB2312" pitchFamily="49" charset="-122"/>
              </a:rPr>
              <a:t>将信号发送给其他进程。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descr="Large confetti">
            <a:extLst>
              <a:ext uri="{FF2B5EF4-FFF2-40B4-BE49-F238E27FC236}">
                <a16:creationId xmlns:a16="http://schemas.microsoft.com/office/drawing/2014/main" id="{E12231C3-D998-49C7-B11A-C54A967E06A5}"/>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信号类型</a:t>
            </a:r>
          </a:p>
        </p:txBody>
      </p:sp>
      <p:sp>
        <p:nvSpPr>
          <p:cNvPr id="102403" name="Rectangle 3">
            <a:extLst>
              <a:ext uri="{FF2B5EF4-FFF2-40B4-BE49-F238E27FC236}">
                <a16:creationId xmlns:a16="http://schemas.microsoft.com/office/drawing/2014/main" id="{4A6AC846-E01E-4BC4-B687-C0886CF15485}"/>
              </a:ext>
            </a:extLst>
          </p:cNvPr>
          <p:cNvSpPr>
            <a:spLocks noGrp="1" noChangeArrowheads="1"/>
          </p:cNvSpPr>
          <p:nvPr>
            <p:ph idx="1"/>
          </p:nvPr>
        </p:nvSpPr>
        <p:spPr>
          <a:xfrm>
            <a:off x="685800" y="2133600"/>
            <a:ext cx="7772400" cy="4191000"/>
          </a:xfrm>
        </p:spPr>
        <p:txBody>
          <a:bodyPr>
            <a:normAutofit fontScale="92500"/>
          </a:bodyPr>
          <a:lstStyle/>
          <a:p>
            <a:pPr>
              <a:lnSpc>
                <a:spcPct val="90000"/>
              </a:lnSpc>
              <a:buFontTx/>
              <a:buNone/>
            </a:pPr>
            <a:r>
              <a:rPr lang="en-US" altLang="zh-CN" sz="2400" b="1">
                <a:latin typeface="仿宋_GB2312" pitchFamily="49" charset="-122"/>
                <a:ea typeface="仿宋_GB2312" pitchFamily="49" charset="-122"/>
              </a:rPr>
              <a:t>1) SIGHUP 	2) SIGINT 	3) SIGQUIT 	4) SIGILL</a:t>
            </a:r>
          </a:p>
          <a:p>
            <a:pPr>
              <a:lnSpc>
                <a:spcPct val="90000"/>
              </a:lnSpc>
              <a:buFontTx/>
              <a:buNone/>
            </a:pPr>
            <a:r>
              <a:rPr lang="en-US" altLang="zh-CN" sz="2400" b="1">
                <a:latin typeface="仿宋_GB2312" pitchFamily="49" charset="-122"/>
                <a:ea typeface="仿宋_GB2312" pitchFamily="49" charset="-122"/>
              </a:rPr>
              <a:t>5) SIGTRAP	6) SIGIOT 	7) SIGBUS 	8) SIGFPE</a:t>
            </a:r>
          </a:p>
          <a:p>
            <a:pPr>
              <a:lnSpc>
                <a:spcPct val="90000"/>
              </a:lnSpc>
              <a:buFontTx/>
              <a:buNone/>
            </a:pPr>
            <a:r>
              <a:rPr lang="en-US" altLang="zh-CN" sz="2400" b="1">
                <a:latin typeface="仿宋_GB2312" pitchFamily="49" charset="-122"/>
                <a:ea typeface="仿宋_GB2312" pitchFamily="49" charset="-122"/>
              </a:rPr>
              <a:t>9) SIGKILL	10) SIGUSR1	11) SIGSEGV	12) SIGUSR2</a:t>
            </a:r>
          </a:p>
          <a:p>
            <a:pPr>
              <a:lnSpc>
                <a:spcPct val="90000"/>
              </a:lnSpc>
              <a:buFontTx/>
              <a:buNone/>
            </a:pPr>
            <a:r>
              <a:rPr lang="en-US" altLang="zh-CN" sz="2400" b="1">
                <a:latin typeface="仿宋_GB2312" pitchFamily="49" charset="-122"/>
                <a:ea typeface="仿宋_GB2312" pitchFamily="49" charset="-122"/>
              </a:rPr>
              <a:t>13) SIGPIPE		14) SIGALRM		15) SIGTERM</a:t>
            </a:r>
          </a:p>
          <a:p>
            <a:pPr>
              <a:lnSpc>
                <a:spcPct val="90000"/>
              </a:lnSpc>
              <a:buFontTx/>
              <a:buNone/>
            </a:pPr>
            <a:r>
              <a:rPr lang="en-US" altLang="zh-CN" sz="2400" b="1">
                <a:latin typeface="仿宋_GB2312" pitchFamily="49" charset="-122"/>
                <a:ea typeface="仿宋_GB2312" pitchFamily="49" charset="-122"/>
              </a:rPr>
              <a:t>17) SIGCHLD 	18) SIGCONT		19) SIGSTOP</a:t>
            </a:r>
          </a:p>
          <a:p>
            <a:pPr>
              <a:lnSpc>
                <a:spcPct val="90000"/>
              </a:lnSpc>
              <a:buFontTx/>
              <a:buNone/>
            </a:pPr>
            <a:r>
              <a:rPr lang="en-US" altLang="zh-CN" sz="2400" b="1">
                <a:latin typeface="仿宋_GB2312" pitchFamily="49" charset="-122"/>
                <a:ea typeface="仿宋_GB2312" pitchFamily="49" charset="-122"/>
              </a:rPr>
              <a:t>20) SIGTSTP		21) SIGTTIN     	22) SIGTTOU</a:t>
            </a:r>
          </a:p>
          <a:p>
            <a:pPr>
              <a:lnSpc>
                <a:spcPct val="90000"/>
              </a:lnSpc>
              <a:buFontTx/>
              <a:buNone/>
            </a:pPr>
            <a:r>
              <a:rPr lang="en-US" altLang="zh-CN" sz="2400" b="1">
                <a:latin typeface="仿宋_GB2312" pitchFamily="49" charset="-122"/>
                <a:ea typeface="仿宋_GB2312" pitchFamily="49" charset="-122"/>
              </a:rPr>
              <a:t>23) SIGURG		24) SIGXCPU		25) SIGXFSZ</a:t>
            </a:r>
          </a:p>
          <a:p>
            <a:pPr>
              <a:lnSpc>
                <a:spcPct val="90000"/>
              </a:lnSpc>
              <a:buFontTx/>
              <a:buNone/>
            </a:pPr>
            <a:r>
              <a:rPr lang="en-US" altLang="zh-CN" sz="2400" b="1">
                <a:latin typeface="仿宋_GB2312" pitchFamily="49" charset="-122"/>
                <a:ea typeface="仿宋_GB2312" pitchFamily="49" charset="-122"/>
              </a:rPr>
              <a:t>26) SIGVTALRM	27) SIGPROF	 	28) SIGWINCH </a:t>
            </a:r>
          </a:p>
          <a:p>
            <a:pPr>
              <a:lnSpc>
                <a:spcPct val="90000"/>
              </a:lnSpc>
              <a:buFontTx/>
              <a:buNone/>
            </a:pPr>
            <a:r>
              <a:rPr lang="en-US" altLang="zh-CN" sz="2400" b="1">
                <a:latin typeface="仿宋_GB2312" pitchFamily="49" charset="-122"/>
                <a:ea typeface="仿宋_GB2312" pitchFamily="49" charset="-122"/>
              </a:rPr>
              <a:t>29) SIGIO		30) SIGPWR	</a:t>
            </a:r>
            <a:endParaRPr lang="zh-CN" altLang="en-US" sz="2400" b="1">
              <a:latin typeface="仿宋_GB2312" pitchFamily="49" charset="-122"/>
              <a:ea typeface="仿宋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descr="Large confetti">
            <a:extLst>
              <a:ext uri="{FF2B5EF4-FFF2-40B4-BE49-F238E27FC236}">
                <a16:creationId xmlns:a16="http://schemas.microsoft.com/office/drawing/2014/main" id="{EE436CA0-1C64-466C-A608-94571D8C37C4}"/>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信号类型</a:t>
            </a:r>
          </a:p>
        </p:txBody>
      </p:sp>
      <p:sp>
        <p:nvSpPr>
          <p:cNvPr id="103426" name="Rectangle 2">
            <a:extLst>
              <a:ext uri="{FF2B5EF4-FFF2-40B4-BE49-F238E27FC236}">
                <a16:creationId xmlns:a16="http://schemas.microsoft.com/office/drawing/2014/main" id="{1DAC57CF-EFB5-40C3-85B4-68E3AD5063A0}"/>
              </a:ext>
            </a:extLst>
          </p:cNvPr>
          <p:cNvSpPr>
            <a:spLocks noGrp="1" noChangeArrowheads="1"/>
          </p:cNvSpPr>
          <p:nvPr>
            <p:ph idx="1"/>
          </p:nvPr>
        </p:nvSpPr>
        <p:spPr>
          <a:xfrm>
            <a:off x="685800" y="1905000"/>
            <a:ext cx="8207375" cy="4156075"/>
          </a:xfrm>
        </p:spPr>
        <p:txBody>
          <a:bodyPr/>
          <a:lstStyle/>
          <a:p>
            <a:pPr>
              <a:buFontTx/>
              <a:buNone/>
            </a:pPr>
            <a:r>
              <a:rPr lang="zh-CN" altLang="en-US" b="1">
                <a:latin typeface="仿宋_GB2312" pitchFamily="49" charset="-122"/>
                <a:ea typeface="仿宋_GB2312" pitchFamily="49" charset="-122"/>
              </a:rPr>
              <a:t>下面是几种常见的信号：</a:t>
            </a:r>
          </a:p>
          <a:p>
            <a:pPr lvl="1"/>
            <a:r>
              <a:rPr lang="en-US" altLang="zh-CN" b="1">
                <a:latin typeface="仿宋_GB2312" pitchFamily="49" charset="-122"/>
                <a:ea typeface="仿宋_GB2312" pitchFamily="49" charset="-122"/>
              </a:rPr>
              <a:t>SIGHUP</a:t>
            </a:r>
            <a:r>
              <a:rPr lang="zh-CN" altLang="en-US" b="1">
                <a:latin typeface="仿宋_GB2312" pitchFamily="49" charset="-122"/>
                <a:ea typeface="仿宋_GB2312" pitchFamily="49" charset="-122"/>
              </a:rPr>
              <a:t>： 从终端上发出的结束信号</a:t>
            </a:r>
          </a:p>
          <a:p>
            <a:pPr lvl="1"/>
            <a:r>
              <a:rPr lang="en-US" altLang="zh-CN" b="1">
                <a:latin typeface="仿宋_GB2312" pitchFamily="49" charset="-122"/>
                <a:ea typeface="仿宋_GB2312" pitchFamily="49" charset="-122"/>
              </a:rPr>
              <a:t>SIGINT</a:t>
            </a:r>
            <a:r>
              <a:rPr lang="zh-CN" altLang="en-US" b="1">
                <a:latin typeface="仿宋_GB2312" pitchFamily="49" charset="-122"/>
                <a:ea typeface="仿宋_GB2312" pitchFamily="49" charset="-122"/>
              </a:rPr>
              <a:t>： 来自键盘的中断信号（</a:t>
            </a:r>
            <a:r>
              <a:rPr lang="en-US" altLang="zh-CN" b="1">
                <a:latin typeface="仿宋_GB2312" pitchFamily="49" charset="-122"/>
                <a:ea typeface="仿宋_GB2312" pitchFamily="49" charset="-122"/>
              </a:rPr>
              <a:t>Ctrl-C</a:t>
            </a:r>
            <a:r>
              <a:rPr lang="zh-CN" altLang="en-US" b="1">
                <a:latin typeface="仿宋_GB2312" pitchFamily="49" charset="-122"/>
                <a:ea typeface="仿宋_GB2312" pitchFamily="49" charset="-122"/>
              </a:rPr>
              <a:t>）</a:t>
            </a:r>
          </a:p>
          <a:p>
            <a:pPr lvl="1"/>
            <a:r>
              <a:rPr lang="en-US" altLang="zh-CN" b="1">
                <a:latin typeface="仿宋_GB2312" pitchFamily="49" charset="-122"/>
                <a:ea typeface="仿宋_GB2312" pitchFamily="49" charset="-122"/>
              </a:rPr>
              <a:t>SIGKILL</a:t>
            </a:r>
            <a:r>
              <a:rPr lang="zh-CN" altLang="en-US" b="1">
                <a:latin typeface="仿宋_GB2312" pitchFamily="49" charset="-122"/>
                <a:ea typeface="仿宋_GB2312" pitchFamily="49" charset="-122"/>
              </a:rPr>
              <a:t>：该信号结束接收信号的进程</a:t>
            </a:r>
          </a:p>
          <a:p>
            <a:pPr lvl="1"/>
            <a:r>
              <a:rPr lang="en-US" altLang="zh-CN" b="1">
                <a:latin typeface="仿宋_GB2312" pitchFamily="49" charset="-122"/>
                <a:ea typeface="仿宋_GB2312" pitchFamily="49" charset="-122"/>
              </a:rPr>
              <a:t>SIGTERM</a:t>
            </a: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kill </a:t>
            </a:r>
            <a:r>
              <a:rPr lang="zh-CN" altLang="en-US" b="1">
                <a:latin typeface="仿宋_GB2312" pitchFamily="49" charset="-122"/>
                <a:ea typeface="仿宋_GB2312" pitchFamily="49" charset="-122"/>
              </a:rPr>
              <a:t>命令发出的信号</a:t>
            </a:r>
          </a:p>
          <a:p>
            <a:pPr lvl="1"/>
            <a:r>
              <a:rPr lang="en-US" altLang="zh-CN" b="1">
                <a:latin typeface="仿宋_GB2312" pitchFamily="49" charset="-122"/>
                <a:ea typeface="仿宋_GB2312" pitchFamily="49" charset="-122"/>
              </a:rPr>
              <a:t>SIGCHLD</a:t>
            </a:r>
            <a:r>
              <a:rPr lang="zh-CN" altLang="en-US" b="1">
                <a:latin typeface="仿宋_GB2312" pitchFamily="49" charset="-122"/>
                <a:ea typeface="仿宋_GB2312" pitchFamily="49" charset="-122"/>
              </a:rPr>
              <a:t>：标识子进程停止或结束的信号</a:t>
            </a:r>
          </a:p>
          <a:p>
            <a:pPr lvl="1"/>
            <a:r>
              <a:rPr lang="en-US" altLang="zh-CN" b="1">
                <a:latin typeface="仿宋_GB2312" pitchFamily="49" charset="-122"/>
                <a:ea typeface="仿宋_GB2312" pitchFamily="49" charset="-122"/>
              </a:rPr>
              <a:t>SIGSTOP</a:t>
            </a:r>
            <a:r>
              <a:rPr lang="zh-CN" altLang="en-US" b="1">
                <a:latin typeface="仿宋_GB2312" pitchFamily="49" charset="-122"/>
                <a:ea typeface="仿宋_GB2312" pitchFamily="49" charset="-122"/>
              </a:rPr>
              <a:t>：来自键盘（</a:t>
            </a:r>
            <a:r>
              <a:rPr lang="en-US" altLang="zh-CN" b="1">
                <a:latin typeface="仿宋_GB2312" pitchFamily="49" charset="-122"/>
                <a:ea typeface="仿宋_GB2312" pitchFamily="49" charset="-122"/>
              </a:rPr>
              <a:t>Ctrl-Z</a:t>
            </a:r>
            <a:r>
              <a:rPr lang="zh-CN" altLang="en-US" b="1">
                <a:latin typeface="仿宋_GB2312" pitchFamily="49" charset="-122"/>
                <a:ea typeface="仿宋_GB2312" pitchFamily="49" charset="-122"/>
              </a:rPr>
              <a:t>）或调试程序的停止执行信号</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descr="Large confetti">
            <a:extLst>
              <a:ext uri="{FF2B5EF4-FFF2-40B4-BE49-F238E27FC236}">
                <a16:creationId xmlns:a16="http://schemas.microsoft.com/office/drawing/2014/main" id="{5BC796E9-48CD-4FA0-A40E-0E83E1A54128}"/>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信号处理</a:t>
            </a:r>
          </a:p>
        </p:txBody>
      </p:sp>
      <p:sp>
        <p:nvSpPr>
          <p:cNvPr id="104450" name="Rectangle 2">
            <a:extLst>
              <a:ext uri="{FF2B5EF4-FFF2-40B4-BE49-F238E27FC236}">
                <a16:creationId xmlns:a16="http://schemas.microsoft.com/office/drawing/2014/main" id="{A9D50D5B-22BC-44F3-982E-88285A65E6A9}"/>
              </a:ext>
            </a:extLst>
          </p:cNvPr>
          <p:cNvSpPr>
            <a:spLocks noGrp="1" noChangeArrowheads="1"/>
          </p:cNvSpPr>
          <p:nvPr>
            <p:ph idx="1"/>
          </p:nvPr>
        </p:nvSpPr>
        <p:spPr>
          <a:xfrm>
            <a:off x="685800" y="1905000"/>
            <a:ext cx="7772400" cy="4619625"/>
          </a:xfrm>
        </p:spPr>
        <p:txBody>
          <a:bodyPr/>
          <a:lstStyle/>
          <a:p>
            <a:pPr marL="0" indent="354013">
              <a:buFontTx/>
              <a:buNone/>
            </a:pPr>
            <a:r>
              <a:rPr lang="zh-CN" altLang="en-US" sz="3000" b="1">
                <a:latin typeface="仿宋_GB2312" pitchFamily="49" charset="-122"/>
                <a:ea typeface="仿宋_GB2312" pitchFamily="49" charset="-122"/>
              </a:rPr>
              <a:t>当某信号出现时，将按照下列三种方式中的一种进行处理：</a:t>
            </a:r>
          </a:p>
          <a:p>
            <a:pPr marL="0" indent="354013">
              <a:buFontTx/>
              <a:buNone/>
            </a:pPr>
            <a:r>
              <a:rPr lang="zh-CN" altLang="en-US" sz="3000" b="1">
                <a:solidFill>
                  <a:srgbClr val="FF0000"/>
                </a:solidFill>
                <a:latin typeface="仿宋_GB2312" pitchFamily="49" charset="-122"/>
                <a:ea typeface="仿宋_GB2312" pitchFamily="49" charset="-122"/>
              </a:rPr>
              <a:t>1、忽略此信号</a:t>
            </a:r>
          </a:p>
          <a:p>
            <a:pPr marL="0" indent="354013">
              <a:buFontTx/>
              <a:buNone/>
            </a:pPr>
            <a:r>
              <a:rPr lang="zh-CN" altLang="en-US" sz="3000" b="1">
                <a:solidFill>
                  <a:srgbClr val="080808"/>
                </a:solidFill>
                <a:latin typeface="仿宋_GB2312" pitchFamily="49" charset="-122"/>
                <a:ea typeface="仿宋_GB2312" pitchFamily="49" charset="-122"/>
              </a:rPr>
              <a:t> </a:t>
            </a:r>
            <a:r>
              <a:rPr lang="zh-CN" altLang="en-US" sz="3000" b="1">
                <a:latin typeface="仿宋_GB2312" pitchFamily="49" charset="-122"/>
                <a:ea typeface="仿宋_GB2312" pitchFamily="49" charset="-122"/>
              </a:rPr>
              <a:t>大多数信号都按照这种方式进行处理，但有两种信号却决不能被忽略。它们是：</a:t>
            </a:r>
            <a:r>
              <a:rPr lang="en-US" altLang="zh-CN" sz="3000" b="1">
                <a:latin typeface="仿宋_GB2312" pitchFamily="49" charset="-122"/>
                <a:ea typeface="仿宋_GB2312" pitchFamily="49" charset="-122"/>
              </a:rPr>
              <a:t>SIGKILL</a:t>
            </a:r>
            <a:r>
              <a:rPr lang="zh-CN" altLang="en-US" sz="3000" b="1">
                <a:latin typeface="仿宋_GB2312" pitchFamily="49" charset="-122"/>
                <a:ea typeface="仿宋_GB2312" pitchFamily="49" charset="-122"/>
              </a:rPr>
              <a:t>和</a:t>
            </a:r>
            <a:r>
              <a:rPr lang="en-US" altLang="zh-CN" sz="3000" b="1">
                <a:latin typeface="仿宋_GB2312" pitchFamily="49" charset="-122"/>
                <a:ea typeface="仿宋_GB2312" pitchFamily="49" charset="-122"/>
              </a:rPr>
              <a:t>SIGSTOP</a:t>
            </a:r>
            <a:r>
              <a:rPr lang="zh-CN" altLang="en-US" sz="3000" b="1">
                <a:latin typeface="仿宋_GB2312" pitchFamily="49" charset="-122"/>
                <a:ea typeface="仿宋_GB2312" pitchFamily="49" charset="-122"/>
              </a:rPr>
              <a:t>。这两种信号不能被忽略的原因是：它们向超级用户提供了一种终止或停止进程的方法。</a:t>
            </a:r>
            <a:r>
              <a:rPr lang="zh-CN" altLang="en-US" sz="3000" b="1">
                <a:solidFill>
                  <a:srgbClr val="080808"/>
                </a:solidFill>
                <a:latin typeface="仿宋_GB2312" pitchFamily="49" charset="-122"/>
                <a:ea typeface="仿宋_GB2312" pitchFamily="49"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descr="Large confetti">
            <a:extLst>
              <a:ext uri="{FF2B5EF4-FFF2-40B4-BE49-F238E27FC236}">
                <a16:creationId xmlns:a16="http://schemas.microsoft.com/office/drawing/2014/main" id="{43C30B38-8984-421F-B9BC-258FE37E4698}"/>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信号处理</a:t>
            </a:r>
          </a:p>
        </p:txBody>
      </p:sp>
      <p:sp>
        <p:nvSpPr>
          <p:cNvPr id="142339" name="Rectangle 3">
            <a:extLst>
              <a:ext uri="{FF2B5EF4-FFF2-40B4-BE49-F238E27FC236}">
                <a16:creationId xmlns:a16="http://schemas.microsoft.com/office/drawing/2014/main" id="{7EE496F7-878E-4630-8573-DD94B727C5A0}"/>
              </a:ext>
            </a:extLst>
          </p:cNvPr>
          <p:cNvSpPr>
            <a:spLocks noGrp="1" noChangeArrowheads="1"/>
          </p:cNvSpPr>
          <p:nvPr>
            <p:ph idx="1"/>
          </p:nvPr>
        </p:nvSpPr>
        <p:spPr/>
        <p:txBody>
          <a:bodyPr>
            <a:normAutofit fontScale="92500" lnSpcReduction="10000"/>
          </a:bodyPr>
          <a:lstStyle/>
          <a:p>
            <a:pPr>
              <a:buFontTx/>
              <a:buNone/>
            </a:pPr>
            <a:r>
              <a:rPr lang="zh-CN" altLang="en-US" sz="3000" b="1">
                <a:solidFill>
                  <a:srgbClr val="FF0000"/>
                </a:solidFill>
                <a:latin typeface="仿宋_GB2312" pitchFamily="49" charset="-122"/>
                <a:ea typeface="仿宋_GB2312" pitchFamily="49" charset="-122"/>
              </a:rPr>
              <a:t>2、执行用户希望的动作</a:t>
            </a:r>
          </a:p>
          <a:p>
            <a:pPr>
              <a:buFontTx/>
              <a:buNone/>
            </a:pPr>
            <a:r>
              <a:rPr lang="zh-CN" altLang="en-US" sz="3000" b="1">
                <a:solidFill>
                  <a:srgbClr val="080808"/>
                </a:solidFill>
                <a:latin typeface="仿宋_GB2312" pitchFamily="49" charset="-122"/>
                <a:ea typeface="仿宋_GB2312" pitchFamily="49" charset="-122"/>
              </a:rPr>
              <a:t>    </a:t>
            </a:r>
            <a:r>
              <a:rPr lang="zh-CN" altLang="en-US" sz="3000" b="1">
                <a:latin typeface="仿宋_GB2312" pitchFamily="49" charset="-122"/>
                <a:ea typeface="仿宋_GB2312" pitchFamily="49" charset="-122"/>
              </a:rPr>
              <a:t>通知内核在某种信号发生时，调用一个用户函数。在用户函数中，执行用户希望的处理。</a:t>
            </a:r>
          </a:p>
          <a:p>
            <a:pPr>
              <a:buFontTx/>
              <a:buNone/>
            </a:pPr>
            <a:endParaRPr lang="zh-CN" altLang="en-US" sz="3000" b="1">
              <a:solidFill>
                <a:srgbClr val="080808"/>
              </a:solidFill>
              <a:latin typeface="仿宋_GB2312" pitchFamily="49" charset="-122"/>
              <a:ea typeface="仿宋_GB2312" pitchFamily="49" charset="-122"/>
            </a:endParaRPr>
          </a:p>
          <a:p>
            <a:pPr>
              <a:buFontTx/>
              <a:buNone/>
            </a:pPr>
            <a:r>
              <a:rPr lang="zh-CN" altLang="en-US" sz="3000" b="1">
                <a:solidFill>
                  <a:srgbClr val="FF0000"/>
                </a:solidFill>
                <a:latin typeface="仿宋_GB2312" pitchFamily="49" charset="-122"/>
                <a:ea typeface="仿宋_GB2312" pitchFamily="49" charset="-122"/>
              </a:rPr>
              <a:t>3、执行系统默认动作</a:t>
            </a:r>
          </a:p>
          <a:p>
            <a:pPr>
              <a:buFontTx/>
              <a:buNone/>
            </a:pPr>
            <a:r>
              <a:rPr lang="zh-CN" altLang="en-US" sz="3000" b="1">
                <a:latin typeface="仿宋_GB2312" pitchFamily="49" charset="-122"/>
                <a:ea typeface="仿宋_GB2312" pitchFamily="49" charset="-122"/>
              </a:rPr>
              <a:t>    对大多数信号的系统默认动作是终止该进程。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C03E4AB-EE95-487D-B050-FDA648766A1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1</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基础知识</a:t>
            </a:r>
          </a:p>
        </p:txBody>
      </p:sp>
    </p:spTree>
    <p:extLst>
      <p:ext uri="{BB962C8B-B14F-4D97-AF65-F5344CB8AC3E}">
        <p14:creationId xmlns:p14="http://schemas.microsoft.com/office/powerpoint/2010/main" val="1190632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descr="Large confetti">
            <a:extLst>
              <a:ext uri="{FF2B5EF4-FFF2-40B4-BE49-F238E27FC236}">
                <a16:creationId xmlns:a16="http://schemas.microsoft.com/office/drawing/2014/main" id="{16EF3421-D667-40B6-BB96-D0DBB453DFE1}"/>
              </a:ext>
            </a:extLst>
          </p:cNvPr>
          <p:cNvSpPr>
            <a:spLocks noGrp="1" noChangeArrowheads="1"/>
          </p:cNvSpPr>
          <p:nvPr>
            <p:ph type="title"/>
          </p:nvPr>
        </p:nvSpPr>
        <p:spPr>
          <a:xfrm>
            <a:off x="1066800" y="304800"/>
            <a:ext cx="7772400" cy="1143000"/>
          </a:xfrm>
        </p:spPr>
        <p:txBody>
          <a:bodyPr/>
          <a:lstStyle/>
          <a:p>
            <a:r>
              <a:rPr lang="zh-CN" altLang="en-US" b="1">
                <a:latin typeface="仿宋_GB2312" pitchFamily="49" charset="-122"/>
                <a:ea typeface="仿宋_GB2312" pitchFamily="49" charset="-122"/>
              </a:rPr>
              <a:t>信号发送</a:t>
            </a:r>
          </a:p>
        </p:txBody>
      </p:sp>
      <p:sp>
        <p:nvSpPr>
          <p:cNvPr id="106499" name="Rectangle 3">
            <a:extLst>
              <a:ext uri="{FF2B5EF4-FFF2-40B4-BE49-F238E27FC236}">
                <a16:creationId xmlns:a16="http://schemas.microsoft.com/office/drawing/2014/main" id="{5360A1A4-33D2-492F-9C98-410F759C62E3}"/>
              </a:ext>
            </a:extLst>
          </p:cNvPr>
          <p:cNvSpPr>
            <a:spLocks noGrp="1" noChangeArrowheads="1"/>
          </p:cNvSpPr>
          <p:nvPr>
            <p:ph idx="1"/>
          </p:nvPr>
        </p:nvSpPr>
        <p:spPr/>
        <p:txBody>
          <a:bodyPr>
            <a:normAutofit fontScale="92500" lnSpcReduction="10000"/>
          </a:bodyPr>
          <a:lstStyle/>
          <a:p>
            <a:pPr marL="0" indent="442913">
              <a:lnSpc>
                <a:spcPct val="90000"/>
              </a:lnSpc>
              <a:buFontTx/>
              <a:buNone/>
            </a:pPr>
            <a:r>
              <a:rPr lang="zh-CN" altLang="en-US" sz="2800" b="1">
                <a:latin typeface="仿宋_GB2312" pitchFamily="49" charset="-122"/>
                <a:ea typeface="仿宋_GB2312" pitchFamily="49" charset="-122"/>
              </a:rPr>
              <a:t>发送信号的主要函数有</a:t>
            </a:r>
            <a:r>
              <a:rPr lang="zh-CN" altLang="en-US" sz="2800" b="1">
                <a:solidFill>
                  <a:srgbClr val="080808"/>
                </a:solidFill>
                <a:latin typeface="仿宋_GB2312" pitchFamily="49" charset="-122"/>
                <a:ea typeface="仿宋_GB2312" pitchFamily="49" charset="-122"/>
              </a:rPr>
              <a:t> </a:t>
            </a:r>
            <a:r>
              <a:rPr lang="en-US" altLang="en-US" sz="2800" b="1">
                <a:solidFill>
                  <a:srgbClr val="FF0000"/>
                </a:solidFill>
                <a:latin typeface="仿宋_GB2312" pitchFamily="49" charset="-122"/>
                <a:ea typeface="仿宋_GB2312" pitchFamily="49" charset="-122"/>
              </a:rPr>
              <a:t>kill</a:t>
            </a:r>
            <a:r>
              <a:rPr lang="en-US" altLang="en-US" sz="2800" b="1">
                <a:latin typeface="仿宋_GB2312" pitchFamily="49" charset="-122"/>
                <a:ea typeface="仿宋_GB2312" pitchFamily="49" charset="-122"/>
              </a:rPr>
              <a:t>和</a:t>
            </a:r>
            <a:r>
              <a:rPr lang="en-US" altLang="en-US" sz="2800" b="1">
                <a:solidFill>
                  <a:srgbClr val="FF0000"/>
                </a:solidFill>
                <a:latin typeface="仿宋_GB2312" pitchFamily="49" charset="-122"/>
                <a:ea typeface="仿宋_GB2312" pitchFamily="49" charset="-122"/>
              </a:rPr>
              <a:t>raise</a:t>
            </a:r>
            <a:r>
              <a:rPr lang="en-US" altLang="zh-CN" sz="2800" b="1">
                <a:solidFill>
                  <a:srgbClr val="080808"/>
                </a:solidFill>
                <a:latin typeface="仿宋_GB2312" pitchFamily="49" charset="-122"/>
                <a:ea typeface="仿宋_GB2312" pitchFamily="49" charset="-122"/>
              </a:rPr>
              <a:t>。</a:t>
            </a:r>
          </a:p>
          <a:p>
            <a:pPr marL="0" indent="442913">
              <a:lnSpc>
                <a:spcPct val="90000"/>
              </a:lnSpc>
              <a:buFontTx/>
              <a:buNone/>
            </a:pPr>
            <a:r>
              <a:rPr lang="zh-CN" altLang="en-US" sz="2800" b="1">
                <a:latin typeface="仿宋_GB2312" pitchFamily="49" charset="-122"/>
                <a:ea typeface="仿宋_GB2312" pitchFamily="49" charset="-122"/>
              </a:rPr>
              <a:t>区别：</a:t>
            </a:r>
          </a:p>
          <a:p>
            <a:pPr marL="0" indent="442913">
              <a:lnSpc>
                <a:spcPct val="90000"/>
              </a:lnSpc>
              <a:buFontTx/>
              <a:buNone/>
            </a:pPr>
            <a:r>
              <a:rPr lang="en-US" altLang="zh-CN" sz="2800" b="1">
                <a:latin typeface="仿宋_GB2312" pitchFamily="49" charset="-122"/>
                <a:ea typeface="仿宋_GB2312" pitchFamily="49" charset="-122"/>
              </a:rPr>
              <a:t>   kill</a:t>
            </a:r>
            <a:r>
              <a:rPr lang="zh-CN" altLang="en-US" sz="2800" b="1">
                <a:latin typeface="仿宋_GB2312" pitchFamily="49" charset="-122"/>
                <a:ea typeface="仿宋_GB2312" pitchFamily="49" charset="-122"/>
              </a:rPr>
              <a:t>不仅可以中止进程，也可以向进程发送其他信号。与</a:t>
            </a:r>
            <a:r>
              <a:rPr lang="en-US" altLang="zh-CN" sz="2800" b="1">
                <a:latin typeface="仿宋_GB2312" pitchFamily="49" charset="-122"/>
                <a:ea typeface="仿宋_GB2312" pitchFamily="49" charset="-122"/>
              </a:rPr>
              <a:t>kill</a:t>
            </a:r>
            <a:r>
              <a:rPr lang="zh-CN" altLang="en-US" sz="2800" b="1">
                <a:latin typeface="仿宋_GB2312" pitchFamily="49" charset="-122"/>
                <a:ea typeface="仿宋_GB2312" pitchFamily="49" charset="-122"/>
              </a:rPr>
              <a:t>函数不同的是，</a:t>
            </a:r>
            <a:r>
              <a:rPr lang="en-US" altLang="zh-CN" sz="2800" b="1">
                <a:latin typeface="仿宋_GB2312" pitchFamily="49" charset="-122"/>
                <a:ea typeface="仿宋_GB2312" pitchFamily="49" charset="-122"/>
              </a:rPr>
              <a:t>raise</a:t>
            </a:r>
            <a:r>
              <a:rPr lang="zh-CN" altLang="en-US" sz="2800" b="1">
                <a:latin typeface="仿宋_GB2312" pitchFamily="49" charset="-122"/>
                <a:ea typeface="仿宋_GB2312" pitchFamily="49" charset="-122"/>
              </a:rPr>
              <a:t>函数是向进程自身发送信号。</a:t>
            </a:r>
          </a:p>
          <a:p>
            <a:pPr marL="0" indent="442913">
              <a:lnSpc>
                <a:spcPct val="90000"/>
              </a:lnSpc>
              <a:buFontTx/>
              <a:buNone/>
            </a:pPr>
            <a:r>
              <a:rPr lang="en-US" altLang="zh-CN" sz="2800" b="1">
                <a:latin typeface="仿宋_GB2312" pitchFamily="49" charset="-122"/>
                <a:ea typeface="仿宋_GB2312" pitchFamily="49" charset="-122"/>
              </a:rPr>
              <a:t>#include &lt;sys/types.h&gt;</a:t>
            </a:r>
          </a:p>
          <a:p>
            <a:pPr marL="0" indent="442913">
              <a:lnSpc>
                <a:spcPct val="90000"/>
              </a:lnSpc>
              <a:buFontTx/>
              <a:buNone/>
            </a:pPr>
            <a:r>
              <a:rPr lang="en-US" altLang="zh-CN" sz="2800" b="1">
                <a:latin typeface="仿宋_GB2312" pitchFamily="49" charset="-122"/>
                <a:ea typeface="仿宋_GB2312" pitchFamily="49" charset="-122"/>
              </a:rPr>
              <a:t>#include &lt;signal.h&gt;</a:t>
            </a:r>
          </a:p>
          <a:p>
            <a:pPr marL="0" indent="442913">
              <a:lnSpc>
                <a:spcPct val="90000"/>
              </a:lnSpc>
              <a:buFontTx/>
              <a:buNone/>
            </a:pPr>
            <a:r>
              <a:rPr lang="en-US" altLang="zh-CN" sz="2800" b="1">
                <a:solidFill>
                  <a:srgbClr val="FF0000"/>
                </a:solidFill>
                <a:latin typeface="仿宋_GB2312" pitchFamily="49" charset="-122"/>
                <a:ea typeface="仿宋_GB2312" pitchFamily="49" charset="-122"/>
              </a:rPr>
              <a:t>int kill(pid_t pid, int signo)</a:t>
            </a:r>
          </a:p>
          <a:p>
            <a:pPr marL="0" indent="442913">
              <a:lnSpc>
                <a:spcPct val="90000"/>
              </a:lnSpc>
              <a:buFontTx/>
              <a:buNone/>
            </a:pPr>
            <a:r>
              <a:rPr lang="en-US" altLang="zh-CN" sz="2800" b="1">
                <a:solidFill>
                  <a:srgbClr val="FF0000"/>
                </a:solidFill>
                <a:latin typeface="仿宋_GB2312" pitchFamily="49" charset="-122"/>
                <a:ea typeface="仿宋_GB2312" pitchFamily="49" charset="-122"/>
              </a:rPr>
              <a:t>int raise(int signo) </a:t>
            </a:r>
            <a:endParaRPr lang="zh-CN" altLang="en-US" sz="2800" b="1">
              <a:solidFill>
                <a:srgbClr val="FF0000"/>
              </a:solidFill>
              <a:latin typeface="仿宋_GB2312" pitchFamily="49" charset="-122"/>
              <a:ea typeface="仿宋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descr="Large confetti">
            <a:extLst>
              <a:ext uri="{FF2B5EF4-FFF2-40B4-BE49-F238E27FC236}">
                <a16:creationId xmlns:a16="http://schemas.microsoft.com/office/drawing/2014/main" id="{BCFCC676-82E0-4517-BAF5-5001F0869692}"/>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信号发送</a:t>
            </a:r>
          </a:p>
        </p:txBody>
      </p:sp>
      <p:sp>
        <p:nvSpPr>
          <p:cNvPr id="107522" name="Rectangle 2">
            <a:extLst>
              <a:ext uri="{FF2B5EF4-FFF2-40B4-BE49-F238E27FC236}">
                <a16:creationId xmlns:a16="http://schemas.microsoft.com/office/drawing/2014/main" id="{28D91BDD-CE6A-4A50-8B70-DD251FBB915A}"/>
              </a:ext>
            </a:extLst>
          </p:cNvPr>
          <p:cNvSpPr>
            <a:spLocks noGrp="1" noChangeArrowheads="1"/>
          </p:cNvSpPr>
          <p:nvPr>
            <p:ph idx="1"/>
          </p:nvPr>
        </p:nvSpPr>
        <p:spPr>
          <a:xfrm>
            <a:off x="685800" y="1981200"/>
            <a:ext cx="7772400" cy="4197350"/>
          </a:xfrm>
        </p:spPr>
        <p:txBody>
          <a:bodyPr>
            <a:normAutofit lnSpcReduction="10000"/>
          </a:bodyPr>
          <a:lstStyle/>
          <a:p>
            <a:pPr marL="0" indent="354013">
              <a:buFontTx/>
              <a:buNone/>
            </a:pPr>
            <a:r>
              <a:rPr lang="en-US" altLang="zh-CN" sz="2800" b="1">
                <a:latin typeface="仿宋_GB2312" pitchFamily="49" charset="-122"/>
                <a:ea typeface="仿宋_GB2312" pitchFamily="49" charset="-122"/>
              </a:rPr>
              <a:t>kill</a:t>
            </a:r>
            <a:r>
              <a:rPr lang="zh-CN" altLang="en-US" sz="2800" b="1">
                <a:latin typeface="仿宋_GB2312" pitchFamily="49" charset="-122"/>
                <a:ea typeface="仿宋_GB2312" pitchFamily="49" charset="-122"/>
              </a:rPr>
              <a:t>的</a:t>
            </a:r>
            <a:r>
              <a:rPr lang="en-US" altLang="zh-CN" sz="2800" b="1">
                <a:latin typeface="仿宋_GB2312" pitchFamily="49" charset="-122"/>
                <a:ea typeface="仿宋_GB2312" pitchFamily="49" charset="-122"/>
              </a:rPr>
              <a:t>pid</a:t>
            </a:r>
            <a:r>
              <a:rPr lang="zh-CN" altLang="en-US" sz="2800" b="1">
                <a:latin typeface="仿宋_GB2312" pitchFamily="49" charset="-122"/>
                <a:ea typeface="仿宋_GB2312" pitchFamily="49" charset="-122"/>
              </a:rPr>
              <a:t>参数有四种不同的情况：</a:t>
            </a:r>
          </a:p>
          <a:p>
            <a:pPr marL="0" indent="354013">
              <a:buFontTx/>
              <a:buNone/>
            </a:pPr>
            <a:r>
              <a:rPr lang="en-US" altLang="zh-CN" sz="2400" b="1">
                <a:solidFill>
                  <a:srgbClr val="FF0000"/>
                </a:solidFill>
                <a:latin typeface="仿宋_GB2312" pitchFamily="49" charset="-122"/>
                <a:ea typeface="仿宋_GB2312" pitchFamily="49" charset="-122"/>
              </a:rPr>
              <a:t>1、pid&gt;0 </a:t>
            </a:r>
          </a:p>
          <a:p>
            <a:pPr marL="0" indent="354013">
              <a:buFontTx/>
              <a:buNone/>
            </a:pPr>
            <a:r>
              <a:rPr lang="zh-CN" altLang="en-US" sz="2400" b="1">
                <a:latin typeface="仿宋_GB2312" pitchFamily="49" charset="-122"/>
                <a:ea typeface="仿宋_GB2312" pitchFamily="49" charset="-122"/>
              </a:rPr>
              <a:t>  将信号发送给进程</a:t>
            </a:r>
            <a:r>
              <a:rPr lang="en-US" altLang="zh-CN" sz="2400" b="1">
                <a:latin typeface="仿宋_GB2312" pitchFamily="49" charset="-122"/>
                <a:ea typeface="仿宋_GB2312" pitchFamily="49" charset="-122"/>
              </a:rPr>
              <a:t>ID</a:t>
            </a:r>
            <a:r>
              <a:rPr lang="zh-CN" altLang="en-US" sz="2400" b="1">
                <a:latin typeface="仿宋_GB2312" pitchFamily="49" charset="-122"/>
                <a:ea typeface="仿宋_GB2312" pitchFamily="49" charset="-122"/>
              </a:rPr>
              <a:t>为</a:t>
            </a:r>
            <a:r>
              <a:rPr lang="en-US" altLang="zh-CN" sz="2400" b="1">
                <a:latin typeface="仿宋_GB2312" pitchFamily="49" charset="-122"/>
                <a:ea typeface="仿宋_GB2312" pitchFamily="49" charset="-122"/>
              </a:rPr>
              <a:t>pid</a:t>
            </a:r>
            <a:r>
              <a:rPr lang="zh-CN" altLang="en-US" sz="2400" b="1">
                <a:latin typeface="仿宋_GB2312" pitchFamily="49" charset="-122"/>
                <a:ea typeface="仿宋_GB2312" pitchFamily="49" charset="-122"/>
              </a:rPr>
              <a:t>的进程。</a:t>
            </a:r>
          </a:p>
          <a:p>
            <a:pPr marL="0" indent="354013">
              <a:buFontTx/>
              <a:buNone/>
            </a:pPr>
            <a:r>
              <a:rPr lang="en-US" altLang="zh-CN" sz="2400" b="1">
                <a:solidFill>
                  <a:srgbClr val="FF0000"/>
                </a:solidFill>
                <a:latin typeface="仿宋_GB2312" pitchFamily="49" charset="-122"/>
                <a:ea typeface="仿宋_GB2312" pitchFamily="49" charset="-122"/>
              </a:rPr>
              <a:t>2、pid == 0</a:t>
            </a:r>
            <a:r>
              <a:rPr lang="en-US" altLang="zh-CN" sz="2400" b="1">
                <a:latin typeface="仿宋_GB2312" pitchFamily="49" charset="-122"/>
                <a:ea typeface="仿宋_GB2312" pitchFamily="49" charset="-122"/>
              </a:rPr>
              <a:t> </a:t>
            </a:r>
          </a:p>
          <a:p>
            <a:pPr marL="0" indent="354013">
              <a:buFontTx/>
              <a:buNone/>
            </a:pPr>
            <a:r>
              <a:rPr lang="zh-CN" altLang="en-US" sz="2400" b="1">
                <a:latin typeface="仿宋_GB2312" pitchFamily="49" charset="-122"/>
                <a:ea typeface="仿宋_GB2312" pitchFamily="49" charset="-122"/>
              </a:rPr>
              <a:t>  将信号发送给进程组</a:t>
            </a:r>
            <a:r>
              <a:rPr lang="en-US" altLang="zh-CN" sz="2400" b="1">
                <a:latin typeface="仿宋_GB2312" pitchFamily="49" charset="-122"/>
                <a:ea typeface="仿宋_GB2312" pitchFamily="49" charset="-122"/>
              </a:rPr>
              <a:t>I D</a:t>
            </a:r>
            <a:r>
              <a:rPr lang="zh-CN" altLang="en-US" sz="2400" b="1">
                <a:latin typeface="仿宋_GB2312" pitchFamily="49" charset="-122"/>
                <a:ea typeface="仿宋_GB2312" pitchFamily="49" charset="-122"/>
              </a:rPr>
              <a:t>等于发送进程的进程组</a:t>
            </a:r>
            <a:r>
              <a:rPr lang="en-US" altLang="zh-CN" sz="2400" b="1">
                <a:latin typeface="仿宋_GB2312" pitchFamily="49" charset="-122"/>
                <a:ea typeface="仿宋_GB2312" pitchFamily="49" charset="-122"/>
              </a:rPr>
              <a:t>ID。</a:t>
            </a:r>
          </a:p>
          <a:p>
            <a:pPr marL="0" indent="354013">
              <a:buFontTx/>
              <a:buNone/>
            </a:pPr>
            <a:r>
              <a:rPr lang="en-US" altLang="zh-CN" sz="2400" b="1">
                <a:solidFill>
                  <a:srgbClr val="FF0000"/>
                </a:solidFill>
                <a:latin typeface="仿宋_GB2312" pitchFamily="49" charset="-122"/>
                <a:ea typeface="仿宋_GB2312" pitchFamily="49" charset="-122"/>
              </a:rPr>
              <a:t>3、pid &lt; 0 </a:t>
            </a:r>
          </a:p>
          <a:p>
            <a:pPr marL="0" indent="354013">
              <a:buFontTx/>
              <a:buNone/>
            </a:pPr>
            <a:r>
              <a:rPr lang="zh-CN" altLang="en-US" sz="2400" b="1">
                <a:latin typeface="仿宋_GB2312" pitchFamily="49" charset="-122"/>
                <a:ea typeface="仿宋_GB2312" pitchFamily="49" charset="-122"/>
              </a:rPr>
              <a:t>  将信号发送给其进程组</a:t>
            </a:r>
            <a:r>
              <a:rPr lang="en-US" altLang="zh-CN" sz="2400" b="1">
                <a:latin typeface="仿宋_GB2312" pitchFamily="49" charset="-122"/>
                <a:ea typeface="仿宋_GB2312" pitchFamily="49" charset="-122"/>
              </a:rPr>
              <a:t>ID</a:t>
            </a:r>
            <a:r>
              <a:rPr lang="zh-CN" altLang="en-US" sz="2400" b="1">
                <a:latin typeface="仿宋_GB2312" pitchFamily="49" charset="-122"/>
                <a:ea typeface="仿宋_GB2312" pitchFamily="49" charset="-122"/>
              </a:rPr>
              <a:t>等于</a:t>
            </a:r>
            <a:r>
              <a:rPr lang="en-US" altLang="zh-CN" sz="2400" b="1">
                <a:latin typeface="仿宋_GB2312" pitchFamily="49" charset="-122"/>
                <a:ea typeface="仿宋_GB2312" pitchFamily="49" charset="-122"/>
              </a:rPr>
              <a:t>pid</a:t>
            </a:r>
            <a:r>
              <a:rPr lang="zh-CN" altLang="en-US" sz="2400" b="1">
                <a:latin typeface="仿宋_GB2312" pitchFamily="49" charset="-122"/>
                <a:ea typeface="仿宋_GB2312" pitchFamily="49" charset="-122"/>
              </a:rPr>
              <a:t>绝对值的进程。</a:t>
            </a:r>
          </a:p>
          <a:p>
            <a:pPr marL="0" indent="354013">
              <a:buFontTx/>
              <a:buNone/>
            </a:pPr>
            <a:r>
              <a:rPr lang="en-US" altLang="zh-CN" sz="2400" b="1">
                <a:solidFill>
                  <a:srgbClr val="FF0000"/>
                </a:solidFill>
                <a:latin typeface="仿宋_GB2312" pitchFamily="49" charset="-122"/>
                <a:ea typeface="仿宋_GB2312" pitchFamily="49" charset="-122"/>
              </a:rPr>
              <a:t>4、pid ==</a:t>
            </a:r>
            <a:r>
              <a:rPr lang="zh-CN" altLang="en-US" sz="2400" b="1">
                <a:solidFill>
                  <a:srgbClr val="FF0000"/>
                </a:solidFill>
                <a:latin typeface="仿宋_GB2312" pitchFamily="49" charset="-122"/>
                <a:ea typeface="仿宋_GB2312" pitchFamily="49" charset="-122"/>
              </a:rPr>
              <a:t>－</a:t>
            </a:r>
            <a:r>
              <a:rPr lang="en-US" altLang="zh-CN" sz="2400" b="1">
                <a:solidFill>
                  <a:srgbClr val="FF0000"/>
                </a:solidFill>
                <a:latin typeface="仿宋_GB2312" pitchFamily="49" charset="-122"/>
                <a:ea typeface="仿宋_GB2312" pitchFamily="49" charset="-122"/>
              </a:rPr>
              <a:t>1 </a:t>
            </a:r>
          </a:p>
          <a:p>
            <a:pPr marL="0" indent="354013">
              <a:buFontTx/>
              <a:buNone/>
            </a:pPr>
            <a:r>
              <a:rPr lang="zh-CN" altLang="en-US" sz="2400" b="1">
                <a:latin typeface="仿宋_GB2312" pitchFamily="49" charset="-122"/>
                <a:ea typeface="仿宋_GB2312" pitchFamily="49" charset="-122"/>
              </a:rPr>
              <a:t>  将信号发送给所有进程。</a:t>
            </a:r>
            <a:endParaRPr lang="zh-CN" altLang="en-US" sz="2800" b="1">
              <a:solidFill>
                <a:srgbClr val="080808"/>
              </a:solidFill>
              <a:latin typeface="仿宋_GB2312" pitchFamily="49" charset="-122"/>
              <a:ea typeface="仿宋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descr="Large confetti">
            <a:extLst>
              <a:ext uri="{FF2B5EF4-FFF2-40B4-BE49-F238E27FC236}">
                <a16:creationId xmlns:a16="http://schemas.microsoft.com/office/drawing/2014/main" id="{C9097E16-A24D-452C-BFFE-67DEC5FEB568}"/>
              </a:ext>
            </a:extLst>
          </p:cNvPr>
          <p:cNvSpPr>
            <a:spLocks noGrp="1" noChangeArrowheads="1"/>
          </p:cNvSpPr>
          <p:nvPr>
            <p:ph type="title"/>
          </p:nvPr>
        </p:nvSpPr>
        <p:spPr>
          <a:xfrm>
            <a:off x="1066800" y="304800"/>
            <a:ext cx="7772400" cy="1143000"/>
          </a:xfrm>
        </p:spPr>
        <p:txBody>
          <a:bodyPr/>
          <a:lstStyle/>
          <a:p>
            <a:r>
              <a:rPr lang="en-US" altLang="zh-CN" b="1">
                <a:latin typeface="仿宋_GB2312" pitchFamily="49" charset="-122"/>
                <a:ea typeface="仿宋_GB2312" pitchFamily="49" charset="-122"/>
              </a:rPr>
              <a:t>Alarm</a:t>
            </a:r>
            <a:endParaRPr lang="zh-CN" altLang="en-US" b="1">
              <a:latin typeface="仿宋_GB2312" pitchFamily="49" charset="-122"/>
              <a:ea typeface="仿宋_GB2312" pitchFamily="49" charset="-122"/>
            </a:endParaRPr>
          </a:p>
        </p:txBody>
      </p:sp>
      <p:sp>
        <p:nvSpPr>
          <p:cNvPr id="108547" name="Rectangle 3">
            <a:extLst>
              <a:ext uri="{FF2B5EF4-FFF2-40B4-BE49-F238E27FC236}">
                <a16:creationId xmlns:a16="http://schemas.microsoft.com/office/drawing/2014/main" id="{317C1263-FF53-4FFC-9FB7-2208B911885E}"/>
              </a:ext>
            </a:extLst>
          </p:cNvPr>
          <p:cNvSpPr>
            <a:spLocks noGrp="1" noChangeArrowheads="1"/>
          </p:cNvSpPr>
          <p:nvPr>
            <p:ph idx="1"/>
          </p:nvPr>
        </p:nvSpPr>
        <p:spPr>
          <a:xfrm>
            <a:off x="609600" y="1905000"/>
            <a:ext cx="8134350" cy="4659313"/>
          </a:xfrm>
        </p:spPr>
        <p:txBody>
          <a:bodyPr/>
          <a:lstStyle/>
          <a:p>
            <a:pPr marL="0" indent="354013">
              <a:lnSpc>
                <a:spcPct val="120000"/>
              </a:lnSpc>
              <a:buFontTx/>
              <a:buNone/>
            </a:pPr>
            <a:r>
              <a:rPr lang="zh-CN" altLang="en-US" sz="2800" b="1">
                <a:latin typeface="仿宋_GB2312" pitchFamily="49" charset="-122"/>
                <a:ea typeface="仿宋_GB2312" pitchFamily="49" charset="-122"/>
              </a:rPr>
              <a:t>使用</a:t>
            </a:r>
            <a:r>
              <a:rPr lang="en-US" altLang="zh-CN" sz="2800" b="1">
                <a:latin typeface="仿宋_GB2312" pitchFamily="49" charset="-122"/>
                <a:ea typeface="仿宋_GB2312" pitchFamily="49" charset="-122"/>
              </a:rPr>
              <a:t>alarm</a:t>
            </a:r>
            <a:r>
              <a:rPr lang="zh-CN" altLang="en-US" sz="2800" b="1">
                <a:latin typeface="仿宋_GB2312" pitchFamily="49" charset="-122"/>
                <a:ea typeface="仿宋_GB2312" pitchFamily="49" charset="-122"/>
              </a:rPr>
              <a:t>函数可以设置一个时间值</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闹钟时间</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，当所设置的时间到了时</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产生</a:t>
            </a:r>
            <a:r>
              <a:rPr lang="en-US" altLang="zh-CN" sz="2800" b="1">
                <a:solidFill>
                  <a:srgbClr val="FF0000"/>
                </a:solidFill>
                <a:latin typeface="仿宋_GB2312" pitchFamily="49" charset="-122"/>
                <a:ea typeface="仿宋_GB2312" pitchFamily="49" charset="-122"/>
              </a:rPr>
              <a:t>SIGALRM</a:t>
            </a:r>
            <a:r>
              <a:rPr lang="zh-CN" altLang="en-US" sz="2800" b="1">
                <a:latin typeface="仿宋_GB2312" pitchFamily="49" charset="-122"/>
                <a:ea typeface="仿宋_GB2312" pitchFamily="49" charset="-122"/>
              </a:rPr>
              <a:t>信号。如果不捕捉此信号，则默认动作是终止该进程。</a:t>
            </a:r>
          </a:p>
          <a:p>
            <a:pPr marL="0" indent="354013">
              <a:buFontTx/>
              <a:buNone/>
            </a:pPr>
            <a:r>
              <a:rPr lang="en-US" altLang="zh-CN" sz="2800" b="1">
                <a:latin typeface="仿宋_GB2312" pitchFamily="49" charset="-122"/>
                <a:ea typeface="仿宋_GB2312" pitchFamily="49" charset="-122"/>
              </a:rPr>
              <a:t>#include &lt;unistd.h&gt;</a:t>
            </a:r>
          </a:p>
          <a:p>
            <a:pPr marL="0" indent="354013">
              <a:buFontTx/>
              <a:buNone/>
            </a:pPr>
            <a:r>
              <a:rPr lang="en-US" altLang="zh-CN" sz="2800" b="1">
                <a:solidFill>
                  <a:srgbClr val="FF0000"/>
                </a:solidFill>
                <a:latin typeface="仿宋_GB2312" pitchFamily="49" charset="-122"/>
                <a:ea typeface="仿宋_GB2312" pitchFamily="49" charset="-122"/>
              </a:rPr>
              <a:t>unsigned int alarm(unsigned int seconds)</a:t>
            </a:r>
          </a:p>
          <a:p>
            <a:pPr marL="0" indent="354013"/>
            <a:r>
              <a:rPr lang="en-US" altLang="zh-CN" sz="2800" b="1">
                <a:latin typeface="仿宋_GB2312" pitchFamily="49" charset="-122"/>
                <a:ea typeface="仿宋_GB2312" pitchFamily="49" charset="-122"/>
              </a:rPr>
              <a:t>Seconds：</a:t>
            </a:r>
          </a:p>
          <a:p>
            <a:pPr marL="0" indent="354013">
              <a:buFontTx/>
              <a:buNone/>
            </a:pPr>
            <a:r>
              <a:rPr lang="zh-CN" altLang="en-US" sz="2800" b="1">
                <a:latin typeface="仿宋_GB2312" pitchFamily="49" charset="-122"/>
                <a:ea typeface="仿宋_GB2312" pitchFamily="49" charset="-122"/>
              </a:rPr>
              <a:t> 经过了指定的</a:t>
            </a:r>
            <a:r>
              <a:rPr lang="en-US" altLang="zh-CN" sz="2800" b="1">
                <a:latin typeface="仿宋_GB2312" pitchFamily="49" charset="-122"/>
                <a:ea typeface="仿宋_GB2312" pitchFamily="49" charset="-122"/>
              </a:rPr>
              <a:t>seconds</a:t>
            </a:r>
            <a:r>
              <a:rPr lang="zh-CN" altLang="en-US" sz="2800" b="1">
                <a:solidFill>
                  <a:srgbClr val="FF0000"/>
                </a:solidFill>
                <a:latin typeface="仿宋_GB2312" pitchFamily="49" charset="-122"/>
                <a:ea typeface="仿宋_GB2312" pitchFamily="49" charset="-122"/>
              </a:rPr>
              <a:t>秒</a:t>
            </a:r>
            <a:r>
              <a:rPr lang="zh-CN" altLang="en-US" sz="2800" b="1">
                <a:latin typeface="仿宋_GB2312" pitchFamily="49" charset="-122"/>
                <a:ea typeface="仿宋_GB2312" pitchFamily="49" charset="-122"/>
              </a:rPr>
              <a:t>后会产生信号</a:t>
            </a:r>
            <a:r>
              <a:rPr lang="en-US" altLang="zh-CN" sz="2800" b="1">
                <a:latin typeface="仿宋_GB2312" pitchFamily="49" charset="-122"/>
                <a:ea typeface="仿宋_GB2312" pitchFamily="49" charset="-122"/>
              </a:rPr>
              <a:t>SIGALRM</a:t>
            </a:r>
            <a:r>
              <a:rPr lang="zh-CN" altLang="en-US" sz="2800" b="1">
                <a:latin typeface="仿宋_GB2312" pitchFamily="49" charset="-122"/>
                <a:ea typeface="仿宋_GB2312" pitchFamily="49" charset="-122"/>
              </a:rPr>
              <a:t>。</a:t>
            </a:r>
            <a:endParaRPr lang="en-US" altLang="zh-CN" sz="2800" b="1">
              <a:latin typeface="仿宋_GB2312" pitchFamily="49" charset="-122"/>
              <a:ea typeface="仿宋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descr="Large confetti">
            <a:extLst>
              <a:ext uri="{FF2B5EF4-FFF2-40B4-BE49-F238E27FC236}">
                <a16:creationId xmlns:a16="http://schemas.microsoft.com/office/drawing/2014/main" id="{CA16F028-1A84-454F-9BA8-D1CDCC9E30A9}"/>
              </a:ext>
            </a:extLst>
          </p:cNvPr>
          <p:cNvSpPr>
            <a:spLocks noGrp="1" noChangeArrowheads="1"/>
          </p:cNvSpPr>
          <p:nvPr>
            <p:ph type="title"/>
          </p:nvPr>
        </p:nvSpPr>
        <p:spPr>
          <a:xfrm>
            <a:off x="1066800" y="304800"/>
            <a:ext cx="7772400" cy="1143000"/>
          </a:xfrm>
          <a:noFill/>
          <a:ln/>
        </p:spPr>
        <p:txBody>
          <a:bodyPr/>
          <a:lstStyle/>
          <a:p>
            <a:r>
              <a:rPr lang="en-US" altLang="zh-CN" b="1">
                <a:latin typeface="仿宋_GB2312" pitchFamily="49" charset="-122"/>
                <a:ea typeface="仿宋_GB2312" pitchFamily="49" charset="-122"/>
              </a:rPr>
              <a:t>Alarm</a:t>
            </a:r>
            <a:endParaRPr lang="zh-CN" altLang="en-US" b="1">
              <a:latin typeface="仿宋_GB2312" pitchFamily="49" charset="-122"/>
              <a:ea typeface="仿宋_GB2312" pitchFamily="49" charset="-122"/>
            </a:endParaRPr>
          </a:p>
        </p:txBody>
      </p:sp>
      <p:sp>
        <p:nvSpPr>
          <p:cNvPr id="109571" name="Rectangle 3">
            <a:extLst>
              <a:ext uri="{FF2B5EF4-FFF2-40B4-BE49-F238E27FC236}">
                <a16:creationId xmlns:a16="http://schemas.microsoft.com/office/drawing/2014/main" id="{75A6648F-76A3-4AE6-918F-1DBDB0DC6694}"/>
              </a:ext>
            </a:extLst>
          </p:cNvPr>
          <p:cNvSpPr>
            <a:spLocks noGrp="1" noChangeArrowheads="1"/>
          </p:cNvSpPr>
          <p:nvPr>
            <p:ph idx="1"/>
          </p:nvPr>
        </p:nvSpPr>
        <p:spPr>
          <a:xfrm>
            <a:off x="685800" y="1981200"/>
            <a:ext cx="8134350" cy="4659313"/>
          </a:xfrm>
        </p:spPr>
        <p:txBody>
          <a:bodyPr/>
          <a:lstStyle/>
          <a:p>
            <a:pPr marL="0" indent="354013">
              <a:lnSpc>
                <a:spcPct val="120000"/>
              </a:lnSpc>
            </a:pPr>
            <a:r>
              <a:rPr lang="zh-CN" altLang="en-US" sz="3000" b="1">
                <a:latin typeface="仿宋_GB2312" pitchFamily="49" charset="-122"/>
                <a:ea typeface="仿宋_GB2312" pitchFamily="49" charset="-122"/>
              </a:rPr>
              <a:t>每个进程只能有一个闹钟时间。如果在调用</a:t>
            </a:r>
            <a:r>
              <a:rPr lang="en-US" altLang="zh-CN" sz="3000" b="1">
                <a:latin typeface="仿宋_GB2312" pitchFamily="49" charset="-122"/>
                <a:ea typeface="仿宋_GB2312" pitchFamily="49" charset="-122"/>
              </a:rPr>
              <a:t>alarm</a:t>
            </a:r>
            <a:r>
              <a:rPr lang="zh-CN" altLang="en-US" sz="3000" b="1">
                <a:latin typeface="仿宋_GB2312" pitchFamily="49" charset="-122"/>
                <a:ea typeface="仿宋_GB2312" pitchFamily="49" charset="-122"/>
              </a:rPr>
              <a:t>时，以前已为该进程设置过闹钟时间，而且它还没有超时，以前登记的闹钟时间则被新值代换。</a:t>
            </a:r>
          </a:p>
          <a:p>
            <a:pPr marL="0" indent="354013">
              <a:lnSpc>
                <a:spcPct val="120000"/>
              </a:lnSpc>
            </a:pPr>
            <a:r>
              <a:rPr lang="zh-CN" altLang="en-US" sz="3000" b="1">
                <a:latin typeface="仿宋_GB2312" pitchFamily="49" charset="-122"/>
                <a:ea typeface="仿宋_GB2312" pitchFamily="49" charset="-122"/>
              </a:rPr>
              <a:t>如果有以前登记的尚未超过的闹钟时间，而这次</a:t>
            </a:r>
            <a:r>
              <a:rPr lang="en-US" altLang="zh-CN" sz="3000" b="1">
                <a:latin typeface="仿宋_GB2312" pitchFamily="49" charset="-122"/>
                <a:ea typeface="仿宋_GB2312" pitchFamily="49" charset="-122"/>
              </a:rPr>
              <a:t>seconds</a:t>
            </a:r>
            <a:r>
              <a:rPr lang="zh-CN" altLang="en-US" sz="3000" b="1">
                <a:latin typeface="仿宋_GB2312" pitchFamily="49" charset="-122"/>
                <a:ea typeface="仿宋_GB2312" pitchFamily="49" charset="-122"/>
              </a:rPr>
              <a:t>值是</a:t>
            </a:r>
            <a:r>
              <a:rPr lang="en-US" altLang="zh-CN" sz="3000" b="1">
                <a:latin typeface="仿宋_GB2312" pitchFamily="49" charset="-122"/>
                <a:ea typeface="仿宋_GB2312" pitchFamily="49" charset="-122"/>
              </a:rPr>
              <a:t>0</a:t>
            </a:r>
            <a:r>
              <a:rPr lang="zh-CN" altLang="en-US" sz="3000" b="1">
                <a:latin typeface="仿宋_GB2312" pitchFamily="49" charset="-122"/>
                <a:ea typeface="仿宋_GB2312" pitchFamily="49" charset="-122"/>
              </a:rPr>
              <a:t>，则表示取消以前的闹钟。</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descr="Large confetti">
            <a:extLst>
              <a:ext uri="{FF2B5EF4-FFF2-40B4-BE49-F238E27FC236}">
                <a16:creationId xmlns:a16="http://schemas.microsoft.com/office/drawing/2014/main" id="{9EC8241A-0127-4A3A-949B-B8586E2E6517}"/>
              </a:ext>
            </a:extLst>
          </p:cNvPr>
          <p:cNvSpPr>
            <a:spLocks noGrp="1" noChangeArrowheads="1"/>
          </p:cNvSpPr>
          <p:nvPr>
            <p:ph type="title"/>
          </p:nvPr>
        </p:nvSpPr>
        <p:spPr>
          <a:xfrm>
            <a:off x="1066800" y="304800"/>
            <a:ext cx="7772400" cy="1143000"/>
          </a:xfrm>
          <a:noFill/>
          <a:ln/>
        </p:spPr>
        <p:txBody>
          <a:bodyPr/>
          <a:lstStyle/>
          <a:p>
            <a:r>
              <a:rPr lang="en-US" altLang="zh-CN" b="1">
                <a:latin typeface="仿宋_GB2312" pitchFamily="49" charset="-122"/>
                <a:ea typeface="仿宋_GB2312" pitchFamily="49" charset="-122"/>
              </a:rPr>
              <a:t>Pause</a:t>
            </a:r>
            <a:endParaRPr lang="zh-CN" altLang="en-US" b="1">
              <a:latin typeface="仿宋_GB2312" pitchFamily="49" charset="-122"/>
              <a:ea typeface="仿宋_GB2312" pitchFamily="49" charset="-122"/>
            </a:endParaRPr>
          </a:p>
        </p:txBody>
      </p:sp>
      <p:sp>
        <p:nvSpPr>
          <p:cNvPr id="110595" name="Rectangle 3">
            <a:extLst>
              <a:ext uri="{FF2B5EF4-FFF2-40B4-BE49-F238E27FC236}">
                <a16:creationId xmlns:a16="http://schemas.microsoft.com/office/drawing/2014/main" id="{F2168C55-EF5B-4828-92A6-C12A132B6005}"/>
              </a:ext>
            </a:extLst>
          </p:cNvPr>
          <p:cNvSpPr>
            <a:spLocks noGrp="1" noChangeArrowheads="1"/>
          </p:cNvSpPr>
          <p:nvPr>
            <p:ph idx="1"/>
          </p:nvPr>
        </p:nvSpPr>
        <p:spPr>
          <a:xfrm>
            <a:off x="685800" y="1828800"/>
            <a:ext cx="8134350" cy="4659313"/>
          </a:xfrm>
        </p:spPr>
        <p:txBody>
          <a:bodyPr/>
          <a:lstStyle/>
          <a:p>
            <a:pPr marL="0" indent="354013">
              <a:lnSpc>
                <a:spcPct val="120000"/>
              </a:lnSpc>
              <a:buFontTx/>
              <a:buNone/>
            </a:pPr>
            <a:r>
              <a:rPr lang="en-US" altLang="zh-CN" b="1">
                <a:latin typeface="仿宋_GB2312" pitchFamily="49" charset="-122"/>
                <a:ea typeface="仿宋_GB2312" pitchFamily="49" charset="-122"/>
              </a:rPr>
              <a:t>pause</a:t>
            </a:r>
            <a:r>
              <a:rPr lang="zh-CN" altLang="en-US" b="1">
                <a:latin typeface="仿宋_GB2312" pitchFamily="49" charset="-122"/>
                <a:ea typeface="仿宋_GB2312" pitchFamily="49" charset="-122"/>
              </a:rPr>
              <a:t>函数使调用进程挂起直至捕捉到一个信号。</a:t>
            </a:r>
          </a:p>
          <a:p>
            <a:pPr marL="0" indent="354013">
              <a:lnSpc>
                <a:spcPct val="120000"/>
              </a:lnSpc>
              <a:buFontTx/>
              <a:buNone/>
            </a:pPr>
            <a:r>
              <a:rPr lang="en-US" altLang="zh-CN" b="1">
                <a:latin typeface="仿宋_GB2312" pitchFamily="49" charset="-122"/>
                <a:ea typeface="仿宋_GB2312" pitchFamily="49" charset="-122"/>
              </a:rPr>
              <a:t>	#include &lt;unistd.h&gt;</a:t>
            </a:r>
          </a:p>
          <a:p>
            <a:pPr marL="0" indent="354013">
              <a:lnSpc>
                <a:spcPct val="120000"/>
              </a:lnSpc>
              <a:buFontTx/>
              <a:buNone/>
            </a:pPr>
            <a:r>
              <a:rPr lang="en-US" altLang="zh-CN" b="1">
                <a:latin typeface="仿宋_GB2312" pitchFamily="49" charset="-122"/>
                <a:ea typeface="仿宋_GB2312" pitchFamily="49" charset="-122"/>
              </a:rPr>
              <a:t>	int pause(void)</a:t>
            </a:r>
          </a:p>
          <a:p>
            <a:pPr marL="0" indent="354013">
              <a:lnSpc>
                <a:spcPct val="120000"/>
              </a:lnSpc>
              <a:buFontTx/>
              <a:buNone/>
            </a:pPr>
            <a:r>
              <a:rPr lang="zh-CN" altLang="en-US" b="1">
                <a:latin typeface="仿宋_GB2312" pitchFamily="49" charset="-122"/>
                <a:ea typeface="仿宋_GB2312" pitchFamily="49" charset="-122"/>
              </a:rPr>
              <a:t>只有执行了一个信号处理函数后，挂起才结束。</a:t>
            </a:r>
            <a:endParaRPr lang="zh-CN" altLang="en-US" b="1">
              <a:solidFill>
                <a:srgbClr val="080808"/>
              </a:solidFill>
              <a:latin typeface="仿宋_GB2312" pitchFamily="49" charset="-122"/>
              <a:ea typeface="仿宋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descr="Large confetti">
            <a:extLst>
              <a:ext uri="{FF2B5EF4-FFF2-40B4-BE49-F238E27FC236}">
                <a16:creationId xmlns:a16="http://schemas.microsoft.com/office/drawing/2014/main" id="{6415C748-A263-43C4-B0C2-316814743B4B}"/>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信号的处理</a:t>
            </a:r>
          </a:p>
        </p:txBody>
      </p:sp>
      <p:sp>
        <p:nvSpPr>
          <p:cNvPr id="111619" name="Rectangle 3">
            <a:extLst>
              <a:ext uri="{FF2B5EF4-FFF2-40B4-BE49-F238E27FC236}">
                <a16:creationId xmlns:a16="http://schemas.microsoft.com/office/drawing/2014/main" id="{375C51B1-F23C-4631-9406-1EDA576E0D93}"/>
              </a:ext>
            </a:extLst>
          </p:cNvPr>
          <p:cNvSpPr>
            <a:spLocks noGrp="1" noChangeArrowheads="1"/>
          </p:cNvSpPr>
          <p:nvPr>
            <p:ph idx="1"/>
          </p:nvPr>
        </p:nvSpPr>
        <p:spPr/>
        <p:txBody>
          <a:bodyPr/>
          <a:lstStyle/>
          <a:p>
            <a:pPr marL="0" indent="811213">
              <a:lnSpc>
                <a:spcPct val="120000"/>
              </a:lnSpc>
            </a:pPr>
            <a:r>
              <a:rPr lang="zh-CN" altLang="en-US" b="1">
                <a:latin typeface="仿宋_GB2312" pitchFamily="49" charset="-122"/>
                <a:ea typeface="仿宋_GB2312" pitchFamily="49" charset="-122"/>
              </a:rPr>
              <a:t>当系统捕捉到某个信号时，可以忽略该信号或是使用指定的处理函数来处理该信号，或者使用系统默认的方式。</a:t>
            </a:r>
          </a:p>
          <a:p>
            <a:pPr marL="0" indent="811213">
              <a:lnSpc>
                <a:spcPct val="120000"/>
              </a:lnSpc>
            </a:pPr>
            <a:r>
              <a:rPr lang="zh-CN" altLang="en-US" b="1">
                <a:latin typeface="仿宋_GB2312" pitchFamily="49" charset="-122"/>
                <a:ea typeface="仿宋_GB2312" pitchFamily="49" charset="-122"/>
              </a:rPr>
              <a:t>信号处理的主要方法有两种，一种是使用简单的</a:t>
            </a:r>
            <a:r>
              <a:rPr lang="en-US" altLang="zh-CN" b="1">
                <a:latin typeface="仿宋_GB2312" pitchFamily="49" charset="-122"/>
                <a:ea typeface="仿宋_GB2312" pitchFamily="49" charset="-122"/>
              </a:rPr>
              <a:t>signal</a:t>
            </a:r>
            <a:r>
              <a:rPr lang="zh-CN" altLang="en-US" b="1">
                <a:latin typeface="仿宋_GB2312" pitchFamily="49" charset="-122"/>
                <a:ea typeface="仿宋_GB2312" pitchFamily="49" charset="-122"/>
              </a:rPr>
              <a:t>函数，另一种是使用信号集函数组。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descr="Large confetti">
            <a:extLst>
              <a:ext uri="{FF2B5EF4-FFF2-40B4-BE49-F238E27FC236}">
                <a16:creationId xmlns:a16="http://schemas.microsoft.com/office/drawing/2014/main" id="{268F710C-0968-4CB8-A2D1-E8457AAA799E}"/>
              </a:ext>
            </a:extLst>
          </p:cNvPr>
          <p:cNvSpPr>
            <a:spLocks noGrp="1" noChangeArrowheads="1"/>
          </p:cNvSpPr>
          <p:nvPr>
            <p:ph type="title"/>
          </p:nvPr>
        </p:nvSpPr>
        <p:spPr/>
        <p:txBody>
          <a:bodyPr/>
          <a:lstStyle/>
          <a:p>
            <a:r>
              <a:rPr lang="en-US" altLang="zh-CN" b="1">
                <a:latin typeface="仿宋_GB2312" pitchFamily="49" charset="-122"/>
                <a:ea typeface="仿宋_GB2312" pitchFamily="49" charset="-122"/>
              </a:rPr>
              <a:t>signal</a:t>
            </a:r>
            <a:endParaRPr lang="zh-CN" altLang="en-US" b="1">
              <a:latin typeface="仿宋_GB2312" pitchFamily="49" charset="-122"/>
              <a:ea typeface="仿宋_GB2312" pitchFamily="49" charset="-122"/>
            </a:endParaRPr>
          </a:p>
        </p:txBody>
      </p:sp>
      <p:sp>
        <p:nvSpPr>
          <p:cNvPr id="112643" name="Rectangle 3">
            <a:extLst>
              <a:ext uri="{FF2B5EF4-FFF2-40B4-BE49-F238E27FC236}">
                <a16:creationId xmlns:a16="http://schemas.microsoft.com/office/drawing/2014/main" id="{F3B153C7-395A-4B23-AAE1-9387A5D48D10}"/>
              </a:ext>
            </a:extLst>
          </p:cNvPr>
          <p:cNvSpPr>
            <a:spLocks noGrp="1" noChangeArrowheads="1"/>
          </p:cNvSpPr>
          <p:nvPr>
            <p:ph idx="1"/>
          </p:nvPr>
        </p:nvSpPr>
        <p:spPr>
          <a:xfrm>
            <a:off x="539750" y="1828800"/>
            <a:ext cx="8353425" cy="4387850"/>
          </a:xfrm>
        </p:spPr>
        <p:txBody>
          <a:bodyPr>
            <a:normAutofit lnSpcReduction="10000"/>
          </a:bodyPr>
          <a:lstStyle/>
          <a:p>
            <a:pPr marL="0" indent="442913">
              <a:lnSpc>
                <a:spcPct val="90000"/>
              </a:lnSpc>
              <a:buFontTx/>
              <a:buNone/>
            </a:pPr>
            <a:r>
              <a:rPr lang="en-US" altLang="zh-CN" sz="2400" b="1">
                <a:latin typeface="仿宋_GB2312" pitchFamily="49" charset="-122"/>
                <a:ea typeface="仿宋_GB2312" pitchFamily="49" charset="-122"/>
              </a:rPr>
              <a:t>#include &lt;signal.h&gt;</a:t>
            </a:r>
          </a:p>
          <a:p>
            <a:pPr marL="0" indent="442913">
              <a:lnSpc>
                <a:spcPct val="90000"/>
              </a:lnSpc>
              <a:buFontTx/>
              <a:buNone/>
            </a:pPr>
            <a:r>
              <a:rPr lang="en-US" altLang="zh-CN" sz="2400" b="1">
                <a:solidFill>
                  <a:srgbClr val="FF0000"/>
                </a:solidFill>
                <a:latin typeface="仿宋_GB2312" pitchFamily="49" charset="-122"/>
                <a:ea typeface="仿宋_GB2312" pitchFamily="49" charset="-122"/>
              </a:rPr>
              <a:t>void (*signal (int signo, void (*func)(int)))(int)</a:t>
            </a:r>
          </a:p>
          <a:p>
            <a:pPr marL="0" indent="442913" algn="ctr">
              <a:lnSpc>
                <a:spcPct val="90000"/>
              </a:lnSpc>
              <a:buFontTx/>
              <a:buNone/>
            </a:pPr>
            <a:r>
              <a:rPr lang="zh-CN" altLang="en-US" sz="2800" b="1">
                <a:latin typeface="仿宋_GB2312" pitchFamily="49" charset="-122"/>
                <a:ea typeface="仿宋_GB2312" pitchFamily="49" charset="-122"/>
              </a:rPr>
              <a:t>如何理解？</a:t>
            </a:r>
          </a:p>
          <a:p>
            <a:pPr marL="0" indent="442913">
              <a:lnSpc>
                <a:spcPct val="90000"/>
              </a:lnSpc>
              <a:buFontTx/>
              <a:buNone/>
            </a:pPr>
            <a:r>
              <a:rPr lang="en-US" altLang="zh-CN" sz="2400" b="1">
                <a:latin typeface="仿宋_GB2312" pitchFamily="49" charset="-122"/>
              </a:rPr>
              <a:t>typedef void (*sighandler_t)(int)</a:t>
            </a:r>
            <a:endParaRPr lang="en-US" altLang="zh-CN" sz="2400" b="1">
              <a:latin typeface="宋体" panose="02010600030101010101" pitchFamily="2" charset="-122"/>
            </a:endParaRPr>
          </a:p>
          <a:p>
            <a:pPr marL="0" indent="442913">
              <a:lnSpc>
                <a:spcPct val="90000"/>
              </a:lnSpc>
              <a:buFontTx/>
              <a:buNone/>
            </a:pPr>
            <a:r>
              <a:rPr lang="en-US" altLang="zh-CN" sz="2000" b="1">
                <a:latin typeface="仿宋_GB2312" pitchFamily="49" charset="-122"/>
              </a:rPr>
              <a:t>sighandler_t signal(int signum, sighandler_t handler))</a:t>
            </a:r>
          </a:p>
          <a:p>
            <a:pPr marL="0" indent="442913">
              <a:lnSpc>
                <a:spcPct val="90000"/>
              </a:lnSpc>
              <a:buFontTx/>
              <a:buNone/>
            </a:pPr>
            <a:endParaRPr lang="en-US" altLang="zh-CN" sz="2400" b="1">
              <a:latin typeface="仿宋_GB2312" pitchFamily="49" charset="-122"/>
              <a:ea typeface="仿宋_GB2312" pitchFamily="49" charset="-122"/>
            </a:endParaRPr>
          </a:p>
          <a:p>
            <a:pPr marL="0" indent="442913">
              <a:lnSpc>
                <a:spcPct val="90000"/>
              </a:lnSpc>
              <a:buFontTx/>
              <a:buNone/>
            </a:pPr>
            <a:r>
              <a:rPr lang="en-US" altLang="zh-CN" sz="2600" b="1">
                <a:latin typeface="仿宋_GB2312" pitchFamily="49" charset="-122"/>
                <a:ea typeface="仿宋_GB2312" pitchFamily="49" charset="-122"/>
              </a:rPr>
              <a:t>Func</a:t>
            </a:r>
            <a:r>
              <a:rPr lang="zh-CN" altLang="en-US" sz="2600" b="1">
                <a:latin typeface="仿宋_GB2312" pitchFamily="49" charset="-122"/>
                <a:ea typeface="仿宋_GB2312" pitchFamily="49" charset="-122"/>
              </a:rPr>
              <a:t>可能的值是：</a:t>
            </a:r>
          </a:p>
          <a:p>
            <a:pPr marL="0" indent="442913">
              <a:lnSpc>
                <a:spcPct val="90000"/>
              </a:lnSpc>
              <a:buFontTx/>
              <a:buNone/>
            </a:pPr>
            <a:r>
              <a:rPr lang="zh-CN" altLang="en-US" sz="2600" b="1">
                <a:solidFill>
                  <a:srgbClr val="FF0000"/>
                </a:solidFill>
                <a:latin typeface="仿宋_GB2312" pitchFamily="49" charset="-122"/>
                <a:ea typeface="仿宋_GB2312" pitchFamily="49" charset="-122"/>
              </a:rPr>
              <a:t>1、</a:t>
            </a:r>
            <a:r>
              <a:rPr lang="en-US" altLang="zh-CN" sz="2600" b="1">
                <a:solidFill>
                  <a:srgbClr val="FF0000"/>
                </a:solidFill>
                <a:latin typeface="仿宋_GB2312" pitchFamily="49" charset="-122"/>
                <a:ea typeface="仿宋_GB2312" pitchFamily="49" charset="-122"/>
              </a:rPr>
              <a:t>SIG_IGN：</a:t>
            </a:r>
            <a:r>
              <a:rPr lang="zh-CN" altLang="en-US" sz="2600" b="1">
                <a:latin typeface="仿宋_GB2312" pitchFamily="49" charset="-122"/>
                <a:ea typeface="仿宋_GB2312" pitchFamily="49" charset="-122"/>
              </a:rPr>
              <a:t>忽略此信号</a:t>
            </a:r>
          </a:p>
          <a:p>
            <a:pPr marL="0" indent="442913">
              <a:lnSpc>
                <a:spcPct val="90000"/>
              </a:lnSpc>
              <a:buFontTx/>
              <a:buNone/>
            </a:pPr>
            <a:r>
              <a:rPr lang="zh-CN" altLang="en-US" sz="2600" b="1">
                <a:solidFill>
                  <a:srgbClr val="FF0000"/>
                </a:solidFill>
                <a:latin typeface="仿宋_GB2312" pitchFamily="49" charset="-122"/>
                <a:ea typeface="仿宋_GB2312" pitchFamily="49" charset="-122"/>
              </a:rPr>
              <a:t>2、</a:t>
            </a:r>
            <a:r>
              <a:rPr lang="en-US" altLang="zh-CN" sz="2600" b="1">
                <a:solidFill>
                  <a:srgbClr val="FF0000"/>
                </a:solidFill>
                <a:latin typeface="仿宋_GB2312" pitchFamily="49" charset="-122"/>
                <a:ea typeface="仿宋_GB2312" pitchFamily="49" charset="-122"/>
              </a:rPr>
              <a:t>SIG_DFL: </a:t>
            </a:r>
            <a:r>
              <a:rPr lang="zh-CN" altLang="en-US" sz="2600" b="1">
                <a:latin typeface="仿宋_GB2312" pitchFamily="49" charset="-122"/>
                <a:ea typeface="仿宋_GB2312" pitchFamily="49" charset="-122"/>
              </a:rPr>
              <a:t>按系统默认方式处理</a:t>
            </a:r>
          </a:p>
          <a:p>
            <a:pPr marL="0" indent="442913">
              <a:lnSpc>
                <a:spcPct val="90000"/>
              </a:lnSpc>
              <a:buFontTx/>
              <a:buNone/>
            </a:pPr>
            <a:r>
              <a:rPr lang="zh-CN" altLang="en-US" sz="2600" b="1">
                <a:solidFill>
                  <a:srgbClr val="FF0000"/>
                </a:solidFill>
                <a:latin typeface="仿宋_GB2312" pitchFamily="49" charset="-122"/>
                <a:ea typeface="仿宋_GB2312" pitchFamily="49" charset="-122"/>
              </a:rPr>
              <a:t>3、信号处理函数名：</a:t>
            </a:r>
            <a:r>
              <a:rPr lang="zh-CN" altLang="en-US" sz="2600" b="1">
                <a:latin typeface="仿宋_GB2312" pitchFamily="49" charset="-122"/>
                <a:ea typeface="仿宋_GB2312" pitchFamily="49" charset="-122"/>
              </a:rPr>
              <a:t>使用该函数处理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C03E4AB-EE95-487D-B050-FDA648766A1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4</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共享内存</a:t>
            </a:r>
          </a:p>
        </p:txBody>
      </p:sp>
    </p:spTree>
    <p:extLst>
      <p:ext uri="{BB962C8B-B14F-4D97-AF65-F5344CB8AC3E}">
        <p14:creationId xmlns:p14="http://schemas.microsoft.com/office/powerpoint/2010/main" val="1002737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descr="Large confetti">
            <a:extLst>
              <a:ext uri="{FF2B5EF4-FFF2-40B4-BE49-F238E27FC236}">
                <a16:creationId xmlns:a16="http://schemas.microsoft.com/office/drawing/2014/main" id="{D8ACC3E7-AB13-4FFB-9B9D-CD482850A21C}"/>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共享内存</a:t>
            </a:r>
          </a:p>
        </p:txBody>
      </p:sp>
      <p:sp>
        <p:nvSpPr>
          <p:cNvPr id="124931" name="Rectangle 3">
            <a:extLst>
              <a:ext uri="{FF2B5EF4-FFF2-40B4-BE49-F238E27FC236}">
                <a16:creationId xmlns:a16="http://schemas.microsoft.com/office/drawing/2014/main" id="{339E2D2F-9AFA-46FD-87F4-44AAB2A72BB1}"/>
              </a:ext>
            </a:extLst>
          </p:cNvPr>
          <p:cNvSpPr>
            <a:spLocks noGrp="1" noChangeArrowheads="1"/>
          </p:cNvSpPr>
          <p:nvPr>
            <p:ph idx="1"/>
          </p:nvPr>
        </p:nvSpPr>
        <p:spPr/>
        <p:txBody>
          <a:bodyPr>
            <a:normAutofit lnSpcReduction="10000"/>
          </a:bodyPr>
          <a:lstStyle/>
          <a:p>
            <a:pPr marL="0" indent="442913">
              <a:buFontTx/>
              <a:buNone/>
            </a:pPr>
            <a:r>
              <a:rPr lang="zh-CN" altLang="en-US" sz="3600" b="1">
                <a:latin typeface="仿宋_GB2312" pitchFamily="49" charset="-122"/>
                <a:ea typeface="仿宋_GB2312" pitchFamily="49" charset="-122"/>
              </a:rPr>
              <a:t>共享内存是被多个进程共享的一部分物理内存。共享内存是进程间共享数据的一种最快的方法，一个进程向共享内存区域写入了数据，共享这个内存区域的所有进程就可以立刻看到其中的内容。</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55" name="Group 3">
            <a:extLst>
              <a:ext uri="{FF2B5EF4-FFF2-40B4-BE49-F238E27FC236}">
                <a16:creationId xmlns:a16="http://schemas.microsoft.com/office/drawing/2014/main" id="{64279DFB-6489-4C89-9464-002FC4F48EFD}"/>
              </a:ext>
            </a:extLst>
          </p:cNvPr>
          <p:cNvGrpSpPr>
            <a:grpSpLocks/>
          </p:cNvGrpSpPr>
          <p:nvPr/>
        </p:nvGrpSpPr>
        <p:grpSpPr bwMode="auto">
          <a:xfrm>
            <a:off x="827088" y="2349500"/>
            <a:ext cx="6480175" cy="2592388"/>
            <a:chOff x="521" y="1480"/>
            <a:chExt cx="4082" cy="1633"/>
          </a:xfrm>
        </p:grpSpPr>
        <p:sp>
          <p:nvSpPr>
            <p:cNvPr id="125956" name="Rectangle 4">
              <a:extLst>
                <a:ext uri="{FF2B5EF4-FFF2-40B4-BE49-F238E27FC236}">
                  <a16:creationId xmlns:a16="http://schemas.microsoft.com/office/drawing/2014/main" id="{2D471CFC-EEA6-40E6-ACD8-4119BEB91011}"/>
                </a:ext>
              </a:extLst>
            </p:cNvPr>
            <p:cNvSpPr>
              <a:spLocks noChangeArrowheads="1"/>
            </p:cNvSpPr>
            <p:nvPr/>
          </p:nvSpPr>
          <p:spPr bwMode="auto">
            <a:xfrm>
              <a:off x="521" y="2024"/>
              <a:ext cx="725" cy="273"/>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仿宋_GB2312" pitchFamily="49" charset="-122"/>
                  <a:ea typeface="仿宋_GB2312" pitchFamily="49" charset="-122"/>
                </a:rPr>
                <a:t>进程一</a:t>
              </a:r>
            </a:p>
          </p:txBody>
        </p:sp>
        <p:sp>
          <p:nvSpPr>
            <p:cNvPr id="125957" name="Rectangle 5">
              <a:extLst>
                <a:ext uri="{FF2B5EF4-FFF2-40B4-BE49-F238E27FC236}">
                  <a16:creationId xmlns:a16="http://schemas.microsoft.com/office/drawing/2014/main" id="{56E8D3CC-8239-4DAB-AB76-EB0DC78489F4}"/>
                </a:ext>
              </a:extLst>
            </p:cNvPr>
            <p:cNvSpPr>
              <a:spLocks noChangeArrowheads="1"/>
            </p:cNvSpPr>
            <p:nvPr/>
          </p:nvSpPr>
          <p:spPr bwMode="auto">
            <a:xfrm>
              <a:off x="521" y="2296"/>
              <a:ext cx="725" cy="408"/>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8" name="Rectangle 6">
              <a:extLst>
                <a:ext uri="{FF2B5EF4-FFF2-40B4-BE49-F238E27FC236}">
                  <a16:creationId xmlns:a16="http://schemas.microsoft.com/office/drawing/2014/main" id="{03AFD34F-DF62-481E-BB36-BE82037CB8DC}"/>
                </a:ext>
              </a:extLst>
            </p:cNvPr>
            <p:cNvSpPr>
              <a:spLocks noChangeArrowheads="1"/>
            </p:cNvSpPr>
            <p:nvPr/>
          </p:nvSpPr>
          <p:spPr bwMode="auto">
            <a:xfrm>
              <a:off x="521" y="2704"/>
              <a:ext cx="725" cy="409"/>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9" name="Rectangle 7">
              <a:extLst>
                <a:ext uri="{FF2B5EF4-FFF2-40B4-BE49-F238E27FC236}">
                  <a16:creationId xmlns:a16="http://schemas.microsoft.com/office/drawing/2014/main" id="{4D17E516-5C16-449C-B408-5EEBFF19634C}"/>
                </a:ext>
              </a:extLst>
            </p:cNvPr>
            <p:cNvSpPr>
              <a:spLocks noChangeArrowheads="1"/>
            </p:cNvSpPr>
            <p:nvPr/>
          </p:nvSpPr>
          <p:spPr bwMode="auto">
            <a:xfrm>
              <a:off x="3878" y="1570"/>
              <a:ext cx="725" cy="273"/>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0" name="Rectangle 8">
              <a:extLst>
                <a:ext uri="{FF2B5EF4-FFF2-40B4-BE49-F238E27FC236}">
                  <a16:creationId xmlns:a16="http://schemas.microsoft.com/office/drawing/2014/main" id="{EDE1691A-1FF8-4E34-9B99-79DFEA6A1E07}"/>
                </a:ext>
              </a:extLst>
            </p:cNvPr>
            <p:cNvSpPr>
              <a:spLocks noChangeArrowheads="1"/>
            </p:cNvSpPr>
            <p:nvPr/>
          </p:nvSpPr>
          <p:spPr bwMode="auto">
            <a:xfrm>
              <a:off x="3878" y="1842"/>
              <a:ext cx="725" cy="408"/>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1" name="Rectangle 9">
              <a:extLst>
                <a:ext uri="{FF2B5EF4-FFF2-40B4-BE49-F238E27FC236}">
                  <a16:creationId xmlns:a16="http://schemas.microsoft.com/office/drawing/2014/main" id="{40A5BA10-F54C-4282-A642-F18109A3E63E}"/>
                </a:ext>
              </a:extLst>
            </p:cNvPr>
            <p:cNvSpPr>
              <a:spLocks noChangeArrowheads="1"/>
            </p:cNvSpPr>
            <p:nvPr/>
          </p:nvSpPr>
          <p:spPr bwMode="auto">
            <a:xfrm>
              <a:off x="3878" y="2250"/>
              <a:ext cx="725" cy="408"/>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仿宋_GB2312" pitchFamily="49" charset="-122"/>
                  <a:ea typeface="仿宋_GB2312" pitchFamily="49" charset="-122"/>
                </a:rPr>
                <a:t>进程二</a:t>
              </a:r>
            </a:p>
          </p:txBody>
        </p:sp>
        <p:sp>
          <p:nvSpPr>
            <p:cNvPr id="125962" name="Rectangle 10">
              <a:extLst>
                <a:ext uri="{FF2B5EF4-FFF2-40B4-BE49-F238E27FC236}">
                  <a16:creationId xmlns:a16="http://schemas.microsoft.com/office/drawing/2014/main" id="{2CA4025F-9DC2-49C7-A060-E86C505A42E1}"/>
                </a:ext>
              </a:extLst>
            </p:cNvPr>
            <p:cNvSpPr>
              <a:spLocks noChangeArrowheads="1"/>
            </p:cNvSpPr>
            <p:nvPr/>
          </p:nvSpPr>
          <p:spPr bwMode="auto">
            <a:xfrm>
              <a:off x="2154" y="1480"/>
              <a:ext cx="953" cy="317"/>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3" name="Rectangle 11">
              <a:extLst>
                <a:ext uri="{FF2B5EF4-FFF2-40B4-BE49-F238E27FC236}">
                  <a16:creationId xmlns:a16="http://schemas.microsoft.com/office/drawing/2014/main" id="{B4925E25-B718-453F-A9D2-77EC39DB2FA5}"/>
                </a:ext>
              </a:extLst>
            </p:cNvPr>
            <p:cNvSpPr>
              <a:spLocks noChangeArrowheads="1"/>
            </p:cNvSpPr>
            <p:nvPr/>
          </p:nvSpPr>
          <p:spPr bwMode="auto">
            <a:xfrm>
              <a:off x="2154" y="1797"/>
              <a:ext cx="953" cy="409"/>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Rectangle 12">
              <a:extLst>
                <a:ext uri="{FF2B5EF4-FFF2-40B4-BE49-F238E27FC236}">
                  <a16:creationId xmlns:a16="http://schemas.microsoft.com/office/drawing/2014/main" id="{AC8A8FC8-9BA4-438C-B640-75635DF23D3B}"/>
                </a:ext>
              </a:extLst>
            </p:cNvPr>
            <p:cNvSpPr>
              <a:spLocks noChangeArrowheads="1"/>
            </p:cNvSpPr>
            <p:nvPr/>
          </p:nvSpPr>
          <p:spPr bwMode="auto">
            <a:xfrm>
              <a:off x="2154" y="2206"/>
              <a:ext cx="953" cy="453"/>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仿宋_GB2312" pitchFamily="49" charset="-122"/>
                  <a:ea typeface="仿宋_GB2312" pitchFamily="49" charset="-122"/>
                </a:rPr>
                <a:t>共享内存</a:t>
              </a:r>
            </a:p>
          </p:txBody>
        </p:sp>
        <p:sp>
          <p:nvSpPr>
            <p:cNvPr id="125965" name="Rectangle 13">
              <a:extLst>
                <a:ext uri="{FF2B5EF4-FFF2-40B4-BE49-F238E27FC236}">
                  <a16:creationId xmlns:a16="http://schemas.microsoft.com/office/drawing/2014/main" id="{F3F1F60A-1242-4894-B529-6251269F0A35}"/>
                </a:ext>
              </a:extLst>
            </p:cNvPr>
            <p:cNvSpPr>
              <a:spLocks noChangeArrowheads="1"/>
            </p:cNvSpPr>
            <p:nvPr/>
          </p:nvSpPr>
          <p:spPr bwMode="auto">
            <a:xfrm>
              <a:off x="2154" y="2659"/>
              <a:ext cx="953" cy="363"/>
            </a:xfrm>
            <a:prstGeom prst="rect">
              <a:avLst/>
            </a:prstGeom>
            <a:solidFill>
              <a:srgbClr val="00CCFF"/>
            </a:soli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5966" name="AutoShape 14">
            <a:extLst>
              <a:ext uri="{FF2B5EF4-FFF2-40B4-BE49-F238E27FC236}">
                <a16:creationId xmlns:a16="http://schemas.microsoft.com/office/drawing/2014/main" id="{05FBC8E9-8045-4357-B872-6830EDFAF5A5}"/>
              </a:ext>
            </a:extLst>
          </p:cNvPr>
          <p:cNvSpPr>
            <a:spLocks noChangeArrowheads="1"/>
          </p:cNvSpPr>
          <p:nvPr/>
        </p:nvSpPr>
        <p:spPr bwMode="auto">
          <a:xfrm>
            <a:off x="4787900" y="3933825"/>
            <a:ext cx="1439863" cy="215900"/>
          </a:xfrm>
          <a:prstGeom prst="rightArrow">
            <a:avLst>
              <a:gd name="adj1" fmla="val 50000"/>
              <a:gd name="adj2" fmla="val 166728"/>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latin typeface="仿宋_GB2312" pitchFamily="49" charset="-122"/>
              <a:ea typeface="仿宋_GB2312" pitchFamily="49" charset="-122"/>
            </a:endParaRPr>
          </a:p>
        </p:txBody>
      </p:sp>
      <p:sp>
        <p:nvSpPr>
          <p:cNvPr id="125967" name="AutoShape 15">
            <a:extLst>
              <a:ext uri="{FF2B5EF4-FFF2-40B4-BE49-F238E27FC236}">
                <a16:creationId xmlns:a16="http://schemas.microsoft.com/office/drawing/2014/main" id="{0EE3B489-AFAA-4EB5-921C-61CCD034DF07}"/>
              </a:ext>
            </a:extLst>
          </p:cNvPr>
          <p:cNvSpPr>
            <a:spLocks noChangeArrowheads="1"/>
          </p:cNvSpPr>
          <p:nvPr/>
        </p:nvSpPr>
        <p:spPr bwMode="auto">
          <a:xfrm rot="10800000">
            <a:off x="1908175" y="3716338"/>
            <a:ext cx="1584325" cy="215900"/>
          </a:xfrm>
          <a:prstGeom prst="rightArrow">
            <a:avLst>
              <a:gd name="adj1" fmla="val 50000"/>
              <a:gd name="adj2" fmla="val 183456"/>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8" name="Text Box 16">
            <a:extLst>
              <a:ext uri="{FF2B5EF4-FFF2-40B4-BE49-F238E27FC236}">
                <a16:creationId xmlns:a16="http://schemas.microsoft.com/office/drawing/2014/main" id="{5ACD1A72-5272-4612-92A1-857DDD84F4AF}"/>
              </a:ext>
            </a:extLst>
          </p:cNvPr>
          <p:cNvSpPr txBox="1">
            <a:spLocks noChangeArrowheads="1"/>
          </p:cNvSpPr>
          <p:nvPr/>
        </p:nvSpPr>
        <p:spPr bwMode="auto">
          <a:xfrm>
            <a:off x="2339975" y="5300663"/>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仿宋_GB2312" pitchFamily="49" charset="-122"/>
                <a:ea typeface="仿宋_GB2312" pitchFamily="49" charset="-122"/>
              </a:rPr>
              <a:t>  共享内存原理示意图</a:t>
            </a:r>
          </a:p>
        </p:txBody>
      </p:sp>
      <p:sp>
        <p:nvSpPr>
          <p:cNvPr id="125969" name="Rectangle 17" descr="Large confetti">
            <a:extLst>
              <a:ext uri="{FF2B5EF4-FFF2-40B4-BE49-F238E27FC236}">
                <a16:creationId xmlns:a16="http://schemas.microsoft.com/office/drawing/2014/main" id="{51B81BA2-DEA9-472B-9C39-0942A3D7C932}"/>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共享内存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descr="Large confetti">
            <a:extLst>
              <a:ext uri="{FF2B5EF4-FFF2-40B4-BE49-F238E27FC236}">
                <a16:creationId xmlns:a16="http://schemas.microsoft.com/office/drawing/2014/main" id="{3ACC6B7C-D7A1-417B-8F23-8E01E8C998EB}"/>
              </a:ext>
            </a:extLst>
          </p:cNvPr>
          <p:cNvSpPr>
            <a:spLocks noGrp="1" noChangeArrowheads="1"/>
          </p:cNvSpPr>
          <p:nvPr>
            <p:ph type="title"/>
          </p:nvPr>
        </p:nvSpPr>
        <p:spPr/>
        <p:txBody>
          <a:bodyPr/>
          <a:lstStyle/>
          <a:p>
            <a:pPr marL="838200" indent="-838200"/>
            <a:r>
              <a:rPr lang="zh-CN" altLang="en-US" b="1">
                <a:latin typeface="仿宋_GB2312" pitchFamily="49" charset="-122"/>
                <a:ea typeface="仿宋_GB2312" pitchFamily="49" charset="-122"/>
              </a:rPr>
              <a:t>目的</a:t>
            </a:r>
          </a:p>
        </p:txBody>
      </p:sp>
      <p:sp>
        <p:nvSpPr>
          <p:cNvPr id="81923" name="Rectangle 3">
            <a:extLst>
              <a:ext uri="{FF2B5EF4-FFF2-40B4-BE49-F238E27FC236}">
                <a16:creationId xmlns:a16="http://schemas.microsoft.com/office/drawing/2014/main" id="{C208F423-8E6C-49D8-9222-1D4F6FE49AB9}"/>
              </a:ext>
            </a:extLst>
          </p:cNvPr>
          <p:cNvSpPr>
            <a:spLocks noGrp="1" noChangeArrowheads="1"/>
          </p:cNvSpPr>
          <p:nvPr>
            <p:ph idx="1"/>
          </p:nvPr>
        </p:nvSpPr>
        <p:spPr>
          <a:xfrm>
            <a:off x="685800" y="1905000"/>
            <a:ext cx="8153400" cy="4191000"/>
          </a:xfrm>
        </p:spPr>
        <p:txBody>
          <a:bodyPr/>
          <a:lstStyle/>
          <a:p>
            <a:pPr marL="352425" indent="-352425" algn="ctr">
              <a:lnSpc>
                <a:spcPct val="80000"/>
              </a:lnSpc>
              <a:buFontTx/>
              <a:buNone/>
            </a:pPr>
            <a:r>
              <a:rPr lang="en-US" altLang="zh-CN" sz="3600" b="1">
                <a:solidFill>
                  <a:srgbClr val="FF0000"/>
                </a:solidFill>
                <a:latin typeface="仿宋_GB2312" pitchFamily="49" charset="-122"/>
                <a:ea typeface="仿宋_GB2312" pitchFamily="49" charset="-122"/>
              </a:rPr>
              <a:t>Q：</a:t>
            </a:r>
            <a:r>
              <a:rPr lang="zh-CN" altLang="en-US" sz="3600" b="1">
                <a:solidFill>
                  <a:srgbClr val="FF0000"/>
                </a:solidFill>
                <a:latin typeface="仿宋_GB2312" pitchFamily="49" charset="-122"/>
                <a:ea typeface="仿宋_GB2312" pitchFamily="49" charset="-122"/>
              </a:rPr>
              <a:t>为什么进程间需要通信？</a:t>
            </a:r>
          </a:p>
          <a:p>
            <a:pPr marL="352425" indent="-352425">
              <a:lnSpc>
                <a:spcPct val="80000"/>
              </a:lnSpc>
              <a:buFontTx/>
              <a:buNone/>
            </a:pPr>
            <a:endParaRPr lang="zh-CN" altLang="en-US" sz="3600" b="1">
              <a:solidFill>
                <a:srgbClr val="FF0000"/>
              </a:solidFill>
              <a:latin typeface="仿宋_GB2312" pitchFamily="49" charset="-122"/>
              <a:ea typeface="仿宋_GB2312" pitchFamily="49" charset="-122"/>
            </a:endParaRPr>
          </a:p>
          <a:p>
            <a:pPr marL="352425" indent="-352425">
              <a:lnSpc>
                <a:spcPct val="80000"/>
              </a:lnSpc>
              <a:buFontTx/>
              <a:buNone/>
            </a:pPr>
            <a:r>
              <a:rPr lang="en-US" altLang="zh-CN" b="1">
                <a:latin typeface="仿宋_GB2312" pitchFamily="49" charset="-122"/>
                <a:ea typeface="仿宋_GB2312" pitchFamily="49" charset="-122"/>
              </a:rPr>
              <a:t>A：</a:t>
            </a:r>
          </a:p>
          <a:p>
            <a:pPr marL="352425" indent="-352425">
              <a:lnSpc>
                <a:spcPct val="90000"/>
              </a:lnSpc>
              <a:buFontTx/>
              <a:buNone/>
            </a:pPr>
            <a:r>
              <a:rPr lang="en-US" altLang="zh-CN" sz="3000" b="1">
                <a:solidFill>
                  <a:srgbClr val="FF0000"/>
                </a:solidFill>
                <a:latin typeface="仿宋_GB2312" pitchFamily="49" charset="-122"/>
                <a:ea typeface="仿宋_GB2312" pitchFamily="49" charset="-122"/>
              </a:rPr>
              <a:t>1、</a:t>
            </a:r>
            <a:r>
              <a:rPr lang="zh-CN" altLang="en-US" sz="3000" b="1">
                <a:solidFill>
                  <a:srgbClr val="FF0000"/>
                </a:solidFill>
                <a:latin typeface="仿宋_GB2312" pitchFamily="49" charset="-122"/>
                <a:ea typeface="仿宋_GB2312" pitchFamily="49" charset="-122"/>
              </a:rPr>
              <a:t>数据传输</a:t>
            </a:r>
          </a:p>
          <a:p>
            <a:pPr marL="352425" indent="-352425">
              <a:lnSpc>
                <a:spcPct val="90000"/>
              </a:lnSpc>
              <a:buFontTx/>
              <a:buNone/>
            </a:pPr>
            <a:r>
              <a:rPr lang="zh-CN" altLang="en-US" sz="3000" b="1">
                <a:solidFill>
                  <a:srgbClr val="080808"/>
                </a:solidFill>
                <a:latin typeface="仿宋_GB2312" pitchFamily="49" charset="-122"/>
                <a:ea typeface="仿宋_GB2312" pitchFamily="49" charset="-122"/>
              </a:rPr>
              <a:t>    </a:t>
            </a:r>
            <a:r>
              <a:rPr lang="zh-CN" altLang="en-US" sz="3000" b="1">
                <a:latin typeface="仿宋_GB2312" pitchFamily="49" charset="-122"/>
                <a:ea typeface="仿宋_GB2312" pitchFamily="49" charset="-122"/>
              </a:rPr>
              <a:t>一个进程需要将它的数据发送给另一个进程。</a:t>
            </a:r>
          </a:p>
          <a:p>
            <a:pPr marL="352425" indent="-352425">
              <a:lnSpc>
                <a:spcPct val="90000"/>
              </a:lnSpc>
              <a:buFontTx/>
              <a:buNone/>
            </a:pPr>
            <a:r>
              <a:rPr lang="zh-CN" altLang="en-US" sz="3000" b="1">
                <a:solidFill>
                  <a:srgbClr val="FF0000"/>
                </a:solidFill>
                <a:latin typeface="仿宋_GB2312" pitchFamily="49" charset="-122"/>
                <a:ea typeface="仿宋_GB2312" pitchFamily="49" charset="-122"/>
              </a:rPr>
              <a:t>2、资源共享</a:t>
            </a:r>
          </a:p>
          <a:p>
            <a:pPr marL="352425" indent="-352425">
              <a:lnSpc>
                <a:spcPct val="90000"/>
              </a:lnSpc>
              <a:buFontTx/>
              <a:buNone/>
            </a:pPr>
            <a:r>
              <a:rPr lang="zh-CN" altLang="en-US" sz="3000" b="1">
                <a:solidFill>
                  <a:srgbClr val="080808"/>
                </a:solidFill>
                <a:latin typeface="仿宋_GB2312" pitchFamily="49" charset="-122"/>
                <a:ea typeface="仿宋_GB2312" pitchFamily="49" charset="-122"/>
              </a:rPr>
              <a:t>    </a:t>
            </a:r>
            <a:r>
              <a:rPr lang="zh-CN" altLang="en-US" sz="3000" b="1">
                <a:latin typeface="仿宋_GB2312" pitchFamily="49" charset="-122"/>
                <a:ea typeface="仿宋_GB2312" pitchFamily="49" charset="-122"/>
              </a:rPr>
              <a:t>多个进程之间共享同样的资源。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additive="base">
                                        <p:cTn id="13"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anim calcmode="lin" valueType="num">
                                      <p:cBhvr additive="base">
                                        <p:cTn id="19"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3">
                                            <p:txEl>
                                              <p:pRg st="4" end="4"/>
                                            </p:txEl>
                                          </p:spTgt>
                                        </p:tgtEl>
                                        <p:attrNameLst>
                                          <p:attrName>style.visibility</p:attrName>
                                        </p:attrNameLst>
                                      </p:cBhvr>
                                      <p:to>
                                        <p:strVal val="visible"/>
                                      </p:to>
                                    </p:set>
                                    <p:anim calcmode="lin" valueType="num">
                                      <p:cBhvr additive="base">
                                        <p:cTn id="25"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3">
                                            <p:txEl>
                                              <p:pRg st="5" end="5"/>
                                            </p:txEl>
                                          </p:spTgt>
                                        </p:tgtEl>
                                        <p:attrNameLst>
                                          <p:attrName>style.visibility</p:attrName>
                                        </p:attrNameLst>
                                      </p:cBhvr>
                                      <p:to>
                                        <p:strVal val="visible"/>
                                      </p:to>
                                    </p:set>
                                    <p:anim calcmode="lin" valueType="num">
                                      <p:cBhvr additive="base">
                                        <p:cTn id="31"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23">
                                            <p:txEl>
                                              <p:pRg st="6" end="6"/>
                                            </p:txEl>
                                          </p:spTgt>
                                        </p:tgtEl>
                                        <p:attrNameLst>
                                          <p:attrName>style.visibility</p:attrName>
                                        </p:attrNameLst>
                                      </p:cBhvr>
                                      <p:to>
                                        <p:strVal val="visible"/>
                                      </p:to>
                                    </p:set>
                                    <p:anim calcmode="lin" valueType="num">
                                      <p:cBhvr additive="base">
                                        <p:cTn id="37"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descr="Large confetti">
            <a:extLst>
              <a:ext uri="{FF2B5EF4-FFF2-40B4-BE49-F238E27FC236}">
                <a16:creationId xmlns:a16="http://schemas.microsoft.com/office/drawing/2014/main" id="{0D35ACE0-E671-4810-9BC9-245696EB055E}"/>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共享内存</a:t>
            </a:r>
          </a:p>
        </p:txBody>
      </p:sp>
      <p:sp>
        <p:nvSpPr>
          <p:cNvPr id="126979" name="Rectangle 3">
            <a:extLst>
              <a:ext uri="{FF2B5EF4-FFF2-40B4-BE49-F238E27FC236}">
                <a16:creationId xmlns:a16="http://schemas.microsoft.com/office/drawing/2014/main" id="{3C7C8CDE-DA28-433F-8E49-05B7EC7B900C}"/>
              </a:ext>
            </a:extLst>
          </p:cNvPr>
          <p:cNvSpPr>
            <a:spLocks noGrp="1" noChangeArrowheads="1"/>
          </p:cNvSpPr>
          <p:nvPr>
            <p:ph idx="1"/>
          </p:nvPr>
        </p:nvSpPr>
        <p:spPr/>
        <p:txBody>
          <a:bodyPr/>
          <a:lstStyle/>
          <a:p>
            <a:pPr marL="0" indent="354013">
              <a:buFontTx/>
              <a:buNone/>
            </a:pPr>
            <a:r>
              <a:rPr lang="zh-CN" altLang="en-US" b="1">
                <a:latin typeface="仿宋_GB2312" pitchFamily="49" charset="-122"/>
                <a:ea typeface="仿宋_GB2312" pitchFamily="49" charset="-122"/>
              </a:rPr>
              <a:t>共享内存实现分为两个步骤</a:t>
            </a:r>
            <a:r>
              <a:rPr lang="en-US" altLang="zh-CN" b="1">
                <a:latin typeface="仿宋_GB2312" pitchFamily="49" charset="-122"/>
                <a:ea typeface="仿宋_GB2312" pitchFamily="49" charset="-122"/>
              </a:rPr>
              <a:t>:</a:t>
            </a:r>
          </a:p>
          <a:p>
            <a:pPr marL="0" indent="354013">
              <a:buFontTx/>
              <a:buNone/>
            </a:pPr>
            <a:r>
              <a:rPr lang="zh-CN" altLang="en-US" b="1">
                <a:latin typeface="仿宋_GB2312" pitchFamily="49" charset="-122"/>
                <a:ea typeface="仿宋_GB2312" pitchFamily="49" charset="-122"/>
              </a:rPr>
              <a:t>一、创建共享内存，使用</a:t>
            </a:r>
            <a:r>
              <a:rPr lang="en-US" altLang="zh-CN" b="1">
                <a:latin typeface="仿宋_GB2312" pitchFamily="49" charset="-122"/>
                <a:ea typeface="仿宋_GB2312" pitchFamily="49" charset="-122"/>
              </a:rPr>
              <a:t>shmget</a:t>
            </a:r>
            <a:r>
              <a:rPr lang="zh-CN" altLang="en-US" b="1">
                <a:latin typeface="仿宋_GB2312" pitchFamily="49" charset="-122"/>
                <a:ea typeface="仿宋_GB2312" pitchFamily="49" charset="-122"/>
              </a:rPr>
              <a:t>函数。</a:t>
            </a:r>
          </a:p>
          <a:p>
            <a:pPr marL="0" indent="354013">
              <a:buFontTx/>
              <a:buNone/>
            </a:pPr>
            <a:r>
              <a:rPr lang="zh-CN" altLang="en-US" b="1">
                <a:latin typeface="仿宋_GB2312" pitchFamily="49" charset="-122"/>
                <a:ea typeface="仿宋_GB2312" pitchFamily="49" charset="-122"/>
              </a:rPr>
              <a:t>二、映射共享内存，将这段创建的共享内存映射到具体的进程空间去，使用</a:t>
            </a:r>
            <a:r>
              <a:rPr lang="en-US" altLang="zh-CN" b="1">
                <a:latin typeface="仿宋_GB2312" pitchFamily="49" charset="-122"/>
                <a:ea typeface="仿宋_GB2312" pitchFamily="49" charset="-122"/>
              </a:rPr>
              <a:t>shmat</a:t>
            </a:r>
            <a:r>
              <a:rPr lang="zh-CN" altLang="en-US" b="1">
                <a:latin typeface="仿宋_GB2312" pitchFamily="49" charset="-122"/>
                <a:ea typeface="仿宋_GB2312" pitchFamily="49" charset="-122"/>
              </a:rPr>
              <a:t>函数。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descr="Large confetti">
            <a:extLst>
              <a:ext uri="{FF2B5EF4-FFF2-40B4-BE49-F238E27FC236}">
                <a16:creationId xmlns:a16="http://schemas.microsoft.com/office/drawing/2014/main" id="{E4864D5A-6DF4-4586-822F-0821D31C008F}"/>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创建</a:t>
            </a:r>
          </a:p>
        </p:txBody>
      </p:sp>
      <p:sp>
        <p:nvSpPr>
          <p:cNvPr id="128002" name="Rectangle 2">
            <a:extLst>
              <a:ext uri="{FF2B5EF4-FFF2-40B4-BE49-F238E27FC236}">
                <a16:creationId xmlns:a16="http://schemas.microsoft.com/office/drawing/2014/main" id="{1B505B0B-3643-4185-B2AD-12C545ABD084}"/>
              </a:ext>
            </a:extLst>
          </p:cNvPr>
          <p:cNvSpPr>
            <a:spLocks noGrp="1" noChangeArrowheads="1"/>
          </p:cNvSpPr>
          <p:nvPr>
            <p:ph idx="1"/>
          </p:nvPr>
        </p:nvSpPr>
        <p:spPr>
          <a:xfrm>
            <a:off x="611188" y="2057400"/>
            <a:ext cx="8064500" cy="4191000"/>
          </a:xfrm>
        </p:spPr>
        <p:txBody>
          <a:bodyPr/>
          <a:lstStyle/>
          <a:p>
            <a:pPr algn="ctr">
              <a:buFontTx/>
              <a:buNone/>
            </a:pPr>
            <a:r>
              <a:rPr lang="en-US" altLang="zh-CN" sz="2200" b="1">
                <a:solidFill>
                  <a:srgbClr val="FF0000"/>
                </a:solidFill>
                <a:latin typeface="仿宋_GB2312" pitchFamily="49" charset="-122"/>
                <a:ea typeface="仿宋_GB2312" pitchFamily="49" charset="-122"/>
              </a:rPr>
              <a:t>int shmget ( key_t key, int size, int shmflg )</a:t>
            </a:r>
          </a:p>
          <a:p>
            <a:pPr>
              <a:lnSpc>
                <a:spcPct val="80000"/>
              </a:lnSpc>
              <a:buFontTx/>
              <a:buNone/>
            </a:pPr>
            <a:endParaRPr lang="en-US" altLang="zh-CN" sz="2200" b="1">
              <a:solidFill>
                <a:srgbClr val="FF0000"/>
              </a:solidFill>
              <a:latin typeface="仿宋_GB2312" pitchFamily="49" charset="-122"/>
              <a:ea typeface="仿宋_GB2312" pitchFamily="49" charset="-122"/>
            </a:endParaRPr>
          </a:p>
          <a:p>
            <a:pPr>
              <a:lnSpc>
                <a:spcPct val="120000"/>
              </a:lnSpc>
              <a:buFontTx/>
              <a:buNone/>
            </a:pPr>
            <a:r>
              <a:rPr lang="en-US" altLang="zh-CN" sz="2200" b="1">
                <a:latin typeface="仿宋_GB2312" pitchFamily="49" charset="-122"/>
                <a:ea typeface="仿宋_GB2312" pitchFamily="49" charset="-122"/>
              </a:rPr>
              <a:t>	key</a:t>
            </a:r>
            <a:r>
              <a:rPr lang="zh-CN" altLang="en-US" sz="2200" b="1">
                <a:latin typeface="仿宋_GB2312" pitchFamily="49" charset="-122"/>
                <a:ea typeface="仿宋_GB2312" pitchFamily="49" charset="-122"/>
              </a:rPr>
              <a:t>标识共享内存的键值: 0/</a:t>
            </a:r>
            <a:r>
              <a:rPr lang="en-US" altLang="zh-CN" sz="2200" b="1">
                <a:latin typeface="仿宋_GB2312" pitchFamily="49" charset="-122"/>
                <a:ea typeface="仿宋_GB2312" pitchFamily="49" charset="-122"/>
              </a:rPr>
              <a:t>IPC_PRIVATE。 </a:t>
            </a:r>
            <a:r>
              <a:rPr lang="zh-CN" altLang="en-US" sz="2200" b="1">
                <a:latin typeface="仿宋_GB2312" pitchFamily="49" charset="-122"/>
                <a:ea typeface="仿宋_GB2312" pitchFamily="49" charset="-122"/>
              </a:rPr>
              <a:t>当</a:t>
            </a:r>
            <a:r>
              <a:rPr lang="en-US" altLang="zh-CN" sz="2200" b="1">
                <a:latin typeface="仿宋_GB2312" pitchFamily="49" charset="-122"/>
                <a:ea typeface="仿宋_GB2312" pitchFamily="49" charset="-122"/>
              </a:rPr>
              <a:t>key</a:t>
            </a:r>
            <a:r>
              <a:rPr lang="zh-CN" altLang="en-US" sz="2200" b="1">
                <a:latin typeface="仿宋_GB2312" pitchFamily="49" charset="-122"/>
                <a:ea typeface="仿宋_GB2312" pitchFamily="49" charset="-122"/>
              </a:rPr>
              <a:t>的取值为</a:t>
            </a:r>
            <a:r>
              <a:rPr lang="en-US" altLang="zh-CN" sz="2200" b="1">
                <a:latin typeface="仿宋_GB2312" pitchFamily="49" charset="-122"/>
                <a:ea typeface="仿宋_GB2312" pitchFamily="49" charset="-122"/>
              </a:rPr>
              <a:t>IPC_PRIVATE，</a:t>
            </a:r>
            <a:r>
              <a:rPr lang="zh-CN" altLang="en-US" sz="2200" b="1">
                <a:latin typeface="仿宋_GB2312" pitchFamily="49" charset="-122"/>
                <a:ea typeface="仿宋_GB2312" pitchFamily="49" charset="-122"/>
              </a:rPr>
              <a:t>则函数</a:t>
            </a:r>
            <a:r>
              <a:rPr lang="en-US" altLang="zh-CN" sz="2200" b="1">
                <a:latin typeface="仿宋_GB2312" pitchFamily="49" charset="-122"/>
                <a:ea typeface="仿宋_GB2312" pitchFamily="49" charset="-122"/>
              </a:rPr>
              <a:t>shmget()</a:t>
            </a:r>
            <a:r>
              <a:rPr lang="zh-CN" altLang="en-US" sz="2200" b="1">
                <a:latin typeface="仿宋_GB2312" pitchFamily="49" charset="-122"/>
                <a:ea typeface="仿宋_GB2312" pitchFamily="49" charset="-122"/>
              </a:rPr>
              <a:t>将创建一块新的共享内存；如果</a:t>
            </a:r>
            <a:r>
              <a:rPr lang="en-US" altLang="zh-CN" sz="2200" b="1">
                <a:latin typeface="仿宋_GB2312" pitchFamily="49" charset="-122"/>
                <a:ea typeface="仿宋_GB2312" pitchFamily="49" charset="-122"/>
              </a:rPr>
              <a:t>key</a:t>
            </a:r>
            <a:r>
              <a:rPr lang="zh-CN" altLang="en-US" sz="2200" b="1">
                <a:latin typeface="仿宋_GB2312" pitchFamily="49" charset="-122"/>
                <a:ea typeface="仿宋_GB2312" pitchFamily="49" charset="-122"/>
              </a:rPr>
              <a:t>的取值为0，而参数</a:t>
            </a:r>
            <a:r>
              <a:rPr lang="en-US" altLang="zh-CN" sz="2200" b="1">
                <a:latin typeface="仿宋_GB2312" pitchFamily="49" charset="-122"/>
                <a:ea typeface="仿宋_GB2312" pitchFamily="49" charset="-122"/>
              </a:rPr>
              <a:t>shmflg</a:t>
            </a:r>
            <a:r>
              <a:rPr lang="zh-CN" altLang="en-US" sz="2200" b="1">
                <a:latin typeface="仿宋_GB2312" pitchFamily="49" charset="-122"/>
                <a:ea typeface="仿宋_GB2312" pitchFamily="49" charset="-122"/>
              </a:rPr>
              <a:t>中又设置了</a:t>
            </a:r>
            <a:r>
              <a:rPr lang="en-US" altLang="zh-CN" sz="2200" b="1">
                <a:latin typeface="仿宋_GB2312" pitchFamily="49" charset="-122"/>
                <a:ea typeface="仿宋_GB2312" pitchFamily="49" charset="-122"/>
              </a:rPr>
              <a:t>IPC_PRIVATE</a:t>
            </a:r>
            <a:r>
              <a:rPr lang="zh-CN" altLang="en-US" sz="2200" b="1">
                <a:latin typeface="仿宋_GB2312" pitchFamily="49" charset="-122"/>
                <a:ea typeface="仿宋_GB2312" pitchFamily="49" charset="-122"/>
              </a:rPr>
              <a:t>这个标志，则同样会创建一块新的共享内存。</a:t>
            </a:r>
            <a:br>
              <a:rPr lang="zh-CN" altLang="en-US" sz="2200" b="1">
                <a:latin typeface="仿宋_GB2312" pitchFamily="49" charset="-122"/>
                <a:ea typeface="仿宋_GB2312" pitchFamily="49" charset="-122"/>
              </a:rPr>
            </a:br>
            <a:endParaRPr lang="en-US" altLang="zh-CN" sz="2200" b="1">
              <a:latin typeface="仿宋_GB2312" pitchFamily="49" charset="-122"/>
              <a:ea typeface="仿宋_GB2312" pitchFamily="49" charset="-122"/>
            </a:endParaRPr>
          </a:p>
          <a:p>
            <a:pPr>
              <a:lnSpc>
                <a:spcPct val="120000"/>
              </a:lnSpc>
              <a:buFontTx/>
              <a:buNone/>
            </a:pPr>
            <a:r>
              <a:rPr lang="en-US" altLang="zh-CN" sz="2200" b="1">
                <a:latin typeface="仿宋_GB2312" pitchFamily="49" charset="-122"/>
                <a:ea typeface="仿宋_GB2312" pitchFamily="49" charset="-122"/>
              </a:rPr>
              <a:t>	</a:t>
            </a:r>
            <a:r>
              <a:rPr lang="zh-CN" altLang="en-US" sz="2200" b="1">
                <a:latin typeface="仿宋_GB2312" pitchFamily="49" charset="-122"/>
                <a:ea typeface="仿宋_GB2312" pitchFamily="49" charset="-122"/>
              </a:rPr>
              <a:t>返回值：如果成功，返回共享内存标识符；如果失败，则返回</a:t>
            </a:r>
            <a:r>
              <a:rPr lang="en-US" altLang="zh-CN" sz="2200" b="1">
                <a:latin typeface="仿宋_GB2312" pitchFamily="49" charset="-122"/>
                <a:ea typeface="仿宋_GB2312" pitchFamily="49" charset="-122"/>
              </a:rPr>
              <a:t>- 1。</a:t>
            </a:r>
            <a:endParaRPr lang="zh-CN" altLang="en-US" sz="2200" b="1">
              <a:latin typeface="仿宋_GB2312" pitchFamily="49" charset="-122"/>
              <a:ea typeface="仿宋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descr="Large confetti">
            <a:extLst>
              <a:ext uri="{FF2B5EF4-FFF2-40B4-BE49-F238E27FC236}">
                <a16:creationId xmlns:a16="http://schemas.microsoft.com/office/drawing/2014/main" id="{A452B29E-B7E8-49F6-B4AE-CBD3AF1D6B69}"/>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映射</a:t>
            </a:r>
          </a:p>
        </p:txBody>
      </p:sp>
      <p:sp>
        <p:nvSpPr>
          <p:cNvPr id="129027" name="Rectangle 3">
            <a:extLst>
              <a:ext uri="{FF2B5EF4-FFF2-40B4-BE49-F238E27FC236}">
                <a16:creationId xmlns:a16="http://schemas.microsoft.com/office/drawing/2014/main" id="{578CE8CA-F0CE-4D00-8CE7-CF337380B803}"/>
              </a:ext>
            </a:extLst>
          </p:cNvPr>
          <p:cNvSpPr>
            <a:spLocks noGrp="1" noChangeArrowheads="1"/>
          </p:cNvSpPr>
          <p:nvPr>
            <p:ph idx="1"/>
          </p:nvPr>
        </p:nvSpPr>
        <p:spPr/>
        <p:txBody>
          <a:bodyPr>
            <a:normAutofit fontScale="92500" lnSpcReduction="10000"/>
          </a:bodyPr>
          <a:lstStyle/>
          <a:p>
            <a:pPr algn="ctr">
              <a:lnSpc>
                <a:spcPct val="90000"/>
              </a:lnSpc>
              <a:buFontTx/>
              <a:buNone/>
            </a:pPr>
            <a:r>
              <a:rPr lang="en-US" altLang="zh-CN" sz="2400" b="1">
                <a:solidFill>
                  <a:srgbClr val="FF0000"/>
                </a:solidFill>
                <a:latin typeface="仿宋_GB2312" pitchFamily="49" charset="-122"/>
                <a:ea typeface="仿宋_GB2312" pitchFamily="49" charset="-122"/>
              </a:rPr>
              <a:t>int shmat ( int shmid, char *shmaddr, int flag)</a:t>
            </a:r>
          </a:p>
          <a:p>
            <a:pPr>
              <a:lnSpc>
                <a:spcPct val="90000"/>
              </a:lnSpc>
              <a:buFontTx/>
              <a:buNone/>
            </a:pPr>
            <a:endParaRPr lang="zh-CN" altLang="en-US" sz="2800" b="1">
              <a:solidFill>
                <a:schemeClr val="bg2"/>
              </a:solidFill>
              <a:latin typeface="仿宋_GB2312" pitchFamily="49" charset="-122"/>
              <a:ea typeface="仿宋_GB2312" pitchFamily="49" charset="-122"/>
            </a:endParaRPr>
          </a:p>
          <a:p>
            <a:pPr>
              <a:lnSpc>
                <a:spcPct val="90000"/>
              </a:lnSpc>
              <a:buFontTx/>
              <a:buNone/>
            </a:pPr>
            <a:r>
              <a:rPr lang="zh-CN" altLang="en-US" sz="2800" b="1">
                <a:solidFill>
                  <a:schemeClr val="bg2"/>
                </a:solidFill>
                <a:latin typeface="仿宋_GB2312" pitchFamily="49" charset="-122"/>
                <a:ea typeface="仿宋_GB2312" pitchFamily="49" charset="-122"/>
              </a:rPr>
              <a:t>	</a:t>
            </a:r>
            <a:r>
              <a:rPr lang="en-US" altLang="zh-CN" sz="2800" b="1">
                <a:latin typeface="仿宋_GB2312" pitchFamily="49" charset="-122"/>
                <a:ea typeface="仿宋_GB2312" pitchFamily="49" charset="-122"/>
              </a:rPr>
              <a:t>shmid：shmget</a:t>
            </a:r>
            <a:r>
              <a:rPr lang="zh-CN" altLang="en-US" sz="2800" b="1">
                <a:latin typeface="仿宋_GB2312" pitchFamily="49" charset="-122"/>
                <a:ea typeface="仿宋_GB2312" pitchFamily="49" charset="-122"/>
              </a:rPr>
              <a:t>函数返回的共享存储标识符，</a:t>
            </a:r>
            <a:r>
              <a:rPr lang="en-US" altLang="zh-CN" sz="2800" b="1">
                <a:latin typeface="仿宋_GB2312" pitchFamily="49" charset="-122"/>
                <a:ea typeface="仿宋_GB2312" pitchFamily="49" charset="-122"/>
              </a:rPr>
              <a:t>addr，flag：</a:t>
            </a:r>
            <a:r>
              <a:rPr lang="zh-CN" altLang="en-US" sz="2800" b="1">
                <a:latin typeface="仿宋_GB2312" pitchFamily="49" charset="-122"/>
                <a:ea typeface="仿宋_GB2312" pitchFamily="49" charset="-122"/>
              </a:rPr>
              <a:t>决定以什么方式来确定映射的地址（通常为0</a:t>
            </a:r>
            <a:r>
              <a:rPr lang="en-US" altLang="zh-CN" sz="2800" b="1">
                <a:latin typeface="仿宋_GB2312" pitchFamily="49" charset="-122"/>
                <a:ea typeface="仿宋_GB2312" pitchFamily="49" charset="-122"/>
              </a:rPr>
              <a:t>）。</a:t>
            </a:r>
          </a:p>
          <a:p>
            <a:pPr>
              <a:lnSpc>
                <a:spcPct val="90000"/>
              </a:lnSpc>
              <a:buFontTx/>
              <a:buNone/>
            </a:pPr>
            <a:endParaRPr lang="en-US" altLang="zh-CN" sz="2800" b="1">
              <a:latin typeface="仿宋_GB2312" pitchFamily="49" charset="-122"/>
              <a:ea typeface="仿宋_GB2312" pitchFamily="49" charset="-122"/>
            </a:endParaRPr>
          </a:p>
          <a:p>
            <a:pPr>
              <a:lnSpc>
                <a:spcPct val="90000"/>
              </a:lnSpc>
              <a:buFontTx/>
              <a:buNone/>
            </a:pPr>
            <a:r>
              <a:rPr lang="zh-CN" altLang="en-US" sz="2800" b="1">
                <a:latin typeface="仿宋_GB2312" pitchFamily="49" charset="-122"/>
                <a:ea typeface="仿宋_GB2312" pitchFamily="49" charset="-122"/>
              </a:rPr>
              <a:t>返回值：</a:t>
            </a:r>
          </a:p>
          <a:p>
            <a:pPr>
              <a:lnSpc>
                <a:spcPct val="90000"/>
              </a:lnSpc>
              <a:buFontTx/>
              <a:buNone/>
            </a:pPr>
            <a:r>
              <a:rPr lang="zh-CN" altLang="en-US" sz="2800" b="1">
                <a:latin typeface="仿宋_GB2312" pitchFamily="49" charset="-122"/>
                <a:ea typeface="仿宋_GB2312" pitchFamily="49" charset="-122"/>
              </a:rPr>
              <a:t>  如果成功，则返回共享内存映射到进程中的地址；如果失败，则返回</a:t>
            </a:r>
            <a:r>
              <a:rPr lang="en-US" altLang="zh-CN" sz="2800" b="1">
                <a:latin typeface="仿宋_GB2312" pitchFamily="49" charset="-122"/>
                <a:ea typeface="仿宋_GB2312" pitchFamily="49" charset="-122"/>
              </a:rPr>
              <a:t>- 1。</a:t>
            </a:r>
            <a:endParaRPr lang="zh-CN" altLang="en-US" sz="2800" b="1">
              <a:latin typeface="仿宋_GB2312" pitchFamily="49" charset="-122"/>
              <a:ea typeface="仿宋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descr="Large confetti">
            <a:extLst>
              <a:ext uri="{FF2B5EF4-FFF2-40B4-BE49-F238E27FC236}">
                <a16:creationId xmlns:a16="http://schemas.microsoft.com/office/drawing/2014/main" id="{FDCDE0F3-FFF2-49FB-9668-9E5EBFBBCEBE}"/>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共享内存</a:t>
            </a:r>
          </a:p>
        </p:txBody>
      </p:sp>
      <p:sp>
        <p:nvSpPr>
          <p:cNvPr id="130051" name="Rectangle 3">
            <a:extLst>
              <a:ext uri="{FF2B5EF4-FFF2-40B4-BE49-F238E27FC236}">
                <a16:creationId xmlns:a16="http://schemas.microsoft.com/office/drawing/2014/main" id="{883B9ACA-D753-4326-B425-26128C6E822A}"/>
              </a:ext>
            </a:extLst>
          </p:cNvPr>
          <p:cNvSpPr>
            <a:spLocks noGrp="1" noChangeArrowheads="1"/>
          </p:cNvSpPr>
          <p:nvPr>
            <p:ph idx="1"/>
          </p:nvPr>
        </p:nvSpPr>
        <p:spPr>
          <a:xfrm>
            <a:off x="685800" y="1905000"/>
            <a:ext cx="8278813" cy="4311650"/>
          </a:xfrm>
        </p:spPr>
        <p:txBody>
          <a:bodyPr/>
          <a:lstStyle/>
          <a:p>
            <a:pPr marL="0" indent="352425">
              <a:buFontTx/>
              <a:buNone/>
            </a:pPr>
            <a:r>
              <a:rPr lang="zh-CN" altLang="en-US" b="1">
                <a:latin typeface="仿宋_GB2312" pitchFamily="49" charset="-122"/>
                <a:ea typeface="仿宋_GB2312" pitchFamily="49" charset="-122"/>
              </a:rPr>
              <a:t>当一个进程不再需要共享内存时，需要把它从进程地址空间中脱离。</a:t>
            </a:r>
          </a:p>
          <a:p>
            <a:pPr marL="0" indent="352425" algn="ctr">
              <a:buFontTx/>
              <a:buNone/>
            </a:pPr>
            <a:r>
              <a:rPr lang="en-US" altLang="zh-CN" b="1">
                <a:solidFill>
                  <a:srgbClr val="FF0000"/>
                </a:solidFill>
                <a:latin typeface="仿宋_GB2312" pitchFamily="49" charset="-122"/>
                <a:ea typeface="仿宋_GB2312" pitchFamily="49" charset="-122"/>
              </a:rPr>
              <a:t>int shmdt ( char *shmaddr )</a:t>
            </a:r>
            <a:endParaRPr lang="zh-CN" altLang="en-US" b="1">
              <a:solidFill>
                <a:schemeClr val="bg2"/>
              </a:solidFill>
              <a:latin typeface="仿宋_GB2312" pitchFamily="49" charset="-122"/>
              <a:ea typeface="仿宋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C03E4AB-EE95-487D-B050-FDA648766A1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5</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消息队列</a:t>
            </a:r>
          </a:p>
        </p:txBody>
      </p:sp>
    </p:spTree>
    <p:extLst>
      <p:ext uri="{BB962C8B-B14F-4D97-AF65-F5344CB8AC3E}">
        <p14:creationId xmlns:p14="http://schemas.microsoft.com/office/powerpoint/2010/main" val="1218315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descr="Large confetti">
            <a:extLst>
              <a:ext uri="{FF2B5EF4-FFF2-40B4-BE49-F238E27FC236}">
                <a16:creationId xmlns:a16="http://schemas.microsoft.com/office/drawing/2014/main" id="{7CEF403A-0E25-40F8-82AA-A566631EBB88}"/>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定义</a:t>
            </a:r>
          </a:p>
        </p:txBody>
      </p:sp>
      <p:sp>
        <p:nvSpPr>
          <p:cNvPr id="137219" name="Rectangle 3">
            <a:extLst>
              <a:ext uri="{FF2B5EF4-FFF2-40B4-BE49-F238E27FC236}">
                <a16:creationId xmlns:a16="http://schemas.microsoft.com/office/drawing/2014/main" id="{E717449A-CC6A-44D2-83F3-05E674E9E16C}"/>
              </a:ext>
            </a:extLst>
          </p:cNvPr>
          <p:cNvSpPr>
            <a:spLocks noGrp="1" noChangeArrowheads="1"/>
          </p:cNvSpPr>
          <p:nvPr>
            <p:ph idx="1"/>
          </p:nvPr>
        </p:nvSpPr>
        <p:spPr/>
        <p:txBody>
          <a:bodyPr/>
          <a:lstStyle/>
          <a:p>
            <a:pPr>
              <a:lnSpc>
                <a:spcPct val="120000"/>
              </a:lnSpc>
              <a:buFontTx/>
              <a:buNone/>
            </a:pPr>
            <a:r>
              <a:rPr lang="zh-CN" altLang="en-US" b="1">
                <a:latin typeface="仿宋_GB2312" pitchFamily="49" charset="-122"/>
                <a:ea typeface="仿宋_GB2312" pitchFamily="49" charset="-122"/>
              </a:rPr>
              <a:t>	</a:t>
            </a:r>
            <a:r>
              <a:rPr lang="en-US" altLang="zh-CN" b="1">
                <a:latin typeface="仿宋_GB2312" pitchFamily="49" charset="-122"/>
                <a:ea typeface="仿宋_GB2312" pitchFamily="49" charset="-122"/>
              </a:rPr>
              <a:t>unix</a:t>
            </a:r>
            <a:r>
              <a:rPr lang="zh-CN" altLang="en-US" b="1">
                <a:latin typeface="仿宋_GB2312" pitchFamily="49" charset="-122"/>
                <a:ea typeface="仿宋_GB2312" pitchFamily="49" charset="-122"/>
              </a:rPr>
              <a:t>早期通信机制之一的信号能够传送的信息量有限，管道则只能传送无格式的字节流，这无疑会给应用程序开发带来不便。消息队列（也叫做报文队列）则克服了这些缺点。</a:t>
            </a:r>
          </a:p>
        </p:txBody>
      </p:sp>
    </p:spTree>
    <p:extLst>
      <p:ext uri="{BB962C8B-B14F-4D97-AF65-F5344CB8AC3E}">
        <p14:creationId xmlns:p14="http://schemas.microsoft.com/office/powerpoint/2010/main" val="3064452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descr="Large confetti">
            <a:extLst>
              <a:ext uri="{FF2B5EF4-FFF2-40B4-BE49-F238E27FC236}">
                <a16:creationId xmlns:a16="http://schemas.microsoft.com/office/drawing/2014/main" id="{DD271B4A-A516-4CA8-B51B-DF4C22CCBC46}"/>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发展</a:t>
            </a:r>
          </a:p>
        </p:txBody>
      </p:sp>
      <p:sp>
        <p:nvSpPr>
          <p:cNvPr id="82947" name="Rectangle 3">
            <a:extLst>
              <a:ext uri="{FF2B5EF4-FFF2-40B4-BE49-F238E27FC236}">
                <a16:creationId xmlns:a16="http://schemas.microsoft.com/office/drawing/2014/main" id="{858E5FEC-BCF0-4F42-84DA-D6B1C4788C7C}"/>
              </a:ext>
            </a:extLst>
          </p:cNvPr>
          <p:cNvSpPr>
            <a:spLocks noGrp="1" noChangeArrowheads="1"/>
          </p:cNvSpPr>
          <p:nvPr>
            <p:ph idx="1"/>
          </p:nvPr>
        </p:nvSpPr>
        <p:spPr>
          <a:xfrm>
            <a:off x="685800" y="1905000"/>
            <a:ext cx="7772400" cy="4343400"/>
          </a:xfrm>
        </p:spPr>
        <p:txBody>
          <a:bodyPr/>
          <a:lstStyle/>
          <a:p>
            <a:pPr marL="0" indent="352425">
              <a:lnSpc>
                <a:spcPct val="120000"/>
              </a:lnSpc>
              <a:buFontTx/>
              <a:buNone/>
            </a:pPr>
            <a:r>
              <a:rPr lang="zh-CN" altLang="en-US" b="1">
                <a:latin typeface="仿宋_GB2312" pitchFamily="49" charset="-122"/>
                <a:ea typeface="仿宋_GB2312" pitchFamily="49" charset="-122"/>
              </a:rPr>
              <a:t>消息队列就是一个消息的链表。可以把消息看作一个记录，具有特定的格式。进程可以向中按照一定的规则添加新消息；另一些进程则可以从消息队列中读走消息。</a:t>
            </a:r>
            <a:r>
              <a:rPr lang="zh-CN" altLang="en-US" sz="3400" b="1">
                <a:latin typeface="仿宋_GB2312" pitchFamily="49" charset="-122"/>
                <a:ea typeface="仿宋_GB2312" pitchFamily="49" charset="-122"/>
              </a:rPr>
              <a:t> </a:t>
            </a:r>
          </a:p>
        </p:txBody>
      </p:sp>
    </p:spTree>
    <p:extLst>
      <p:ext uri="{BB962C8B-B14F-4D97-AF65-F5344CB8AC3E}">
        <p14:creationId xmlns:p14="http://schemas.microsoft.com/office/powerpoint/2010/main" val="283378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descr="Large confetti">
            <a:extLst>
              <a:ext uri="{FF2B5EF4-FFF2-40B4-BE49-F238E27FC236}">
                <a16:creationId xmlns:a16="http://schemas.microsoft.com/office/drawing/2014/main" id="{4557CD57-FAEC-4413-AAF8-5F53A699D148}"/>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分类</a:t>
            </a:r>
          </a:p>
        </p:txBody>
      </p:sp>
      <p:sp>
        <p:nvSpPr>
          <p:cNvPr id="83971" name="Rectangle 3">
            <a:extLst>
              <a:ext uri="{FF2B5EF4-FFF2-40B4-BE49-F238E27FC236}">
                <a16:creationId xmlns:a16="http://schemas.microsoft.com/office/drawing/2014/main" id="{36B266C7-B4A1-4977-98FB-728B63E3980D}"/>
              </a:ext>
            </a:extLst>
          </p:cNvPr>
          <p:cNvSpPr>
            <a:spLocks noGrp="1" noChangeArrowheads="1"/>
          </p:cNvSpPr>
          <p:nvPr>
            <p:ph idx="1"/>
          </p:nvPr>
        </p:nvSpPr>
        <p:spPr/>
        <p:txBody>
          <a:bodyPr/>
          <a:lstStyle/>
          <a:p>
            <a:pPr>
              <a:lnSpc>
                <a:spcPct val="120000"/>
              </a:lnSpc>
              <a:buFontTx/>
              <a:buNone/>
            </a:pPr>
            <a:r>
              <a:rPr lang="zh-CN" altLang="en-US" sz="3400" b="1">
                <a:latin typeface="仿宋_GB2312" pitchFamily="49" charset="-122"/>
                <a:ea typeface="仿宋_GB2312" pitchFamily="49" charset="-122"/>
              </a:rPr>
              <a:t>	目前主要有两种类型的消息队列：</a:t>
            </a:r>
            <a:r>
              <a:rPr lang="en-US" altLang="zh-CN" sz="3400" b="1">
                <a:solidFill>
                  <a:srgbClr val="FF0000"/>
                </a:solidFill>
                <a:latin typeface="仿宋_GB2312" pitchFamily="49" charset="-122"/>
                <a:ea typeface="仿宋_GB2312" pitchFamily="49" charset="-122"/>
              </a:rPr>
              <a:t>POSIX</a:t>
            </a:r>
            <a:r>
              <a:rPr lang="zh-CN" altLang="en-US" sz="3400" b="1">
                <a:solidFill>
                  <a:srgbClr val="FF0000"/>
                </a:solidFill>
                <a:latin typeface="仿宋_GB2312" pitchFamily="49" charset="-122"/>
                <a:ea typeface="仿宋_GB2312" pitchFamily="49" charset="-122"/>
              </a:rPr>
              <a:t>消息队列</a:t>
            </a:r>
            <a:r>
              <a:rPr lang="zh-CN" altLang="en-US" sz="3400" b="1">
                <a:latin typeface="仿宋_GB2312" pitchFamily="49" charset="-122"/>
                <a:ea typeface="仿宋_GB2312" pitchFamily="49" charset="-122"/>
              </a:rPr>
              <a:t>以及</a:t>
            </a:r>
            <a:r>
              <a:rPr lang="zh-CN" altLang="en-US" sz="3400" b="1">
                <a:solidFill>
                  <a:srgbClr val="FF0000"/>
                </a:solidFill>
                <a:latin typeface="仿宋_GB2312" pitchFamily="49" charset="-122"/>
                <a:ea typeface="仿宋_GB2312" pitchFamily="49" charset="-122"/>
              </a:rPr>
              <a:t>系统</a:t>
            </a:r>
            <a:r>
              <a:rPr lang="en-US" altLang="zh-CN" sz="3400" b="1">
                <a:solidFill>
                  <a:srgbClr val="FF0000"/>
                </a:solidFill>
                <a:latin typeface="仿宋_GB2312" pitchFamily="49" charset="-122"/>
                <a:ea typeface="仿宋_GB2312" pitchFamily="49" charset="-122"/>
              </a:rPr>
              <a:t>V</a:t>
            </a:r>
            <a:r>
              <a:rPr lang="zh-CN" altLang="en-US" sz="3400" b="1">
                <a:solidFill>
                  <a:srgbClr val="FF0000"/>
                </a:solidFill>
                <a:latin typeface="仿宋_GB2312" pitchFamily="49" charset="-122"/>
                <a:ea typeface="仿宋_GB2312" pitchFamily="49" charset="-122"/>
              </a:rPr>
              <a:t>消息队列</a:t>
            </a:r>
            <a:r>
              <a:rPr lang="zh-CN" altLang="en-US" sz="3400" b="1">
                <a:latin typeface="仿宋_GB2312" pitchFamily="49" charset="-122"/>
                <a:ea typeface="仿宋_GB2312" pitchFamily="49" charset="-122"/>
              </a:rPr>
              <a:t>，系统</a:t>
            </a:r>
            <a:r>
              <a:rPr lang="en-US" altLang="zh-CN" sz="3400" b="1">
                <a:latin typeface="仿宋_GB2312" pitchFamily="49" charset="-122"/>
                <a:ea typeface="仿宋_GB2312" pitchFamily="49" charset="-122"/>
              </a:rPr>
              <a:t>V</a:t>
            </a:r>
            <a:r>
              <a:rPr lang="zh-CN" altLang="en-US" sz="3400" b="1">
                <a:latin typeface="仿宋_GB2312" pitchFamily="49" charset="-122"/>
                <a:ea typeface="仿宋_GB2312" pitchFamily="49" charset="-122"/>
              </a:rPr>
              <a:t>消息队列目前被大量使用。</a:t>
            </a:r>
          </a:p>
        </p:txBody>
      </p:sp>
    </p:spTree>
    <p:extLst>
      <p:ext uri="{BB962C8B-B14F-4D97-AF65-F5344CB8AC3E}">
        <p14:creationId xmlns:p14="http://schemas.microsoft.com/office/powerpoint/2010/main" val="2153127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descr="Large confetti">
            <a:extLst>
              <a:ext uri="{FF2B5EF4-FFF2-40B4-BE49-F238E27FC236}">
                <a16:creationId xmlns:a16="http://schemas.microsoft.com/office/drawing/2014/main" id="{22A84B81-6204-4E8E-94D7-AC26C5A8E38F}"/>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持续性</a:t>
            </a:r>
          </a:p>
        </p:txBody>
      </p:sp>
      <p:sp>
        <p:nvSpPr>
          <p:cNvPr id="84995" name="Rectangle 3">
            <a:extLst>
              <a:ext uri="{FF2B5EF4-FFF2-40B4-BE49-F238E27FC236}">
                <a16:creationId xmlns:a16="http://schemas.microsoft.com/office/drawing/2014/main" id="{51B8E635-A63E-4C51-B7B5-C38749F3E20B}"/>
              </a:ext>
            </a:extLst>
          </p:cNvPr>
          <p:cNvSpPr>
            <a:spLocks noGrp="1" noChangeArrowheads="1"/>
          </p:cNvSpPr>
          <p:nvPr>
            <p:ph idx="1"/>
          </p:nvPr>
        </p:nvSpPr>
        <p:spPr/>
        <p:txBody>
          <a:bodyPr/>
          <a:lstStyle/>
          <a:p>
            <a:pPr marL="0" indent="442913" fontAlgn="t">
              <a:lnSpc>
                <a:spcPct val="120000"/>
              </a:lnSpc>
              <a:spcBef>
                <a:spcPct val="0"/>
              </a:spcBef>
              <a:buFontTx/>
              <a:buNone/>
            </a:pPr>
            <a:r>
              <a:rPr lang="zh-CN" altLang="en-US" sz="3400" b="1">
                <a:latin typeface="仿宋_GB2312" pitchFamily="49" charset="-122"/>
                <a:ea typeface="仿宋_GB2312" pitchFamily="49" charset="-122"/>
              </a:rPr>
              <a:t>系统</a:t>
            </a:r>
            <a:r>
              <a:rPr lang="en-US" altLang="zh-CN" sz="3400" b="1">
                <a:latin typeface="仿宋_GB2312" pitchFamily="49" charset="-122"/>
                <a:ea typeface="仿宋_GB2312" pitchFamily="49" charset="-122"/>
              </a:rPr>
              <a:t>V</a:t>
            </a:r>
            <a:r>
              <a:rPr lang="zh-CN" altLang="en-US" sz="3400" b="1">
                <a:latin typeface="仿宋_GB2312" pitchFamily="49" charset="-122"/>
                <a:ea typeface="仿宋_GB2312" pitchFamily="49" charset="-122"/>
              </a:rPr>
              <a:t>消息队列是随内核持续的，只有在内核重起或者人工删除时，该消息队列才会被删除。</a:t>
            </a:r>
          </a:p>
          <a:p>
            <a:pPr marL="0" indent="442913">
              <a:lnSpc>
                <a:spcPct val="120000"/>
              </a:lnSpc>
              <a:spcBef>
                <a:spcPct val="0"/>
              </a:spcBef>
              <a:buFontTx/>
              <a:buNone/>
            </a:pPr>
            <a:endParaRPr lang="zh-CN" altLang="en-US" b="1">
              <a:solidFill>
                <a:schemeClr val="tx2"/>
              </a:solidFill>
              <a:ea typeface="仿宋_GB2312" pitchFamily="49" charset="-122"/>
            </a:endParaRPr>
          </a:p>
        </p:txBody>
      </p:sp>
    </p:spTree>
    <p:extLst>
      <p:ext uri="{BB962C8B-B14F-4D97-AF65-F5344CB8AC3E}">
        <p14:creationId xmlns:p14="http://schemas.microsoft.com/office/powerpoint/2010/main" val="1188501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descr="Large confetti">
            <a:extLst>
              <a:ext uri="{FF2B5EF4-FFF2-40B4-BE49-F238E27FC236}">
                <a16:creationId xmlns:a16="http://schemas.microsoft.com/office/drawing/2014/main" id="{D5CD280D-5136-4255-AB22-C8DF4713852A}"/>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键值</a:t>
            </a:r>
          </a:p>
        </p:txBody>
      </p:sp>
      <p:sp>
        <p:nvSpPr>
          <p:cNvPr id="138243" name="Rectangle 1027">
            <a:extLst>
              <a:ext uri="{FF2B5EF4-FFF2-40B4-BE49-F238E27FC236}">
                <a16:creationId xmlns:a16="http://schemas.microsoft.com/office/drawing/2014/main" id="{C8682425-A7C5-4953-9EA6-86D99A0DA1F2}"/>
              </a:ext>
            </a:extLst>
          </p:cNvPr>
          <p:cNvSpPr>
            <a:spLocks noGrp="1" noChangeArrowheads="1"/>
          </p:cNvSpPr>
          <p:nvPr>
            <p:ph idx="1"/>
          </p:nvPr>
        </p:nvSpPr>
        <p:spPr/>
        <p:txBody>
          <a:bodyPr/>
          <a:lstStyle/>
          <a:p>
            <a:pPr>
              <a:lnSpc>
                <a:spcPct val="120000"/>
              </a:lnSpc>
              <a:spcBef>
                <a:spcPct val="0"/>
              </a:spcBef>
              <a:buFontTx/>
              <a:buNone/>
            </a:pPr>
            <a:r>
              <a:rPr lang="zh-CN" altLang="en-US" b="1">
                <a:solidFill>
                  <a:schemeClr val="tx2"/>
                </a:solidFill>
                <a:ea typeface="仿宋_GB2312" pitchFamily="49" charset="-122"/>
              </a:rPr>
              <a:t>	</a:t>
            </a:r>
            <a:r>
              <a:rPr lang="zh-CN" altLang="en-US" b="1">
                <a:latin typeface="仿宋_GB2312" pitchFamily="49" charset="-122"/>
                <a:ea typeface="仿宋_GB2312" pitchFamily="49" charset="-122"/>
              </a:rPr>
              <a:t>消息队列的内核持续性要求每个消息队列都在系统范围内对应唯一的键值，所以，要获得一个消息队列的描述字，必须提供该消息队列的键值。 </a:t>
            </a:r>
          </a:p>
        </p:txBody>
      </p:sp>
    </p:spTree>
    <p:extLst>
      <p:ext uri="{BB962C8B-B14F-4D97-AF65-F5344CB8AC3E}">
        <p14:creationId xmlns:p14="http://schemas.microsoft.com/office/powerpoint/2010/main" val="360646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descr="Large confetti">
            <a:extLst>
              <a:ext uri="{FF2B5EF4-FFF2-40B4-BE49-F238E27FC236}">
                <a16:creationId xmlns:a16="http://schemas.microsoft.com/office/drawing/2014/main" id="{0D9B809E-AC67-4A73-BD45-D9E7AE089C80}"/>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目的</a:t>
            </a:r>
          </a:p>
        </p:txBody>
      </p:sp>
      <p:sp>
        <p:nvSpPr>
          <p:cNvPr id="137219" name="Rectangle 3">
            <a:extLst>
              <a:ext uri="{FF2B5EF4-FFF2-40B4-BE49-F238E27FC236}">
                <a16:creationId xmlns:a16="http://schemas.microsoft.com/office/drawing/2014/main" id="{BBFE0CD0-ADB5-401B-98BA-26F243838E78}"/>
              </a:ext>
            </a:extLst>
          </p:cNvPr>
          <p:cNvSpPr>
            <a:spLocks noGrp="1" noChangeArrowheads="1"/>
          </p:cNvSpPr>
          <p:nvPr>
            <p:ph idx="1"/>
          </p:nvPr>
        </p:nvSpPr>
        <p:spPr/>
        <p:txBody>
          <a:bodyPr>
            <a:normAutofit lnSpcReduction="10000"/>
          </a:bodyPr>
          <a:lstStyle/>
          <a:p>
            <a:pPr>
              <a:buFontTx/>
              <a:buNone/>
            </a:pPr>
            <a:r>
              <a:rPr lang="zh-CN" altLang="en-US" sz="2600" b="1">
                <a:solidFill>
                  <a:srgbClr val="FF0000"/>
                </a:solidFill>
                <a:latin typeface="仿宋_GB2312" pitchFamily="49" charset="-122"/>
                <a:ea typeface="仿宋_GB2312" pitchFamily="49" charset="-122"/>
              </a:rPr>
              <a:t>3、通知事件</a:t>
            </a:r>
          </a:p>
          <a:p>
            <a:pPr>
              <a:buFontTx/>
              <a:buNone/>
            </a:pPr>
            <a:r>
              <a:rPr lang="zh-CN" altLang="en-US" sz="2600" b="1">
                <a:solidFill>
                  <a:srgbClr val="080808"/>
                </a:solidFill>
                <a:latin typeface="仿宋_GB2312" pitchFamily="49" charset="-122"/>
                <a:ea typeface="仿宋_GB2312" pitchFamily="49" charset="-122"/>
              </a:rPr>
              <a:t>    </a:t>
            </a:r>
            <a:r>
              <a:rPr lang="zh-CN" altLang="en-US" sz="2600" b="1">
                <a:latin typeface="仿宋_GB2312" pitchFamily="49" charset="-122"/>
                <a:ea typeface="仿宋_GB2312" pitchFamily="49" charset="-122"/>
              </a:rPr>
              <a:t>一个进程需要向另一个或一组进程发送消息，通知它们发生了某种事件。</a:t>
            </a:r>
          </a:p>
          <a:p>
            <a:pPr>
              <a:buFontTx/>
              <a:buNone/>
            </a:pPr>
            <a:endParaRPr lang="zh-CN" altLang="en-US" sz="2600" b="1">
              <a:latin typeface="仿宋_GB2312" pitchFamily="49" charset="-122"/>
              <a:ea typeface="仿宋_GB2312" pitchFamily="49" charset="-122"/>
            </a:endParaRPr>
          </a:p>
          <a:p>
            <a:pPr>
              <a:buFontTx/>
              <a:buNone/>
            </a:pPr>
            <a:r>
              <a:rPr lang="zh-CN" altLang="en-US" sz="2600" b="1">
                <a:solidFill>
                  <a:srgbClr val="FF0000"/>
                </a:solidFill>
                <a:latin typeface="仿宋_GB2312" pitchFamily="49" charset="-122"/>
                <a:ea typeface="仿宋_GB2312" pitchFamily="49" charset="-122"/>
              </a:rPr>
              <a:t>4、进程控制</a:t>
            </a:r>
          </a:p>
          <a:p>
            <a:pPr>
              <a:buFontTx/>
              <a:buNone/>
            </a:pPr>
            <a:r>
              <a:rPr lang="zh-CN" altLang="en-US" sz="2600" b="1">
                <a:solidFill>
                  <a:srgbClr val="080808"/>
                </a:solidFill>
                <a:latin typeface="仿宋_GB2312" pitchFamily="49" charset="-122"/>
                <a:ea typeface="仿宋_GB2312" pitchFamily="49" charset="-122"/>
              </a:rPr>
              <a:t>	  </a:t>
            </a:r>
            <a:r>
              <a:rPr lang="zh-CN" altLang="en-US" sz="2600" b="1">
                <a:latin typeface="仿宋_GB2312" pitchFamily="49" charset="-122"/>
                <a:ea typeface="仿宋_GB2312" pitchFamily="49" charset="-122"/>
              </a:rPr>
              <a:t>有些进程希望完全控制另一个进程的执行（如</a:t>
            </a:r>
            <a:r>
              <a:rPr lang="en-US" altLang="zh-CN" sz="2600" b="1">
                <a:latin typeface="仿宋_GB2312" pitchFamily="49" charset="-122"/>
                <a:ea typeface="仿宋_GB2312" pitchFamily="49" charset="-122"/>
              </a:rPr>
              <a:t>Debug</a:t>
            </a:r>
            <a:r>
              <a:rPr lang="zh-CN" altLang="en-US" sz="2600" b="1">
                <a:latin typeface="仿宋_GB2312" pitchFamily="49" charset="-122"/>
                <a:ea typeface="仿宋_GB2312" pitchFamily="49" charset="-122"/>
              </a:rPr>
              <a:t>进程），此时控制进程希望能够拦截另一个进程的所有操作，并能够及时知道它的状态改变。</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Large confetti">
            <a:extLst>
              <a:ext uri="{FF2B5EF4-FFF2-40B4-BE49-F238E27FC236}">
                <a16:creationId xmlns:a16="http://schemas.microsoft.com/office/drawing/2014/main" id="{043DB80D-23B6-41AD-91C6-F7FF2EA32CA0}"/>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键值</a:t>
            </a:r>
          </a:p>
        </p:txBody>
      </p:sp>
      <p:sp>
        <p:nvSpPr>
          <p:cNvPr id="86019" name="Rectangle 3">
            <a:extLst>
              <a:ext uri="{FF2B5EF4-FFF2-40B4-BE49-F238E27FC236}">
                <a16:creationId xmlns:a16="http://schemas.microsoft.com/office/drawing/2014/main" id="{C13CEED6-BDAB-4869-A244-0E1CB7308B61}"/>
              </a:ext>
            </a:extLst>
          </p:cNvPr>
          <p:cNvSpPr>
            <a:spLocks noGrp="1" noChangeArrowheads="1"/>
          </p:cNvSpPr>
          <p:nvPr>
            <p:ph idx="1"/>
          </p:nvPr>
        </p:nvSpPr>
        <p:spPr/>
        <p:txBody>
          <a:bodyPr>
            <a:normAutofit fontScale="92500" lnSpcReduction="10000"/>
          </a:bodyPr>
          <a:lstStyle/>
          <a:p>
            <a:pPr marL="0" indent="354013" fontAlgn="t">
              <a:lnSpc>
                <a:spcPct val="120000"/>
              </a:lnSpc>
              <a:buFontTx/>
              <a:buNone/>
            </a:pPr>
            <a:r>
              <a:rPr lang="en-US" altLang="zh-CN" sz="2800" b="1">
                <a:latin typeface="仿宋_GB2312" pitchFamily="49" charset="-122"/>
                <a:ea typeface="仿宋_GB2312" pitchFamily="49" charset="-122"/>
              </a:rPr>
              <a:t>#include &lt;sys/types.h&gt; </a:t>
            </a:r>
          </a:p>
          <a:p>
            <a:pPr marL="0" indent="354013" fontAlgn="t">
              <a:lnSpc>
                <a:spcPct val="120000"/>
              </a:lnSpc>
              <a:buFontTx/>
              <a:buNone/>
            </a:pPr>
            <a:r>
              <a:rPr lang="en-US" altLang="zh-CN" sz="2800" b="1">
                <a:latin typeface="仿宋_GB2312" pitchFamily="49" charset="-122"/>
                <a:ea typeface="仿宋_GB2312" pitchFamily="49" charset="-122"/>
              </a:rPr>
              <a:t>#include &lt;sys/ipc.h&gt;</a:t>
            </a:r>
            <a:r>
              <a:rPr lang="en-US" altLang="zh-CN" sz="2800" b="1">
                <a:solidFill>
                  <a:srgbClr val="FF0000"/>
                </a:solidFill>
                <a:latin typeface="Arial Unicode MS" panose="020B0604020202020204" pitchFamily="34" charset="-122"/>
                <a:ea typeface="Andale Mono"/>
                <a:cs typeface="Andale Mono"/>
              </a:rPr>
              <a:t> </a:t>
            </a:r>
          </a:p>
          <a:p>
            <a:pPr marL="0" indent="354013" algn="ctr" fontAlgn="t">
              <a:lnSpc>
                <a:spcPct val="120000"/>
              </a:lnSpc>
              <a:buFontTx/>
              <a:buNone/>
            </a:pPr>
            <a:r>
              <a:rPr lang="en-US" altLang="zh-CN" sz="2400" b="1">
                <a:solidFill>
                  <a:srgbClr val="FF0000"/>
                </a:solidFill>
                <a:latin typeface="仿宋_GB2312" pitchFamily="49" charset="-122"/>
                <a:ea typeface="仿宋_GB2312" pitchFamily="49" charset="-122"/>
              </a:rPr>
              <a:t>key_t ftok (char*pathname, char proj)</a:t>
            </a:r>
            <a:r>
              <a:rPr lang="en-US" altLang="zh-CN" sz="2400" b="1">
                <a:solidFill>
                  <a:srgbClr val="FF0000"/>
                </a:solidFill>
                <a:latin typeface="Arial Unicode MS" panose="020B0604020202020204" pitchFamily="34" charset="-122"/>
                <a:ea typeface="Andale Mono"/>
                <a:cs typeface="Andale Mono"/>
              </a:rPr>
              <a:t> </a:t>
            </a:r>
            <a:endParaRPr lang="en-US" altLang="zh-CN" sz="2400" b="1">
              <a:solidFill>
                <a:srgbClr val="FF0000"/>
              </a:solidFill>
              <a:latin typeface="Arial" panose="020B0604020202020204" pitchFamily="34" charset="0"/>
              <a:cs typeface="Arial" panose="020B0604020202020204" pitchFamily="34" charset="0"/>
            </a:endParaRPr>
          </a:p>
          <a:p>
            <a:pPr marL="0" indent="354013" fontAlgn="t">
              <a:lnSpc>
                <a:spcPct val="120000"/>
              </a:lnSpc>
              <a:buFontTx/>
              <a:buNone/>
            </a:pPr>
            <a:r>
              <a:rPr lang="zh-CN" altLang="en-US" sz="2800" b="1">
                <a:latin typeface="仿宋_GB2312" pitchFamily="49" charset="-122"/>
                <a:ea typeface="仿宋_GB2312" pitchFamily="49" charset="-122"/>
              </a:rPr>
              <a:t>功能：</a:t>
            </a:r>
          </a:p>
          <a:p>
            <a:pPr marL="0" indent="354013" fontAlgn="t">
              <a:lnSpc>
                <a:spcPct val="120000"/>
              </a:lnSpc>
              <a:buFontTx/>
              <a:buNone/>
            </a:pPr>
            <a:r>
              <a:rPr lang="zh-CN" altLang="en-US" sz="2800" b="1">
                <a:latin typeface="仿宋_GB2312" pitchFamily="49" charset="-122"/>
                <a:ea typeface="仿宋_GB2312" pitchFamily="49" charset="-122"/>
              </a:rPr>
              <a:t>    返回文件名对应的键值。</a:t>
            </a:r>
          </a:p>
          <a:p>
            <a:pPr marL="0" indent="354013" fontAlgn="t">
              <a:lnSpc>
                <a:spcPct val="120000"/>
              </a:lnSpc>
              <a:buFontTx/>
              <a:buNone/>
            </a:pPr>
            <a:r>
              <a:rPr lang="en-US" altLang="zh-CN" sz="2800" b="1">
                <a:latin typeface="仿宋_GB2312" pitchFamily="49" charset="-122"/>
                <a:ea typeface="仿宋_GB2312" pitchFamily="49" charset="-122"/>
              </a:rPr>
              <a:t>Pathname:</a:t>
            </a:r>
            <a:r>
              <a:rPr lang="zh-CN" altLang="en-US" sz="2800" b="1">
                <a:latin typeface="仿宋_GB2312" pitchFamily="49" charset="-122"/>
                <a:ea typeface="仿宋_GB2312" pitchFamily="49" charset="-122"/>
              </a:rPr>
              <a:t>文件名</a:t>
            </a:r>
          </a:p>
          <a:p>
            <a:pPr marL="0" indent="354013" fontAlgn="t">
              <a:lnSpc>
                <a:spcPct val="120000"/>
              </a:lnSpc>
              <a:buFontTx/>
              <a:buNone/>
            </a:pPr>
            <a:r>
              <a:rPr lang="en-US" altLang="zh-CN" sz="2800" b="1">
                <a:latin typeface="仿宋_GB2312" pitchFamily="49" charset="-122"/>
                <a:ea typeface="仿宋_GB2312" pitchFamily="49" charset="-122"/>
              </a:rPr>
              <a:t>Proj:</a:t>
            </a:r>
            <a:r>
              <a:rPr lang="zh-CN" altLang="en-US" sz="2800" b="1">
                <a:latin typeface="仿宋_GB2312" pitchFamily="49" charset="-122"/>
                <a:ea typeface="仿宋_GB2312" pitchFamily="49" charset="-122"/>
              </a:rPr>
              <a:t>项目名（不为0即可）</a:t>
            </a:r>
            <a:endParaRPr lang="en-US" altLang="zh-CN" sz="2800" b="1">
              <a:latin typeface="仿宋_GB2312" pitchFamily="49" charset="-122"/>
              <a:ea typeface="仿宋_GB2312" pitchFamily="49" charset="-122"/>
            </a:endParaRPr>
          </a:p>
        </p:txBody>
      </p:sp>
    </p:spTree>
    <p:extLst>
      <p:ext uri="{BB962C8B-B14F-4D97-AF65-F5344CB8AC3E}">
        <p14:creationId xmlns:p14="http://schemas.microsoft.com/office/powerpoint/2010/main" val="3080065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descr="Large confetti">
            <a:extLst>
              <a:ext uri="{FF2B5EF4-FFF2-40B4-BE49-F238E27FC236}">
                <a16:creationId xmlns:a16="http://schemas.microsoft.com/office/drawing/2014/main" id="{765C7350-B811-4D2C-9BDD-6B165F24C527}"/>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打开/创建</a:t>
            </a:r>
          </a:p>
        </p:txBody>
      </p:sp>
      <p:sp>
        <p:nvSpPr>
          <p:cNvPr id="139267" name="Rectangle 3">
            <a:extLst>
              <a:ext uri="{FF2B5EF4-FFF2-40B4-BE49-F238E27FC236}">
                <a16:creationId xmlns:a16="http://schemas.microsoft.com/office/drawing/2014/main" id="{91AF6385-DF66-4ECC-B01A-3360D5A74A16}"/>
              </a:ext>
            </a:extLst>
          </p:cNvPr>
          <p:cNvSpPr>
            <a:spLocks noGrp="1" noChangeArrowheads="1"/>
          </p:cNvSpPr>
          <p:nvPr>
            <p:ph idx="1"/>
          </p:nvPr>
        </p:nvSpPr>
        <p:spPr/>
        <p:txBody>
          <a:bodyPr>
            <a:normAutofit fontScale="92500" lnSpcReduction="10000"/>
          </a:bodyPr>
          <a:lstStyle/>
          <a:p>
            <a:pPr>
              <a:lnSpc>
                <a:spcPct val="90000"/>
              </a:lnSpc>
              <a:buFontTx/>
              <a:buNone/>
            </a:pPr>
            <a:r>
              <a:rPr lang="en-US" altLang="zh-CN" sz="2400" b="1">
                <a:latin typeface="仿宋_GB2312" pitchFamily="49" charset="-122"/>
                <a:ea typeface="仿宋_GB2312" pitchFamily="49" charset="-122"/>
              </a:rPr>
              <a:t>#include &lt;sys/types.h&gt;</a:t>
            </a:r>
          </a:p>
          <a:p>
            <a:pPr>
              <a:lnSpc>
                <a:spcPct val="90000"/>
              </a:lnSpc>
              <a:buFontTx/>
              <a:buNone/>
            </a:pPr>
            <a:r>
              <a:rPr lang="en-US" altLang="zh-CN" sz="2400" b="1">
                <a:latin typeface="仿宋_GB2312" pitchFamily="49" charset="-122"/>
                <a:ea typeface="仿宋_GB2312" pitchFamily="49" charset="-122"/>
              </a:rPr>
              <a:t>#include &lt;sys/ipc.h&gt; </a:t>
            </a:r>
          </a:p>
          <a:p>
            <a:pPr>
              <a:lnSpc>
                <a:spcPct val="90000"/>
              </a:lnSpc>
              <a:buFontTx/>
              <a:buNone/>
            </a:pPr>
            <a:r>
              <a:rPr lang="en-US" altLang="zh-CN" sz="2400" b="1">
                <a:latin typeface="仿宋_GB2312" pitchFamily="49" charset="-122"/>
                <a:ea typeface="仿宋_GB2312" pitchFamily="49" charset="-122"/>
              </a:rPr>
              <a:t>#include &lt;sys/msg.h&gt;</a:t>
            </a:r>
            <a:r>
              <a:rPr lang="en-US" altLang="zh-CN" b="1">
                <a:latin typeface="Arial Unicode MS" panose="020B0604020202020204" pitchFamily="34" charset="-122"/>
                <a:ea typeface="Andale Mono"/>
                <a:cs typeface="Andale Mono"/>
              </a:rPr>
              <a:t> </a:t>
            </a:r>
          </a:p>
          <a:p>
            <a:pPr algn="ctr" fontAlgn="t">
              <a:lnSpc>
                <a:spcPct val="90000"/>
              </a:lnSpc>
              <a:buFontTx/>
              <a:buNone/>
            </a:pPr>
            <a:r>
              <a:rPr lang="en-US" altLang="zh-CN" b="1">
                <a:solidFill>
                  <a:srgbClr val="FF0000"/>
                </a:solidFill>
                <a:latin typeface="仿宋_GB2312" pitchFamily="49" charset="-122"/>
                <a:ea typeface="仿宋_GB2312" pitchFamily="49" charset="-122"/>
              </a:rPr>
              <a:t>int msgget(key_t key, int msgflg)</a:t>
            </a:r>
            <a:r>
              <a:rPr lang="en-US" altLang="zh-CN" b="1">
                <a:latin typeface="仿宋_GB2312" pitchFamily="49" charset="-122"/>
                <a:ea typeface="仿宋_GB2312" pitchFamily="49" charset="-122"/>
              </a:rPr>
              <a:t> </a:t>
            </a:r>
          </a:p>
          <a:p>
            <a:pPr fontAlgn="t">
              <a:lnSpc>
                <a:spcPct val="90000"/>
              </a:lnSpc>
              <a:buFontTx/>
              <a:buNone/>
            </a:pPr>
            <a:endParaRPr lang="en-US" altLang="zh-CN" sz="3000" b="1">
              <a:latin typeface="仿宋_GB2312" pitchFamily="49" charset="-122"/>
              <a:ea typeface="仿宋_GB2312" pitchFamily="49" charset="-122"/>
            </a:endParaRPr>
          </a:p>
          <a:p>
            <a:pPr fontAlgn="t">
              <a:lnSpc>
                <a:spcPct val="90000"/>
              </a:lnSpc>
              <a:buFontTx/>
              <a:buNone/>
            </a:pPr>
            <a:r>
              <a:rPr lang="en-US" altLang="zh-CN" sz="3000" b="1">
                <a:latin typeface="仿宋_GB2312" pitchFamily="49" charset="-122"/>
                <a:ea typeface="仿宋_GB2312" pitchFamily="49" charset="-122"/>
              </a:rPr>
              <a:t>Key：</a:t>
            </a:r>
            <a:r>
              <a:rPr lang="zh-CN" altLang="en-US" sz="3000" b="1">
                <a:latin typeface="仿宋_GB2312" pitchFamily="49" charset="-122"/>
                <a:ea typeface="仿宋_GB2312" pitchFamily="49" charset="-122"/>
              </a:rPr>
              <a:t>键值，由</a:t>
            </a:r>
            <a:r>
              <a:rPr lang="en-US" altLang="zh-CN" sz="3000" b="1">
                <a:latin typeface="仿宋_GB2312" pitchFamily="49" charset="-122"/>
                <a:ea typeface="仿宋_GB2312" pitchFamily="49" charset="-122"/>
              </a:rPr>
              <a:t>ftok</a:t>
            </a:r>
            <a:r>
              <a:rPr lang="zh-CN" altLang="en-US" sz="3000" b="1">
                <a:latin typeface="仿宋_GB2312" pitchFamily="49" charset="-122"/>
                <a:ea typeface="仿宋_GB2312" pitchFamily="49" charset="-122"/>
              </a:rPr>
              <a:t>获得。</a:t>
            </a:r>
          </a:p>
          <a:p>
            <a:pPr fontAlgn="t">
              <a:lnSpc>
                <a:spcPct val="90000"/>
              </a:lnSpc>
              <a:buFontTx/>
              <a:buNone/>
            </a:pPr>
            <a:r>
              <a:rPr lang="en-US" altLang="zh-CN" sz="3000" b="1">
                <a:latin typeface="仿宋_GB2312" pitchFamily="49" charset="-122"/>
                <a:ea typeface="仿宋_GB2312" pitchFamily="49" charset="-122"/>
              </a:rPr>
              <a:t>Msgflg：</a:t>
            </a:r>
            <a:r>
              <a:rPr lang="zh-CN" altLang="en-US" sz="3000" b="1">
                <a:latin typeface="仿宋_GB2312" pitchFamily="49" charset="-122"/>
                <a:ea typeface="仿宋_GB2312" pitchFamily="49" charset="-122"/>
              </a:rPr>
              <a:t>标志位。</a:t>
            </a:r>
          </a:p>
          <a:p>
            <a:pPr fontAlgn="t">
              <a:lnSpc>
                <a:spcPct val="90000"/>
              </a:lnSpc>
              <a:buFontTx/>
              <a:buNone/>
            </a:pPr>
            <a:r>
              <a:rPr lang="zh-CN" altLang="en-US" sz="3000" b="1">
                <a:latin typeface="仿宋_GB2312" pitchFamily="49" charset="-122"/>
                <a:ea typeface="仿宋_GB2312" pitchFamily="49" charset="-122"/>
              </a:rPr>
              <a:t>返回值：与健值</a:t>
            </a:r>
            <a:r>
              <a:rPr lang="en-US" altLang="zh-CN" sz="3000" b="1">
                <a:latin typeface="仿宋_GB2312" pitchFamily="49" charset="-122"/>
                <a:ea typeface="仿宋_GB2312" pitchFamily="49" charset="-122"/>
              </a:rPr>
              <a:t>key</a:t>
            </a:r>
            <a:r>
              <a:rPr lang="zh-CN" altLang="en-US" sz="3000" b="1">
                <a:latin typeface="仿宋_GB2312" pitchFamily="49" charset="-122"/>
                <a:ea typeface="仿宋_GB2312" pitchFamily="49" charset="-122"/>
              </a:rPr>
              <a:t>相对应的消息队列描述字。</a:t>
            </a:r>
            <a:endParaRPr lang="en-US" altLang="zh-CN" sz="3000" b="1">
              <a:latin typeface="仿宋_GB2312" pitchFamily="49" charset="-122"/>
              <a:ea typeface="仿宋_GB2312" pitchFamily="49" charset="-122"/>
            </a:endParaRPr>
          </a:p>
        </p:txBody>
      </p:sp>
    </p:spTree>
    <p:extLst>
      <p:ext uri="{BB962C8B-B14F-4D97-AF65-F5344CB8AC3E}">
        <p14:creationId xmlns:p14="http://schemas.microsoft.com/office/powerpoint/2010/main" val="2559067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6A9DAE2-CE98-44D7-BFB6-160C9FA3369E}"/>
              </a:ext>
            </a:extLst>
          </p:cNvPr>
          <p:cNvSpPr>
            <a:spLocks noGrp="1" noChangeArrowheads="1"/>
          </p:cNvSpPr>
          <p:nvPr>
            <p:ph idx="1"/>
          </p:nvPr>
        </p:nvSpPr>
        <p:spPr>
          <a:xfrm>
            <a:off x="1116013" y="1752600"/>
            <a:ext cx="7342187" cy="4648200"/>
          </a:xfrm>
        </p:spPr>
        <p:txBody>
          <a:bodyPr/>
          <a:lstStyle/>
          <a:p>
            <a:pPr fontAlgn="t">
              <a:lnSpc>
                <a:spcPct val="120000"/>
              </a:lnSpc>
            </a:pPr>
            <a:r>
              <a:rPr lang="en-US" altLang="zh-CN" sz="2800" b="1">
                <a:solidFill>
                  <a:srgbClr val="FF0000"/>
                </a:solidFill>
                <a:latin typeface="仿宋_GB2312" pitchFamily="49" charset="-122"/>
                <a:ea typeface="仿宋_GB2312" pitchFamily="49" charset="-122"/>
              </a:rPr>
              <a:t>IPC_CREAT</a:t>
            </a:r>
          </a:p>
          <a:p>
            <a:pPr fontAlgn="t">
              <a:lnSpc>
                <a:spcPct val="120000"/>
              </a:lnSpc>
              <a:buFontTx/>
              <a:buNone/>
            </a:pPr>
            <a:r>
              <a:rPr lang="zh-CN" altLang="en-US" sz="2800" b="1">
                <a:latin typeface="仿宋_GB2312" pitchFamily="49" charset="-122"/>
                <a:ea typeface="仿宋_GB2312" pitchFamily="49" charset="-122"/>
              </a:rPr>
              <a:t>  创建新的消息队列</a:t>
            </a:r>
          </a:p>
          <a:p>
            <a:pPr fontAlgn="t">
              <a:lnSpc>
                <a:spcPct val="120000"/>
              </a:lnSpc>
            </a:pPr>
            <a:r>
              <a:rPr lang="en-US" altLang="zh-CN" sz="2800" b="1">
                <a:solidFill>
                  <a:srgbClr val="FF0000"/>
                </a:solidFill>
                <a:latin typeface="仿宋_GB2312" pitchFamily="49" charset="-122"/>
                <a:ea typeface="仿宋_GB2312" pitchFamily="49" charset="-122"/>
              </a:rPr>
              <a:t>IPC_EXCL</a:t>
            </a:r>
          </a:p>
          <a:p>
            <a:pPr fontAlgn="t">
              <a:lnSpc>
                <a:spcPct val="120000"/>
              </a:lnSpc>
              <a:buFontTx/>
              <a:buNone/>
            </a:pPr>
            <a:r>
              <a:rPr lang="zh-CN" altLang="en-US" sz="2800" b="1">
                <a:latin typeface="仿宋_GB2312" pitchFamily="49" charset="-122"/>
                <a:ea typeface="仿宋_GB2312" pitchFamily="49" charset="-122"/>
              </a:rPr>
              <a:t>  与</a:t>
            </a:r>
            <a:r>
              <a:rPr lang="en-US" altLang="zh-CN" sz="2800" b="1">
                <a:latin typeface="仿宋_GB2312" pitchFamily="49" charset="-122"/>
                <a:ea typeface="仿宋_GB2312" pitchFamily="49" charset="-122"/>
              </a:rPr>
              <a:t>IPC_CREAT</a:t>
            </a:r>
            <a:r>
              <a:rPr lang="zh-CN" altLang="en-US" sz="2800" b="1">
                <a:latin typeface="仿宋_GB2312" pitchFamily="49" charset="-122"/>
                <a:ea typeface="仿宋_GB2312" pitchFamily="49" charset="-122"/>
              </a:rPr>
              <a:t>一同使用，表示如果要创建的消息队列已经存在，则返回错误。</a:t>
            </a:r>
          </a:p>
          <a:p>
            <a:pPr fontAlgn="t">
              <a:lnSpc>
                <a:spcPct val="120000"/>
              </a:lnSpc>
            </a:pPr>
            <a:r>
              <a:rPr lang="en-US" altLang="zh-CN" sz="2800" b="1">
                <a:solidFill>
                  <a:srgbClr val="FF0000"/>
                </a:solidFill>
                <a:latin typeface="仿宋_GB2312" pitchFamily="49" charset="-122"/>
                <a:ea typeface="仿宋_GB2312" pitchFamily="49" charset="-122"/>
              </a:rPr>
              <a:t>IPC_NOWAIT</a:t>
            </a:r>
          </a:p>
          <a:p>
            <a:pPr fontAlgn="t">
              <a:lnSpc>
                <a:spcPct val="120000"/>
              </a:lnSpc>
              <a:buFontTx/>
              <a:buNone/>
            </a:pPr>
            <a:r>
              <a:rPr lang="zh-CN" altLang="en-US" sz="2800" b="1">
                <a:latin typeface="仿宋_GB2312" pitchFamily="49" charset="-122"/>
                <a:ea typeface="仿宋_GB2312" pitchFamily="49" charset="-122"/>
              </a:rPr>
              <a:t>  读写消息队列要求无法得到满足时，不阻塞。</a:t>
            </a:r>
          </a:p>
        </p:txBody>
      </p:sp>
      <p:sp>
        <p:nvSpPr>
          <p:cNvPr id="88067" name="Rectangle 3" descr="Large confetti">
            <a:extLst>
              <a:ext uri="{FF2B5EF4-FFF2-40B4-BE49-F238E27FC236}">
                <a16:creationId xmlns:a16="http://schemas.microsoft.com/office/drawing/2014/main" id="{3166B244-7E93-48D8-9042-BF73DB911D36}"/>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打开/创建</a:t>
            </a:r>
          </a:p>
        </p:txBody>
      </p:sp>
    </p:spTree>
    <p:extLst>
      <p:ext uri="{BB962C8B-B14F-4D97-AF65-F5344CB8AC3E}">
        <p14:creationId xmlns:p14="http://schemas.microsoft.com/office/powerpoint/2010/main" val="2632805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descr="Large confetti">
            <a:extLst>
              <a:ext uri="{FF2B5EF4-FFF2-40B4-BE49-F238E27FC236}">
                <a16:creationId xmlns:a16="http://schemas.microsoft.com/office/drawing/2014/main" id="{4687D762-1C3E-48B9-9648-20A4D4577FF6}"/>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创建</a:t>
            </a:r>
          </a:p>
        </p:txBody>
      </p:sp>
      <p:sp>
        <p:nvSpPr>
          <p:cNvPr id="91139" name="Rectangle 3">
            <a:extLst>
              <a:ext uri="{FF2B5EF4-FFF2-40B4-BE49-F238E27FC236}">
                <a16:creationId xmlns:a16="http://schemas.microsoft.com/office/drawing/2014/main" id="{8B7C33E1-6C93-4E41-BA48-8319625BB587}"/>
              </a:ext>
            </a:extLst>
          </p:cNvPr>
          <p:cNvSpPr>
            <a:spLocks noGrp="1" noChangeArrowheads="1"/>
          </p:cNvSpPr>
          <p:nvPr>
            <p:ph idx="1"/>
          </p:nvPr>
        </p:nvSpPr>
        <p:spPr>
          <a:xfrm>
            <a:off x="838200" y="1905000"/>
            <a:ext cx="7543800" cy="4191000"/>
          </a:xfrm>
        </p:spPr>
        <p:txBody>
          <a:bodyPr/>
          <a:lstStyle/>
          <a:p>
            <a:pPr marL="0" indent="352425" fontAlgn="t">
              <a:lnSpc>
                <a:spcPct val="120000"/>
              </a:lnSpc>
              <a:spcBef>
                <a:spcPct val="0"/>
              </a:spcBef>
              <a:buFontTx/>
              <a:buNone/>
            </a:pPr>
            <a:r>
              <a:rPr lang="zh-CN" altLang="en-US" b="1">
                <a:latin typeface="仿宋_GB2312" pitchFamily="49" charset="-122"/>
                <a:ea typeface="仿宋_GB2312" pitchFamily="49" charset="-122"/>
              </a:rPr>
              <a:t>在以下两种情况下，将创建一个新的消息队列：</a:t>
            </a:r>
          </a:p>
          <a:p>
            <a:pPr marL="0" indent="352425" fontAlgn="t">
              <a:lnSpc>
                <a:spcPct val="120000"/>
              </a:lnSpc>
            </a:pPr>
            <a:r>
              <a:rPr lang="zh-CN" altLang="en-US" b="1">
                <a:latin typeface="仿宋_GB2312" pitchFamily="49" charset="-122"/>
                <a:ea typeface="仿宋_GB2312" pitchFamily="49" charset="-122"/>
              </a:rPr>
              <a:t>如果没有消息队列与健值</a:t>
            </a:r>
            <a:r>
              <a:rPr lang="en-US" altLang="zh-CN" b="1">
                <a:latin typeface="仿宋_GB2312" pitchFamily="49" charset="-122"/>
                <a:ea typeface="仿宋_GB2312" pitchFamily="49" charset="-122"/>
              </a:rPr>
              <a:t>key</a:t>
            </a:r>
            <a:r>
              <a:rPr lang="zh-CN" altLang="en-US" b="1">
                <a:latin typeface="仿宋_GB2312" pitchFamily="49" charset="-122"/>
                <a:ea typeface="仿宋_GB2312" pitchFamily="49" charset="-122"/>
              </a:rPr>
              <a:t>相对应， 并且</a:t>
            </a:r>
            <a:r>
              <a:rPr lang="en-US" altLang="zh-CN" b="1">
                <a:latin typeface="仿宋_GB2312" pitchFamily="49" charset="-122"/>
                <a:ea typeface="仿宋_GB2312" pitchFamily="49" charset="-122"/>
              </a:rPr>
              <a:t>msgflg</a:t>
            </a:r>
            <a:r>
              <a:rPr lang="zh-CN" altLang="en-US" b="1">
                <a:latin typeface="仿宋_GB2312" pitchFamily="49" charset="-122"/>
                <a:ea typeface="仿宋_GB2312" pitchFamily="49" charset="-122"/>
              </a:rPr>
              <a:t>中包含了</a:t>
            </a:r>
            <a:r>
              <a:rPr lang="en-US" altLang="zh-CN" b="1">
                <a:latin typeface="仿宋_GB2312" pitchFamily="49" charset="-122"/>
                <a:ea typeface="仿宋_GB2312" pitchFamily="49" charset="-122"/>
              </a:rPr>
              <a:t>IPC_CREAT</a:t>
            </a:r>
            <a:r>
              <a:rPr lang="zh-CN" altLang="en-US" b="1">
                <a:latin typeface="仿宋_GB2312" pitchFamily="49" charset="-122"/>
                <a:ea typeface="仿宋_GB2312" pitchFamily="49" charset="-122"/>
              </a:rPr>
              <a:t>标志位 </a:t>
            </a:r>
          </a:p>
          <a:p>
            <a:pPr marL="0" indent="352425" fontAlgn="t">
              <a:lnSpc>
                <a:spcPct val="120000"/>
              </a:lnSpc>
            </a:pPr>
            <a:r>
              <a:rPr lang="en-US" altLang="zh-CN" b="1">
                <a:latin typeface="仿宋_GB2312" pitchFamily="49" charset="-122"/>
                <a:ea typeface="仿宋_GB2312" pitchFamily="49" charset="-122"/>
              </a:rPr>
              <a:t>key</a:t>
            </a:r>
            <a:r>
              <a:rPr lang="zh-CN" altLang="en-US" b="1">
                <a:latin typeface="仿宋_GB2312" pitchFamily="49" charset="-122"/>
                <a:ea typeface="仿宋_GB2312" pitchFamily="49" charset="-122"/>
              </a:rPr>
              <a:t>参数为</a:t>
            </a:r>
            <a:r>
              <a:rPr lang="en-US" altLang="zh-CN" b="1">
                <a:latin typeface="仿宋_GB2312" pitchFamily="49" charset="-122"/>
                <a:ea typeface="仿宋_GB2312" pitchFamily="49" charset="-122"/>
              </a:rPr>
              <a:t>IPC_PRIVATE</a:t>
            </a:r>
          </a:p>
          <a:p>
            <a:pPr marL="0" indent="352425" fontAlgn="t">
              <a:lnSpc>
                <a:spcPct val="80000"/>
              </a:lnSpc>
              <a:buFontTx/>
              <a:buNone/>
            </a:pPr>
            <a:endParaRPr lang="en-US" altLang="zh-CN" b="1">
              <a:latin typeface="仿宋_GB2312" pitchFamily="49" charset="-122"/>
              <a:ea typeface="仿宋_GB2312" pitchFamily="49" charset="-122"/>
            </a:endParaRPr>
          </a:p>
        </p:txBody>
      </p:sp>
    </p:spTree>
    <p:extLst>
      <p:ext uri="{BB962C8B-B14F-4D97-AF65-F5344CB8AC3E}">
        <p14:creationId xmlns:p14="http://schemas.microsoft.com/office/powerpoint/2010/main" val="991099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26" descr="Large confetti">
            <a:extLst>
              <a:ext uri="{FF2B5EF4-FFF2-40B4-BE49-F238E27FC236}">
                <a16:creationId xmlns:a16="http://schemas.microsoft.com/office/drawing/2014/main" id="{53AE44DA-0A8C-4CD5-82AC-98D2DF943174}"/>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创建</a:t>
            </a:r>
          </a:p>
        </p:txBody>
      </p:sp>
      <p:sp>
        <p:nvSpPr>
          <p:cNvPr id="148483" name="Rectangle 1027">
            <a:extLst>
              <a:ext uri="{FF2B5EF4-FFF2-40B4-BE49-F238E27FC236}">
                <a16:creationId xmlns:a16="http://schemas.microsoft.com/office/drawing/2014/main" id="{C1753D53-2586-4F16-B641-A2D018E56A19}"/>
              </a:ext>
            </a:extLst>
          </p:cNvPr>
          <p:cNvSpPr>
            <a:spLocks noGrp="1" noChangeArrowheads="1"/>
          </p:cNvSpPr>
          <p:nvPr>
            <p:ph idx="1"/>
          </p:nvPr>
        </p:nvSpPr>
        <p:spPr/>
        <p:txBody>
          <a:bodyPr>
            <a:normAutofit fontScale="92500" lnSpcReduction="20000"/>
          </a:bodyPr>
          <a:lstStyle/>
          <a:p>
            <a:pPr>
              <a:buFontTx/>
              <a:buNone/>
            </a:pPr>
            <a:r>
              <a:rPr lang="en-US" altLang="zh-CN" sz="2800" b="1">
                <a:latin typeface="仿宋_GB2312" pitchFamily="49" charset="-122"/>
                <a:ea typeface="仿宋_GB2312" pitchFamily="49" charset="-122"/>
              </a:rPr>
              <a:t>int open_queue(key_t keyval)</a:t>
            </a:r>
          </a:p>
          <a:p>
            <a:pPr>
              <a:buFontTx/>
              <a:buNone/>
            </a:pPr>
            <a:r>
              <a:rPr lang="en-US" altLang="zh-CN" sz="2800" b="1">
                <a:latin typeface="仿宋_GB2312" pitchFamily="49" charset="-122"/>
                <a:ea typeface="仿宋_GB2312" pitchFamily="49" charset="-122"/>
              </a:rPr>
              <a:t>{</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intqid;</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if((qid=msgget(keyval,IPC_CREAT))==-1)</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   return(-1);</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   return(qid);</a:t>
            </a:r>
          </a:p>
          <a:p>
            <a:pPr>
              <a:buFontTx/>
              <a:buNone/>
            </a:pPr>
            <a:r>
              <a:rPr lang="en-US" altLang="zh-CN" sz="2800" b="1">
                <a:latin typeface="仿宋_GB2312" pitchFamily="49" charset="-122"/>
                <a:ea typeface="仿宋_GB2312" pitchFamily="49" charset="-122"/>
              </a:rPr>
              <a:t>}</a:t>
            </a:r>
            <a:endParaRPr lang="zh-CN" altLang="en-US" sz="2800" b="1">
              <a:latin typeface="仿宋_GB2312" pitchFamily="49" charset="-122"/>
              <a:ea typeface="仿宋_GB2312" pitchFamily="49" charset="-122"/>
            </a:endParaRPr>
          </a:p>
        </p:txBody>
      </p:sp>
    </p:spTree>
    <p:extLst>
      <p:ext uri="{BB962C8B-B14F-4D97-AF65-F5344CB8AC3E}">
        <p14:creationId xmlns:p14="http://schemas.microsoft.com/office/powerpoint/2010/main" val="223426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descr="Large confetti">
            <a:extLst>
              <a:ext uri="{FF2B5EF4-FFF2-40B4-BE49-F238E27FC236}">
                <a16:creationId xmlns:a16="http://schemas.microsoft.com/office/drawing/2014/main" id="{ADEBCF93-0322-47AF-ADA1-113FA5985692}"/>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发送</a:t>
            </a:r>
          </a:p>
        </p:txBody>
      </p:sp>
      <p:sp>
        <p:nvSpPr>
          <p:cNvPr id="95235" name="Rectangle 3">
            <a:extLst>
              <a:ext uri="{FF2B5EF4-FFF2-40B4-BE49-F238E27FC236}">
                <a16:creationId xmlns:a16="http://schemas.microsoft.com/office/drawing/2014/main" id="{EA9E4F56-F5D8-4FF2-8800-92608CF4B5DB}"/>
              </a:ext>
            </a:extLst>
          </p:cNvPr>
          <p:cNvSpPr>
            <a:spLocks noGrp="1" noChangeArrowheads="1"/>
          </p:cNvSpPr>
          <p:nvPr>
            <p:ph idx="1"/>
          </p:nvPr>
        </p:nvSpPr>
        <p:spPr/>
        <p:txBody>
          <a:bodyPr/>
          <a:lstStyle/>
          <a:p>
            <a:pPr marL="0" indent="352425">
              <a:lnSpc>
                <a:spcPct val="120000"/>
              </a:lnSpc>
              <a:buFontTx/>
              <a:buNone/>
            </a:pPr>
            <a:r>
              <a:rPr lang="en-US" altLang="zh-CN" sz="2000" b="1">
                <a:latin typeface="仿宋_GB2312" pitchFamily="49" charset="-122"/>
                <a:ea typeface="仿宋_GB2312" pitchFamily="49" charset="-122"/>
              </a:rPr>
              <a:t>#include &lt;sys/types.h&gt;</a:t>
            </a:r>
          </a:p>
          <a:p>
            <a:pPr marL="0" indent="352425">
              <a:lnSpc>
                <a:spcPct val="120000"/>
              </a:lnSpc>
              <a:buFontTx/>
              <a:buNone/>
            </a:pPr>
            <a:r>
              <a:rPr lang="en-US" altLang="zh-CN" sz="2000" b="1">
                <a:latin typeface="仿宋_GB2312" pitchFamily="49" charset="-122"/>
                <a:ea typeface="仿宋_GB2312" pitchFamily="49" charset="-122"/>
              </a:rPr>
              <a:t>#include &lt;sys/ipc.h&gt;</a:t>
            </a:r>
          </a:p>
          <a:p>
            <a:pPr marL="0" indent="352425">
              <a:lnSpc>
                <a:spcPct val="120000"/>
              </a:lnSpc>
              <a:buFontTx/>
              <a:buNone/>
            </a:pPr>
            <a:r>
              <a:rPr lang="en-US" altLang="zh-CN" sz="2000" b="1">
                <a:latin typeface="仿宋_GB2312" pitchFamily="49" charset="-122"/>
                <a:ea typeface="仿宋_GB2312" pitchFamily="49" charset="-122"/>
              </a:rPr>
              <a:t>#include &lt;sys/msg.h&gt; </a:t>
            </a:r>
          </a:p>
          <a:p>
            <a:pPr marL="0" indent="352425">
              <a:lnSpc>
                <a:spcPct val="120000"/>
              </a:lnSpc>
              <a:buFontTx/>
              <a:buNone/>
            </a:pPr>
            <a:r>
              <a:rPr lang="en-US" altLang="zh-CN" sz="2000" b="1">
                <a:solidFill>
                  <a:srgbClr val="FF0000"/>
                </a:solidFill>
                <a:latin typeface="仿宋_GB2312" pitchFamily="49" charset="-122"/>
                <a:ea typeface="仿宋_GB2312" pitchFamily="49" charset="-122"/>
              </a:rPr>
              <a:t>int msgsnd(int msqid,struct msgbuf*msgp,int msgsz,int msgflg)</a:t>
            </a:r>
          </a:p>
          <a:p>
            <a:pPr marL="0" indent="352425">
              <a:lnSpc>
                <a:spcPct val="120000"/>
              </a:lnSpc>
              <a:buFontTx/>
              <a:buNone/>
            </a:pPr>
            <a:r>
              <a:rPr lang="zh-CN" altLang="en-US" sz="2800" b="1">
                <a:latin typeface="仿宋_GB2312" pitchFamily="49" charset="-122"/>
                <a:ea typeface="仿宋_GB2312" pitchFamily="49" charset="-122"/>
              </a:rPr>
              <a:t>功能：向消息队列发送一条消息。</a:t>
            </a:r>
          </a:p>
          <a:p>
            <a:pPr marL="0" indent="352425">
              <a:lnSpc>
                <a:spcPct val="120000"/>
              </a:lnSpc>
              <a:buFontTx/>
              <a:buNone/>
            </a:pPr>
            <a:endParaRPr lang="zh-CN" altLang="en-US" sz="3600" b="1">
              <a:latin typeface="仿宋_GB2312" pitchFamily="49" charset="-122"/>
              <a:ea typeface="仿宋_GB2312" pitchFamily="49" charset="-122"/>
            </a:endParaRPr>
          </a:p>
        </p:txBody>
      </p:sp>
    </p:spTree>
    <p:extLst>
      <p:ext uri="{BB962C8B-B14F-4D97-AF65-F5344CB8AC3E}">
        <p14:creationId xmlns:p14="http://schemas.microsoft.com/office/powerpoint/2010/main" val="638152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descr="Large confetti">
            <a:extLst>
              <a:ext uri="{FF2B5EF4-FFF2-40B4-BE49-F238E27FC236}">
                <a16:creationId xmlns:a16="http://schemas.microsoft.com/office/drawing/2014/main" id="{3A2D7B26-CAB6-4482-AB27-470BC9AB9454}"/>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发送</a:t>
            </a:r>
          </a:p>
        </p:txBody>
      </p:sp>
      <p:sp>
        <p:nvSpPr>
          <p:cNvPr id="96259" name="Rectangle 3">
            <a:extLst>
              <a:ext uri="{FF2B5EF4-FFF2-40B4-BE49-F238E27FC236}">
                <a16:creationId xmlns:a16="http://schemas.microsoft.com/office/drawing/2014/main" id="{E9CC5731-E0DE-44E1-B846-A1CDB90A5501}"/>
              </a:ext>
            </a:extLst>
          </p:cNvPr>
          <p:cNvSpPr>
            <a:spLocks noGrp="1" noChangeArrowheads="1"/>
          </p:cNvSpPr>
          <p:nvPr>
            <p:ph idx="1"/>
          </p:nvPr>
        </p:nvSpPr>
        <p:spPr>
          <a:xfrm>
            <a:off x="685800" y="1905000"/>
            <a:ext cx="8001000" cy="4191000"/>
          </a:xfrm>
        </p:spPr>
        <p:txBody>
          <a:bodyPr/>
          <a:lstStyle/>
          <a:p>
            <a:pPr marL="0" indent="352425">
              <a:spcBef>
                <a:spcPct val="0"/>
              </a:spcBef>
            </a:pPr>
            <a:r>
              <a:rPr lang="en-US" altLang="zh-CN" sz="2600" b="1">
                <a:latin typeface="仿宋_GB2312" pitchFamily="49" charset="-122"/>
                <a:ea typeface="仿宋_GB2312" pitchFamily="49" charset="-122"/>
              </a:rPr>
              <a:t>msqid</a:t>
            </a:r>
          </a:p>
          <a:p>
            <a:pPr marL="0" indent="352425">
              <a:spcBef>
                <a:spcPct val="0"/>
              </a:spcBef>
              <a:buFontTx/>
              <a:buNone/>
            </a:pPr>
            <a:r>
              <a:rPr lang="zh-CN" altLang="en-US" sz="2600" b="1">
                <a:latin typeface="仿宋_GB2312" pitchFamily="49" charset="-122"/>
                <a:ea typeface="仿宋_GB2312" pitchFamily="49" charset="-122"/>
              </a:rPr>
              <a:t>已打开的消息队列</a:t>
            </a:r>
            <a:r>
              <a:rPr lang="en-US" altLang="zh-CN" sz="2600" b="1">
                <a:latin typeface="仿宋_GB2312" pitchFamily="49" charset="-122"/>
                <a:ea typeface="仿宋_GB2312" pitchFamily="49" charset="-122"/>
              </a:rPr>
              <a:t>id</a:t>
            </a:r>
          </a:p>
          <a:p>
            <a:pPr marL="0" indent="352425">
              <a:spcBef>
                <a:spcPct val="0"/>
              </a:spcBef>
            </a:pPr>
            <a:r>
              <a:rPr lang="en-US" altLang="zh-CN" sz="2600" b="1">
                <a:latin typeface="仿宋_GB2312" pitchFamily="49" charset="-122"/>
                <a:ea typeface="仿宋_GB2312" pitchFamily="49" charset="-122"/>
              </a:rPr>
              <a:t>msgp</a:t>
            </a:r>
          </a:p>
          <a:p>
            <a:pPr marL="0" indent="352425">
              <a:spcBef>
                <a:spcPct val="0"/>
              </a:spcBef>
              <a:buFontTx/>
              <a:buNone/>
            </a:pPr>
            <a:r>
              <a:rPr lang="zh-CN" altLang="en-US" sz="2600" b="1">
                <a:latin typeface="仿宋_GB2312" pitchFamily="49" charset="-122"/>
                <a:ea typeface="仿宋_GB2312" pitchFamily="49" charset="-122"/>
              </a:rPr>
              <a:t>存放消息的结构</a:t>
            </a:r>
          </a:p>
          <a:p>
            <a:pPr marL="0" indent="352425">
              <a:spcBef>
                <a:spcPct val="0"/>
              </a:spcBef>
            </a:pPr>
            <a:r>
              <a:rPr lang="en-US" altLang="zh-CN" sz="2600" b="1">
                <a:latin typeface="仿宋_GB2312" pitchFamily="49" charset="-122"/>
                <a:ea typeface="仿宋_GB2312" pitchFamily="49" charset="-122"/>
              </a:rPr>
              <a:t>msgsz</a:t>
            </a:r>
          </a:p>
          <a:p>
            <a:pPr marL="0" indent="352425">
              <a:spcBef>
                <a:spcPct val="0"/>
              </a:spcBef>
              <a:buFontTx/>
              <a:buNone/>
            </a:pPr>
            <a:r>
              <a:rPr lang="zh-CN" altLang="en-US" sz="2600" b="1">
                <a:latin typeface="仿宋_GB2312" pitchFamily="49" charset="-122"/>
                <a:ea typeface="仿宋_GB2312" pitchFamily="49" charset="-122"/>
              </a:rPr>
              <a:t>消息数据长度</a:t>
            </a:r>
          </a:p>
          <a:p>
            <a:pPr marL="0" indent="352425">
              <a:spcBef>
                <a:spcPct val="0"/>
              </a:spcBef>
            </a:pPr>
            <a:r>
              <a:rPr lang="en-US" altLang="zh-CN" sz="2600" b="1">
                <a:latin typeface="仿宋_GB2312" pitchFamily="49" charset="-122"/>
                <a:ea typeface="仿宋_GB2312" pitchFamily="49" charset="-122"/>
              </a:rPr>
              <a:t>msgflg</a:t>
            </a:r>
          </a:p>
          <a:p>
            <a:pPr marL="0" indent="352425">
              <a:spcBef>
                <a:spcPct val="0"/>
              </a:spcBef>
              <a:buFontTx/>
              <a:buNone/>
            </a:pPr>
            <a:r>
              <a:rPr lang="zh-CN" altLang="en-US" sz="2600" b="1">
                <a:latin typeface="仿宋_GB2312" pitchFamily="49" charset="-122"/>
                <a:ea typeface="仿宋_GB2312" pitchFamily="49" charset="-122"/>
              </a:rPr>
              <a:t>发送标志，有意义的</a:t>
            </a:r>
            <a:r>
              <a:rPr lang="en-US" altLang="zh-CN" sz="2600" b="1">
                <a:latin typeface="仿宋_GB2312" pitchFamily="49" charset="-122"/>
                <a:ea typeface="仿宋_GB2312" pitchFamily="49" charset="-122"/>
              </a:rPr>
              <a:t>msgflg</a:t>
            </a:r>
            <a:r>
              <a:rPr lang="zh-CN" altLang="en-US" sz="2600" b="1">
                <a:latin typeface="仿宋_GB2312" pitchFamily="49" charset="-122"/>
                <a:ea typeface="仿宋_GB2312" pitchFamily="49" charset="-122"/>
              </a:rPr>
              <a:t>标志为</a:t>
            </a:r>
            <a:r>
              <a:rPr lang="en-US" altLang="zh-CN" sz="2600" b="1">
                <a:latin typeface="仿宋_GB2312" pitchFamily="49" charset="-122"/>
                <a:ea typeface="仿宋_GB2312" pitchFamily="49" charset="-122"/>
              </a:rPr>
              <a:t>IPC_NOWAIT，</a:t>
            </a:r>
            <a:r>
              <a:rPr lang="zh-CN" altLang="en-US" sz="2600" b="1">
                <a:latin typeface="仿宋_GB2312" pitchFamily="49" charset="-122"/>
                <a:ea typeface="仿宋_GB2312" pitchFamily="49" charset="-122"/>
              </a:rPr>
              <a:t>指明在消息队列没有足够空间容纳要发送的消息时，</a:t>
            </a:r>
            <a:r>
              <a:rPr lang="en-US" altLang="zh-CN" sz="2600" b="1">
                <a:latin typeface="仿宋_GB2312" pitchFamily="49" charset="-122"/>
                <a:ea typeface="仿宋_GB2312" pitchFamily="49" charset="-122"/>
              </a:rPr>
              <a:t>msgsnd</a:t>
            </a:r>
            <a:r>
              <a:rPr lang="zh-CN" altLang="en-US" sz="2600" b="1">
                <a:latin typeface="仿宋_GB2312" pitchFamily="49" charset="-122"/>
                <a:ea typeface="仿宋_GB2312" pitchFamily="49" charset="-122"/>
              </a:rPr>
              <a:t>是否等待。</a:t>
            </a:r>
          </a:p>
        </p:txBody>
      </p:sp>
    </p:spTree>
    <p:extLst>
      <p:ext uri="{BB962C8B-B14F-4D97-AF65-F5344CB8AC3E}">
        <p14:creationId xmlns:p14="http://schemas.microsoft.com/office/powerpoint/2010/main" val="980309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descr="Large confetti">
            <a:extLst>
              <a:ext uri="{FF2B5EF4-FFF2-40B4-BE49-F238E27FC236}">
                <a16:creationId xmlns:a16="http://schemas.microsoft.com/office/drawing/2014/main" id="{701CF780-F0E4-49AA-B658-6F9E46C331EE}"/>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消息格式</a:t>
            </a:r>
          </a:p>
        </p:txBody>
      </p:sp>
      <p:sp>
        <p:nvSpPr>
          <p:cNvPr id="97282" name="Rectangle 2">
            <a:extLst>
              <a:ext uri="{FF2B5EF4-FFF2-40B4-BE49-F238E27FC236}">
                <a16:creationId xmlns:a16="http://schemas.microsoft.com/office/drawing/2014/main" id="{BD8FCBEA-227A-4228-9E28-6CFE7331A8D2}"/>
              </a:ext>
            </a:extLst>
          </p:cNvPr>
          <p:cNvSpPr>
            <a:spLocks noGrp="1" noChangeArrowheads="1"/>
          </p:cNvSpPr>
          <p:nvPr>
            <p:ph idx="1"/>
          </p:nvPr>
        </p:nvSpPr>
        <p:spPr>
          <a:xfrm>
            <a:off x="800100" y="1905000"/>
            <a:ext cx="7772400" cy="4146550"/>
          </a:xfrm>
        </p:spPr>
        <p:txBody>
          <a:bodyPr/>
          <a:lstStyle/>
          <a:p>
            <a:pPr marL="0" indent="182563" fontAlgn="t">
              <a:buFontTx/>
              <a:buNone/>
            </a:pPr>
            <a:r>
              <a:rPr lang="en-US" altLang="zh-CN" sz="2800" b="1">
                <a:latin typeface="仿宋_GB2312" pitchFamily="49" charset="-122"/>
                <a:ea typeface="仿宋_GB2312" pitchFamily="49" charset="-122"/>
              </a:rPr>
              <a:t>struct msgbuf </a:t>
            </a:r>
          </a:p>
          <a:p>
            <a:pPr marL="0" indent="182563">
              <a:buFontTx/>
              <a:buNone/>
            </a:pPr>
            <a:r>
              <a:rPr lang="en-US" altLang="zh-CN" sz="2800" b="1">
                <a:latin typeface="仿宋_GB2312" pitchFamily="49" charset="-122"/>
                <a:ea typeface="仿宋_GB2312" pitchFamily="49" charset="-122"/>
              </a:rPr>
              <a:t>{</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   long mtype;</a:t>
            </a:r>
            <a:r>
              <a:rPr lang="en-US" altLang="zh-CN" sz="2800" b="1">
                <a:latin typeface="Arial" panose="020B0604020202020204" pitchFamily="34" charset="0"/>
                <a:ea typeface="仿宋_GB2312" pitchFamily="49" charset="-122"/>
              </a:rPr>
              <a:t>    </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消息类型 </a:t>
            </a:r>
            <a:r>
              <a:rPr lang="en-US" altLang="zh-CN" sz="2800" b="1">
                <a:latin typeface="仿宋_GB2312" pitchFamily="49" charset="-122"/>
                <a:ea typeface="仿宋_GB2312" pitchFamily="49" charset="-122"/>
              </a:rPr>
              <a:t>&gt; 0 */</a:t>
            </a:r>
            <a:br>
              <a:rPr lang="en-US" altLang="zh-CN" sz="2800" b="1">
                <a:latin typeface="仿宋_GB2312" pitchFamily="49" charset="-122"/>
                <a:ea typeface="仿宋_GB2312" pitchFamily="49" charset="-122"/>
              </a:rPr>
            </a:br>
            <a:r>
              <a:rPr lang="en-US" altLang="zh-CN" sz="2800" b="1">
                <a:latin typeface="仿宋_GB2312" pitchFamily="49" charset="-122"/>
                <a:ea typeface="仿宋_GB2312" pitchFamily="49" charset="-122"/>
              </a:rPr>
              <a:t>   data; /* </a:t>
            </a:r>
            <a:r>
              <a:rPr lang="zh-CN" altLang="en-US" sz="2800" b="1">
                <a:latin typeface="仿宋_GB2312" pitchFamily="49" charset="-122"/>
                <a:ea typeface="仿宋_GB2312" pitchFamily="49" charset="-122"/>
              </a:rPr>
              <a:t>消息数据 */</a:t>
            </a:r>
            <a:br>
              <a:rPr lang="zh-CN" altLang="en-US" sz="2800" b="1">
                <a:latin typeface="仿宋_GB2312" pitchFamily="49" charset="-122"/>
                <a:ea typeface="仿宋_GB2312" pitchFamily="49" charset="-122"/>
              </a:rPr>
            </a:br>
            <a:r>
              <a:rPr lang="zh-CN" altLang="en-US" sz="2800" b="1">
                <a:latin typeface="Arial" panose="020B0604020202020204" pitchFamily="34" charset="0"/>
                <a:ea typeface="仿宋_GB2312" pitchFamily="49" charset="-122"/>
              </a:rPr>
              <a:t> </a:t>
            </a:r>
            <a:r>
              <a:rPr lang="zh-CN" altLang="en-US" sz="2800" b="1">
                <a:latin typeface="仿宋_GB2312" pitchFamily="49" charset="-122"/>
                <a:ea typeface="仿宋_GB2312" pitchFamily="49" charset="-122"/>
              </a:rPr>
              <a:t>};</a:t>
            </a:r>
          </a:p>
          <a:p>
            <a:pPr marL="0" indent="182563">
              <a:buFontTx/>
              <a:buNone/>
            </a:pPr>
            <a:endParaRPr lang="zh-CN" altLang="en-US" sz="2800" b="1">
              <a:latin typeface="仿宋_GB2312" pitchFamily="49" charset="-122"/>
              <a:ea typeface="仿宋_GB2312" pitchFamily="49" charset="-122"/>
            </a:endParaRPr>
          </a:p>
        </p:txBody>
      </p:sp>
    </p:spTree>
    <p:extLst>
      <p:ext uri="{BB962C8B-B14F-4D97-AF65-F5344CB8AC3E}">
        <p14:creationId xmlns:p14="http://schemas.microsoft.com/office/powerpoint/2010/main" val="3808514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descr="Large confetti">
            <a:extLst>
              <a:ext uri="{FF2B5EF4-FFF2-40B4-BE49-F238E27FC236}">
                <a16:creationId xmlns:a16="http://schemas.microsoft.com/office/drawing/2014/main" id="{AB53A6AB-8B0C-4E6C-B9C2-7265F723C862}"/>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读取</a:t>
            </a:r>
          </a:p>
        </p:txBody>
      </p:sp>
      <p:sp>
        <p:nvSpPr>
          <p:cNvPr id="150531" name="Rectangle 3">
            <a:extLst>
              <a:ext uri="{FF2B5EF4-FFF2-40B4-BE49-F238E27FC236}">
                <a16:creationId xmlns:a16="http://schemas.microsoft.com/office/drawing/2014/main" id="{669EE3E1-4558-47BE-A261-EC3142108A2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2425">
              <a:defRPr>
                <a:solidFill>
                  <a:schemeClr val="tx1"/>
                </a:solidFill>
                <a:latin typeface="Arial" panose="020B0604020202020204" pitchFamily="34" charset="0"/>
              </a:defRPr>
            </a:lvl1pPr>
            <a:lvl2pPr marL="531813">
              <a:defRPr>
                <a:solidFill>
                  <a:schemeClr val="tx1"/>
                </a:solidFill>
                <a:latin typeface="Arial" panose="020B0604020202020204" pitchFamily="34" charset="0"/>
              </a:defRPr>
            </a:lvl2pPr>
            <a:lvl3pPr marL="711200">
              <a:defRPr>
                <a:solidFill>
                  <a:schemeClr val="tx1"/>
                </a:solidFill>
                <a:latin typeface="Arial" panose="020B0604020202020204" pitchFamily="34" charset="0"/>
              </a:defRPr>
            </a:lvl3pPr>
            <a:lvl4pPr marL="890588">
              <a:defRPr>
                <a:solidFill>
                  <a:schemeClr val="tx1"/>
                </a:solidFill>
                <a:latin typeface="Arial" panose="020B0604020202020204" pitchFamily="34" charset="0"/>
              </a:defRPr>
            </a:lvl4pPr>
            <a:lvl5pPr marL="1076325">
              <a:defRPr>
                <a:solidFill>
                  <a:schemeClr val="tx1"/>
                </a:solidFill>
                <a:latin typeface="Arial" panose="020B0604020202020204" pitchFamily="34" charset="0"/>
              </a:defRPr>
            </a:lvl5pPr>
            <a:lvl6pPr marL="1533525" fontAlgn="base">
              <a:spcBef>
                <a:spcPct val="0"/>
              </a:spcBef>
              <a:spcAft>
                <a:spcPct val="0"/>
              </a:spcAft>
              <a:defRPr>
                <a:solidFill>
                  <a:schemeClr val="tx1"/>
                </a:solidFill>
                <a:latin typeface="Arial" panose="020B0604020202020204" pitchFamily="34" charset="0"/>
              </a:defRPr>
            </a:lvl6pPr>
            <a:lvl7pPr marL="1990725" fontAlgn="base">
              <a:spcBef>
                <a:spcPct val="0"/>
              </a:spcBef>
              <a:spcAft>
                <a:spcPct val="0"/>
              </a:spcAft>
              <a:defRPr>
                <a:solidFill>
                  <a:schemeClr val="tx1"/>
                </a:solidFill>
                <a:latin typeface="Arial" panose="020B0604020202020204" pitchFamily="34" charset="0"/>
              </a:defRPr>
            </a:lvl7pPr>
            <a:lvl8pPr marL="2447925" fontAlgn="base">
              <a:spcBef>
                <a:spcPct val="0"/>
              </a:spcBef>
              <a:spcAft>
                <a:spcPct val="0"/>
              </a:spcAft>
              <a:defRPr>
                <a:solidFill>
                  <a:schemeClr val="tx1"/>
                </a:solidFill>
                <a:latin typeface="Arial" panose="020B0604020202020204" pitchFamily="34" charset="0"/>
              </a:defRPr>
            </a:lvl8pPr>
            <a:lvl9pPr marL="2905125" fontAlgn="base">
              <a:spcBef>
                <a:spcPct val="0"/>
              </a:spcBef>
              <a:spcAft>
                <a:spcPct val="0"/>
              </a:spcAft>
              <a:defRPr>
                <a:solidFill>
                  <a:schemeClr val="tx1"/>
                </a:solidFill>
                <a:latin typeface="Arial" panose="020B0604020202020204" pitchFamily="34" charset="0"/>
              </a:defRPr>
            </a:lvl9pPr>
          </a:lstStyle>
          <a:p>
            <a:pPr>
              <a:lnSpc>
                <a:spcPct val="120000"/>
              </a:lnSpc>
              <a:spcBef>
                <a:spcPct val="20000"/>
              </a:spcBef>
              <a:buSzPct val="85000"/>
            </a:pPr>
            <a:r>
              <a:rPr lang="en-US" altLang="zh-CN" sz="2000" b="1">
                <a:latin typeface="仿宋_GB2312" pitchFamily="49" charset="-122"/>
                <a:ea typeface="仿宋_GB2312" pitchFamily="49" charset="-122"/>
              </a:rPr>
              <a:t>#include &lt;sys/types.h&gt;</a:t>
            </a:r>
          </a:p>
          <a:p>
            <a:pPr>
              <a:lnSpc>
                <a:spcPct val="120000"/>
              </a:lnSpc>
              <a:spcBef>
                <a:spcPct val="20000"/>
              </a:spcBef>
              <a:buSzPct val="85000"/>
            </a:pPr>
            <a:r>
              <a:rPr lang="en-US" altLang="zh-CN" sz="2000" b="1">
                <a:latin typeface="仿宋_GB2312" pitchFamily="49" charset="-122"/>
                <a:ea typeface="仿宋_GB2312" pitchFamily="49" charset="-122"/>
              </a:rPr>
              <a:t>#include &lt;sys/ipc.h&gt;</a:t>
            </a:r>
          </a:p>
          <a:p>
            <a:pPr>
              <a:lnSpc>
                <a:spcPct val="120000"/>
              </a:lnSpc>
              <a:spcBef>
                <a:spcPct val="20000"/>
              </a:spcBef>
              <a:buSzPct val="85000"/>
            </a:pPr>
            <a:r>
              <a:rPr lang="en-US" altLang="zh-CN" sz="2000" b="1">
                <a:latin typeface="仿宋_GB2312" pitchFamily="49" charset="-122"/>
                <a:ea typeface="仿宋_GB2312" pitchFamily="49" charset="-122"/>
              </a:rPr>
              <a:t>#include &lt;sys/msg.h&gt; </a:t>
            </a:r>
          </a:p>
          <a:p>
            <a:pPr fontAlgn="t">
              <a:lnSpc>
                <a:spcPct val="120000"/>
              </a:lnSpc>
              <a:spcBef>
                <a:spcPct val="20000"/>
              </a:spcBef>
              <a:buSzPct val="85000"/>
            </a:pPr>
            <a:r>
              <a:rPr lang="en-US" altLang="zh-CN" sz="2000" b="1">
                <a:solidFill>
                  <a:srgbClr val="FF0000"/>
                </a:solidFill>
                <a:cs typeface="Arial" panose="020B0604020202020204" pitchFamily="34" charset="0"/>
              </a:rPr>
              <a:t>int msgrcv(int msqid, struct msgbuf *msgp, int msgsz, long msgtyp, int msgflg)</a:t>
            </a:r>
          </a:p>
          <a:p>
            <a:pPr>
              <a:lnSpc>
                <a:spcPct val="120000"/>
              </a:lnSpc>
              <a:spcBef>
                <a:spcPct val="20000"/>
              </a:spcBef>
              <a:buSzPct val="85000"/>
            </a:pPr>
            <a:r>
              <a:rPr lang="zh-CN" altLang="en-US" sz="2800" b="1">
                <a:latin typeface="仿宋_GB2312" pitchFamily="49" charset="-122"/>
                <a:ea typeface="仿宋_GB2312" pitchFamily="49" charset="-122"/>
              </a:rPr>
              <a:t>功能：从</a:t>
            </a:r>
            <a:r>
              <a:rPr lang="en-US" altLang="zh-CN" sz="2800" b="1">
                <a:latin typeface="仿宋_GB2312" pitchFamily="49" charset="-122"/>
                <a:ea typeface="仿宋_GB2312" pitchFamily="49" charset="-122"/>
              </a:rPr>
              <a:t>msqid</a:t>
            </a:r>
            <a:r>
              <a:rPr lang="zh-CN" altLang="en-US" sz="2800" b="1">
                <a:latin typeface="仿宋_GB2312" pitchFamily="49" charset="-122"/>
                <a:ea typeface="仿宋_GB2312" pitchFamily="49" charset="-122"/>
              </a:rPr>
              <a:t>代表的消息队列中读取一个消息，并把消息存储在</a:t>
            </a:r>
            <a:r>
              <a:rPr lang="en-US" altLang="zh-CN" sz="2800" b="1">
                <a:latin typeface="仿宋_GB2312" pitchFamily="49" charset="-122"/>
                <a:ea typeface="仿宋_GB2312" pitchFamily="49" charset="-122"/>
              </a:rPr>
              <a:t>msgp</a:t>
            </a:r>
            <a:r>
              <a:rPr lang="zh-CN" altLang="en-US" sz="2800" b="1">
                <a:latin typeface="仿宋_GB2312" pitchFamily="49" charset="-122"/>
                <a:ea typeface="仿宋_GB2312" pitchFamily="49" charset="-122"/>
              </a:rPr>
              <a:t>指向的</a:t>
            </a:r>
            <a:r>
              <a:rPr lang="en-US" altLang="zh-CN" sz="2800" b="1">
                <a:latin typeface="仿宋_GB2312" pitchFamily="49" charset="-122"/>
                <a:ea typeface="仿宋_GB2312" pitchFamily="49" charset="-122"/>
              </a:rPr>
              <a:t>msgbuf</a:t>
            </a:r>
            <a:r>
              <a:rPr lang="zh-CN" altLang="en-US" sz="2800" b="1">
                <a:latin typeface="仿宋_GB2312" pitchFamily="49" charset="-122"/>
                <a:ea typeface="仿宋_GB2312" pitchFamily="49" charset="-122"/>
              </a:rPr>
              <a:t>结构中。</a:t>
            </a:r>
            <a:r>
              <a:rPr lang="zh-CN" altLang="en-US" sz="2800" b="1">
                <a:solidFill>
                  <a:srgbClr val="FF0000"/>
                </a:solidFill>
                <a:latin typeface="仿宋_GB2312" pitchFamily="49" charset="-122"/>
                <a:ea typeface="仿宋_GB2312" pitchFamily="49" charset="-122"/>
              </a:rPr>
              <a:t>在成功地读取了一条消息以后，队列中的这条消息将被删除。</a:t>
            </a:r>
          </a:p>
        </p:txBody>
      </p:sp>
    </p:spTree>
    <p:extLst>
      <p:ext uri="{BB962C8B-B14F-4D97-AF65-F5344CB8AC3E}">
        <p14:creationId xmlns:p14="http://schemas.microsoft.com/office/powerpoint/2010/main" val="2690565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descr="Large confetti">
            <a:extLst>
              <a:ext uri="{FF2B5EF4-FFF2-40B4-BE49-F238E27FC236}">
                <a16:creationId xmlns:a16="http://schemas.microsoft.com/office/drawing/2014/main" id="{D109DFC2-B0F1-46D2-93E4-43CF08B2927F}"/>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读取</a:t>
            </a:r>
          </a:p>
        </p:txBody>
      </p:sp>
      <p:sp>
        <p:nvSpPr>
          <p:cNvPr id="99331" name="Rectangle 3">
            <a:extLst>
              <a:ext uri="{FF2B5EF4-FFF2-40B4-BE49-F238E27FC236}">
                <a16:creationId xmlns:a16="http://schemas.microsoft.com/office/drawing/2014/main" id="{19F7F9E9-ACF9-4741-A749-8F9CF4F92F78}"/>
              </a:ext>
            </a:extLst>
          </p:cNvPr>
          <p:cNvSpPr>
            <a:spLocks noGrp="1" noChangeArrowheads="1"/>
          </p:cNvSpPr>
          <p:nvPr>
            <p:ph idx="1"/>
          </p:nvPr>
        </p:nvSpPr>
        <p:spPr>
          <a:xfrm>
            <a:off x="685800" y="1676400"/>
            <a:ext cx="7772400" cy="4648200"/>
          </a:xfrm>
        </p:spPr>
        <p:txBody>
          <a:bodyPr/>
          <a:lstStyle/>
          <a:p>
            <a:pPr marL="0" indent="352425">
              <a:buFontTx/>
              <a:buNone/>
            </a:pPr>
            <a:r>
              <a:rPr lang="en-US" altLang="zh-CN" sz="2200" b="1">
                <a:latin typeface="仿宋_GB2312" pitchFamily="49" charset="-122"/>
                <a:ea typeface="仿宋_GB2312" pitchFamily="49" charset="-122"/>
              </a:rPr>
              <a:t>int read_message(int qid,long type,struct mymsgbuf*qbuf)</a:t>
            </a:r>
            <a:br>
              <a:rPr lang="en-US" altLang="zh-CN" sz="2200" b="1">
                <a:latin typeface="仿宋_GB2312" pitchFamily="49" charset="-122"/>
                <a:ea typeface="仿宋_GB2312" pitchFamily="49" charset="-122"/>
              </a:rPr>
            </a:br>
            <a:r>
              <a:rPr lang="en-US" altLang="zh-CN" sz="2200" b="1">
                <a:latin typeface="仿宋_GB2312" pitchFamily="49" charset="-122"/>
                <a:ea typeface="仿宋_GB2312" pitchFamily="49" charset="-122"/>
              </a:rPr>
              <a:t>{</a:t>
            </a:r>
            <a:br>
              <a:rPr lang="en-US" altLang="zh-CN" sz="2200" b="1">
                <a:latin typeface="仿宋_GB2312" pitchFamily="49" charset="-122"/>
                <a:ea typeface="仿宋_GB2312" pitchFamily="49" charset="-122"/>
              </a:rPr>
            </a:br>
            <a:r>
              <a:rPr lang="en-US" altLang="zh-CN" sz="2200" b="1">
                <a:latin typeface="仿宋_GB2312" pitchFamily="49" charset="-122"/>
                <a:ea typeface="仿宋_GB2312" pitchFamily="49" charset="-122"/>
              </a:rPr>
              <a:t>   int result,length;</a:t>
            </a:r>
            <a:br>
              <a:rPr lang="en-US" altLang="zh-CN" sz="2200" b="1">
                <a:latin typeface="仿宋_GB2312" pitchFamily="49" charset="-122"/>
                <a:ea typeface="仿宋_GB2312" pitchFamily="49" charset="-122"/>
              </a:rPr>
            </a:br>
            <a:r>
              <a:rPr lang="en-US" altLang="zh-CN" sz="2200" b="1">
                <a:latin typeface="仿宋_GB2312" pitchFamily="49" charset="-122"/>
                <a:ea typeface="仿宋_GB2312" pitchFamily="49" charset="-122"/>
              </a:rPr>
              <a:t>   length=sizeof(struct mymsgbuf)-sizeof(long);</a:t>
            </a:r>
            <a:br>
              <a:rPr lang="en-US" altLang="zh-CN" sz="2200" b="1">
                <a:latin typeface="仿宋_GB2312" pitchFamily="49" charset="-122"/>
                <a:ea typeface="仿宋_GB2312" pitchFamily="49" charset="-122"/>
              </a:rPr>
            </a:br>
            <a:r>
              <a:rPr lang="en-US" altLang="zh-CN" sz="2200" b="1">
                <a:latin typeface="仿宋_GB2312" pitchFamily="49" charset="-122"/>
                <a:ea typeface="仿宋_GB2312" pitchFamily="49" charset="-122"/>
              </a:rPr>
              <a:t>   if((result=msgrcv(qid,qbuf,length,type,0))==-1)</a:t>
            </a:r>
            <a:br>
              <a:rPr lang="en-US" altLang="zh-CN" sz="2200" b="1">
                <a:latin typeface="仿宋_GB2312" pitchFamily="49" charset="-122"/>
                <a:ea typeface="仿宋_GB2312" pitchFamily="49" charset="-122"/>
              </a:rPr>
            </a:br>
            <a:r>
              <a:rPr lang="en-US" altLang="zh-CN" sz="2200" b="1">
                <a:latin typeface="仿宋_GB2312" pitchFamily="49" charset="-122"/>
                <a:ea typeface="仿宋_GB2312" pitchFamily="49" charset="-122"/>
              </a:rPr>
              <a:t>      return(-1);</a:t>
            </a:r>
            <a:br>
              <a:rPr lang="en-US" altLang="zh-CN" sz="2200" b="1">
                <a:latin typeface="仿宋_GB2312" pitchFamily="49" charset="-122"/>
                <a:ea typeface="仿宋_GB2312" pitchFamily="49" charset="-122"/>
              </a:rPr>
            </a:br>
            <a:r>
              <a:rPr lang="en-US" altLang="zh-CN" sz="2200" b="1">
                <a:latin typeface="仿宋_GB2312" pitchFamily="49" charset="-122"/>
                <a:ea typeface="仿宋_GB2312" pitchFamily="49" charset="-122"/>
              </a:rPr>
              <a:t>   return(result);</a:t>
            </a:r>
            <a:br>
              <a:rPr lang="en-US" altLang="zh-CN" sz="2200" b="1">
                <a:latin typeface="仿宋_GB2312" pitchFamily="49" charset="-122"/>
                <a:ea typeface="仿宋_GB2312" pitchFamily="49" charset="-122"/>
              </a:rPr>
            </a:br>
            <a:r>
              <a:rPr lang="en-US" altLang="zh-CN" sz="2200" b="1">
                <a:latin typeface="仿宋_GB2312" pitchFamily="49" charset="-122"/>
                <a:ea typeface="仿宋_GB2312" pitchFamily="49" charset="-122"/>
              </a:rPr>
              <a:t>}</a:t>
            </a:r>
          </a:p>
        </p:txBody>
      </p:sp>
    </p:spTree>
    <p:extLst>
      <p:ext uri="{BB962C8B-B14F-4D97-AF65-F5344CB8AC3E}">
        <p14:creationId xmlns:p14="http://schemas.microsoft.com/office/powerpoint/2010/main" val="168218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descr="Large confetti">
            <a:extLst>
              <a:ext uri="{FF2B5EF4-FFF2-40B4-BE49-F238E27FC236}">
                <a16:creationId xmlns:a16="http://schemas.microsoft.com/office/drawing/2014/main" id="{865F6C50-0FC2-404D-B6F6-11DBA586B3D7}"/>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发展</a:t>
            </a:r>
          </a:p>
        </p:txBody>
      </p:sp>
      <p:sp>
        <p:nvSpPr>
          <p:cNvPr id="82947" name="Rectangle 3">
            <a:extLst>
              <a:ext uri="{FF2B5EF4-FFF2-40B4-BE49-F238E27FC236}">
                <a16:creationId xmlns:a16="http://schemas.microsoft.com/office/drawing/2014/main" id="{4DFF38ED-ACDF-4CC8-8E29-3AE9169C5953}"/>
              </a:ext>
            </a:extLst>
          </p:cNvPr>
          <p:cNvSpPr>
            <a:spLocks noGrp="1" noChangeArrowheads="1"/>
          </p:cNvSpPr>
          <p:nvPr>
            <p:ph idx="1"/>
          </p:nvPr>
        </p:nvSpPr>
        <p:spPr>
          <a:xfrm>
            <a:off x="685800" y="1905000"/>
            <a:ext cx="7772400" cy="4343400"/>
          </a:xfrm>
        </p:spPr>
        <p:txBody>
          <a:bodyPr/>
          <a:lstStyle/>
          <a:p>
            <a:pPr marL="0" indent="352425">
              <a:lnSpc>
                <a:spcPct val="120000"/>
              </a:lnSpc>
              <a:buFontTx/>
              <a:buNone/>
            </a:pPr>
            <a:r>
              <a:rPr lang="en-US" altLang="zh-CN" sz="3400" b="1">
                <a:latin typeface="仿宋_GB2312" pitchFamily="49" charset="-122"/>
                <a:ea typeface="仿宋_GB2312" pitchFamily="49" charset="-122"/>
              </a:rPr>
              <a:t>linux</a:t>
            </a:r>
            <a:r>
              <a:rPr lang="zh-CN" altLang="en-US" sz="3400" b="1">
                <a:latin typeface="仿宋_GB2312" pitchFamily="49" charset="-122"/>
                <a:ea typeface="仿宋_GB2312" pitchFamily="49" charset="-122"/>
              </a:rPr>
              <a:t>进程间通信（</a:t>
            </a:r>
            <a:r>
              <a:rPr lang="en-US" altLang="zh-CN" sz="3400" b="1">
                <a:latin typeface="仿宋_GB2312" pitchFamily="49" charset="-122"/>
                <a:ea typeface="仿宋_GB2312" pitchFamily="49" charset="-122"/>
              </a:rPr>
              <a:t>IPC</a:t>
            </a:r>
            <a:r>
              <a:rPr lang="zh-CN" altLang="en-US" sz="3400" b="1">
                <a:latin typeface="仿宋_GB2312" pitchFamily="49" charset="-122"/>
                <a:ea typeface="仿宋_GB2312" pitchFamily="49" charset="-122"/>
              </a:rPr>
              <a:t>）由以下几部分发展而来：</a:t>
            </a:r>
          </a:p>
          <a:p>
            <a:pPr marL="0" indent="352425">
              <a:lnSpc>
                <a:spcPct val="120000"/>
              </a:lnSpc>
              <a:buFontTx/>
              <a:buNone/>
            </a:pPr>
            <a:r>
              <a:rPr lang="zh-CN" altLang="en-US" sz="3400" b="1">
                <a:latin typeface="仿宋_GB2312" pitchFamily="49" charset="-122"/>
                <a:ea typeface="仿宋_GB2312" pitchFamily="49" charset="-122"/>
              </a:rPr>
              <a:t>	1、</a:t>
            </a:r>
            <a:r>
              <a:rPr lang="en-US" altLang="zh-CN" sz="3400" b="1">
                <a:latin typeface="仿宋_GB2312" pitchFamily="49" charset="-122"/>
                <a:ea typeface="仿宋_GB2312" pitchFamily="49" charset="-122"/>
              </a:rPr>
              <a:t>UNIX</a:t>
            </a:r>
            <a:r>
              <a:rPr lang="zh-CN" altLang="en-US" sz="3400" b="1">
                <a:latin typeface="仿宋_GB2312" pitchFamily="49" charset="-122"/>
                <a:ea typeface="仿宋_GB2312" pitchFamily="49" charset="-122"/>
              </a:rPr>
              <a:t>进程间通信</a:t>
            </a:r>
          </a:p>
          <a:p>
            <a:pPr marL="0" indent="352425">
              <a:lnSpc>
                <a:spcPct val="120000"/>
              </a:lnSpc>
              <a:buFontTx/>
              <a:buNone/>
            </a:pPr>
            <a:r>
              <a:rPr lang="zh-CN" altLang="en-US" sz="3400" b="1">
                <a:latin typeface="仿宋_GB2312" pitchFamily="49" charset="-122"/>
                <a:ea typeface="仿宋_GB2312" pitchFamily="49" charset="-122"/>
              </a:rPr>
              <a:t>   2、基于</a:t>
            </a:r>
            <a:r>
              <a:rPr lang="en-US" altLang="zh-CN" sz="3400" b="1">
                <a:latin typeface="仿宋_GB2312" pitchFamily="49" charset="-122"/>
                <a:ea typeface="仿宋_GB2312" pitchFamily="49" charset="-122"/>
              </a:rPr>
              <a:t>System V</a:t>
            </a:r>
            <a:r>
              <a:rPr lang="zh-CN" altLang="en-US" sz="3400" b="1">
                <a:latin typeface="仿宋_GB2312" pitchFamily="49" charset="-122"/>
                <a:ea typeface="仿宋_GB2312" pitchFamily="49" charset="-122"/>
              </a:rPr>
              <a:t>进程间通信</a:t>
            </a:r>
          </a:p>
          <a:p>
            <a:pPr marL="0" indent="352425">
              <a:lnSpc>
                <a:spcPct val="120000"/>
              </a:lnSpc>
              <a:buFontTx/>
              <a:buNone/>
            </a:pPr>
            <a:r>
              <a:rPr lang="en-US" altLang="zh-CN" sz="3400" b="1">
                <a:latin typeface="仿宋_GB2312" pitchFamily="49" charset="-122"/>
                <a:ea typeface="仿宋_GB2312" pitchFamily="49" charset="-122"/>
              </a:rPr>
              <a:t>   3、POSIX</a:t>
            </a:r>
            <a:r>
              <a:rPr lang="zh-CN" altLang="en-US" sz="3400" b="1">
                <a:latin typeface="仿宋_GB2312" pitchFamily="49" charset="-122"/>
                <a:ea typeface="仿宋_GB2312" pitchFamily="49" charset="-122"/>
              </a:rPr>
              <a:t>进程间通信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descr="Large confetti">
            <a:extLst>
              <a:ext uri="{FF2B5EF4-FFF2-40B4-BE49-F238E27FC236}">
                <a16:creationId xmlns:a16="http://schemas.microsoft.com/office/drawing/2014/main" id="{042477AB-4B6F-4AED-8208-AAA9CB113247}"/>
              </a:ext>
            </a:extLst>
          </p:cNvPr>
          <p:cNvSpPr>
            <a:spLocks noGrp="1" noChangeArrowheads="1"/>
          </p:cNvSpPr>
          <p:nvPr>
            <p:ph type="title"/>
          </p:nvPr>
        </p:nvSpPr>
        <p:spPr>
          <a:noFill/>
          <a:ln/>
        </p:spPr>
        <p:txBody>
          <a:bodyPr/>
          <a:lstStyle/>
          <a:p>
            <a:r>
              <a:rPr lang="zh-CN" altLang="en-US" b="1">
                <a:latin typeface="仿宋_GB2312" pitchFamily="49" charset="-122"/>
                <a:ea typeface="仿宋_GB2312" pitchFamily="49" charset="-122"/>
              </a:rPr>
              <a:t>控制</a:t>
            </a:r>
          </a:p>
        </p:txBody>
      </p:sp>
      <p:sp>
        <p:nvSpPr>
          <p:cNvPr id="100355" name="Rectangle 3">
            <a:extLst>
              <a:ext uri="{FF2B5EF4-FFF2-40B4-BE49-F238E27FC236}">
                <a16:creationId xmlns:a16="http://schemas.microsoft.com/office/drawing/2014/main" id="{D862A0E3-D9DC-4C6C-82D7-C80B84136920}"/>
              </a:ext>
            </a:extLst>
          </p:cNvPr>
          <p:cNvSpPr>
            <a:spLocks noGrp="1" noChangeArrowheads="1"/>
          </p:cNvSpPr>
          <p:nvPr>
            <p:ph idx="1"/>
          </p:nvPr>
        </p:nvSpPr>
        <p:spPr/>
        <p:txBody>
          <a:bodyPr>
            <a:normAutofit lnSpcReduction="10000"/>
          </a:bodyPr>
          <a:lstStyle/>
          <a:p>
            <a:pPr marL="0" indent="444500" fontAlgn="t">
              <a:lnSpc>
                <a:spcPct val="110000"/>
              </a:lnSpc>
              <a:buFontTx/>
              <a:buNone/>
            </a:pPr>
            <a:r>
              <a:rPr lang="en-US" altLang="zh-CN" sz="2600" b="1">
                <a:solidFill>
                  <a:srgbClr val="FF0000"/>
                </a:solidFill>
                <a:latin typeface="仿宋_GB2312" pitchFamily="49" charset="-122"/>
                <a:ea typeface="仿宋_GB2312" pitchFamily="49" charset="-122"/>
              </a:rPr>
              <a:t>int msgctl(int msqid, int cmd, struct msqid_ds *buf) </a:t>
            </a:r>
            <a:br>
              <a:rPr lang="en-US" altLang="zh-CN" sz="2600" b="1">
                <a:solidFill>
                  <a:srgbClr val="FF0000"/>
                </a:solidFill>
                <a:latin typeface="仿宋_GB2312" pitchFamily="49" charset="-122"/>
                <a:ea typeface="仿宋_GB2312" pitchFamily="49" charset="-122"/>
              </a:rPr>
            </a:br>
            <a:r>
              <a:rPr lang="zh-CN" altLang="en-US" sz="2400" b="1">
                <a:latin typeface="仿宋_GB2312" pitchFamily="49" charset="-122"/>
                <a:ea typeface="仿宋_GB2312" pitchFamily="49" charset="-122"/>
              </a:rPr>
              <a:t>该系统调用对由</a:t>
            </a:r>
            <a:r>
              <a:rPr lang="en-US" altLang="zh-CN" sz="2400" b="1">
                <a:latin typeface="仿宋_GB2312" pitchFamily="49" charset="-122"/>
                <a:ea typeface="仿宋_GB2312" pitchFamily="49" charset="-122"/>
              </a:rPr>
              <a:t>msqid</a:t>
            </a:r>
            <a:r>
              <a:rPr lang="zh-CN" altLang="en-US" sz="2400" b="1">
                <a:latin typeface="仿宋_GB2312" pitchFamily="49" charset="-122"/>
                <a:ea typeface="仿宋_GB2312" pitchFamily="49" charset="-122"/>
              </a:rPr>
              <a:t>标识的消息队列执行</a:t>
            </a:r>
            <a:r>
              <a:rPr lang="en-US" altLang="zh-CN" sz="2400" b="1">
                <a:latin typeface="仿宋_GB2312" pitchFamily="49" charset="-122"/>
                <a:ea typeface="仿宋_GB2312" pitchFamily="49" charset="-122"/>
              </a:rPr>
              <a:t>cmd</a:t>
            </a:r>
            <a:r>
              <a:rPr lang="zh-CN" altLang="en-US" sz="2400" b="1">
                <a:latin typeface="仿宋_GB2312" pitchFamily="49" charset="-122"/>
                <a:ea typeface="仿宋_GB2312" pitchFamily="49" charset="-122"/>
              </a:rPr>
              <a:t>操作，共有三种</a:t>
            </a:r>
            <a:r>
              <a:rPr lang="en-US" altLang="zh-CN" sz="2400" b="1">
                <a:latin typeface="仿宋_GB2312" pitchFamily="49" charset="-122"/>
                <a:ea typeface="仿宋_GB2312" pitchFamily="49" charset="-122"/>
              </a:rPr>
              <a:t>cmd</a:t>
            </a:r>
            <a:r>
              <a:rPr lang="zh-CN" altLang="en-US" sz="2400" b="1">
                <a:latin typeface="仿宋_GB2312" pitchFamily="49" charset="-122"/>
                <a:ea typeface="仿宋_GB2312" pitchFamily="49" charset="-122"/>
              </a:rPr>
              <a:t>操作:</a:t>
            </a:r>
          </a:p>
          <a:p>
            <a:pPr marL="0" indent="444500" fontAlgn="t">
              <a:lnSpc>
                <a:spcPct val="110000"/>
              </a:lnSpc>
            </a:pPr>
            <a:r>
              <a:rPr lang="en-US" altLang="zh-CN" sz="2400" b="1">
                <a:latin typeface="仿宋_GB2312" pitchFamily="49" charset="-122"/>
                <a:ea typeface="仿宋_GB2312" pitchFamily="49" charset="-122"/>
              </a:rPr>
              <a:t>IPC_STAT：</a:t>
            </a:r>
            <a:r>
              <a:rPr lang="zh-CN" altLang="en-US" sz="2400" b="1">
                <a:latin typeface="仿宋_GB2312" pitchFamily="49" charset="-122"/>
                <a:ea typeface="仿宋_GB2312" pitchFamily="49" charset="-122"/>
              </a:rPr>
              <a:t>获取消息队列信息，返回的信息存贮在</a:t>
            </a:r>
            <a:r>
              <a:rPr lang="en-US" altLang="zh-CN" sz="2400" b="1">
                <a:latin typeface="仿宋_GB2312" pitchFamily="49" charset="-122"/>
                <a:ea typeface="仿宋_GB2312" pitchFamily="49" charset="-122"/>
              </a:rPr>
              <a:t>buf</a:t>
            </a:r>
            <a:r>
              <a:rPr lang="zh-CN" altLang="en-US" sz="2400" b="1">
                <a:latin typeface="仿宋_GB2312" pitchFamily="49" charset="-122"/>
                <a:ea typeface="仿宋_GB2312" pitchFamily="49" charset="-122"/>
              </a:rPr>
              <a:t>指向的</a:t>
            </a:r>
            <a:r>
              <a:rPr lang="en-US" altLang="zh-CN" sz="2400" b="1">
                <a:latin typeface="仿宋_GB2312" pitchFamily="49" charset="-122"/>
                <a:ea typeface="仿宋_GB2312" pitchFamily="49" charset="-122"/>
              </a:rPr>
              <a:t>msqid</a:t>
            </a:r>
            <a:r>
              <a:rPr lang="zh-CN" altLang="en-US" sz="2400" b="1">
                <a:latin typeface="仿宋_GB2312" pitchFamily="49" charset="-122"/>
                <a:ea typeface="仿宋_GB2312" pitchFamily="49" charset="-122"/>
              </a:rPr>
              <a:t>结构中 </a:t>
            </a:r>
          </a:p>
          <a:p>
            <a:pPr marL="0" indent="444500" fontAlgn="t">
              <a:lnSpc>
                <a:spcPct val="110000"/>
              </a:lnSpc>
            </a:pPr>
            <a:r>
              <a:rPr lang="en-US" altLang="zh-CN" sz="2400" b="1">
                <a:latin typeface="仿宋_GB2312" pitchFamily="49" charset="-122"/>
                <a:ea typeface="仿宋_GB2312" pitchFamily="49" charset="-122"/>
              </a:rPr>
              <a:t>IPC_SET：</a:t>
            </a:r>
            <a:r>
              <a:rPr lang="zh-CN" altLang="en-US" sz="2400" b="1">
                <a:latin typeface="仿宋_GB2312" pitchFamily="49" charset="-122"/>
                <a:ea typeface="仿宋_GB2312" pitchFamily="49" charset="-122"/>
              </a:rPr>
              <a:t>设置消息队列的属性，要设置的属性存储在</a:t>
            </a:r>
            <a:r>
              <a:rPr lang="en-US" altLang="zh-CN" sz="2400" b="1">
                <a:latin typeface="仿宋_GB2312" pitchFamily="49" charset="-122"/>
                <a:ea typeface="仿宋_GB2312" pitchFamily="49" charset="-122"/>
              </a:rPr>
              <a:t>buf</a:t>
            </a:r>
            <a:r>
              <a:rPr lang="zh-CN" altLang="en-US" sz="2400" b="1">
                <a:latin typeface="仿宋_GB2312" pitchFamily="49" charset="-122"/>
                <a:ea typeface="仿宋_GB2312" pitchFamily="49" charset="-122"/>
              </a:rPr>
              <a:t>指向的</a:t>
            </a:r>
            <a:r>
              <a:rPr lang="en-US" altLang="zh-CN" sz="2400" b="1">
                <a:latin typeface="仿宋_GB2312" pitchFamily="49" charset="-122"/>
                <a:ea typeface="仿宋_GB2312" pitchFamily="49" charset="-122"/>
              </a:rPr>
              <a:t>msqid</a:t>
            </a:r>
            <a:r>
              <a:rPr lang="zh-CN" altLang="en-US" sz="2400" b="1">
                <a:latin typeface="仿宋_GB2312" pitchFamily="49" charset="-122"/>
                <a:ea typeface="仿宋_GB2312" pitchFamily="49" charset="-122"/>
              </a:rPr>
              <a:t>结构中</a:t>
            </a:r>
          </a:p>
          <a:p>
            <a:pPr marL="0" indent="444500" fontAlgn="t">
              <a:lnSpc>
                <a:spcPct val="110000"/>
              </a:lnSpc>
            </a:pPr>
            <a:r>
              <a:rPr lang="en-US" altLang="zh-CN" sz="2400" b="1">
                <a:latin typeface="仿宋_GB2312" pitchFamily="49" charset="-122"/>
                <a:ea typeface="仿宋_GB2312" pitchFamily="49" charset="-122"/>
              </a:rPr>
              <a:t>IPC_RMID：</a:t>
            </a:r>
            <a:r>
              <a:rPr lang="zh-CN" altLang="en-US" sz="2400" b="1">
                <a:latin typeface="仿宋_GB2312" pitchFamily="49" charset="-122"/>
                <a:ea typeface="仿宋_GB2312" pitchFamily="49" charset="-122"/>
              </a:rPr>
              <a:t>删除</a:t>
            </a:r>
            <a:r>
              <a:rPr lang="en-US" altLang="zh-CN" sz="2400" b="1">
                <a:latin typeface="仿宋_GB2312" pitchFamily="49" charset="-122"/>
                <a:ea typeface="仿宋_GB2312" pitchFamily="49" charset="-122"/>
              </a:rPr>
              <a:t>msqid</a:t>
            </a:r>
            <a:r>
              <a:rPr lang="zh-CN" altLang="en-US" sz="2400" b="1">
                <a:latin typeface="仿宋_GB2312" pitchFamily="49" charset="-122"/>
                <a:ea typeface="仿宋_GB2312" pitchFamily="49" charset="-122"/>
              </a:rPr>
              <a:t>标识的消息队列 </a:t>
            </a:r>
          </a:p>
        </p:txBody>
      </p:sp>
    </p:spTree>
    <p:extLst>
      <p:ext uri="{BB962C8B-B14F-4D97-AF65-F5344CB8AC3E}">
        <p14:creationId xmlns:p14="http://schemas.microsoft.com/office/powerpoint/2010/main" val="1695225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descr="Large confetti">
            <a:extLst>
              <a:ext uri="{FF2B5EF4-FFF2-40B4-BE49-F238E27FC236}">
                <a16:creationId xmlns:a16="http://schemas.microsoft.com/office/drawing/2014/main" id="{C5E40949-EF5A-4BB4-8B68-7F1CE895A367}"/>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控制</a:t>
            </a:r>
          </a:p>
        </p:txBody>
      </p:sp>
      <p:sp>
        <p:nvSpPr>
          <p:cNvPr id="102403" name="Rectangle 3">
            <a:extLst>
              <a:ext uri="{FF2B5EF4-FFF2-40B4-BE49-F238E27FC236}">
                <a16:creationId xmlns:a16="http://schemas.microsoft.com/office/drawing/2014/main" id="{1BB2FDB4-57A7-4565-A4A7-44008261ADB1}"/>
              </a:ext>
            </a:extLst>
          </p:cNvPr>
          <p:cNvSpPr>
            <a:spLocks noGrp="1" noChangeArrowheads="1"/>
          </p:cNvSpPr>
          <p:nvPr>
            <p:ph idx="1"/>
          </p:nvPr>
        </p:nvSpPr>
        <p:spPr>
          <a:xfrm>
            <a:off x="685800" y="2133600"/>
            <a:ext cx="7772400" cy="4191000"/>
          </a:xfrm>
        </p:spPr>
        <p:txBody>
          <a:bodyPr>
            <a:normAutofit lnSpcReduction="10000"/>
          </a:bodyPr>
          <a:lstStyle/>
          <a:p>
            <a:pPr>
              <a:lnSpc>
                <a:spcPct val="90000"/>
              </a:lnSpc>
              <a:buFontTx/>
              <a:buNone/>
            </a:pPr>
            <a:r>
              <a:rPr lang="en-US" altLang="zh-CN" sz="1800" b="1">
                <a:latin typeface="仿宋_GB2312" pitchFamily="49" charset="-122"/>
                <a:ea typeface="仿宋_GB2312" pitchFamily="49" charset="-122"/>
              </a:rPr>
              <a:t>struct msqid_ds{</a:t>
            </a:r>
            <a:br>
              <a:rPr lang="en-US" altLang="zh-CN" sz="1800" b="1">
                <a:latin typeface="仿宋_GB2312" pitchFamily="49" charset="-122"/>
                <a:ea typeface="仿宋_GB2312" pitchFamily="49" charset="-122"/>
              </a:rPr>
            </a:br>
            <a:r>
              <a:rPr lang="en-US" altLang="zh-CN" sz="1800" b="1">
                <a:ea typeface="仿宋_GB2312" pitchFamily="49" charset="-122"/>
              </a:rPr>
              <a:t>  </a:t>
            </a:r>
            <a:r>
              <a:rPr lang="en-US" altLang="zh-CN" sz="1800" b="1">
                <a:latin typeface="仿宋_GB2312" pitchFamily="49" charset="-122"/>
                <a:ea typeface="仿宋_GB2312" pitchFamily="49" charset="-122"/>
              </a:rPr>
              <a:t>struct ipc_perm msg_perm; /* structure describing operation permission */</a:t>
            </a:r>
            <a:br>
              <a:rPr lang="en-US" altLang="zh-CN" sz="1800" b="1">
                <a:latin typeface="仿宋_GB2312" pitchFamily="49" charset="-122"/>
                <a:ea typeface="仿宋_GB2312" pitchFamily="49" charset="-122"/>
              </a:rPr>
            </a:br>
            <a:r>
              <a:rPr lang="en-US" altLang="zh-CN" sz="1800" b="1">
                <a:ea typeface="仿宋_GB2312" pitchFamily="49" charset="-122"/>
              </a:rPr>
              <a:t>  </a:t>
            </a:r>
            <a:r>
              <a:rPr lang="en-US" altLang="zh-CN" sz="1800" b="1">
                <a:latin typeface="仿宋_GB2312" pitchFamily="49" charset="-122"/>
                <a:ea typeface="仿宋_GB2312" pitchFamily="49" charset="-122"/>
              </a:rPr>
              <a:t>__time_t msg_stime; /*</a:t>
            </a:r>
            <a:r>
              <a:rPr lang="zh-CN" altLang="en-US" sz="1800" b="1">
                <a:latin typeface="仿宋_GB2312" pitchFamily="49" charset="-122"/>
                <a:ea typeface="仿宋_GB2312" pitchFamily="49" charset="-122"/>
              </a:rPr>
              <a:t>最后一次发送消息的时间 */</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unsigned long int __unused1; /*</a:t>
            </a:r>
            <a:r>
              <a:rPr lang="zh-CN" altLang="en-US" sz="1800" b="1">
                <a:latin typeface="仿宋_GB2312" pitchFamily="49" charset="-122"/>
                <a:ea typeface="仿宋_GB2312" pitchFamily="49" charset="-122"/>
              </a:rPr>
              <a:t>保留*/</a:t>
            </a:r>
            <a:br>
              <a:rPr lang="zh-CN" altLang="en-US" sz="1800" b="1">
                <a:latin typeface="仿宋_GB2312" pitchFamily="49" charset="-122"/>
                <a:ea typeface="仿宋_GB2312" pitchFamily="49" charset="-122"/>
              </a:rPr>
            </a:br>
            <a:r>
              <a:rPr lang="zh-CN" altLang="en-US" sz="1800" b="1">
                <a:ea typeface="仿宋_GB2312" pitchFamily="49" charset="-122"/>
              </a:rPr>
              <a:t>  </a:t>
            </a:r>
            <a:r>
              <a:rPr lang="zh-CN" altLang="en-US" sz="1800" b="1">
                <a:latin typeface="仿宋_GB2312" pitchFamily="49" charset="-122"/>
                <a:ea typeface="仿宋_GB2312" pitchFamily="49" charset="-122"/>
              </a:rPr>
              <a:t>__</a:t>
            </a:r>
            <a:r>
              <a:rPr lang="en-US" altLang="zh-CN" sz="1800" b="1">
                <a:latin typeface="仿宋_GB2312" pitchFamily="49" charset="-122"/>
                <a:ea typeface="仿宋_GB2312" pitchFamily="49" charset="-122"/>
              </a:rPr>
              <a:t>time_t msg_rtime; /* </a:t>
            </a:r>
            <a:r>
              <a:rPr lang="zh-CN" altLang="en-US" sz="1800" b="1">
                <a:latin typeface="仿宋_GB2312" pitchFamily="49" charset="-122"/>
                <a:ea typeface="仿宋_GB2312" pitchFamily="49" charset="-122"/>
              </a:rPr>
              <a:t>最后一次接收数据时间 */</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unsigned long int __unused2;</a:t>
            </a:r>
            <a:r>
              <a:rPr lang="en-US" altLang="zh-CN" sz="1800" b="1">
                <a:ea typeface="仿宋_GB2312" pitchFamily="49" charset="-122"/>
              </a:rPr>
              <a:t>    </a:t>
            </a:r>
            <a:r>
              <a:rPr lang="en-US" altLang="zh-CN" sz="1800" b="1">
                <a:latin typeface="仿宋_GB2312" pitchFamily="49" charset="-122"/>
                <a:ea typeface="仿宋_GB2312" pitchFamily="49" charset="-122"/>
              </a:rPr>
              <a:t> /*</a:t>
            </a:r>
            <a:r>
              <a:rPr lang="zh-CN" altLang="en-US" sz="1800" b="1">
                <a:latin typeface="仿宋_GB2312" pitchFamily="49" charset="-122"/>
                <a:ea typeface="仿宋_GB2312" pitchFamily="49" charset="-122"/>
              </a:rPr>
              <a:t>保留*/</a:t>
            </a:r>
            <a:br>
              <a:rPr lang="zh-CN" altLang="en-US" sz="1800" b="1">
                <a:latin typeface="仿宋_GB2312" pitchFamily="49" charset="-122"/>
                <a:ea typeface="仿宋_GB2312" pitchFamily="49" charset="-122"/>
              </a:rPr>
            </a:br>
            <a:r>
              <a:rPr lang="zh-CN" altLang="en-US" sz="1800" b="1">
                <a:ea typeface="仿宋_GB2312" pitchFamily="49" charset="-122"/>
              </a:rPr>
              <a:t>  </a:t>
            </a:r>
            <a:r>
              <a:rPr lang="zh-CN" altLang="en-US" sz="1800" b="1">
                <a:latin typeface="仿宋_GB2312" pitchFamily="49" charset="-122"/>
                <a:ea typeface="仿宋_GB2312" pitchFamily="49" charset="-122"/>
              </a:rPr>
              <a:t>__</a:t>
            </a:r>
            <a:r>
              <a:rPr lang="en-US" altLang="zh-CN" sz="1800" b="1">
                <a:latin typeface="仿宋_GB2312" pitchFamily="49" charset="-122"/>
                <a:ea typeface="仿宋_GB2312" pitchFamily="49" charset="-122"/>
              </a:rPr>
              <a:t>time_t msg_ctime; /* </a:t>
            </a:r>
            <a:r>
              <a:rPr lang="zh-CN" altLang="en-US" sz="1800" b="1">
                <a:latin typeface="仿宋_GB2312" pitchFamily="49" charset="-122"/>
                <a:ea typeface="仿宋_GB2312" pitchFamily="49" charset="-122"/>
              </a:rPr>
              <a:t>最后修改时间 */</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unsigned long int __unused3; /*</a:t>
            </a:r>
            <a:r>
              <a:rPr lang="zh-CN" altLang="en-US" sz="1800" b="1">
                <a:latin typeface="仿宋_GB2312" pitchFamily="49" charset="-122"/>
                <a:ea typeface="仿宋_GB2312" pitchFamily="49" charset="-122"/>
              </a:rPr>
              <a:t>保留*/</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unsigned long int __msg_cbytes; /* </a:t>
            </a:r>
            <a:r>
              <a:rPr lang="zh-CN" altLang="en-US" sz="1800" b="1">
                <a:latin typeface="仿宋_GB2312" pitchFamily="49" charset="-122"/>
                <a:ea typeface="仿宋_GB2312" pitchFamily="49" charset="-122"/>
              </a:rPr>
              <a:t>当前队列字节数 */</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msgqnum_t msg_qnum; /* </a:t>
            </a:r>
            <a:r>
              <a:rPr lang="zh-CN" altLang="en-US" sz="1800" b="1">
                <a:latin typeface="仿宋_GB2312" pitchFamily="49" charset="-122"/>
                <a:ea typeface="仿宋_GB2312" pitchFamily="49" charset="-122"/>
              </a:rPr>
              <a:t>当前队列的消息数 */</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msglen_t msg_qbytes; /* </a:t>
            </a:r>
            <a:r>
              <a:rPr lang="zh-CN" altLang="en-US" sz="1800" b="1">
                <a:latin typeface="仿宋_GB2312" pitchFamily="49" charset="-122"/>
                <a:ea typeface="仿宋_GB2312" pitchFamily="49" charset="-122"/>
              </a:rPr>
              <a:t>队列中容量 */</a:t>
            </a:r>
            <a:br>
              <a:rPr lang="zh-CN" altLang="en-US" sz="1800" b="1">
                <a:latin typeface="仿宋_GB2312" pitchFamily="49" charset="-122"/>
                <a:ea typeface="仿宋_GB2312" pitchFamily="49" charset="-122"/>
              </a:rPr>
            </a:br>
            <a:r>
              <a:rPr lang="zh-CN" altLang="en-US" sz="1800" b="1">
                <a:ea typeface="仿宋_GB2312" pitchFamily="49" charset="-122"/>
              </a:rPr>
              <a:t>  </a:t>
            </a:r>
            <a:r>
              <a:rPr lang="zh-CN" altLang="en-US" sz="1800" b="1">
                <a:latin typeface="仿宋_GB2312" pitchFamily="49" charset="-122"/>
                <a:ea typeface="仿宋_GB2312" pitchFamily="49" charset="-122"/>
              </a:rPr>
              <a:t>__</a:t>
            </a:r>
            <a:r>
              <a:rPr lang="en-US" altLang="zh-CN" sz="1800" b="1">
                <a:latin typeface="仿宋_GB2312" pitchFamily="49" charset="-122"/>
                <a:ea typeface="仿宋_GB2312" pitchFamily="49" charset="-122"/>
              </a:rPr>
              <a:t>pid_t msg_lspid; /* </a:t>
            </a:r>
            <a:r>
              <a:rPr lang="zh-CN" altLang="en-US" sz="1800" b="1">
                <a:latin typeface="仿宋_GB2312" pitchFamily="49" charset="-122"/>
                <a:ea typeface="仿宋_GB2312" pitchFamily="49" charset="-122"/>
              </a:rPr>
              <a:t>最后发送消息的进程号 */</a:t>
            </a:r>
            <a:br>
              <a:rPr lang="zh-CN" altLang="en-US" sz="1800" b="1">
                <a:latin typeface="仿宋_GB2312" pitchFamily="49" charset="-122"/>
                <a:ea typeface="仿宋_GB2312" pitchFamily="49" charset="-122"/>
              </a:rPr>
            </a:br>
            <a:r>
              <a:rPr lang="zh-CN" altLang="en-US" sz="1800" b="1">
                <a:ea typeface="仿宋_GB2312" pitchFamily="49" charset="-122"/>
              </a:rPr>
              <a:t>  </a:t>
            </a:r>
            <a:r>
              <a:rPr lang="zh-CN" altLang="en-US" sz="1800" b="1">
                <a:latin typeface="仿宋_GB2312" pitchFamily="49" charset="-122"/>
                <a:ea typeface="仿宋_GB2312" pitchFamily="49" charset="-122"/>
              </a:rPr>
              <a:t>__</a:t>
            </a:r>
            <a:r>
              <a:rPr lang="en-US" altLang="zh-CN" sz="1800" b="1">
                <a:latin typeface="仿宋_GB2312" pitchFamily="49" charset="-122"/>
                <a:ea typeface="仿宋_GB2312" pitchFamily="49" charset="-122"/>
              </a:rPr>
              <a:t>pid_t msg_lrpid; /* </a:t>
            </a:r>
            <a:r>
              <a:rPr lang="zh-CN" altLang="en-US" sz="1800" b="1">
                <a:latin typeface="仿宋_GB2312" pitchFamily="49" charset="-122"/>
                <a:ea typeface="仿宋_GB2312" pitchFamily="49" charset="-122"/>
              </a:rPr>
              <a:t>最后接收队列的进程号*/</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unsigned long int __unused4; /*</a:t>
            </a:r>
            <a:r>
              <a:rPr lang="zh-CN" altLang="en-US" sz="1800" b="1">
                <a:latin typeface="仿宋_GB2312" pitchFamily="49" charset="-122"/>
                <a:ea typeface="仿宋_GB2312" pitchFamily="49" charset="-122"/>
              </a:rPr>
              <a:t>保留*/</a:t>
            </a:r>
            <a:br>
              <a:rPr lang="zh-CN" altLang="en-US" sz="1800" b="1">
                <a:latin typeface="仿宋_GB2312" pitchFamily="49" charset="-122"/>
                <a:ea typeface="仿宋_GB2312" pitchFamily="49" charset="-122"/>
              </a:rPr>
            </a:br>
            <a:r>
              <a:rPr lang="zh-CN" altLang="en-US" sz="1800" b="1">
                <a:ea typeface="仿宋_GB2312" pitchFamily="49" charset="-122"/>
              </a:rPr>
              <a:t>  </a:t>
            </a:r>
            <a:r>
              <a:rPr lang="en-US" altLang="zh-CN" sz="1800" b="1">
                <a:latin typeface="仿宋_GB2312" pitchFamily="49" charset="-122"/>
                <a:ea typeface="仿宋_GB2312" pitchFamily="49" charset="-122"/>
              </a:rPr>
              <a:t>unsigned long int __unused5; /*</a:t>
            </a:r>
            <a:r>
              <a:rPr lang="zh-CN" altLang="en-US" sz="1800" b="1">
                <a:latin typeface="仿宋_GB2312" pitchFamily="49" charset="-122"/>
                <a:ea typeface="仿宋_GB2312" pitchFamily="49" charset="-122"/>
              </a:rPr>
              <a:t>保留*/</a:t>
            </a:r>
            <a:br>
              <a:rPr lang="zh-CN" altLang="en-US" sz="1800" b="1">
                <a:latin typeface="仿宋_GB2312" pitchFamily="49" charset="-122"/>
                <a:ea typeface="仿宋_GB2312" pitchFamily="49" charset="-122"/>
              </a:rPr>
            </a:br>
            <a:r>
              <a:rPr lang="zh-CN" altLang="en-US" sz="1800" b="1">
                <a:latin typeface="仿宋_GB2312" pitchFamily="49" charset="-122"/>
                <a:ea typeface="仿宋_GB2312" pitchFamily="49" charset="-122"/>
              </a:rPr>
              <a:t>};</a:t>
            </a:r>
          </a:p>
        </p:txBody>
      </p:sp>
    </p:spTree>
    <p:extLst>
      <p:ext uri="{BB962C8B-B14F-4D97-AF65-F5344CB8AC3E}">
        <p14:creationId xmlns:p14="http://schemas.microsoft.com/office/powerpoint/2010/main" val="2922490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descr="Large confetti">
            <a:extLst>
              <a:ext uri="{FF2B5EF4-FFF2-40B4-BE49-F238E27FC236}">
                <a16:creationId xmlns:a16="http://schemas.microsoft.com/office/drawing/2014/main" id="{FC15DBB9-A29B-4258-90F0-C6AF9A559D24}"/>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控制</a:t>
            </a:r>
          </a:p>
        </p:txBody>
      </p:sp>
      <p:sp>
        <p:nvSpPr>
          <p:cNvPr id="103426" name="Rectangle 2">
            <a:extLst>
              <a:ext uri="{FF2B5EF4-FFF2-40B4-BE49-F238E27FC236}">
                <a16:creationId xmlns:a16="http://schemas.microsoft.com/office/drawing/2014/main" id="{F4BE90C4-4305-4D8E-9DD0-661D56C25434}"/>
              </a:ext>
            </a:extLst>
          </p:cNvPr>
          <p:cNvSpPr>
            <a:spLocks noGrp="1" noChangeArrowheads="1"/>
          </p:cNvSpPr>
          <p:nvPr>
            <p:ph idx="1"/>
          </p:nvPr>
        </p:nvSpPr>
        <p:spPr>
          <a:xfrm>
            <a:off x="685800" y="1905000"/>
            <a:ext cx="8207375" cy="4156075"/>
          </a:xfrm>
        </p:spPr>
        <p:txBody>
          <a:bodyPr/>
          <a:lstStyle/>
          <a:p>
            <a:pPr>
              <a:buFontTx/>
              <a:buNone/>
            </a:pPr>
            <a:r>
              <a:rPr lang="en-US" altLang="zh-CN" sz="2400" b="1">
                <a:latin typeface="仿宋_GB2312" pitchFamily="49" charset="-122"/>
                <a:ea typeface="仿宋_GB2312" pitchFamily="49" charset="-122"/>
              </a:rPr>
              <a:t>int get_queue_ds( int qid, struct msgqid_ds *qbuf )</a:t>
            </a:r>
          </a:p>
          <a:p>
            <a:pPr>
              <a:buFontTx/>
              <a:buNone/>
            </a:pPr>
            <a:r>
              <a:rPr lang="en-US" altLang="zh-CN" sz="2400" b="1">
                <a:latin typeface="仿宋_GB2312" pitchFamily="49" charset="-122"/>
                <a:ea typeface="仿宋_GB2312" pitchFamily="49" charset="-122"/>
              </a:rPr>
              <a:t>{</a:t>
            </a:r>
            <a:br>
              <a:rPr lang="en-US" altLang="zh-CN" sz="2400" b="1">
                <a:latin typeface="仿宋_GB2312" pitchFamily="49" charset="-122"/>
                <a:ea typeface="仿宋_GB2312" pitchFamily="49" charset="-122"/>
              </a:rPr>
            </a:br>
            <a:r>
              <a:rPr lang="en-US" altLang="zh-CN" sz="2400" b="1">
                <a:latin typeface="仿宋_GB2312" pitchFamily="49" charset="-122"/>
                <a:ea typeface="仿宋_GB2312" pitchFamily="49" charset="-122"/>
              </a:rPr>
              <a:t>if( msgctl( qid, IPC_STAT, qbuf) == -1)</a:t>
            </a:r>
            <a:br>
              <a:rPr lang="en-US" altLang="zh-CN" sz="2400" b="1">
                <a:latin typeface="仿宋_GB2312" pitchFamily="49" charset="-122"/>
                <a:ea typeface="仿宋_GB2312" pitchFamily="49" charset="-122"/>
              </a:rPr>
            </a:br>
            <a:r>
              <a:rPr lang="en-US" altLang="zh-CN" sz="2400" b="1">
                <a:latin typeface="仿宋_GB2312" pitchFamily="49" charset="-122"/>
                <a:ea typeface="仿宋_GB2312" pitchFamily="49" charset="-122"/>
              </a:rPr>
              <a:t>   return(-1);</a:t>
            </a:r>
            <a:br>
              <a:rPr lang="en-US" altLang="zh-CN" sz="2400" b="1">
                <a:latin typeface="仿宋_GB2312" pitchFamily="49" charset="-122"/>
                <a:ea typeface="仿宋_GB2312" pitchFamily="49" charset="-122"/>
              </a:rPr>
            </a:br>
            <a:r>
              <a:rPr lang="en-US" altLang="zh-CN" sz="2400" b="1">
                <a:latin typeface="仿宋_GB2312" pitchFamily="49" charset="-122"/>
                <a:ea typeface="仿宋_GB2312" pitchFamily="49" charset="-122"/>
              </a:rPr>
              <a:t>return(0);</a:t>
            </a:r>
          </a:p>
          <a:p>
            <a:pPr>
              <a:buFontTx/>
              <a:buNone/>
            </a:pPr>
            <a:r>
              <a:rPr lang="en-US" altLang="zh-CN" sz="2400" b="1">
                <a:latin typeface="仿宋_GB2312" pitchFamily="49" charset="-122"/>
                <a:ea typeface="仿宋_GB2312" pitchFamily="49" charset="-122"/>
              </a:rPr>
              <a:t>}</a:t>
            </a:r>
            <a:endParaRPr lang="zh-CN" altLang="en-US" sz="2400" b="1">
              <a:latin typeface="仿宋_GB2312" pitchFamily="49" charset="-122"/>
              <a:ea typeface="仿宋_GB2312" pitchFamily="49" charset="-122"/>
            </a:endParaRPr>
          </a:p>
        </p:txBody>
      </p:sp>
    </p:spTree>
    <p:extLst>
      <p:ext uri="{BB962C8B-B14F-4D97-AF65-F5344CB8AC3E}">
        <p14:creationId xmlns:p14="http://schemas.microsoft.com/office/powerpoint/2010/main" val="16168602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28031395-C231-4650-B6E7-B703E754E553}"/>
              </a:ext>
            </a:extLst>
          </p:cNvPr>
          <p:cNvSpPr>
            <a:spLocks noChangeArrowheads="1"/>
          </p:cNvSpPr>
          <p:nvPr/>
        </p:nvSpPr>
        <p:spPr bwMode="auto">
          <a:xfrm>
            <a:off x="685800" y="1905000"/>
            <a:ext cx="820737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en-US" altLang="zh-CN" b="1">
                <a:latin typeface="仿宋_GB2312" pitchFamily="49" charset="-122"/>
                <a:ea typeface="仿宋_GB2312" pitchFamily="49" charset="-122"/>
              </a:rPr>
              <a:t>int remove_queue(int qid )</a:t>
            </a:r>
          </a:p>
          <a:p>
            <a:pPr>
              <a:spcBef>
                <a:spcPct val="20000"/>
              </a:spcBef>
              <a:buSzPct val="85000"/>
            </a:pPr>
            <a:r>
              <a:rPr lang="en-US" altLang="zh-CN" b="1">
                <a:latin typeface="仿宋_GB2312" pitchFamily="49" charset="-122"/>
                <a:ea typeface="仿宋_GB2312" pitchFamily="49" charset="-122"/>
              </a:rPr>
              <a:t>{</a:t>
            </a:r>
            <a:br>
              <a:rPr lang="en-US" altLang="zh-CN" b="1">
                <a:latin typeface="仿宋_GB2312" pitchFamily="49" charset="-122"/>
                <a:ea typeface="仿宋_GB2312" pitchFamily="49" charset="-122"/>
              </a:rPr>
            </a:br>
            <a:r>
              <a:rPr lang="en-US" altLang="zh-CN" b="1">
                <a:latin typeface="仿宋_GB2312" pitchFamily="49" charset="-122"/>
                <a:ea typeface="仿宋_GB2312" pitchFamily="49" charset="-122"/>
              </a:rPr>
              <a:t>if( msgctl( qid, IPC_RMID, 0) == -1)</a:t>
            </a:r>
            <a:br>
              <a:rPr lang="en-US" altLang="zh-CN" b="1">
                <a:latin typeface="仿宋_GB2312" pitchFamily="49" charset="-122"/>
                <a:ea typeface="仿宋_GB2312" pitchFamily="49" charset="-122"/>
              </a:rPr>
            </a:br>
            <a:r>
              <a:rPr lang="en-US" altLang="zh-CN" b="1">
                <a:latin typeface="仿宋_GB2312" pitchFamily="49" charset="-122"/>
                <a:ea typeface="仿宋_GB2312" pitchFamily="49" charset="-122"/>
              </a:rPr>
              <a:t>   return(-1);</a:t>
            </a:r>
          </a:p>
          <a:p>
            <a:pPr>
              <a:spcBef>
                <a:spcPct val="20000"/>
              </a:spcBef>
              <a:buSzPct val="85000"/>
            </a:pPr>
            <a:r>
              <a:rPr lang="en-US" altLang="zh-CN" b="1">
                <a:latin typeface="仿宋_GB2312" pitchFamily="49" charset="-122"/>
                <a:ea typeface="仿宋_GB2312" pitchFamily="49" charset="-122"/>
              </a:rPr>
              <a:t>  return(0);</a:t>
            </a:r>
          </a:p>
          <a:p>
            <a:pPr>
              <a:spcBef>
                <a:spcPct val="20000"/>
              </a:spcBef>
              <a:buSzPct val="85000"/>
            </a:pPr>
            <a:r>
              <a:rPr lang="en-US" altLang="zh-CN" b="1">
                <a:latin typeface="仿宋_GB2312" pitchFamily="49" charset="-122"/>
                <a:ea typeface="仿宋_GB2312" pitchFamily="49" charset="-122"/>
              </a:rPr>
              <a:t>}</a:t>
            </a:r>
          </a:p>
        </p:txBody>
      </p:sp>
      <p:sp>
        <p:nvSpPr>
          <p:cNvPr id="151555" name="Rectangle 3" descr="Large confetti">
            <a:extLst>
              <a:ext uri="{FF2B5EF4-FFF2-40B4-BE49-F238E27FC236}">
                <a16:creationId xmlns:a16="http://schemas.microsoft.com/office/drawing/2014/main" id="{EAD5B146-501E-4D90-A1A7-FDDCDCD50668}"/>
              </a:ext>
            </a:extLst>
          </p:cNvPr>
          <p:cNvSpPr>
            <a:spLocks noChangeArrowheads="1"/>
          </p:cNvSpPr>
          <p:nvPr/>
        </p:nvSpPr>
        <p:spPr bwMode="auto">
          <a:xfrm>
            <a:off x="1066800" y="304800"/>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控制</a:t>
            </a:r>
          </a:p>
        </p:txBody>
      </p:sp>
    </p:spTree>
    <p:extLst>
      <p:ext uri="{BB962C8B-B14F-4D97-AF65-F5344CB8AC3E}">
        <p14:creationId xmlns:p14="http://schemas.microsoft.com/office/powerpoint/2010/main" val="2791945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C03E4AB-EE95-487D-B050-FDA648766A1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6</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信号量</a:t>
            </a:r>
          </a:p>
        </p:txBody>
      </p:sp>
    </p:spTree>
    <p:extLst>
      <p:ext uri="{BB962C8B-B14F-4D97-AF65-F5344CB8AC3E}">
        <p14:creationId xmlns:p14="http://schemas.microsoft.com/office/powerpoint/2010/main" val="904936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95105127-252A-4C82-932E-22E22FF831C5}"/>
              </a:ext>
            </a:extLst>
          </p:cNvPr>
          <p:cNvSpPr>
            <a:spLocks noChangeArrowheads="1"/>
          </p:cNvSpPr>
          <p:nvPr/>
        </p:nvSpPr>
        <p:spPr bwMode="auto">
          <a:xfrm>
            <a:off x="685800" y="1905000"/>
            <a:ext cx="77724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4013">
              <a:defRPr>
                <a:solidFill>
                  <a:schemeClr val="tx1"/>
                </a:solidFill>
                <a:latin typeface="Arial" panose="020B0604020202020204" pitchFamily="34" charset="0"/>
              </a:defRPr>
            </a:lvl1pPr>
            <a:lvl2pPr marL="533400">
              <a:defRPr>
                <a:solidFill>
                  <a:schemeClr val="tx1"/>
                </a:solidFill>
                <a:latin typeface="Arial" panose="020B0604020202020204" pitchFamily="34" charset="0"/>
              </a:defRPr>
            </a:lvl2pPr>
            <a:lvl3pPr marL="712788">
              <a:defRPr>
                <a:solidFill>
                  <a:schemeClr val="tx1"/>
                </a:solidFill>
                <a:latin typeface="Arial" panose="020B0604020202020204" pitchFamily="34" charset="0"/>
              </a:defRPr>
            </a:lvl3pPr>
            <a:lvl4pPr marL="892175">
              <a:defRPr>
                <a:solidFill>
                  <a:schemeClr val="tx1"/>
                </a:solidFill>
                <a:latin typeface="Arial" panose="020B0604020202020204" pitchFamily="34" charset="0"/>
              </a:defRPr>
            </a:lvl4pPr>
            <a:lvl5pPr marL="1076325">
              <a:defRPr>
                <a:solidFill>
                  <a:schemeClr val="tx1"/>
                </a:solidFill>
                <a:latin typeface="Arial" panose="020B0604020202020204" pitchFamily="34" charset="0"/>
              </a:defRPr>
            </a:lvl5pPr>
            <a:lvl6pPr marL="1533525" fontAlgn="base">
              <a:spcBef>
                <a:spcPct val="0"/>
              </a:spcBef>
              <a:spcAft>
                <a:spcPct val="0"/>
              </a:spcAft>
              <a:defRPr>
                <a:solidFill>
                  <a:schemeClr val="tx1"/>
                </a:solidFill>
                <a:latin typeface="Arial" panose="020B0604020202020204" pitchFamily="34" charset="0"/>
              </a:defRPr>
            </a:lvl6pPr>
            <a:lvl7pPr marL="1990725" fontAlgn="base">
              <a:spcBef>
                <a:spcPct val="0"/>
              </a:spcBef>
              <a:spcAft>
                <a:spcPct val="0"/>
              </a:spcAft>
              <a:defRPr>
                <a:solidFill>
                  <a:schemeClr val="tx1"/>
                </a:solidFill>
                <a:latin typeface="Arial" panose="020B0604020202020204" pitchFamily="34" charset="0"/>
              </a:defRPr>
            </a:lvl7pPr>
            <a:lvl8pPr marL="2447925" fontAlgn="base">
              <a:spcBef>
                <a:spcPct val="0"/>
              </a:spcBef>
              <a:spcAft>
                <a:spcPct val="0"/>
              </a:spcAft>
              <a:defRPr>
                <a:solidFill>
                  <a:schemeClr val="tx1"/>
                </a:solidFill>
                <a:latin typeface="Arial" panose="020B0604020202020204" pitchFamily="34" charset="0"/>
              </a:defRPr>
            </a:lvl8pPr>
            <a:lvl9pPr marL="2905125" fontAlgn="base">
              <a:spcBef>
                <a:spcPct val="0"/>
              </a:spcBef>
              <a:spcAft>
                <a:spcPct val="0"/>
              </a:spcAft>
              <a:defRPr>
                <a:solidFill>
                  <a:schemeClr val="tx1"/>
                </a:solidFill>
                <a:latin typeface="Arial" panose="020B0604020202020204" pitchFamily="34" charset="0"/>
              </a:defRPr>
            </a:lvl9pPr>
          </a:lstStyle>
          <a:p>
            <a:pPr fontAlgn="t">
              <a:spcBef>
                <a:spcPct val="20000"/>
              </a:spcBef>
              <a:buSzPct val="85000"/>
            </a:pPr>
            <a:r>
              <a:rPr lang="zh-CN" altLang="en-US" sz="3600" b="1">
                <a:latin typeface="仿宋_GB2312" pitchFamily="49" charset="-122"/>
                <a:ea typeface="仿宋_GB2312" pitchFamily="49" charset="-122"/>
              </a:rPr>
              <a:t>信号量(又名：信号灯)与其他进程间通信方式不大相同，主要用途是</a:t>
            </a:r>
            <a:r>
              <a:rPr lang="zh-CN" altLang="en-US" sz="3600" b="1">
                <a:solidFill>
                  <a:srgbClr val="FF0000"/>
                </a:solidFill>
                <a:latin typeface="仿宋_GB2312" pitchFamily="49" charset="-122"/>
                <a:ea typeface="仿宋_GB2312" pitchFamily="49" charset="-122"/>
              </a:rPr>
              <a:t>保护临界资源</a:t>
            </a:r>
            <a:r>
              <a:rPr lang="zh-CN" altLang="en-US" sz="3600" b="1">
                <a:latin typeface="仿宋_GB2312" pitchFamily="49" charset="-122"/>
                <a:ea typeface="仿宋_GB2312" pitchFamily="49" charset="-122"/>
              </a:rPr>
              <a:t>。相当于内存中的标志，进程可以根据它判定是否能够访问某些共享资源，同时，进程也可以修改该标志。除了用于访问控制外，还可用于</a:t>
            </a:r>
            <a:r>
              <a:rPr lang="zh-CN" altLang="en-US" sz="3600" b="1">
                <a:solidFill>
                  <a:srgbClr val="FF0000"/>
                </a:solidFill>
                <a:latin typeface="仿宋_GB2312" pitchFamily="49" charset="-122"/>
                <a:ea typeface="仿宋_GB2312" pitchFamily="49" charset="-122"/>
              </a:rPr>
              <a:t>进程同步</a:t>
            </a:r>
            <a:r>
              <a:rPr lang="zh-CN" altLang="en-US" sz="3600" b="1">
                <a:latin typeface="仿宋_GB2312" pitchFamily="49" charset="-122"/>
                <a:ea typeface="仿宋_GB2312" pitchFamily="49" charset="-122"/>
              </a:rPr>
              <a:t>。</a:t>
            </a:r>
            <a:r>
              <a:rPr lang="zh-CN" altLang="en-US" sz="3000" b="1">
                <a:solidFill>
                  <a:srgbClr val="080808"/>
                </a:solidFill>
                <a:cs typeface="Arial" panose="020B0604020202020204" pitchFamily="34" charset="0"/>
              </a:rPr>
              <a:t> </a:t>
            </a:r>
          </a:p>
          <a:p>
            <a:pPr>
              <a:spcBef>
                <a:spcPct val="20000"/>
              </a:spcBef>
              <a:buSzPct val="85000"/>
            </a:pPr>
            <a:endParaRPr lang="zh-CN" altLang="en-US" sz="3000" b="1">
              <a:solidFill>
                <a:srgbClr val="080808"/>
              </a:solidFill>
              <a:latin typeface="仿宋_GB2312" pitchFamily="49" charset="-122"/>
              <a:ea typeface="仿宋_GB2312" pitchFamily="49" charset="-122"/>
            </a:endParaRPr>
          </a:p>
        </p:txBody>
      </p:sp>
      <p:sp>
        <p:nvSpPr>
          <p:cNvPr id="153603" name="Rectangle 3" descr="Large confetti">
            <a:extLst>
              <a:ext uri="{FF2B5EF4-FFF2-40B4-BE49-F238E27FC236}">
                <a16:creationId xmlns:a16="http://schemas.microsoft.com/office/drawing/2014/main" id="{9D943399-BDEE-4F3E-B3E0-BE0644690880}"/>
              </a:ext>
            </a:extLst>
          </p:cNvPr>
          <p:cNvSpPr>
            <a:spLocks noChangeArrowheads="1"/>
          </p:cNvSpPr>
          <p:nvPr/>
        </p:nvSpPr>
        <p:spPr bwMode="auto">
          <a:xfrm>
            <a:off x="1066800" y="304800"/>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信号量</a:t>
            </a:r>
          </a:p>
        </p:txBody>
      </p:sp>
    </p:spTree>
    <p:extLst>
      <p:ext uri="{BB962C8B-B14F-4D97-AF65-F5344CB8AC3E}">
        <p14:creationId xmlns:p14="http://schemas.microsoft.com/office/powerpoint/2010/main" val="1243374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descr="Large confetti">
            <a:extLst>
              <a:ext uri="{FF2B5EF4-FFF2-40B4-BE49-F238E27FC236}">
                <a16:creationId xmlns:a16="http://schemas.microsoft.com/office/drawing/2014/main" id="{D1160F99-096F-432D-89A8-32B338F0FF32}"/>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分类</a:t>
            </a:r>
          </a:p>
        </p:txBody>
      </p:sp>
      <p:sp>
        <p:nvSpPr>
          <p:cNvPr id="104450" name="Rectangle 2">
            <a:extLst>
              <a:ext uri="{FF2B5EF4-FFF2-40B4-BE49-F238E27FC236}">
                <a16:creationId xmlns:a16="http://schemas.microsoft.com/office/drawing/2014/main" id="{E4F6794B-E97C-490C-911D-34BC83727E0B}"/>
              </a:ext>
            </a:extLst>
          </p:cNvPr>
          <p:cNvSpPr>
            <a:spLocks noGrp="1" noChangeArrowheads="1"/>
          </p:cNvSpPr>
          <p:nvPr>
            <p:ph idx="1"/>
          </p:nvPr>
        </p:nvSpPr>
        <p:spPr>
          <a:xfrm>
            <a:off x="685800" y="1905000"/>
            <a:ext cx="5715000" cy="4619625"/>
          </a:xfrm>
        </p:spPr>
        <p:txBody>
          <a:bodyPr/>
          <a:lstStyle/>
          <a:p>
            <a:pPr marL="0" indent="354013" fontAlgn="t">
              <a:lnSpc>
                <a:spcPct val="120000"/>
              </a:lnSpc>
            </a:pPr>
            <a:r>
              <a:rPr lang="zh-CN" altLang="en-US" sz="2600" b="1">
                <a:solidFill>
                  <a:srgbClr val="080808"/>
                </a:solidFill>
                <a:latin typeface="仿宋_GB2312" pitchFamily="49" charset="-122"/>
                <a:ea typeface="仿宋_GB2312" pitchFamily="49" charset="-122"/>
              </a:rPr>
              <a:t>二值信号灯：信号灯的值只能取0或1，类似于互斥锁。 但两者有不同：信号灯强调共享资源，只要共享资源可用，其他进程同样可以修改信号灯的值；互斥锁更强调进程，占用资源的进程使用完资源后，必须由进程本身来解锁。 </a:t>
            </a:r>
          </a:p>
          <a:p>
            <a:pPr marL="0" indent="354013" fontAlgn="t">
              <a:lnSpc>
                <a:spcPct val="120000"/>
              </a:lnSpc>
            </a:pPr>
            <a:r>
              <a:rPr lang="zh-CN" altLang="en-US" sz="2600" b="1">
                <a:solidFill>
                  <a:srgbClr val="080808"/>
                </a:solidFill>
                <a:latin typeface="仿宋_GB2312" pitchFamily="49" charset="-122"/>
                <a:ea typeface="仿宋_GB2312" pitchFamily="49" charset="-122"/>
              </a:rPr>
              <a:t>计数信号灯：信号灯的值可以取任意非负值。</a:t>
            </a:r>
          </a:p>
        </p:txBody>
      </p:sp>
    </p:spTree>
    <p:extLst>
      <p:ext uri="{BB962C8B-B14F-4D97-AF65-F5344CB8AC3E}">
        <p14:creationId xmlns:p14="http://schemas.microsoft.com/office/powerpoint/2010/main" val="2428441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descr="Large confetti">
            <a:extLst>
              <a:ext uri="{FF2B5EF4-FFF2-40B4-BE49-F238E27FC236}">
                <a16:creationId xmlns:a16="http://schemas.microsoft.com/office/drawing/2014/main" id="{41E0C3A3-E787-4813-B3A5-DDABE4BCCCC0}"/>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创建/打开</a:t>
            </a:r>
          </a:p>
        </p:txBody>
      </p:sp>
      <p:sp>
        <p:nvSpPr>
          <p:cNvPr id="107522" name="Rectangle 2">
            <a:extLst>
              <a:ext uri="{FF2B5EF4-FFF2-40B4-BE49-F238E27FC236}">
                <a16:creationId xmlns:a16="http://schemas.microsoft.com/office/drawing/2014/main" id="{BAB0EDE1-EE2D-4224-B0F9-A3230CAC8B6E}"/>
              </a:ext>
            </a:extLst>
          </p:cNvPr>
          <p:cNvSpPr>
            <a:spLocks noGrp="1" noChangeArrowheads="1"/>
          </p:cNvSpPr>
          <p:nvPr>
            <p:ph idx="1"/>
          </p:nvPr>
        </p:nvSpPr>
        <p:spPr>
          <a:xfrm>
            <a:off x="685800" y="1981200"/>
            <a:ext cx="7772400" cy="4197350"/>
          </a:xfrm>
        </p:spPr>
        <p:txBody>
          <a:bodyPr>
            <a:normAutofit lnSpcReduction="10000"/>
          </a:bodyPr>
          <a:lstStyle/>
          <a:p>
            <a:pPr marL="0" indent="354013" fontAlgn="t">
              <a:lnSpc>
                <a:spcPct val="80000"/>
              </a:lnSpc>
              <a:buFontTx/>
              <a:buNone/>
            </a:pPr>
            <a:r>
              <a:rPr lang="en-US" altLang="zh-CN" sz="2800" b="1">
                <a:latin typeface="Andale Mono"/>
                <a:cs typeface="Arial" panose="020B0604020202020204" pitchFamily="34" charset="0"/>
              </a:rPr>
              <a:t>#include &lt;sys/types.h&gt; </a:t>
            </a:r>
          </a:p>
          <a:p>
            <a:pPr marL="0" indent="354013" fontAlgn="t">
              <a:lnSpc>
                <a:spcPct val="80000"/>
              </a:lnSpc>
              <a:buFontTx/>
              <a:buNone/>
            </a:pPr>
            <a:r>
              <a:rPr lang="en-US" altLang="zh-CN" sz="2800" b="1">
                <a:latin typeface="Andale Mono"/>
                <a:cs typeface="Arial" panose="020B0604020202020204" pitchFamily="34" charset="0"/>
              </a:rPr>
              <a:t>#include &lt;sys/ipc.h&gt; </a:t>
            </a:r>
          </a:p>
          <a:p>
            <a:pPr marL="0" indent="354013" fontAlgn="t">
              <a:lnSpc>
                <a:spcPct val="80000"/>
              </a:lnSpc>
              <a:buFontTx/>
              <a:buNone/>
            </a:pPr>
            <a:r>
              <a:rPr lang="en-US" altLang="zh-CN" sz="2800" b="1">
                <a:latin typeface="Andale Mono"/>
                <a:cs typeface="Arial" panose="020B0604020202020204" pitchFamily="34" charset="0"/>
              </a:rPr>
              <a:t>#include &lt;sys/sem.h&gt; </a:t>
            </a:r>
            <a:endParaRPr lang="en-US" altLang="zh-CN" sz="2800" b="1">
              <a:latin typeface="Arial" panose="020B0604020202020204" pitchFamily="34" charset="0"/>
              <a:cs typeface="Arial" panose="020B0604020202020204" pitchFamily="34" charset="0"/>
            </a:endParaRPr>
          </a:p>
          <a:p>
            <a:pPr marL="0" indent="354013" algn="ctr" fontAlgn="t">
              <a:lnSpc>
                <a:spcPct val="80000"/>
              </a:lnSpc>
              <a:buFontTx/>
              <a:buNone/>
            </a:pPr>
            <a:r>
              <a:rPr lang="en-US" altLang="zh-CN" sz="2700" b="1">
                <a:solidFill>
                  <a:srgbClr val="FF0000"/>
                </a:solidFill>
                <a:latin typeface="Arial" panose="020B0604020202020204" pitchFamily="34" charset="0"/>
                <a:cs typeface="Arial" panose="020B0604020202020204" pitchFamily="34" charset="0"/>
              </a:rPr>
              <a:t>int semget(key_t key, int nsems, int semflg)</a:t>
            </a:r>
          </a:p>
          <a:p>
            <a:pPr marL="0" indent="354013">
              <a:lnSpc>
                <a:spcPct val="90000"/>
              </a:lnSpc>
              <a:buFontTx/>
              <a:buNone/>
            </a:pPr>
            <a:endParaRPr lang="en-US" altLang="zh-CN" sz="3000" b="1">
              <a:latin typeface="仿宋_GB2312" pitchFamily="49" charset="-122"/>
              <a:ea typeface="仿宋_GB2312" pitchFamily="49" charset="-122"/>
            </a:endParaRPr>
          </a:p>
          <a:p>
            <a:pPr marL="0" indent="354013">
              <a:lnSpc>
                <a:spcPct val="90000"/>
              </a:lnSpc>
              <a:buFontTx/>
              <a:buNone/>
            </a:pPr>
            <a:r>
              <a:rPr lang="en-US" altLang="zh-CN" sz="3000" b="1">
                <a:latin typeface="仿宋_GB2312" pitchFamily="49" charset="-122"/>
                <a:ea typeface="仿宋_GB2312" pitchFamily="49" charset="-122"/>
              </a:rPr>
              <a:t>Key：</a:t>
            </a:r>
            <a:r>
              <a:rPr lang="zh-CN" altLang="en-US" sz="3000" b="1">
                <a:latin typeface="仿宋_GB2312" pitchFamily="49" charset="-122"/>
                <a:ea typeface="仿宋_GB2312" pitchFamily="49" charset="-122"/>
              </a:rPr>
              <a:t>键值，由</a:t>
            </a:r>
            <a:r>
              <a:rPr lang="en-US" altLang="zh-CN" sz="3000" b="1">
                <a:latin typeface="仿宋_GB2312" pitchFamily="49" charset="-122"/>
                <a:ea typeface="仿宋_GB2312" pitchFamily="49" charset="-122"/>
              </a:rPr>
              <a:t>ftok</a:t>
            </a:r>
            <a:r>
              <a:rPr lang="zh-CN" altLang="en-US" sz="3000" b="1">
                <a:latin typeface="仿宋_GB2312" pitchFamily="49" charset="-122"/>
                <a:ea typeface="仿宋_GB2312" pitchFamily="49" charset="-122"/>
              </a:rPr>
              <a:t>获得</a:t>
            </a:r>
          </a:p>
          <a:p>
            <a:pPr marL="0" indent="354013">
              <a:lnSpc>
                <a:spcPct val="90000"/>
              </a:lnSpc>
              <a:buFontTx/>
              <a:buNone/>
            </a:pPr>
            <a:r>
              <a:rPr lang="en-US" altLang="zh-CN" sz="3000" b="1">
                <a:latin typeface="仿宋_GB2312" pitchFamily="49" charset="-122"/>
                <a:ea typeface="仿宋_GB2312" pitchFamily="49" charset="-122"/>
              </a:rPr>
              <a:t>Nsems：</a:t>
            </a:r>
            <a:r>
              <a:rPr lang="zh-CN" altLang="en-US" sz="3000" b="1">
                <a:latin typeface="仿宋_GB2312" pitchFamily="49" charset="-122"/>
                <a:ea typeface="仿宋_GB2312" pitchFamily="49" charset="-122"/>
              </a:rPr>
              <a:t>指定打开或者新创建的信号灯集中将包含信号灯的数目</a:t>
            </a:r>
          </a:p>
          <a:p>
            <a:pPr marL="0" indent="354013">
              <a:lnSpc>
                <a:spcPct val="90000"/>
              </a:lnSpc>
              <a:buFontTx/>
              <a:buNone/>
            </a:pPr>
            <a:r>
              <a:rPr lang="en-US" altLang="zh-CN" sz="3000" b="1">
                <a:latin typeface="仿宋_GB2312" pitchFamily="49" charset="-122"/>
                <a:ea typeface="仿宋_GB2312" pitchFamily="49" charset="-122"/>
              </a:rPr>
              <a:t>Semflg：</a:t>
            </a:r>
            <a:r>
              <a:rPr lang="zh-CN" altLang="en-US" sz="3000" b="1">
                <a:latin typeface="仿宋_GB2312" pitchFamily="49" charset="-122"/>
                <a:ea typeface="仿宋_GB2312" pitchFamily="49" charset="-122"/>
              </a:rPr>
              <a:t>标志，同消息队列</a:t>
            </a:r>
          </a:p>
        </p:txBody>
      </p:sp>
    </p:spTree>
    <p:extLst>
      <p:ext uri="{BB962C8B-B14F-4D97-AF65-F5344CB8AC3E}">
        <p14:creationId xmlns:p14="http://schemas.microsoft.com/office/powerpoint/2010/main" val="4028082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descr="Large confetti">
            <a:extLst>
              <a:ext uri="{FF2B5EF4-FFF2-40B4-BE49-F238E27FC236}">
                <a16:creationId xmlns:a16="http://schemas.microsoft.com/office/drawing/2014/main" id="{59E968DC-093F-4837-ACA1-D9FE20235D9A}"/>
              </a:ext>
            </a:extLst>
          </p:cNvPr>
          <p:cNvSpPr>
            <a:spLocks noGrp="1" noChangeArrowheads="1"/>
          </p:cNvSpPr>
          <p:nvPr>
            <p:ph type="title"/>
          </p:nvPr>
        </p:nvSpPr>
        <p:spPr>
          <a:xfrm>
            <a:off x="1066800" y="304800"/>
            <a:ext cx="7772400" cy="1143000"/>
          </a:xfrm>
        </p:spPr>
        <p:txBody>
          <a:bodyPr/>
          <a:lstStyle/>
          <a:p>
            <a:r>
              <a:rPr lang="zh-CN" altLang="en-US" b="1">
                <a:latin typeface="仿宋_GB2312" pitchFamily="49" charset="-122"/>
                <a:ea typeface="仿宋_GB2312" pitchFamily="49" charset="-122"/>
              </a:rPr>
              <a:t>操作</a:t>
            </a:r>
          </a:p>
        </p:txBody>
      </p:sp>
      <p:sp>
        <p:nvSpPr>
          <p:cNvPr id="108547" name="Rectangle 3">
            <a:extLst>
              <a:ext uri="{FF2B5EF4-FFF2-40B4-BE49-F238E27FC236}">
                <a16:creationId xmlns:a16="http://schemas.microsoft.com/office/drawing/2014/main" id="{673D6588-BC88-4790-94FD-67555027C192}"/>
              </a:ext>
            </a:extLst>
          </p:cNvPr>
          <p:cNvSpPr>
            <a:spLocks noGrp="1" noChangeArrowheads="1"/>
          </p:cNvSpPr>
          <p:nvPr>
            <p:ph idx="1"/>
          </p:nvPr>
        </p:nvSpPr>
        <p:spPr>
          <a:xfrm>
            <a:off x="609600" y="1905000"/>
            <a:ext cx="8134350" cy="4659313"/>
          </a:xfrm>
        </p:spPr>
        <p:txBody>
          <a:bodyPr/>
          <a:lstStyle/>
          <a:p>
            <a:pPr marL="0" indent="354013" fontAlgn="t">
              <a:lnSpc>
                <a:spcPct val="120000"/>
              </a:lnSpc>
              <a:buFontTx/>
              <a:buNone/>
            </a:pPr>
            <a:r>
              <a:rPr lang="en-US" altLang="zh-CN" sz="2800" b="1">
                <a:solidFill>
                  <a:srgbClr val="FF0000"/>
                </a:solidFill>
                <a:latin typeface="Arial" panose="020B0604020202020204" pitchFamily="34" charset="0"/>
                <a:cs typeface="Arial" panose="020B0604020202020204" pitchFamily="34" charset="0"/>
              </a:rPr>
              <a:t>int semop(int semid, struct sembuf *sops, unsigned nsops)</a:t>
            </a:r>
          </a:p>
          <a:p>
            <a:pPr marL="0" indent="354013" fontAlgn="t">
              <a:lnSpc>
                <a:spcPct val="120000"/>
              </a:lnSpc>
              <a:buFontTx/>
              <a:buNone/>
            </a:pPr>
            <a:r>
              <a:rPr lang="zh-CN" altLang="en-US" sz="2800" b="1">
                <a:latin typeface="仿宋_GB2312" pitchFamily="49" charset="-122"/>
                <a:ea typeface="仿宋_GB2312" pitchFamily="49" charset="-122"/>
              </a:rPr>
              <a:t>功能：对信号量进行控制。</a:t>
            </a:r>
          </a:p>
          <a:p>
            <a:pPr marL="0" indent="354013" fontAlgn="t">
              <a:lnSpc>
                <a:spcPct val="120000"/>
              </a:lnSpc>
              <a:buFontTx/>
              <a:buNone/>
            </a:pPr>
            <a:r>
              <a:rPr lang="en-US" altLang="zh-CN" sz="2800" b="1">
                <a:latin typeface="仿宋_GB2312" pitchFamily="49" charset="-122"/>
                <a:ea typeface="仿宋_GB2312" pitchFamily="49" charset="-122"/>
              </a:rPr>
              <a:t>Semid：</a:t>
            </a:r>
            <a:r>
              <a:rPr lang="zh-CN" altLang="en-US" sz="2800" b="1">
                <a:latin typeface="仿宋_GB2312" pitchFamily="49" charset="-122"/>
                <a:ea typeface="仿宋_GB2312" pitchFamily="49" charset="-122"/>
              </a:rPr>
              <a:t>信号量集的</a:t>
            </a:r>
            <a:r>
              <a:rPr lang="en-US" altLang="zh-CN" sz="2800" b="1">
                <a:latin typeface="仿宋_GB2312" pitchFamily="49" charset="-122"/>
                <a:ea typeface="仿宋_GB2312" pitchFamily="49" charset="-122"/>
              </a:rPr>
              <a:t>ID</a:t>
            </a:r>
          </a:p>
          <a:p>
            <a:pPr marL="0" indent="354013" fontAlgn="t">
              <a:lnSpc>
                <a:spcPct val="120000"/>
              </a:lnSpc>
              <a:buFontTx/>
              <a:buNone/>
            </a:pPr>
            <a:r>
              <a:rPr lang="en-US" altLang="zh-CN" sz="2800" b="1">
                <a:latin typeface="仿宋_GB2312" pitchFamily="49" charset="-122"/>
                <a:ea typeface="仿宋_GB2312" pitchFamily="49" charset="-122"/>
              </a:rPr>
              <a:t>Sops：</a:t>
            </a:r>
            <a:r>
              <a:rPr lang="zh-CN" altLang="en-US" sz="2800" b="1">
                <a:latin typeface="仿宋_GB2312" pitchFamily="49" charset="-122"/>
                <a:ea typeface="仿宋_GB2312" pitchFamily="49" charset="-122"/>
              </a:rPr>
              <a:t>是一个操作数组，表明要进行什么操作</a:t>
            </a:r>
          </a:p>
          <a:p>
            <a:pPr marL="0" indent="354013" fontAlgn="t">
              <a:lnSpc>
                <a:spcPct val="120000"/>
              </a:lnSpc>
              <a:buFontTx/>
              <a:buNone/>
            </a:pPr>
            <a:r>
              <a:rPr lang="en-US" altLang="zh-CN" sz="2800" b="1">
                <a:latin typeface="仿宋_GB2312" pitchFamily="49" charset="-122"/>
                <a:ea typeface="仿宋_GB2312" pitchFamily="49" charset="-122"/>
              </a:rPr>
              <a:t>Nsops：sops</a:t>
            </a:r>
            <a:r>
              <a:rPr lang="zh-CN" altLang="en-US" sz="2800" b="1">
                <a:latin typeface="仿宋_GB2312" pitchFamily="49" charset="-122"/>
                <a:ea typeface="仿宋_GB2312" pitchFamily="49" charset="-122"/>
              </a:rPr>
              <a:t>所指向的数组的元素个数。 </a:t>
            </a:r>
            <a:br>
              <a:rPr lang="zh-CN" altLang="en-US" sz="2800" b="1">
                <a:latin typeface="仿宋_GB2312" pitchFamily="49" charset="-122"/>
                <a:ea typeface="仿宋_GB2312" pitchFamily="49" charset="-122"/>
              </a:rPr>
            </a:br>
            <a:endParaRPr lang="en-US" altLang="zh-CN" sz="2800" b="1">
              <a:latin typeface="仿宋_GB2312" pitchFamily="49" charset="-122"/>
              <a:ea typeface="仿宋_GB2312" pitchFamily="49" charset="-122"/>
            </a:endParaRPr>
          </a:p>
        </p:txBody>
      </p:sp>
    </p:spTree>
    <p:extLst>
      <p:ext uri="{BB962C8B-B14F-4D97-AF65-F5344CB8AC3E}">
        <p14:creationId xmlns:p14="http://schemas.microsoft.com/office/powerpoint/2010/main" val="3162590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descr="Large confetti">
            <a:extLst>
              <a:ext uri="{FF2B5EF4-FFF2-40B4-BE49-F238E27FC236}">
                <a16:creationId xmlns:a16="http://schemas.microsoft.com/office/drawing/2014/main" id="{69C1618F-B4F5-4685-8BBD-FBDE33D541AA}"/>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操作</a:t>
            </a:r>
          </a:p>
        </p:txBody>
      </p:sp>
      <p:sp>
        <p:nvSpPr>
          <p:cNvPr id="109571" name="Rectangle 3">
            <a:extLst>
              <a:ext uri="{FF2B5EF4-FFF2-40B4-BE49-F238E27FC236}">
                <a16:creationId xmlns:a16="http://schemas.microsoft.com/office/drawing/2014/main" id="{C91775BE-6E54-4890-9585-275A1B1A0A66}"/>
              </a:ext>
            </a:extLst>
          </p:cNvPr>
          <p:cNvSpPr>
            <a:spLocks noGrp="1" noChangeArrowheads="1"/>
          </p:cNvSpPr>
          <p:nvPr>
            <p:ph idx="1"/>
          </p:nvPr>
        </p:nvSpPr>
        <p:spPr>
          <a:xfrm>
            <a:off x="685800" y="1981200"/>
            <a:ext cx="8134350" cy="4659313"/>
          </a:xfrm>
        </p:spPr>
        <p:txBody>
          <a:bodyPr/>
          <a:lstStyle/>
          <a:p>
            <a:pPr marL="0" indent="354013" fontAlgn="t">
              <a:lnSpc>
                <a:spcPct val="120000"/>
              </a:lnSpc>
              <a:buFontTx/>
              <a:buNone/>
            </a:pPr>
            <a:r>
              <a:rPr lang="en-US" altLang="zh-CN" sz="3000" b="1">
                <a:latin typeface="仿宋_GB2312" pitchFamily="49" charset="-122"/>
                <a:ea typeface="仿宋_GB2312" pitchFamily="49" charset="-122"/>
              </a:rPr>
              <a:t>struct sembuf { </a:t>
            </a:r>
          </a:p>
          <a:p>
            <a:pPr marL="0" indent="354013" fontAlgn="t">
              <a:lnSpc>
                <a:spcPct val="120000"/>
              </a:lnSpc>
              <a:buFontTx/>
              <a:buNone/>
            </a:pPr>
            <a:r>
              <a:rPr lang="en-US" altLang="zh-CN" sz="3000" b="1">
                <a:latin typeface="仿宋_GB2312" pitchFamily="49" charset="-122"/>
                <a:ea typeface="仿宋_GB2312" pitchFamily="49" charset="-122"/>
              </a:rPr>
              <a:t>unsigned short sem_num; /* semaphore index in array */ </a:t>
            </a:r>
          </a:p>
          <a:p>
            <a:pPr marL="0" indent="354013" fontAlgn="t">
              <a:lnSpc>
                <a:spcPct val="120000"/>
              </a:lnSpc>
              <a:buFontTx/>
              <a:buNone/>
            </a:pPr>
            <a:r>
              <a:rPr lang="en-US" altLang="zh-CN" sz="3000" b="1">
                <a:latin typeface="仿宋_GB2312" pitchFamily="49" charset="-122"/>
                <a:ea typeface="仿宋_GB2312" pitchFamily="49" charset="-122"/>
              </a:rPr>
              <a:t>short sem_op; /* semaphore operation */ </a:t>
            </a:r>
          </a:p>
          <a:p>
            <a:pPr marL="0" indent="354013" fontAlgn="t">
              <a:lnSpc>
                <a:spcPct val="120000"/>
              </a:lnSpc>
              <a:buFontTx/>
              <a:buNone/>
            </a:pPr>
            <a:r>
              <a:rPr lang="en-US" altLang="zh-CN" sz="3000" b="1">
                <a:latin typeface="仿宋_GB2312" pitchFamily="49" charset="-122"/>
                <a:ea typeface="仿宋_GB2312" pitchFamily="49" charset="-122"/>
              </a:rPr>
              <a:t>short sem_flg; /* operation flags */ </a:t>
            </a:r>
          </a:p>
          <a:p>
            <a:pPr marL="0" indent="354013" fontAlgn="t">
              <a:lnSpc>
                <a:spcPct val="120000"/>
              </a:lnSpc>
              <a:buFontTx/>
              <a:buNone/>
            </a:pPr>
            <a:r>
              <a:rPr lang="en-US" altLang="zh-CN" sz="3000" b="1">
                <a:latin typeface="仿宋_GB2312" pitchFamily="49" charset="-122"/>
                <a:ea typeface="仿宋_GB2312" pitchFamily="49" charset="-122"/>
              </a:rPr>
              <a:t>};</a:t>
            </a:r>
            <a:r>
              <a:rPr lang="en-US" altLang="zh-CN" b="1">
                <a:latin typeface="仿宋_GB2312" pitchFamily="49" charset="-122"/>
                <a:ea typeface="仿宋_GB2312" pitchFamily="49" charset="-122"/>
              </a:rPr>
              <a:t> </a:t>
            </a:r>
          </a:p>
          <a:p>
            <a:pPr marL="0" indent="354013">
              <a:lnSpc>
                <a:spcPct val="120000"/>
              </a:lnSpc>
              <a:buFontTx/>
              <a:buNone/>
            </a:pPr>
            <a:endParaRPr lang="zh-CN" altLang="en-US" sz="3000" b="1">
              <a:latin typeface="仿宋_GB2312" pitchFamily="49" charset="-122"/>
              <a:ea typeface="仿宋_GB2312" pitchFamily="49" charset="-122"/>
            </a:endParaRPr>
          </a:p>
        </p:txBody>
      </p:sp>
    </p:spTree>
    <p:extLst>
      <p:ext uri="{BB962C8B-B14F-4D97-AF65-F5344CB8AC3E}">
        <p14:creationId xmlns:p14="http://schemas.microsoft.com/office/powerpoint/2010/main" val="185370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descr="Large confetti">
            <a:extLst>
              <a:ext uri="{FF2B5EF4-FFF2-40B4-BE49-F238E27FC236}">
                <a16:creationId xmlns:a16="http://schemas.microsoft.com/office/drawing/2014/main" id="{43AD4BC5-5744-4565-97B5-F4A6254FDDBF}"/>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b="1">
                <a:latin typeface="仿宋_GB2312" pitchFamily="49" charset="-122"/>
                <a:ea typeface="仿宋_GB2312" pitchFamily="49" charset="-122"/>
              </a:rPr>
              <a:t>POSIX</a:t>
            </a:r>
          </a:p>
        </p:txBody>
      </p:sp>
      <p:sp>
        <p:nvSpPr>
          <p:cNvPr id="147461" name="Rectangle 5">
            <a:extLst>
              <a:ext uri="{FF2B5EF4-FFF2-40B4-BE49-F238E27FC236}">
                <a16:creationId xmlns:a16="http://schemas.microsoft.com/office/drawing/2014/main" id="{BA236BB4-9576-4E35-AB34-0E5C33FF8B44}"/>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Tx/>
              <a:buNone/>
            </a:pPr>
            <a:r>
              <a:rPr lang="en-US" altLang="zh-CN" sz="3000" b="1">
                <a:latin typeface="仿宋_GB2312" pitchFamily="49" charset="-122"/>
                <a:ea typeface="仿宋_GB2312" pitchFamily="49" charset="-122"/>
              </a:rPr>
              <a:t>	POSIX(Portable Operating System Interface)</a:t>
            </a:r>
            <a:r>
              <a:rPr lang="zh-CN" altLang="en-US" sz="3000" b="1">
                <a:latin typeface="仿宋_GB2312" pitchFamily="49" charset="-122"/>
                <a:ea typeface="仿宋_GB2312" pitchFamily="49" charset="-122"/>
              </a:rPr>
              <a:t>表示可移植操作系统接口。电气和电子工程师协会（</a:t>
            </a:r>
            <a:r>
              <a:rPr lang="en-US" altLang="zh-CN" sz="3000" b="1">
                <a:latin typeface="仿宋_GB2312" pitchFamily="49" charset="-122"/>
                <a:ea typeface="仿宋_GB2312" pitchFamily="49" charset="-122"/>
              </a:rPr>
              <a:t>Institute of Electrical and Electronics Engineers，IEEE）</a:t>
            </a:r>
            <a:r>
              <a:rPr lang="zh-CN" altLang="en-US" sz="3000" b="1">
                <a:latin typeface="仿宋_GB2312" pitchFamily="49" charset="-122"/>
                <a:ea typeface="仿宋_GB2312" pitchFamily="49" charset="-122"/>
              </a:rPr>
              <a:t>最初开发 </a:t>
            </a:r>
            <a:r>
              <a:rPr lang="en-US" altLang="zh-CN" sz="3000" b="1">
                <a:latin typeface="仿宋_GB2312" pitchFamily="49" charset="-122"/>
                <a:ea typeface="仿宋_GB2312" pitchFamily="49" charset="-122"/>
              </a:rPr>
              <a:t>POSIX </a:t>
            </a:r>
            <a:r>
              <a:rPr lang="zh-CN" altLang="en-US" sz="3000" b="1">
                <a:latin typeface="仿宋_GB2312" pitchFamily="49" charset="-122"/>
                <a:ea typeface="仿宋_GB2312" pitchFamily="49" charset="-122"/>
              </a:rPr>
              <a:t>标准，是为了提高 </a:t>
            </a:r>
            <a:r>
              <a:rPr lang="en-US" altLang="zh-CN" sz="3000" b="1">
                <a:latin typeface="仿宋_GB2312" pitchFamily="49" charset="-122"/>
                <a:ea typeface="仿宋_GB2312" pitchFamily="49" charset="-122"/>
              </a:rPr>
              <a:t>UNIX </a:t>
            </a:r>
            <a:r>
              <a:rPr lang="zh-CN" altLang="en-US" sz="3000" b="1">
                <a:latin typeface="仿宋_GB2312" pitchFamily="49" charset="-122"/>
                <a:ea typeface="仿宋_GB2312" pitchFamily="49" charset="-122"/>
              </a:rPr>
              <a:t>环境下应用程序的可移植性。然而，</a:t>
            </a:r>
            <a:r>
              <a:rPr lang="en-US" altLang="zh-CN" sz="3000" b="1">
                <a:latin typeface="仿宋_GB2312" pitchFamily="49" charset="-122"/>
                <a:ea typeface="仿宋_GB2312" pitchFamily="49" charset="-122"/>
              </a:rPr>
              <a:t>POSIX </a:t>
            </a:r>
            <a:r>
              <a:rPr lang="zh-CN" altLang="en-US" sz="3000" b="1">
                <a:latin typeface="仿宋_GB2312" pitchFamily="49" charset="-122"/>
                <a:ea typeface="仿宋_GB2312" pitchFamily="49" charset="-122"/>
              </a:rPr>
              <a:t>并不局限于 </a:t>
            </a:r>
            <a:r>
              <a:rPr lang="en-US" altLang="zh-CN" sz="3000" b="1">
                <a:latin typeface="仿宋_GB2312" pitchFamily="49" charset="-122"/>
                <a:ea typeface="仿宋_GB2312" pitchFamily="49" charset="-122"/>
              </a:rPr>
              <a:t>UNIX，</a:t>
            </a:r>
            <a:r>
              <a:rPr lang="zh-CN" altLang="en-US" sz="3000" b="1">
                <a:latin typeface="仿宋_GB2312" pitchFamily="49" charset="-122"/>
                <a:ea typeface="仿宋_GB2312" pitchFamily="49" charset="-122"/>
              </a:rPr>
              <a:t>许多其它的操作系统，例如 </a:t>
            </a:r>
            <a:r>
              <a:rPr lang="en-US" altLang="zh-CN" sz="3000" b="1">
                <a:latin typeface="仿宋_GB2312" pitchFamily="49" charset="-122"/>
                <a:ea typeface="仿宋_GB2312" pitchFamily="49" charset="-122"/>
              </a:rPr>
              <a:t>DEC OpenVMS </a:t>
            </a:r>
            <a:r>
              <a:rPr lang="zh-CN" altLang="en-US" sz="3000" b="1">
                <a:latin typeface="仿宋_GB2312" pitchFamily="49" charset="-122"/>
                <a:ea typeface="仿宋_GB2312" pitchFamily="49" charset="-122"/>
              </a:rPr>
              <a:t>和 </a:t>
            </a:r>
            <a:r>
              <a:rPr lang="en-US" altLang="zh-CN" sz="3000" b="1">
                <a:latin typeface="仿宋_GB2312" pitchFamily="49" charset="-122"/>
                <a:ea typeface="仿宋_GB2312" pitchFamily="49" charset="-122"/>
              </a:rPr>
              <a:t>Microsoft Windows，</a:t>
            </a:r>
            <a:r>
              <a:rPr lang="zh-CN" altLang="en-US" sz="3000" b="1">
                <a:latin typeface="仿宋_GB2312" pitchFamily="49" charset="-122"/>
                <a:ea typeface="仿宋_GB2312" pitchFamily="49" charset="-122"/>
              </a:rPr>
              <a:t>都支持 </a:t>
            </a:r>
            <a:r>
              <a:rPr lang="en-US" altLang="zh-CN" sz="3000" b="1">
                <a:latin typeface="仿宋_GB2312" pitchFamily="49" charset="-122"/>
                <a:ea typeface="仿宋_GB2312" pitchFamily="49" charset="-122"/>
              </a:rPr>
              <a:t>POSIX </a:t>
            </a:r>
            <a:r>
              <a:rPr lang="zh-CN" altLang="en-US" sz="3000" b="1">
                <a:latin typeface="仿宋_GB2312" pitchFamily="49" charset="-122"/>
                <a:ea typeface="仿宋_GB2312" pitchFamily="49" charset="-122"/>
              </a:rPr>
              <a:t>标准。</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descr="Large confetti">
            <a:extLst>
              <a:ext uri="{FF2B5EF4-FFF2-40B4-BE49-F238E27FC236}">
                <a16:creationId xmlns:a16="http://schemas.microsoft.com/office/drawing/2014/main" id="{764A5068-5D5D-4DE3-8F8A-6DFDADF7790F}"/>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操作</a:t>
            </a:r>
          </a:p>
        </p:txBody>
      </p:sp>
      <p:sp>
        <p:nvSpPr>
          <p:cNvPr id="110595" name="Rectangle 3">
            <a:extLst>
              <a:ext uri="{FF2B5EF4-FFF2-40B4-BE49-F238E27FC236}">
                <a16:creationId xmlns:a16="http://schemas.microsoft.com/office/drawing/2014/main" id="{AC68414B-B0C9-4FE9-A416-CA042676096C}"/>
              </a:ext>
            </a:extLst>
          </p:cNvPr>
          <p:cNvSpPr>
            <a:spLocks noGrp="1" noChangeArrowheads="1"/>
          </p:cNvSpPr>
          <p:nvPr>
            <p:ph idx="1"/>
          </p:nvPr>
        </p:nvSpPr>
        <p:spPr>
          <a:xfrm>
            <a:off x="685800" y="1828800"/>
            <a:ext cx="8134350" cy="4659313"/>
          </a:xfrm>
        </p:spPr>
        <p:txBody>
          <a:bodyPr/>
          <a:lstStyle/>
          <a:p>
            <a:pPr marL="0" indent="354013">
              <a:lnSpc>
                <a:spcPct val="120000"/>
              </a:lnSpc>
              <a:buFontTx/>
              <a:buNone/>
            </a:pPr>
            <a:r>
              <a:rPr lang="en-US" altLang="zh-CN" sz="2800" b="1">
                <a:latin typeface="仿宋_GB2312" pitchFamily="49" charset="-122"/>
                <a:ea typeface="仿宋_GB2312" pitchFamily="49" charset="-122"/>
              </a:rPr>
              <a:t>sem_num：</a:t>
            </a:r>
            <a:r>
              <a:rPr lang="zh-CN" altLang="en-US" sz="2800" b="1">
                <a:latin typeface="仿宋_GB2312" pitchFamily="49" charset="-122"/>
                <a:ea typeface="仿宋_GB2312" pitchFamily="49" charset="-122"/>
              </a:rPr>
              <a:t>要操作的信号量在信号量集中的编号，第一个信号的编号是0。</a:t>
            </a:r>
          </a:p>
          <a:p>
            <a:pPr marL="0" indent="354013">
              <a:lnSpc>
                <a:spcPct val="120000"/>
              </a:lnSpc>
              <a:buFontTx/>
              <a:buNone/>
            </a:pPr>
            <a:r>
              <a:rPr lang="en-US" altLang="zh-CN" sz="2800" b="1">
                <a:latin typeface="仿宋_GB2312" pitchFamily="49" charset="-122"/>
                <a:ea typeface="仿宋_GB2312" pitchFamily="49" charset="-122"/>
              </a:rPr>
              <a:t>sem_op：</a:t>
            </a:r>
            <a:r>
              <a:rPr lang="zh-CN" altLang="en-US" sz="2800" b="1">
                <a:latin typeface="仿宋_GB2312" pitchFamily="49" charset="-122"/>
                <a:ea typeface="仿宋_GB2312" pitchFamily="49" charset="-122"/>
              </a:rPr>
              <a:t>如果其值为正数，该值会加到现有的信号量值中，通常用于释放信号量；如果</a:t>
            </a:r>
            <a:r>
              <a:rPr lang="en-US" altLang="zh-CN" sz="2800" b="1">
                <a:latin typeface="仿宋_GB2312" pitchFamily="49" charset="-122"/>
                <a:ea typeface="仿宋_GB2312" pitchFamily="49" charset="-122"/>
              </a:rPr>
              <a:t>sem_op</a:t>
            </a:r>
            <a:r>
              <a:rPr lang="zh-CN" altLang="en-US" sz="2800" b="1">
                <a:latin typeface="仿宋_GB2312" pitchFamily="49" charset="-122"/>
                <a:ea typeface="仿宋_GB2312" pitchFamily="49" charset="-122"/>
              </a:rPr>
              <a:t>的值为负数，而其绝对值又大于信号的现值，操作将会阻塞，直到信号值大于或等于</a:t>
            </a:r>
            <a:r>
              <a:rPr lang="en-US" altLang="zh-CN" sz="2800" b="1">
                <a:latin typeface="仿宋_GB2312" pitchFamily="49" charset="-122"/>
                <a:ea typeface="仿宋_GB2312" pitchFamily="49" charset="-122"/>
              </a:rPr>
              <a:t>sem_op</a:t>
            </a:r>
            <a:r>
              <a:rPr lang="zh-CN" altLang="en-US" sz="2800" b="1">
                <a:latin typeface="仿宋_GB2312" pitchFamily="49" charset="-122"/>
                <a:ea typeface="仿宋_GB2312" pitchFamily="49" charset="-122"/>
              </a:rPr>
              <a:t>的绝对值，通常用于获取信号量；如果</a:t>
            </a:r>
            <a:r>
              <a:rPr lang="en-US" altLang="zh-CN" sz="2800" b="1">
                <a:latin typeface="仿宋_GB2312" pitchFamily="49" charset="-122"/>
                <a:ea typeface="仿宋_GB2312" pitchFamily="49" charset="-122"/>
              </a:rPr>
              <a:t>sem_op</a:t>
            </a:r>
            <a:r>
              <a:rPr lang="zh-CN" altLang="en-US" sz="2800" b="1">
                <a:latin typeface="仿宋_GB2312" pitchFamily="49" charset="-122"/>
                <a:ea typeface="仿宋_GB2312" pitchFamily="49" charset="-122"/>
              </a:rPr>
              <a:t>的值为0，则操作将暂时阻塞，直到信号的值变为0。</a:t>
            </a:r>
          </a:p>
        </p:txBody>
      </p:sp>
    </p:spTree>
    <p:extLst>
      <p:ext uri="{BB962C8B-B14F-4D97-AF65-F5344CB8AC3E}">
        <p14:creationId xmlns:p14="http://schemas.microsoft.com/office/powerpoint/2010/main" val="2179959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descr="Large confetti">
            <a:extLst>
              <a:ext uri="{FF2B5EF4-FFF2-40B4-BE49-F238E27FC236}">
                <a16:creationId xmlns:a16="http://schemas.microsoft.com/office/drawing/2014/main" id="{9EF96FCD-1E60-4D4F-A737-76D4926ACDFA}"/>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操作</a:t>
            </a:r>
          </a:p>
        </p:txBody>
      </p:sp>
      <p:sp>
        <p:nvSpPr>
          <p:cNvPr id="111619" name="Rectangle 3">
            <a:extLst>
              <a:ext uri="{FF2B5EF4-FFF2-40B4-BE49-F238E27FC236}">
                <a16:creationId xmlns:a16="http://schemas.microsoft.com/office/drawing/2014/main" id="{E146D85F-E23D-4252-895A-8578F9F7D019}"/>
              </a:ext>
            </a:extLst>
          </p:cNvPr>
          <p:cNvSpPr>
            <a:spLocks noGrp="1" noChangeArrowheads="1"/>
          </p:cNvSpPr>
          <p:nvPr>
            <p:ph idx="1"/>
          </p:nvPr>
        </p:nvSpPr>
        <p:spPr/>
        <p:txBody>
          <a:bodyPr>
            <a:normAutofit lnSpcReduction="10000"/>
          </a:bodyPr>
          <a:lstStyle/>
          <a:p>
            <a:pPr marL="0" indent="811213">
              <a:spcBef>
                <a:spcPct val="0"/>
              </a:spcBef>
              <a:buFontTx/>
              <a:buNone/>
            </a:pPr>
            <a:r>
              <a:rPr lang="en-US" altLang="zh-CN" sz="2800" b="1">
                <a:latin typeface="仿宋_GB2312" pitchFamily="49" charset="-122"/>
                <a:ea typeface="仿宋_GB2312" pitchFamily="49" charset="-122"/>
              </a:rPr>
              <a:t>Sem_flg：</a:t>
            </a:r>
            <a:r>
              <a:rPr lang="zh-CN" altLang="en-US" sz="2800" b="1">
                <a:latin typeface="仿宋_GB2312" pitchFamily="49" charset="-122"/>
                <a:ea typeface="仿宋_GB2312" pitchFamily="49" charset="-122"/>
              </a:rPr>
              <a:t>信号操作标志，可能的选择有两种：</a:t>
            </a:r>
          </a:p>
          <a:p>
            <a:pPr marL="0" indent="811213">
              <a:spcBef>
                <a:spcPct val="0"/>
              </a:spcBef>
              <a:buFontTx/>
              <a:buNone/>
            </a:pPr>
            <a:r>
              <a:rPr lang="en-US" altLang="zh-CN" sz="2800" b="1">
                <a:latin typeface="仿宋_GB2312" pitchFamily="49" charset="-122"/>
                <a:ea typeface="仿宋_GB2312" pitchFamily="49" charset="-122"/>
              </a:rPr>
              <a:t>IPC_NOWAIT:</a:t>
            </a:r>
            <a:r>
              <a:rPr lang="zh-CN" altLang="en-US" sz="2800" b="1">
                <a:latin typeface="仿宋_GB2312" pitchFamily="49" charset="-122"/>
                <a:ea typeface="仿宋_GB2312" pitchFamily="49" charset="-122"/>
              </a:rPr>
              <a:t>对信号的操作不能满足时，</a:t>
            </a:r>
            <a:r>
              <a:rPr lang="en-US" altLang="zh-CN" sz="2800" b="1">
                <a:latin typeface="仿宋_GB2312" pitchFamily="49" charset="-122"/>
                <a:ea typeface="仿宋_GB2312" pitchFamily="49" charset="-122"/>
              </a:rPr>
              <a:t>semop()</a:t>
            </a:r>
            <a:r>
              <a:rPr lang="zh-CN" altLang="en-US" sz="2800" b="1">
                <a:latin typeface="仿宋_GB2312" pitchFamily="49" charset="-122"/>
                <a:ea typeface="仿宋_GB2312" pitchFamily="49" charset="-122"/>
              </a:rPr>
              <a:t>不会阻塞，并立即返回，同时设定错误信息。</a:t>
            </a:r>
          </a:p>
          <a:p>
            <a:pPr marL="0" indent="811213">
              <a:buFontTx/>
              <a:buNone/>
            </a:pPr>
            <a:r>
              <a:rPr lang="en-US" altLang="zh-CN" sz="2800" b="1">
                <a:latin typeface="仿宋_GB2312" pitchFamily="49" charset="-122"/>
                <a:ea typeface="仿宋_GB2312" pitchFamily="49" charset="-122"/>
              </a:rPr>
              <a:t>IPC_UNDO:</a:t>
            </a:r>
            <a:r>
              <a:rPr lang="zh-CN" altLang="en-US" sz="2800" b="1">
                <a:latin typeface="仿宋_GB2312" pitchFamily="49" charset="-122"/>
                <a:ea typeface="仿宋_GB2312" pitchFamily="49" charset="-122"/>
              </a:rPr>
              <a:t>程序结束时(不论正常或不正常)释放信号量，这样做的目的在于避免程序在异常情况下结束时未将锁定的资源解锁，造成该资源永远锁定。</a:t>
            </a:r>
          </a:p>
        </p:txBody>
      </p:sp>
    </p:spTree>
    <p:extLst>
      <p:ext uri="{BB962C8B-B14F-4D97-AF65-F5344CB8AC3E}">
        <p14:creationId xmlns:p14="http://schemas.microsoft.com/office/powerpoint/2010/main" val="20399503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descr="Large confetti">
            <a:extLst>
              <a:ext uri="{FF2B5EF4-FFF2-40B4-BE49-F238E27FC236}">
                <a16:creationId xmlns:a16="http://schemas.microsoft.com/office/drawing/2014/main" id="{4F890769-849A-4AEF-BA67-3850C387CB3F}"/>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控制</a:t>
            </a:r>
          </a:p>
        </p:txBody>
      </p:sp>
      <p:sp>
        <p:nvSpPr>
          <p:cNvPr id="112643" name="Rectangle 3">
            <a:extLst>
              <a:ext uri="{FF2B5EF4-FFF2-40B4-BE49-F238E27FC236}">
                <a16:creationId xmlns:a16="http://schemas.microsoft.com/office/drawing/2014/main" id="{2A594AB3-62FC-49A1-A5A1-2AAB2E1D09A1}"/>
              </a:ext>
            </a:extLst>
          </p:cNvPr>
          <p:cNvSpPr>
            <a:spLocks noGrp="1" noChangeArrowheads="1"/>
          </p:cNvSpPr>
          <p:nvPr>
            <p:ph idx="1"/>
          </p:nvPr>
        </p:nvSpPr>
        <p:spPr>
          <a:xfrm>
            <a:off x="539750" y="1828800"/>
            <a:ext cx="8353425" cy="4387850"/>
          </a:xfrm>
        </p:spPr>
        <p:txBody>
          <a:bodyPr>
            <a:normAutofit lnSpcReduction="10000"/>
          </a:bodyPr>
          <a:lstStyle/>
          <a:p>
            <a:pPr marL="0" indent="442913" fontAlgn="t">
              <a:buFontTx/>
              <a:buNone/>
            </a:pPr>
            <a:r>
              <a:rPr lang="en-US" altLang="zh-CN" sz="2200" b="1">
                <a:solidFill>
                  <a:srgbClr val="FF0000"/>
                </a:solidFill>
                <a:latin typeface="Arial" panose="020B0604020202020204" pitchFamily="34" charset="0"/>
                <a:cs typeface="Arial" panose="020B0604020202020204" pitchFamily="34" charset="0"/>
              </a:rPr>
              <a:t>int semctl(int semid，int semnum，int cmd，union semun arg) </a:t>
            </a:r>
            <a:br>
              <a:rPr lang="en-US" altLang="zh-CN" sz="2200" b="1">
                <a:solidFill>
                  <a:srgbClr val="FF0000"/>
                </a:solidFill>
                <a:latin typeface="Arial" panose="020B0604020202020204" pitchFamily="34" charset="0"/>
                <a:cs typeface="Arial" panose="020B0604020202020204" pitchFamily="34" charset="0"/>
              </a:rPr>
            </a:br>
            <a:endParaRPr lang="en-US" altLang="zh-CN" sz="2200" b="1">
              <a:solidFill>
                <a:srgbClr val="FF0000"/>
              </a:solidFill>
              <a:latin typeface="Arial" panose="020B0604020202020204" pitchFamily="34" charset="0"/>
              <a:cs typeface="Arial" panose="020B0604020202020204" pitchFamily="34" charset="0"/>
            </a:endParaRPr>
          </a:p>
          <a:p>
            <a:pPr marL="0" indent="442913" fontAlgn="t">
              <a:buFontTx/>
              <a:buNone/>
            </a:pPr>
            <a:r>
              <a:rPr lang="zh-CN" altLang="en-US" sz="2800" b="1">
                <a:latin typeface="仿宋_GB2312" pitchFamily="49" charset="-122"/>
                <a:ea typeface="仿宋_GB2312" pitchFamily="49" charset="-122"/>
              </a:rPr>
              <a:t>功能：实现对信号灯的各种控制操作</a:t>
            </a:r>
          </a:p>
          <a:p>
            <a:pPr marL="0" indent="442913" fontAlgn="t">
              <a:buFontTx/>
              <a:buNone/>
            </a:pPr>
            <a:endParaRPr lang="zh-CN" altLang="en-US" sz="2800" b="1">
              <a:latin typeface="仿宋_GB2312" pitchFamily="49" charset="-122"/>
              <a:ea typeface="仿宋_GB2312" pitchFamily="49" charset="-122"/>
            </a:endParaRPr>
          </a:p>
          <a:p>
            <a:pPr marL="0" indent="442913" fontAlgn="t">
              <a:buFontTx/>
              <a:buNone/>
            </a:pPr>
            <a:r>
              <a:rPr lang="en-US" altLang="zh-CN" sz="2800" b="1">
                <a:latin typeface="仿宋_GB2312" pitchFamily="49" charset="-122"/>
                <a:ea typeface="仿宋_GB2312" pitchFamily="49" charset="-122"/>
              </a:rPr>
              <a:t>Semid：</a:t>
            </a:r>
            <a:r>
              <a:rPr lang="zh-CN" altLang="en-US" sz="2800" b="1">
                <a:latin typeface="仿宋_GB2312" pitchFamily="49" charset="-122"/>
                <a:ea typeface="仿宋_GB2312" pitchFamily="49" charset="-122"/>
              </a:rPr>
              <a:t>指定信号灯集，</a:t>
            </a:r>
          </a:p>
          <a:p>
            <a:pPr marL="0" indent="442913" fontAlgn="t">
              <a:buFontTx/>
              <a:buNone/>
            </a:pPr>
            <a:r>
              <a:rPr lang="en-US" altLang="zh-CN" sz="2800" b="1">
                <a:latin typeface="仿宋_GB2312" pitchFamily="49" charset="-122"/>
                <a:ea typeface="仿宋_GB2312" pitchFamily="49" charset="-122"/>
              </a:rPr>
              <a:t>Semnum：</a:t>
            </a:r>
            <a:r>
              <a:rPr lang="zh-CN" altLang="en-US" sz="2800" b="1">
                <a:latin typeface="仿宋_GB2312" pitchFamily="49" charset="-122"/>
                <a:ea typeface="仿宋_GB2312" pitchFamily="49" charset="-122"/>
              </a:rPr>
              <a:t>指定对哪个信号灯操作</a:t>
            </a:r>
          </a:p>
          <a:p>
            <a:pPr marL="0" indent="442913" fontAlgn="t">
              <a:buFontTx/>
              <a:buNone/>
            </a:pPr>
            <a:r>
              <a:rPr lang="en-US" altLang="zh-CN" sz="2800" b="1">
                <a:latin typeface="仿宋_GB2312" pitchFamily="49" charset="-122"/>
                <a:ea typeface="仿宋_GB2312" pitchFamily="49" charset="-122"/>
              </a:rPr>
              <a:t>Cmd：</a:t>
            </a:r>
            <a:r>
              <a:rPr lang="zh-CN" altLang="en-US" sz="2800" b="1">
                <a:latin typeface="仿宋_GB2312" pitchFamily="49" charset="-122"/>
                <a:ea typeface="仿宋_GB2312" pitchFamily="49" charset="-122"/>
              </a:rPr>
              <a:t>指定具体的操作类型</a:t>
            </a:r>
          </a:p>
          <a:p>
            <a:pPr marL="0" indent="442913" fontAlgn="t">
              <a:buFontTx/>
              <a:buNone/>
            </a:pPr>
            <a:r>
              <a:rPr lang="en-US" altLang="zh-CN" sz="2800" b="1">
                <a:latin typeface="仿宋_GB2312" pitchFamily="49" charset="-122"/>
                <a:ea typeface="仿宋_GB2312" pitchFamily="49" charset="-122"/>
              </a:rPr>
              <a:t>Arg:</a:t>
            </a:r>
            <a:r>
              <a:rPr lang="zh-CN" altLang="en-US" sz="2800" b="1">
                <a:latin typeface="仿宋_GB2312" pitchFamily="49" charset="-122"/>
                <a:ea typeface="仿宋_GB2312" pitchFamily="49" charset="-122"/>
              </a:rPr>
              <a:t>用于设置或返回信号灯信息</a:t>
            </a:r>
          </a:p>
        </p:txBody>
      </p:sp>
    </p:spTree>
    <p:extLst>
      <p:ext uri="{BB962C8B-B14F-4D97-AF65-F5344CB8AC3E}">
        <p14:creationId xmlns:p14="http://schemas.microsoft.com/office/powerpoint/2010/main" val="37483733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descr="Large confetti">
            <a:extLst>
              <a:ext uri="{FF2B5EF4-FFF2-40B4-BE49-F238E27FC236}">
                <a16:creationId xmlns:a16="http://schemas.microsoft.com/office/drawing/2014/main" id="{3810B204-880F-4802-9FF9-C5BCDDDB9738}"/>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控制</a:t>
            </a:r>
          </a:p>
        </p:txBody>
      </p:sp>
      <p:sp>
        <p:nvSpPr>
          <p:cNvPr id="124931" name="Rectangle 3">
            <a:extLst>
              <a:ext uri="{FF2B5EF4-FFF2-40B4-BE49-F238E27FC236}">
                <a16:creationId xmlns:a16="http://schemas.microsoft.com/office/drawing/2014/main" id="{2B630CF6-7754-4B0B-B080-26640E6F4762}"/>
              </a:ext>
            </a:extLst>
          </p:cNvPr>
          <p:cNvSpPr>
            <a:spLocks noGrp="1" noChangeArrowheads="1"/>
          </p:cNvSpPr>
          <p:nvPr>
            <p:ph idx="1"/>
          </p:nvPr>
        </p:nvSpPr>
        <p:spPr/>
        <p:txBody>
          <a:bodyPr>
            <a:normAutofit fontScale="85000" lnSpcReduction="20000"/>
          </a:bodyPr>
          <a:lstStyle/>
          <a:p>
            <a:pPr marL="0" indent="442913" fontAlgn="t">
              <a:buFontTx/>
              <a:buNone/>
            </a:pPr>
            <a:r>
              <a:rPr lang="en-US" altLang="zh-CN" sz="2000" b="1">
                <a:solidFill>
                  <a:srgbClr val="FF0000"/>
                </a:solidFill>
                <a:latin typeface="仿宋_GB2312" pitchFamily="49" charset="-122"/>
                <a:ea typeface="仿宋_GB2312" pitchFamily="49" charset="-122"/>
              </a:rPr>
              <a:t>IPC_STAT:</a:t>
            </a:r>
            <a:r>
              <a:rPr lang="zh-CN" altLang="en-US" sz="2000" b="1">
                <a:latin typeface="仿宋_GB2312" pitchFamily="49" charset="-122"/>
                <a:ea typeface="仿宋_GB2312" pitchFamily="49" charset="-122"/>
              </a:rPr>
              <a:t>获取信号灯信息，信息由</a:t>
            </a:r>
            <a:r>
              <a:rPr lang="en-US" altLang="zh-CN" sz="2000" b="1">
                <a:latin typeface="仿宋_GB2312" pitchFamily="49" charset="-122"/>
                <a:ea typeface="仿宋_GB2312" pitchFamily="49" charset="-122"/>
              </a:rPr>
              <a:t>arg.buf</a:t>
            </a:r>
            <a:r>
              <a:rPr lang="zh-CN" altLang="en-US" sz="2000" b="1">
                <a:latin typeface="仿宋_GB2312" pitchFamily="49" charset="-122"/>
                <a:ea typeface="仿宋_GB2312" pitchFamily="49" charset="-122"/>
              </a:rPr>
              <a:t>返回</a:t>
            </a:r>
          </a:p>
          <a:p>
            <a:pPr marL="0" indent="442913" fontAlgn="t">
              <a:buFontTx/>
              <a:buNone/>
            </a:pPr>
            <a:r>
              <a:rPr lang="en-US" altLang="zh-CN" sz="2000" b="1">
                <a:solidFill>
                  <a:srgbClr val="FF0000"/>
                </a:solidFill>
                <a:latin typeface="仿宋_GB2312" pitchFamily="49" charset="-122"/>
                <a:ea typeface="仿宋_GB2312" pitchFamily="49" charset="-122"/>
              </a:rPr>
              <a:t>IPC_SET:</a:t>
            </a:r>
            <a:r>
              <a:rPr lang="zh-CN" altLang="en-US" sz="2000" b="1">
                <a:latin typeface="仿宋_GB2312" pitchFamily="49" charset="-122"/>
                <a:ea typeface="仿宋_GB2312" pitchFamily="49" charset="-122"/>
              </a:rPr>
              <a:t>设置信号灯信息，待设置信息保存在</a:t>
            </a:r>
            <a:r>
              <a:rPr lang="en-US" altLang="zh-CN" sz="2000" b="1">
                <a:latin typeface="仿宋_GB2312" pitchFamily="49" charset="-122"/>
                <a:ea typeface="仿宋_GB2312" pitchFamily="49" charset="-122"/>
              </a:rPr>
              <a:t>arg.buf</a:t>
            </a:r>
            <a:r>
              <a:rPr lang="zh-CN" altLang="en-US" sz="2000" b="1">
                <a:latin typeface="仿宋_GB2312" pitchFamily="49" charset="-122"/>
                <a:ea typeface="仿宋_GB2312" pitchFamily="49" charset="-122"/>
              </a:rPr>
              <a:t>中</a:t>
            </a:r>
          </a:p>
          <a:p>
            <a:pPr marL="0" indent="442913" fontAlgn="t">
              <a:buFontTx/>
              <a:buNone/>
            </a:pPr>
            <a:r>
              <a:rPr lang="en-US" altLang="zh-CN" sz="2000" b="1">
                <a:solidFill>
                  <a:srgbClr val="FF0000"/>
                </a:solidFill>
                <a:latin typeface="仿宋_GB2312" pitchFamily="49" charset="-122"/>
                <a:ea typeface="仿宋_GB2312" pitchFamily="49" charset="-122"/>
              </a:rPr>
              <a:t>GETALL:</a:t>
            </a:r>
            <a:r>
              <a:rPr lang="zh-CN" altLang="en-US" sz="2000" b="1">
                <a:latin typeface="仿宋_GB2312" pitchFamily="49" charset="-122"/>
                <a:ea typeface="仿宋_GB2312" pitchFamily="49" charset="-122"/>
              </a:rPr>
              <a:t>返回所有信号灯的值，结果保存在</a:t>
            </a:r>
            <a:r>
              <a:rPr lang="en-US" altLang="zh-CN" sz="2000" b="1">
                <a:latin typeface="仿宋_GB2312" pitchFamily="49" charset="-122"/>
                <a:ea typeface="仿宋_GB2312" pitchFamily="49" charset="-122"/>
              </a:rPr>
              <a:t>arg.array</a:t>
            </a:r>
            <a:r>
              <a:rPr lang="zh-CN" altLang="en-US" sz="2000" b="1">
                <a:latin typeface="仿宋_GB2312" pitchFamily="49" charset="-122"/>
                <a:ea typeface="仿宋_GB2312" pitchFamily="49" charset="-122"/>
              </a:rPr>
              <a:t>中，参数</a:t>
            </a:r>
            <a:r>
              <a:rPr lang="en-US" altLang="zh-CN" sz="2000" b="1">
                <a:latin typeface="仿宋_GB2312" pitchFamily="49" charset="-122"/>
                <a:ea typeface="仿宋_GB2312" pitchFamily="49" charset="-122"/>
              </a:rPr>
              <a:t>sennum</a:t>
            </a:r>
            <a:r>
              <a:rPr lang="zh-CN" altLang="en-US" sz="2000" b="1">
                <a:latin typeface="仿宋_GB2312" pitchFamily="49" charset="-122"/>
                <a:ea typeface="仿宋_GB2312" pitchFamily="49" charset="-122"/>
              </a:rPr>
              <a:t>被忽略</a:t>
            </a:r>
          </a:p>
          <a:p>
            <a:pPr marL="0" indent="442913" fontAlgn="t">
              <a:buFontTx/>
              <a:buNone/>
            </a:pPr>
            <a:r>
              <a:rPr lang="en-US" altLang="zh-CN" sz="2000" b="1">
                <a:solidFill>
                  <a:srgbClr val="FF0000"/>
                </a:solidFill>
                <a:latin typeface="仿宋_GB2312" pitchFamily="49" charset="-122"/>
                <a:ea typeface="仿宋_GB2312" pitchFamily="49" charset="-122"/>
              </a:rPr>
              <a:t>GETNCNT:</a:t>
            </a:r>
            <a:r>
              <a:rPr lang="zh-CN" altLang="en-US" sz="2000" b="1">
                <a:latin typeface="仿宋_GB2312" pitchFamily="49" charset="-122"/>
                <a:ea typeface="仿宋_GB2312" pitchFamily="49" charset="-122"/>
              </a:rPr>
              <a:t>返回等待</a:t>
            </a:r>
            <a:r>
              <a:rPr lang="en-US" altLang="zh-CN" sz="2000" b="1">
                <a:latin typeface="仿宋_GB2312" pitchFamily="49" charset="-122"/>
                <a:ea typeface="仿宋_GB2312" pitchFamily="49" charset="-122"/>
              </a:rPr>
              <a:t>semnum</a:t>
            </a:r>
            <a:r>
              <a:rPr lang="zh-CN" altLang="en-US" sz="2000" b="1">
                <a:latin typeface="仿宋_GB2312" pitchFamily="49" charset="-122"/>
                <a:ea typeface="仿宋_GB2312" pitchFamily="49" charset="-122"/>
              </a:rPr>
              <a:t>所代表的信号灯的进程数</a:t>
            </a:r>
          </a:p>
          <a:p>
            <a:pPr marL="0" indent="442913" fontAlgn="t">
              <a:buFontTx/>
              <a:buNone/>
            </a:pPr>
            <a:r>
              <a:rPr lang="en-US" altLang="zh-CN" sz="2000" b="1">
                <a:solidFill>
                  <a:srgbClr val="FF0000"/>
                </a:solidFill>
                <a:latin typeface="仿宋_GB2312" pitchFamily="49" charset="-122"/>
                <a:ea typeface="仿宋_GB2312" pitchFamily="49" charset="-122"/>
              </a:rPr>
              <a:t>GETPID:</a:t>
            </a:r>
            <a:r>
              <a:rPr lang="zh-CN" altLang="en-US" sz="2000" b="1">
                <a:latin typeface="仿宋_GB2312" pitchFamily="49" charset="-122"/>
                <a:ea typeface="仿宋_GB2312" pitchFamily="49" charset="-122"/>
              </a:rPr>
              <a:t>返回最后一个对</a:t>
            </a:r>
            <a:r>
              <a:rPr lang="en-US" altLang="zh-CN" sz="2000" b="1">
                <a:latin typeface="仿宋_GB2312" pitchFamily="49" charset="-122"/>
                <a:ea typeface="仿宋_GB2312" pitchFamily="49" charset="-122"/>
              </a:rPr>
              <a:t>semnum</a:t>
            </a:r>
            <a:r>
              <a:rPr lang="zh-CN" altLang="en-US" sz="2000" b="1">
                <a:latin typeface="仿宋_GB2312" pitchFamily="49" charset="-122"/>
                <a:ea typeface="仿宋_GB2312" pitchFamily="49" charset="-122"/>
              </a:rPr>
              <a:t>所代表信号灯执行</a:t>
            </a:r>
            <a:r>
              <a:rPr lang="en-US" altLang="zh-CN" sz="2000" b="1">
                <a:latin typeface="仿宋_GB2312" pitchFamily="49" charset="-122"/>
                <a:ea typeface="仿宋_GB2312" pitchFamily="49" charset="-122"/>
              </a:rPr>
              <a:t>semop</a:t>
            </a:r>
            <a:r>
              <a:rPr lang="zh-CN" altLang="en-US" sz="2000" b="1">
                <a:latin typeface="仿宋_GB2312" pitchFamily="49" charset="-122"/>
                <a:ea typeface="仿宋_GB2312" pitchFamily="49" charset="-122"/>
              </a:rPr>
              <a:t>操作的进程</a:t>
            </a:r>
            <a:r>
              <a:rPr lang="en-US" altLang="zh-CN" sz="2000" b="1">
                <a:latin typeface="仿宋_GB2312" pitchFamily="49" charset="-122"/>
                <a:ea typeface="仿宋_GB2312" pitchFamily="49" charset="-122"/>
              </a:rPr>
              <a:t>ID</a:t>
            </a:r>
          </a:p>
          <a:p>
            <a:pPr marL="0" indent="442913" fontAlgn="t">
              <a:buFontTx/>
              <a:buNone/>
            </a:pPr>
            <a:r>
              <a:rPr lang="en-US" altLang="zh-CN" sz="2000" b="1">
                <a:solidFill>
                  <a:srgbClr val="FF0000"/>
                </a:solidFill>
                <a:latin typeface="仿宋_GB2312" pitchFamily="49" charset="-122"/>
                <a:ea typeface="仿宋_GB2312" pitchFamily="49" charset="-122"/>
              </a:rPr>
              <a:t>GETVAL:</a:t>
            </a:r>
            <a:r>
              <a:rPr lang="zh-CN" altLang="en-US" sz="2000" b="1">
                <a:latin typeface="仿宋_GB2312" pitchFamily="49" charset="-122"/>
                <a:ea typeface="仿宋_GB2312" pitchFamily="49" charset="-122"/>
              </a:rPr>
              <a:t>返回</a:t>
            </a:r>
            <a:r>
              <a:rPr lang="en-US" altLang="zh-CN" sz="2000" b="1">
                <a:latin typeface="仿宋_GB2312" pitchFamily="49" charset="-122"/>
                <a:ea typeface="仿宋_GB2312" pitchFamily="49" charset="-122"/>
              </a:rPr>
              <a:t>semnum</a:t>
            </a:r>
            <a:r>
              <a:rPr lang="zh-CN" altLang="en-US" sz="2000" b="1">
                <a:latin typeface="仿宋_GB2312" pitchFamily="49" charset="-122"/>
                <a:ea typeface="仿宋_GB2312" pitchFamily="49" charset="-122"/>
              </a:rPr>
              <a:t>所代表的信号灯的值</a:t>
            </a:r>
          </a:p>
          <a:p>
            <a:pPr marL="0" indent="442913" fontAlgn="t">
              <a:buFontTx/>
              <a:buNone/>
            </a:pPr>
            <a:r>
              <a:rPr lang="en-US" altLang="zh-CN" sz="2000" b="1">
                <a:solidFill>
                  <a:srgbClr val="FF0000"/>
                </a:solidFill>
                <a:latin typeface="仿宋_GB2312" pitchFamily="49" charset="-122"/>
                <a:ea typeface="仿宋_GB2312" pitchFamily="49" charset="-122"/>
              </a:rPr>
              <a:t>GETZCNT:</a:t>
            </a:r>
            <a:r>
              <a:rPr lang="zh-CN" altLang="en-US" sz="2000" b="1">
                <a:latin typeface="仿宋_GB2312" pitchFamily="49" charset="-122"/>
                <a:ea typeface="仿宋_GB2312" pitchFamily="49" charset="-122"/>
              </a:rPr>
              <a:t>返回等待</a:t>
            </a:r>
            <a:r>
              <a:rPr lang="en-US" altLang="zh-CN" sz="2000" b="1">
                <a:latin typeface="仿宋_GB2312" pitchFamily="49" charset="-122"/>
                <a:ea typeface="仿宋_GB2312" pitchFamily="49" charset="-122"/>
              </a:rPr>
              <a:t>semnum</a:t>
            </a:r>
            <a:r>
              <a:rPr lang="zh-CN" altLang="en-US" sz="2000" b="1">
                <a:latin typeface="仿宋_GB2312" pitchFamily="49" charset="-122"/>
                <a:ea typeface="仿宋_GB2312" pitchFamily="49" charset="-122"/>
              </a:rPr>
              <a:t>所代表的信号灯的值变成0的进程数</a:t>
            </a:r>
          </a:p>
          <a:p>
            <a:pPr marL="0" indent="442913" fontAlgn="t">
              <a:buFontTx/>
              <a:buNone/>
            </a:pPr>
            <a:r>
              <a:rPr lang="en-US" altLang="zh-CN" sz="2000" b="1">
                <a:solidFill>
                  <a:srgbClr val="FF0000"/>
                </a:solidFill>
                <a:latin typeface="仿宋_GB2312" pitchFamily="49" charset="-122"/>
                <a:ea typeface="仿宋_GB2312" pitchFamily="49" charset="-122"/>
              </a:rPr>
              <a:t>SETALL:</a:t>
            </a:r>
            <a:r>
              <a:rPr lang="zh-CN" altLang="en-US" sz="2000" b="1">
                <a:latin typeface="仿宋_GB2312" pitchFamily="49" charset="-122"/>
                <a:ea typeface="仿宋_GB2312" pitchFamily="49" charset="-122"/>
              </a:rPr>
              <a:t>通过</a:t>
            </a:r>
            <a:r>
              <a:rPr lang="en-US" altLang="zh-CN" sz="2000" b="1">
                <a:latin typeface="仿宋_GB2312" pitchFamily="49" charset="-122"/>
                <a:ea typeface="仿宋_GB2312" pitchFamily="49" charset="-122"/>
              </a:rPr>
              <a:t>arg.array</a:t>
            </a:r>
            <a:r>
              <a:rPr lang="zh-CN" altLang="en-US" sz="2000" b="1">
                <a:latin typeface="仿宋_GB2312" pitchFamily="49" charset="-122"/>
                <a:ea typeface="仿宋_GB2312" pitchFamily="49" charset="-122"/>
              </a:rPr>
              <a:t>更新所有信号灯的值</a:t>
            </a:r>
          </a:p>
          <a:p>
            <a:pPr marL="0" indent="442913" fontAlgn="t">
              <a:buFontTx/>
              <a:buNone/>
            </a:pPr>
            <a:r>
              <a:rPr lang="en-US" altLang="zh-CN" sz="2000" b="1">
                <a:solidFill>
                  <a:srgbClr val="FF0000"/>
                </a:solidFill>
                <a:latin typeface="仿宋_GB2312" pitchFamily="49" charset="-122"/>
                <a:ea typeface="仿宋_GB2312" pitchFamily="49" charset="-122"/>
              </a:rPr>
              <a:t>SETVAL:</a:t>
            </a:r>
            <a:r>
              <a:rPr lang="zh-CN" altLang="en-US" sz="2000" b="1">
                <a:latin typeface="仿宋_GB2312" pitchFamily="49" charset="-122"/>
                <a:ea typeface="仿宋_GB2312" pitchFamily="49" charset="-122"/>
              </a:rPr>
              <a:t>设置</a:t>
            </a:r>
            <a:r>
              <a:rPr lang="en-US" altLang="zh-CN" sz="2000" b="1">
                <a:latin typeface="仿宋_GB2312" pitchFamily="49" charset="-122"/>
                <a:ea typeface="仿宋_GB2312" pitchFamily="49" charset="-122"/>
              </a:rPr>
              <a:t>semnum</a:t>
            </a:r>
            <a:r>
              <a:rPr lang="zh-CN" altLang="en-US" sz="2000" b="1">
                <a:latin typeface="仿宋_GB2312" pitchFamily="49" charset="-122"/>
                <a:ea typeface="仿宋_GB2312" pitchFamily="49" charset="-122"/>
              </a:rPr>
              <a:t>所代表信号灯的值为</a:t>
            </a:r>
            <a:r>
              <a:rPr lang="en-US" altLang="zh-CN" sz="2000" b="1">
                <a:latin typeface="仿宋_GB2312" pitchFamily="49" charset="-122"/>
                <a:ea typeface="仿宋_GB2312" pitchFamily="49" charset="-122"/>
              </a:rPr>
              <a:t>arg.val</a:t>
            </a:r>
            <a:endParaRPr lang="zh-CN" altLang="en-US" sz="2000" b="1">
              <a:latin typeface="仿宋_GB2312" pitchFamily="49" charset="-122"/>
              <a:ea typeface="仿宋_GB2312" pitchFamily="49" charset="-122"/>
            </a:endParaRPr>
          </a:p>
        </p:txBody>
      </p:sp>
    </p:spTree>
    <p:extLst>
      <p:ext uri="{BB962C8B-B14F-4D97-AF65-F5344CB8AC3E}">
        <p14:creationId xmlns:p14="http://schemas.microsoft.com/office/powerpoint/2010/main" val="6909926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descr="Large confetti">
            <a:extLst>
              <a:ext uri="{FF2B5EF4-FFF2-40B4-BE49-F238E27FC236}">
                <a16:creationId xmlns:a16="http://schemas.microsoft.com/office/drawing/2014/main" id="{C17FCC0E-E32F-4505-B00F-76034F8E882A}"/>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控制</a:t>
            </a:r>
          </a:p>
        </p:txBody>
      </p:sp>
      <p:sp>
        <p:nvSpPr>
          <p:cNvPr id="154627" name="Rectangle 3">
            <a:extLst>
              <a:ext uri="{FF2B5EF4-FFF2-40B4-BE49-F238E27FC236}">
                <a16:creationId xmlns:a16="http://schemas.microsoft.com/office/drawing/2014/main" id="{D499E474-9805-4C7F-B51F-110819823442}"/>
              </a:ext>
            </a:extLst>
          </p:cNvPr>
          <p:cNvSpPr>
            <a:spLocks noGrp="1" noChangeArrowheads="1"/>
          </p:cNvSpPr>
          <p:nvPr>
            <p:ph idx="1"/>
          </p:nvPr>
        </p:nvSpPr>
        <p:spPr/>
        <p:txBody>
          <a:bodyPr>
            <a:normAutofit fontScale="92500"/>
          </a:bodyPr>
          <a:lstStyle/>
          <a:p>
            <a:pPr>
              <a:buFontTx/>
              <a:buNone/>
            </a:pPr>
            <a:r>
              <a:rPr lang="en-US" altLang="zh-CN" sz="3000"/>
              <a:t>Union semun{</a:t>
            </a:r>
            <a:br>
              <a:rPr lang="en-US" altLang="zh-CN" sz="3000"/>
            </a:br>
            <a:r>
              <a:rPr lang="en-US" altLang="zh-CN" sz="3000"/>
              <a:t>intval; </a:t>
            </a:r>
            <a:r>
              <a:rPr lang="en-US" altLang="zh-CN" sz="2200"/>
              <a:t>/*value for SETVAL*/</a:t>
            </a:r>
            <a:br>
              <a:rPr lang="en-US" altLang="zh-CN" sz="2200"/>
            </a:br>
            <a:r>
              <a:rPr lang="en-US" altLang="zh-CN" sz="3000"/>
              <a:t>structsemid_ds* buf; </a:t>
            </a:r>
            <a:r>
              <a:rPr lang="en-US" altLang="zh-CN" sz="2200"/>
              <a:t>/*buffer for IPC_STAT&amp;IPC_SET*/</a:t>
            </a:r>
            <a:br>
              <a:rPr lang="en-US" altLang="zh-CN" sz="3000"/>
            </a:br>
            <a:r>
              <a:rPr lang="en-US" altLang="zh-CN" sz="3000"/>
              <a:t>ushort* array; </a:t>
            </a:r>
            <a:r>
              <a:rPr lang="en-US" altLang="zh-CN" sz="2200"/>
              <a:t>/*array for GETALL&amp;SETALL*/</a:t>
            </a:r>
            <a:br>
              <a:rPr lang="en-US" altLang="zh-CN" sz="3000"/>
            </a:br>
            <a:r>
              <a:rPr lang="en-US" altLang="zh-CN" sz="3000"/>
              <a:t>structseminfo* __buf; </a:t>
            </a:r>
            <a:r>
              <a:rPr lang="en-US" altLang="zh-CN" sz="2200"/>
              <a:t>/*buffer for IPC_INFO*/</a:t>
            </a:r>
            <a:br>
              <a:rPr lang="en-US" altLang="zh-CN" sz="3000"/>
            </a:br>
            <a:r>
              <a:rPr lang="en-US" altLang="zh-CN" sz="3000"/>
              <a:t>void* __pad;</a:t>
            </a:r>
          </a:p>
          <a:p>
            <a:pPr>
              <a:buFontTx/>
              <a:buNone/>
            </a:pPr>
            <a:r>
              <a:rPr lang="en-US" altLang="zh-CN" sz="3000"/>
              <a:t>}</a:t>
            </a:r>
            <a:endParaRPr lang="zh-CN" altLang="en-US" sz="3000"/>
          </a:p>
        </p:txBody>
      </p:sp>
    </p:spTree>
    <p:extLst>
      <p:ext uri="{BB962C8B-B14F-4D97-AF65-F5344CB8AC3E}">
        <p14:creationId xmlns:p14="http://schemas.microsoft.com/office/powerpoint/2010/main" val="181203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descr="Large confetti">
            <a:extLst>
              <a:ext uri="{FF2B5EF4-FFF2-40B4-BE49-F238E27FC236}">
                <a16:creationId xmlns:a16="http://schemas.microsoft.com/office/drawing/2014/main" id="{91F2422B-A4AB-4DE4-B42B-B85ECA69F0F9}"/>
              </a:ext>
            </a:extLst>
          </p:cNvPr>
          <p:cNvSpPr>
            <a:spLocks noChangeArrowheads="1"/>
          </p:cNvSpPr>
          <p:nvPr/>
        </p:nvSpPr>
        <p:spPr bwMode="auto">
          <a:xfrm>
            <a:off x="1066800" y="304800"/>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b="1">
                <a:latin typeface="仿宋_GB2312" pitchFamily="49" charset="-122"/>
                <a:ea typeface="仿宋_GB2312" pitchFamily="49" charset="-122"/>
              </a:rPr>
              <a:t>System V</a:t>
            </a:r>
          </a:p>
        </p:txBody>
      </p:sp>
      <p:sp>
        <p:nvSpPr>
          <p:cNvPr id="148485" name="Rectangle 5">
            <a:extLst>
              <a:ext uri="{FF2B5EF4-FFF2-40B4-BE49-F238E27FC236}">
                <a16:creationId xmlns:a16="http://schemas.microsoft.com/office/drawing/2014/main" id="{DF728022-B87B-4CFF-BD7A-14EC06477DD7}"/>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442913">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09613">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8890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068388">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1247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1704975"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162175"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2619375"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076575"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b="1">
                <a:latin typeface="仿宋_GB2312" pitchFamily="49" charset="-122"/>
                <a:ea typeface="仿宋_GB2312" pitchFamily="49" charset="-122"/>
              </a:rPr>
              <a:t>System V，</a:t>
            </a:r>
            <a:r>
              <a:rPr lang="zh-CN" altLang="en-US" b="1">
                <a:latin typeface="仿宋_GB2312" pitchFamily="49" charset="-122"/>
                <a:ea typeface="仿宋_GB2312" pitchFamily="49" charset="-122"/>
              </a:rPr>
              <a:t>也被称为 </a:t>
            </a:r>
            <a:r>
              <a:rPr lang="en-US" altLang="zh-CN" b="1">
                <a:latin typeface="仿宋_GB2312" pitchFamily="49" charset="-122"/>
                <a:ea typeface="仿宋_GB2312" pitchFamily="49" charset="-122"/>
              </a:rPr>
              <a:t>AT&amp;T System V，</a:t>
            </a:r>
            <a:r>
              <a:rPr lang="zh-CN" altLang="en-US" b="1">
                <a:latin typeface="仿宋_GB2312" pitchFamily="49" charset="-122"/>
                <a:ea typeface="仿宋_GB2312" pitchFamily="49" charset="-122"/>
              </a:rPr>
              <a:t>是</a:t>
            </a:r>
            <a:r>
              <a:rPr lang="en-US" altLang="zh-CN" b="1">
                <a:latin typeface="仿宋_GB2312" pitchFamily="49" charset="-122"/>
                <a:ea typeface="仿宋_GB2312" pitchFamily="49" charset="-122"/>
              </a:rPr>
              <a:t>Unix</a:t>
            </a:r>
            <a:r>
              <a:rPr lang="zh-CN" altLang="en-US" b="1">
                <a:latin typeface="仿宋_GB2312" pitchFamily="49" charset="-122"/>
                <a:ea typeface="仿宋_GB2312" pitchFamily="49" charset="-122"/>
              </a:rPr>
              <a:t>操作系统众多版本中的一支。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descr="Large confetti">
            <a:extLst>
              <a:ext uri="{FF2B5EF4-FFF2-40B4-BE49-F238E27FC236}">
                <a16:creationId xmlns:a16="http://schemas.microsoft.com/office/drawing/2014/main" id="{593D66A0-35FF-4CCE-B576-456A1DB6466A}"/>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分类</a:t>
            </a:r>
          </a:p>
        </p:txBody>
      </p:sp>
      <p:sp>
        <p:nvSpPr>
          <p:cNvPr id="83971" name="Rectangle 3">
            <a:extLst>
              <a:ext uri="{FF2B5EF4-FFF2-40B4-BE49-F238E27FC236}">
                <a16:creationId xmlns:a16="http://schemas.microsoft.com/office/drawing/2014/main" id="{2B1C499A-E847-456E-8753-EB2186E6B5F3}"/>
              </a:ext>
            </a:extLst>
          </p:cNvPr>
          <p:cNvSpPr>
            <a:spLocks noGrp="1" noChangeArrowheads="1"/>
          </p:cNvSpPr>
          <p:nvPr>
            <p:ph idx="1"/>
          </p:nvPr>
        </p:nvSpPr>
        <p:spPr/>
        <p:txBody>
          <a:bodyPr/>
          <a:lstStyle/>
          <a:p>
            <a:pPr>
              <a:buFontTx/>
              <a:buNone/>
            </a:pPr>
            <a:r>
              <a:rPr lang="zh-CN" altLang="en-US" b="1">
                <a:latin typeface="仿宋_GB2312" pitchFamily="49" charset="-122"/>
                <a:ea typeface="仿宋_GB2312" pitchFamily="49" charset="-122"/>
              </a:rPr>
              <a:t>现在</a:t>
            </a:r>
            <a:r>
              <a:rPr lang="en-US" altLang="zh-CN" b="1">
                <a:latin typeface="仿宋_GB2312" pitchFamily="49" charset="-122"/>
                <a:ea typeface="仿宋_GB2312" pitchFamily="49" charset="-122"/>
              </a:rPr>
              <a:t>linux</a:t>
            </a:r>
            <a:r>
              <a:rPr lang="zh-CN" altLang="en-US" b="1">
                <a:latin typeface="仿宋_GB2312" pitchFamily="49" charset="-122"/>
                <a:ea typeface="仿宋_GB2312" pitchFamily="49" charset="-122"/>
              </a:rPr>
              <a:t>使用的进程间通信方式包括：</a:t>
            </a:r>
          </a:p>
          <a:p>
            <a:pPr>
              <a:buFontTx/>
              <a:buNone/>
            </a:pPr>
            <a:r>
              <a:rPr lang="zh-CN" altLang="en-US" b="1">
                <a:latin typeface="仿宋_GB2312" pitchFamily="49" charset="-122"/>
                <a:ea typeface="仿宋_GB2312" pitchFamily="49" charset="-122"/>
              </a:rPr>
              <a:t>	1、管道（</a:t>
            </a:r>
            <a:r>
              <a:rPr lang="en-US" altLang="zh-CN" b="1">
                <a:latin typeface="仿宋_GB2312" pitchFamily="49" charset="-122"/>
                <a:ea typeface="仿宋_GB2312" pitchFamily="49" charset="-122"/>
              </a:rPr>
              <a:t>pipe</a:t>
            </a:r>
            <a:r>
              <a:rPr lang="zh-CN" altLang="en-US" b="1">
                <a:latin typeface="仿宋_GB2312" pitchFamily="49" charset="-122"/>
                <a:ea typeface="仿宋_GB2312" pitchFamily="49" charset="-122"/>
              </a:rPr>
              <a:t>）和有名管道（</a:t>
            </a:r>
            <a:r>
              <a:rPr lang="en-US" altLang="zh-CN" b="1">
                <a:latin typeface="仿宋_GB2312" pitchFamily="49" charset="-122"/>
                <a:ea typeface="仿宋_GB2312" pitchFamily="49" charset="-122"/>
              </a:rPr>
              <a:t>FIFO</a:t>
            </a:r>
            <a:r>
              <a:rPr lang="zh-CN" altLang="en-US" b="1">
                <a:latin typeface="仿宋_GB2312" pitchFamily="49" charset="-122"/>
                <a:ea typeface="仿宋_GB2312" pitchFamily="49" charset="-122"/>
              </a:rPr>
              <a:t>）</a:t>
            </a:r>
          </a:p>
          <a:p>
            <a:pPr>
              <a:buFontTx/>
              <a:buNone/>
            </a:pPr>
            <a:r>
              <a:rPr lang="zh-CN" altLang="en-US" b="1">
                <a:latin typeface="仿宋_GB2312" pitchFamily="49" charset="-122"/>
                <a:ea typeface="仿宋_GB2312" pitchFamily="49" charset="-122"/>
              </a:rPr>
              <a:t>	2、信号（</a:t>
            </a:r>
            <a:r>
              <a:rPr lang="en-US" altLang="zh-CN" b="1">
                <a:latin typeface="仿宋_GB2312" pitchFamily="49" charset="-122"/>
                <a:ea typeface="仿宋_GB2312" pitchFamily="49" charset="-122"/>
              </a:rPr>
              <a:t>signal</a:t>
            </a:r>
            <a:r>
              <a:rPr lang="zh-CN" altLang="en-US" b="1">
                <a:latin typeface="仿宋_GB2312" pitchFamily="49" charset="-122"/>
                <a:ea typeface="仿宋_GB2312" pitchFamily="49" charset="-122"/>
              </a:rPr>
              <a:t>）</a:t>
            </a:r>
          </a:p>
          <a:p>
            <a:pPr>
              <a:buFontTx/>
              <a:buNone/>
            </a:pPr>
            <a:r>
              <a:rPr lang="zh-CN" altLang="en-US" b="1">
                <a:latin typeface="仿宋_GB2312" pitchFamily="49" charset="-122"/>
                <a:ea typeface="仿宋_GB2312" pitchFamily="49" charset="-122"/>
              </a:rPr>
              <a:t>	3、消息队列</a:t>
            </a:r>
          </a:p>
          <a:p>
            <a:pPr>
              <a:buFontTx/>
              <a:buNone/>
            </a:pPr>
            <a:r>
              <a:rPr lang="zh-CN" altLang="en-US" b="1">
                <a:latin typeface="仿宋_GB2312" pitchFamily="49" charset="-122"/>
                <a:ea typeface="仿宋_GB2312" pitchFamily="49" charset="-122"/>
              </a:rPr>
              <a:t>	4、共享内存</a:t>
            </a:r>
          </a:p>
          <a:p>
            <a:pPr>
              <a:buFontTx/>
              <a:buNone/>
            </a:pPr>
            <a:r>
              <a:rPr lang="zh-CN" altLang="en-US" b="1">
                <a:latin typeface="仿宋_GB2312" pitchFamily="49" charset="-122"/>
                <a:ea typeface="仿宋_GB2312" pitchFamily="49" charset="-122"/>
              </a:rPr>
              <a:t>	5、信号量</a:t>
            </a:r>
          </a:p>
          <a:p>
            <a:pPr>
              <a:buFontTx/>
              <a:buNone/>
            </a:pPr>
            <a:r>
              <a:rPr lang="zh-CN" altLang="en-US" b="1">
                <a:latin typeface="仿宋_GB2312" pitchFamily="49" charset="-122"/>
                <a:ea typeface="仿宋_GB2312" pitchFamily="49" charset="-122"/>
              </a:rPr>
              <a:t>	6、套接字（</a:t>
            </a:r>
            <a:r>
              <a:rPr lang="en-US" altLang="zh-CN" b="1">
                <a:latin typeface="仿宋_GB2312" pitchFamily="49" charset="-122"/>
                <a:ea typeface="仿宋_GB2312" pitchFamily="49" charset="-122"/>
              </a:rPr>
              <a:t>socket</a:t>
            </a:r>
            <a:r>
              <a:rPr lang="zh-CN" altLang="en-US" b="1">
                <a:latin typeface="仿宋_GB2312" pitchFamily="49" charset="-122"/>
                <a:ea typeface="仿宋_GB2312" pitchFamily="49" charset="-122"/>
              </a:rPr>
              <a:t>）</a:t>
            </a:r>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2268</TotalTime>
  <Words>2769</Words>
  <Application>Microsoft Office PowerPoint</Application>
  <PresentationFormat>全屏显示(4:3)</PresentationFormat>
  <Paragraphs>360</Paragraphs>
  <Slides>74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Andale Mono</vt:lpstr>
      <vt:lpstr>Arial Unicode MS</vt:lpstr>
      <vt:lpstr>方正姚体</vt:lpstr>
      <vt:lpstr>仿宋_GB2312</vt:lpstr>
      <vt:lpstr>华文新魏</vt:lpstr>
      <vt:lpstr>宋体</vt:lpstr>
      <vt:lpstr>Arial</vt:lpstr>
      <vt:lpstr>Times New Roman</vt:lpstr>
      <vt:lpstr>Trebuchet MS</vt:lpstr>
      <vt:lpstr>Wingdings 3</vt:lpstr>
      <vt:lpstr>平面</vt:lpstr>
      <vt:lpstr>嵌入式Linux系统开发教程 ——基于ARM处理器通用平台</vt:lpstr>
      <vt:lpstr>第7章  进程间通信</vt:lpstr>
      <vt:lpstr>PowerPoint 演示文稿</vt:lpstr>
      <vt:lpstr>目的</vt:lpstr>
      <vt:lpstr>目的</vt:lpstr>
      <vt:lpstr>发展</vt:lpstr>
      <vt:lpstr>PowerPoint 演示文稿</vt:lpstr>
      <vt:lpstr>PowerPoint 演示文稿</vt:lpstr>
      <vt:lpstr>分类</vt:lpstr>
      <vt:lpstr>PowerPoint 演示文稿</vt:lpstr>
      <vt:lpstr>管道通信</vt:lpstr>
      <vt:lpstr>管道通信</vt:lpstr>
      <vt:lpstr>管道创建</vt:lpstr>
      <vt:lpstr>PowerPoint 演示文稿</vt:lpstr>
      <vt:lpstr>管道关闭</vt:lpstr>
      <vt:lpstr>PowerPoint 演示文稿</vt:lpstr>
      <vt:lpstr>管道读写</vt:lpstr>
      <vt:lpstr>注意事项</vt:lpstr>
      <vt:lpstr>命名管道（FIFO）</vt:lpstr>
      <vt:lpstr>创建</vt:lpstr>
      <vt:lpstr>操作</vt:lpstr>
      <vt:lpstr>操作</vt:lpstr>
      <vt:lpstr>信号通信</vt:lpstr>
      <vt:lpstr>PowerPoint 演示文稿</vt:lpstr>
      <vt:lpstr>信号通信</vt:lpstr>
      <vt:lpstr>信号类型</vt:lpstr>
      <vt:lpstr>信号类型</vt:lpstr>
      <vt:lpstr>信号处理</vt:lpstr>
      <vt:lpstr>信号处理</vt:lpstr>
      <vt:lpstr>信号发送</vt:lpstr>
      <vt:lpstr>信号发送</vt:lpstr>
      <vt:lpstr>Alarm</vt:lpstr>
      <vt:lpstr>Alarm</vt:lpstr>
      <vt:lpstr>Pause</vt:lpstr>
      <vt:lpstr>信号的处理</vt:lpstr>
      <vt:lpstr>signal</vt:lpstr>
      <vt:lpstr>PowerPoint 演示文稿</vt:lpstr>
      <vt:lpstr>共享内存</vt:lpstr>
      <vt:lpstr>共享内存</vt:lpstr>
      <vt:lpstr>共享内存</vt:lpstr>
      <vt:lpstr>创建</vt:lpstr>
      <vt:lpstr>映射</vt:lpstr>
      <vt:lpstr>共享内存</vt:lpstr>
      <vt:lpstr>PowerPoint 演示文稿</vt:lpstr>
      <vt:lpstr>定义</vt:lpstr>
      <vt:lpstr>发展</vt:lpstr>
      <vt:lpstr>分类</vt:lpstr>
      <vt:lpstr>持续性</vt:lpstr>
      <vt:lpstr>键值</vt:lpstr>
      <vt:lpstr>键值</vt:lpstr>
      <vt:lpstr>打开/创建</vt:lpstr>
      <vt:lpstr>PowerPoint 演示文稿</vt:lpstr>
      <vt:lpstr>创建</vt:lpstr>
      <vt:lpstr>创建</vt:lpstr>
      <vt:lpstr>发送</vt:lpstr>
      <vt:lpstr>发送</vt:lpstr>
      <vt:lpstr>消息格式</vt:lpstr>
      <vt:lpstr>PowerPoint 演示文稿</vt:lpstr>
      <vt:lpstr>读取</vt:lpstr>
      <vt:lpstr>控制</vt:lpstr>
      <vt:lpstr>控制</vt:lpstr>
      <vt:lpstr>控制</vt:lpstr>
      <vt:lpstr>PowerPoint 演示文稿</vt:lpstr>
      <vt:lpstr>PowerPoint 演示文稿</vt:lpstr>
      <vt:lpstr>PowerPoint 演示文稿</vt:lpstr>
      <vt:lpstr>分类</vt:lpstr>
      <vt:lpstr>创建/打开</vt:lpstr>
      <vt:lpstr>操作</vt:lpstr>
      <vt:lpstr>操作</vt:lpstr>
      <vt:lpstr>操作</vt:lpstr>
      <vt:lpstr>操作</vt:lpstr>
      <vt:lpstr>控制</vt:lpstr>
      <vt:lpstr>控制</vt:lpstr>
      <vt:lpstr>控制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732</cp:revision>
  <cp:lastPrinted>1601-01-01T00:00:00Z</cp:lastPrinted>
  <dcterms:created xsi:type="dcterms:W3CDTF">1601-01-01T00:00:00Z</dcterms:created>
  <dcterms:modified xsi:type="dcterms:W3CDTF">2017-06-23T07:42:44Z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