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0" d="100"/>
          <a:sy n="110" d="100"/>
        </p:scale>
        <p:origin x="158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A797-B073-43DE-80CE-9A76E65D78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A652DD-4021-4769-B482-A3229D39BE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302D64-37A9-4EA7-AA0A-E3AD5D5BD8A3}"/>
              </a:ext>
            </a:extLst>
          </p:cNvPr>
          <p:cNvSpPr>
            <a:spLocks noGrp="1"/>
          </p:cNvSpPr>
          <p:nvPr>
            <p:ph type="dt" sz="half" idx="10"/>
          </p:nvPr>
        </p:nvSpPr>
        <p:spPr/>
        <p:txBody>
          <a:bodyPr/>
          <a:lstStyle/>
          <a:p>
            <a:fld id="{0509A793-EF4F-4C25-B07C-E3828FFD6239}" type="datetimeFigureOut">
              <a:rPr lang="en-US" smtClean="0"/>
              <a:t>12/7/2020</a:t>
            </a:fld>
            <a:endParaRPr lang="en-US"/>
          </a:p>
        </p:txBody>
      </p:sp>
      <p:sp>
        <p:nvSpPr>
          <p:cNvPr id="5" name="Footer Placeholder 4">
            <a:extLst>
              <a:ext uri="{FF2B5EF4-FFF2-40B4-BE49-F238E27FC236}">
                <a16:creationId xmlns:a16="http://schemas.microsoft.com/office/drawing/2014/main" id="{9D8B77F8-591C-4F05-9779-D7E0F263E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6A653F-387F-47D9-918A-EE7D8B1D2C32}"/>
              </a:ext>
            </a:extLst>
          </p:cNvPr>
          <p:cNvSpPr>
            <a:spLocks noGrp="1"/>
          </p:cNvSpPr>
          <p:nvPr>
            <p:ph type="sldNum" sz="quarter" idx="12"/>
          </p:nvPr>
        </p:nvSpPr>
        <p:spPr/>
        <p:txBody>
          <a:bodyPr/>
          <a:lstStyle/>
          <a:p>
            <a:fld id="{5C049D96-E48D-4ADD-A155-5DAAB2BDC5E4}" type="slidenum">
              <a:rPr lang="en-US" smtClean="0"/>
              <a:t>‹#›</a:t>
            </a:fld>
            <a:endParaRPr lang="en-US"/>
          </a:p>
        </p:txBody>
      </p:sp>
    </p:spTree>
    <p:extLst>
      <p:ext uri="{BB962C8B-B14F-4D97-AF65-F5344CB8AC3E}">
        <p14:creationId xmlns:p14="http://schemas.microsoft.com/office/powerpoint/2010/main" val="52194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4EFA9-2244-47E9-B775-6310C37661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8BD063-C94C-4A28-B1D4-6AEC2FE198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11C34-DF3F-4539-882A-20EBF26CDE4C}"/>
              </a:ext>
            </a:extLst>
          </p:cNvPr>
          <p:cNvSpPr>
            <a:spLocks noGrp="1"/>
          </p:cNvSpPr>
          <p:nvPr>
            <p:ph type="dt" sz="half" idx="10"/>
          </p:nvPr>
        </p:nvSpPr>
        <p:spPr/>
        <p:txBody>
          <a:bodyPr/>
          <a:lstStyle/>
          <a:p>
            <a:fld id="{0509A793-EF4F-4C25-B07C-E3828FFD6239}" type="datetimeFigureOut">
              <a:rPr lang="en-US" smtClean="0"/>
              <a:t>12/7/2020</a:t>
            </a:fld>
            <a:endParaRPr lang="en-US"/>
          </a:p>
        </p:txBody>
      </p:sp>
      <p:sp>
        <p:nvSpPr>
          <p:cNvPr id="5" name="Footer Placeholder 4">
            <a:extLst>
              <a:ext uri="{FF2B5EF4-FFF2-40B4-BE49-F238E27FC236}">
                <a16:creationId xmlns:a16="http://schemas.microsoft.com/office/drawing/2014/main" id="{4785AB49-CD50-470A-A59F-4CA3EFFCD4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928E4-9A5D-4E9C-8878-15A83BBA051B}"/>
              </a:ext>
            </a:extLst>
          </p:cNvPr>
          <p:cNvSpPr>
            <a:spLocks noGrp="1"/>
          </p:cNvSpPr>
          <p:nvPr>
            <p:ph type="sldNum" sz="quarter" idx="12"/>
          </p:nvPr>
        </p:nvSpPr>
        <p:spPr/>
        <p:txBody>
          <a:bodyPr/>
          <a:lstStyle/>
          <a:p>
            <a:fld id="{5C049D96-E48D-4ADD-A155-5DAAB2BDC5E4}" type="slidenum">
              <a:rPr lang="en-US" smtClean="0"/>
              <a:t>‹#›</a:t>
            </a:fld>
            <a:endParaRPr lang="en-US"/>
          </a:p>
        </p:txBody>
      </p:sp>
    </p:spTree>
    <p:extLst>
      <p:ext uri="{BB962C8B-B14F-4D97-AF65-F5344CB8AC3E}">
        <p14:creationId xmlns:p14="http://schemas.microsoft.com/office/powerpoint/2010/main" val="2980730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F6D41E-44B2-4DBC-9C95-ED9516EA2F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9E31B2-D436-47BC-B377-5C652EE3D4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8D0586-C857-44F0-BBBF-CC102F4E3CBD}"/>
              </a:ext>
            </a:extLst>
          </p:cNvPr>
          <p:cNvSpPr>
            <a:spLocks noGrp="1"/>
          </p:cNvSpPr>
          <p:nvPr>
            <p:ph type="dt" sz="half" idx="10"/>
          </p:nvPr>
        </p:nvSpPr>
        <p:spPr/>
        <p:txBody>
          <a:bodyPr/>
          <a:lstStyle/>
          <a:p>
            <a:fld id="{0509A793-EF4F-4C25-B07C-E3828FFD6239}" type="datetimeFigureOut">
              <a:rPr lang="en-US" smtClean="0"/>
              <a:t>12/7/2020</a:t>
            </a:fld>
            <a:endParaRPr lang="en-US"/>
          </a:p>
        </p:txBody>
      </p:sp>
      <p:sp>
        <p:nvSpPr>
          <p:cNvPr id="5" name="Footer Placeholder 4">
            <a:extLst>
              <a:ext uri="{FF2B5EF4-FFF2-40B4-BE49-F238E27FC236}">
                <a16:creationId xmlns:a16="http://schemas.microsoft.com/office/drawing/2014/main" id="{C800B0B0-A464-4110-9221-C7609046F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89029C-F65A-4A7A-8EEA-935B3C1B5B19}"/>
              </a:ext>
            </a:extLst>
          </p:cNvPr>
          <p:cNvSpPr>
            <a:spLocks noGrp="1"/>
          </p:cNvSpPr>
          <p:nvPr>
            <p:ph type="sldNum" sz="quarter" idx="12"/>
          </p:nvPr>
        </p:nvSpPr>
        <p:spPr/>
        <p:txBody>
          <a:bodyPr/>
          <a:lstStyle/>
          <a:p>
            <a:fld id="{5C049D96-E48D-4ADD-A155-5DAAB2BDC5E4}" type="slidenum">
              <a:rPr lang="en-US" smtClean="0"/>
              <a:t>‹#›</a:t>
            </a:fld>
            <a:endParaRPr lang="en-US"/>
          </a:p>
        </p:txBody>
      </p:sp>
    </p:spTree>
    <p:extLst>
      <p:ext uri="{BB962C8B-B14F-4D97-AF65-F5344CB8AC3E}">
        <p14:creationId xmlns:p14="http://schemas.microsoft.com/office/powerpoint/2010/main" val="80405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68D2-7C8D-47CB-95B7-9988BD0064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292284-8D75-4BA7-96A6-679DC08A02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9BE046-C2D6-4F6A-8B3E-3FF312B4B556}"/>
              </a:ext>
            </a:extLst>
          </p:cNvPr>
          <p:cNvSpPr>
            <a:spLocks noGrp="1"/>
          </p:cNvSpPr>
          <p:nvPr>
            <p:ph type="dt" sz="half" idx="10"/>
          </p:nvPr>
        </p:nvSpPr>
        <p:spPr/>
        <p:txBody>
          <a:bodyPr/>
          <a:lstStyle/>
          <a:p>
            <a:fld id="{0509A793-EF4F-4C25-B07C-E3828FFD6239}" type="datetimeFigureOut">
              <a:rPr lang="en-US" smtClean="0"/>
              <a:t>12/7/2020</a:t>
            </a:fld>
            <a:endParaRPr lang="en-US"/>
          </a:p>
        </p:txBody>
      </p:sp>
      <p:sp>
        <p:nvSpPr>
          <p:cNvPr id="5" name="Footer Placeholder 4">
            <a:extLst>
              <a:ext uri="{FF2B5EF4-FFF2-40B4-BE49-F238E27FC236}">
                <a16:creationId xmlns:a16="http://schemas.microsoft.com/office/drawing/2014/main" id="{06BC104B-7CC5-4863-8559-D03F01C45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E58ECD-6B1D-41FB-9999-DD3226C078FC}"/>
              </a:ext>
            </a:extLst>
          </p:cNvPr>
          <p:cNvSpPr>
            <a:spLocks noGrp="1"/>
          </p:cNvSpPr>
          <p:nvPr>
            <p:ph type="sldNum" sz="quarter" idx="12"/>
          </p:nvPr>
        </p:nvSpPr>
        <p:spPr/>
        <p:txBody>
          <a:bodyPr/>
          <a:lstStyle/>
          <a:p>
            <a:fld id="{5C049D96-E48D-4ADD-A155-5DAAB2BDC5E4}" type="slidenum">
              <a:rPr lang="en-US" smtClean="0"/>
              <a:t>‹#›</a:t>
            </a:fld>
            <a:endParaRPr lang="en-US"/>
          </a:p>
        </p:txBody>
      </p:sp>
    </p:spTree>
    <p:extLst>
      <p:ext uri="{BB962C8B-B14F-4D97-AF65-F5344CB8AC3E}">
        <p14:creationId xmlns:p14="http://schemas.microsoft.com/office/powerpoint/2010/main" val="2514723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A5C46-7331-4BBB-BD9A-EA6A9F8BFB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1A2F11-2281-47B5-BF87-D9A2CED8B9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E6F0B5-3A8C-4D00-9C23-C49EF8297FE1}"/>
              </a:ext>
            </a:extLst>
          </p:cNvPr>
          <p:cNvSpPr>
            <a:spLocks noGrp="1"/>
          </p:cNvSpPr>
          <p:nvPr>
            <p:ph type="dt" sz="half" idx="10"/>
          </p:nvPr>
        </p:nvSpPr>
        <p:spPr/>
        <p:txBody>
          <a:bodyPr/>
          <a:lstStyle/>
          <a:p>
            <a:fld id="{0509A793-EF4F-4C25-B07C-E3828FFD6239}" type="datetimeFigureOut">
              <a:rPr lang="en-US" smtClean="0"/>
              <a:t>12/7/2020</a:t>
            </a:fld>
            <a:endParaRPr lang="en-US"/>
          </a:p>
        </p:txBody>
      </p:sp>
      <p:sp>
        <p:nvSpPr>
          <p:cNvPr id="5" name="Footer Placeholder 4">
            <a:extLst>
              <a:ext uri="{FF2B5EF4-FFF2-40B4-BE49-F238E27FC236}">
                <a16:creationId xmlns:a16="http://schemas.microsoft.com/office/drawing/2014/main" id="{69AB3D8A-69A9-4748-BAA0-52A64326C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1FD271-9EAF-49FC-A047-8CB216C6F9AC}"/>
              </a:ext>
            </a:extLst>
          </p:cNvPr>
          <p:cNvSpPr>
            <a:spLocks noGrp="1"/>
          </p:cNvSpPr>
          <p:nvPr>
            <p:ph type="sldNum" sz="quarter" idx="12"/>
          </p:nvPr>
        </p:nvSpPr>
        <p:spPr/>
        <p:txBody>
          <a:bodyPr/>
          <a:lstStyle/>
          <a:p>
            <a:fld id="{5C049D96-E48D-4ADD-A155-5DAAB2BDC5E4}" type="slidenum">
              <a:rPr lang="en-US" smtClean="0"/>
              <a:t>‹#›</a:t>
            </a:fld>
            <a:endParaRPr lang="en-US"/>
          </a:p>
        </p:txBody>
      </p:sp>
    </p:spTree>
    <p:extLst>
      <p:ext uri="{BB962C8B-B14F-4D97-AF65-F5344CB8AC3E}">
        <p14:creationId xmlns:p14="http://schemas.microsoft.com/office/powerpoint/2010/main" val="3999523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AE2BF-0FA4-4568-9155-6E24886BF3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B3E97F-77D6-472F-8E62-2B22D00F45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324D95-798F-4D0B-B680-D51EDFBB36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24B0E9-80CF-48ED-9BFE-79AE293693F0}"/>
              </a:ext>
            </a:extLst>
          </p:cNvPr>
          <p:cNvSpPr>
            <a:spLocks noGrp="1"/>
          </p:cNvSpPr>
          <p:nvPr>
            <p:ph type="dt" sz="half" idx="10"/>
          </p:nvPr>
        </p:nvSpPr>
        <p:spPr/>
        <p:txBody>
          <a:bodyPr/>
          <a:lstStyle/>
          <a:p>
            <a:fld id="{0509A793-EF4F-4C25-B07C-E3828FFD6239}" type="datetimeFigureOut">
              <a:rPr lang="en-US" smtClean="0"/>
              <a:t>12/7/2020</a:t>
            </a:fld>
            <a:endParaRPr lang="en-US"/>
          </a:p>
        </p:txBody>
      </p:sp>
      <p:sp>
        <p:nvSpPr>
          <p:cNvPr id="6" name="Footer Placeholder 5">
            <a:extLst>
              <a:ext uri="{FF2B5EF4-FFF2-40B4-BE49-F238E27FC236}">
                <a16:creationId xmlns:a16="http://schemas.microsoft.com/office/drawing/2014/main" id="{DF497AA6-EF8A-4943-BCC6-FD4B81E564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C62DAE-1998-4F1F-9C85-BD2F71FE3D31}"/>
              </a:ext>
            </a:extLst>
          </p:cNvPr>
          <p:cNvSpPr>
            <a:spLocks noGrp="1"/>
          </p:cNvSpPr>
          <p:nvPr>
            <p:ph type="sldNum" sz="quarter" idx="12"/>
          </p:nvPr>
        </p:nvSpPr>
        <p:spPr/>
        <p:txBody>
          <a:bodyPr/>
          <a:lstStyle/>
          <a:p>
            <a:fld id="{5C049D96-E48D-4ADD-A155-5DAAB2BDC5E4}" type="slidenum">
              <a:rPr lang="en-US" smtClean="0"/>
              <a:t>‹#›</a:t>
            </a:fld>
            <a:endParaRPr lang="en-US"/>
          </a:p>
        </p:txBody>
      </p:sp>
    </p:spTree>
    <p:extLst>
      <p:ext uri="{BB962C8B-B14F-4D97-AF65-F5344CB8AC3E}">
        <p14:creationId xmlns:p14="http://schemas.microsoft.com/office/powerpoint/2010/main" val="4041508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409F5-A8F9-42BA-913D-8533A7366C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F27DBB-DB55-457C-9F7A-B05B3FF30E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B68570-8C71-4AF8-8447-21D9EA324F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B5947C-E7F9-445D-B576-BDB74544E1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83B1F3-26FC-443F-9509-278E244085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4E532C-B479-4A4F-89DC-FF81C1EA3C01}"/>
              </a:ext>
            </a:extLst>
          </p:cNvPr>
          <p:cNvSpPr>
            <a:spLocks noGrp="1"/>
          </p:cNvSpPr>
          <p:nvPr>
            <p:ph type="dt" sz="half" idx="10"/>
          </p:nvPr>
        </p:nvSpPr>
        <p:spPr/>
        <p:txBody>
          <a:bodyPr/>
          <a:lstStyle/>
          <a:p>
            <a:fld id="{0509A793-EF4F-4C25-B07C-E3828FFD6239}" type="datetimeFigureOut">
              <a:rPr lang="en-US" smtClean="0"/>
              <a:t>12/7/2020</a:t>
            </a:fld>
            <a:endParaRPr lang="en-US"/>
          </a:p>
        </p:txBody>
      </p:sp>
      <p:sp>
        <p:nvSpPr>
          <p:cNvPr id="8" name="Footer Placeholder 7">
            <a:extLst>
              <a:ext uri="{FF2B5EF4-FFF2-40B4-BE49-F238E27FC236}">
                <a16:creationId xmlns:a16="http://schemas.microsoft.com/office/drawing/2014/main" id="{C08659CD-E804-4A28-87E8-723D807FE7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31DF2D-DCA1-4478-B31E-015AA89A3D60}"/>
              </a:ext>
            </a:extLst>
          </p:cNvPr>
          <p:cNvSpPr>
            <a:spLocks noGrp="1"/>
          </p:cNvSpPr>
          <p:nvPr>
            <p:ph type="sldNum" sz="quarter" idx="12"/>
          </p:nvPr>
        </p:nvSpPr>
        <p:spPr/>
        <p:txBody>
          <a:bodyPr/>
          <a:lstStyle/>
          <a:p>
            <a:fld id="{5C049D96-E48D-4ADD-A155-5DAAB2BDC5E4}" type="slidenum">
              <a:rPr lang="en-US" smtClean="0"/>
              <a:t>‹#›</a:t>
            </a:fld>
            <a:endParaRPr lang="en-US"/>
          </a:p>
        </p:txBody>
      </p:sp>
    </p:spTree>
    <p:extLst>
      <p:ext uri="{BB962C8B-B14F-4D97-AF65-F5344CB8AC3E}">
        <p14:creationId xmlns:p14="http://schemas.microsoft.com/office/powerpoint/2010/main" val="2342885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D68BC-B412-4AE5-9F5C-FA1EC26B9A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17CCAB-037F-4711-B020-B7174057D4C8}"/>
              </a:ext>
            </a:extLst>
          </p:cNvPr>
          <p:cNvSpPr>
            <a:spLocks noGrp="1"/>
          </p:cNvSpPr>
          <p:nvPr>
            <p:ph type="dt" sz="half" idx="10"/>
          </p:nvPr>
        </p:nvSpPr>
        <p:spPr/>
        <p:txBody>
          <a:bodyPr/>
          <a:lstStyle/>
          <a:p>
            <a:fld id="{0509A793-EF4F-4C25-B07C-E3828FFD6239}" type="datetimeFigureOut">
              <a:rPr lang="en-US" smtClean="0"/>
              <a:t>12/7/2020</a:t>
            </a:fld>
            <a:endParaRPr lang="en-US"/>
          </a:p>
        </p:txBody>
      </p:sp>
      <p:sp>
        <p:nvSpPr>
          <p:cNvPr id="4" name="Footer Placeholder 3">
            <a:extLst>
              <a:ext uri="{FF2B5EF4-FFF2-40B4-BE49-F238E27FC236}">
                <a16:creationId xmlns:a16="http://schemas.microsoft.com/office/drawing/2014/main" id="{1905CEF6-C6C4-4E8C-A94D-2C8CEF16FA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AD04DE-5DDB-4B77-850D-CE910D28139B}"/>
              </a:ext>
            </a:extLst>
          </p:cNvPr>
          <p:cNvSpPr>
            <a:spLocks noGrp="1"/>
          </p:cNvSpPr>
          <p:nvPr>
            <p:ph type="sldNum" sz="quarter" idx="12"/>
          </p:nvPr>
        </p:nvSpPr>
        <p:spPr/>
        <p:txBody>
          <a:bodyPr/>
          <a:lstStyle/>
          <a:p>
            <a:fld id="{5C049D96-E48D-4ADD-A155-5DAAB2BDC5E4}" type="slidenum">
              <a:rPr lang="en-US" smtClean="0"/>
              <a:t>‹#›</a:t>
            </a:fld>
            <a:endParaRPr lang="en-US"/>
          </a:p>
        </p:txBody>
      </p:sp>
    </p:spTree>
    <p:extLst>
      <p:ext uri="{BB962C8B-B14F-4D97-AF65-F5344CB8AC3E}">
        <p14:creationId xmlns:p14="http://schemas.microsoft.com/office/powerpoint/2010/main" val="219105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83E771-9E65-4062-B700-06EAF83D03D2}"/>
              </a:ext>
            </a:extLst>
          </p:cNvPr>
          <p:cNvSpPr>
            <a:spLocks noGrp="1"/>
          </p:cNvSpPr>
          <p:nvPr>
            <p:ph type="dt" sz="half" idx="10"/>
          </p:nvPr>
        </p:nvSpPr>
        <p:spPr/>
        <p:txBody>
          <a:bodyPr/>
          <a:lstStyle/>
          <a:p>
            <a:fld id="{0509A793-EF4F-4C25-B07C-E3828FFD6239}" type="datetimeFigureOut">
              <a:rPr lang="en-US" smtClean="0"/>
              <a:t>12/7/2020</a:t>
            </a:fld>
            <a:endParaRPr lang="en-US"/>
          </a:p>
        </p:txBody>
      </p:sp>
      <p:sp>
        <p:nvSpPr>
          <p:cNvPr id="3" name="Footer Placeholder 2">
            <a:extLst>
              <a:ext uri="{FF2B5EF4-FFF2-40B4-BE49-F238E27FC236}">
                <a16:creationId xmlns:a16="http://schemas.microsoft.com/office/drawing/2014/main" id="{6D199BC8-98E6-414A-A704-D732E5C32D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6615C3-DB2C-4C6E-882F-28C09D1A1BFA}"/>
              </a:ext>
            </a:extLst>
          </p:cNvPr>
          <p:cNvSpPr>
            <a:spLocks noGrp="1"/>
          </p:cNvSpPr>
          <p:nvPr>
            <p:ph type="sldNum" sz="quarter" idx="12"/>
          </p:nvPr>
        </p:nvSpPr>
        <p:spPr/>
        <p:txBody>
          <a:bodyPr/>
          <a:lstStyle/>
          <a:p>
            <a:fld id="{5C049D96-E48D-4ADD-A155-5DAAB2BDC5E4}" type="slidenum">
              <a:rPr lang="en-US" smtClean="0"/>
              <a:t>‹#›</a:t>
            </a:fld>
            <a:endParaRPr lang="en-US"/>
          </a:p>
        </p:txBody>
      </p:sp>
    </p:spTree>
    <p:extLst>
      <p:ext uri="{BB962C8B-B14F-4D97-AF65-F5344CB8AC3E}">
        <p14:creationId xmlns:p14="http://schemas.microsoft.com/office/powerpoint/2010/main" val="2045533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63DF-FBDD-48E1-8F17-32588ECC49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270FE5-FAED-4926-8414-FB020A4258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E178E2-0D10-4417-BE80-FF90359241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788D13-1F04-4439-8084-BF207CD135DC}"/>
              </a:ext>
            </a:extLst>
          </p:cNvPr>
          <p:cNvSpPr>
            <a:spLocks noGrp="1"/>
          </p:cNvSpPr>
          <p:nvPr>
            <p:ph type="dt" sz="half" idx="10"/>
          </p:nvPr>
        </p:nvSpPr>
        <p:spPr/>
        <p:txBody>
          <a:bodyPr/>
          <a:lstStyle/>
          <a:p>
            <a:fld id="{0509A793-EF4F-4C25-B07C-E3828FFD6239}" type="datetimeFigureOut">
              <a:rPr lang="en-US" smtClean="0"/>
              <a:t>12/7/2020</a:t>
            </a:fld>
            <a:endParaRPr lang="en-US"/>
          </a:p>
        </p:txBody>
      </p:sp>
      <p:sp>
        <p:nvSpPr>
          <p:cNvPr id="6" name="Footer Placeholder 5">
            <a:extLst>
              <a:ext uri="{FF2B5EF4-FFF2-40B4-BE49-F238E27FC236}">
                <a16:creationId xmlns:a16="http://schemas.microsoft.com/office/drawing/2014/main" id="{D268A741-9021-415D-B5D8-C49053C4F8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5DD0A5-1D9A-41F6-B407-F31099FF1A6C}"/>
              </a:ext>
            </a:extLst>
          </p:cNvPr>
          <p:cNvSpPr>
            <a:spLocks noGrp="1"/>
          </p:cNvSpPr>
          <p:nvPr>
            <p:ph type="sldNum" sz="quarter" idx="12"/>
          </p:nvPr>
        </p:nvSpPr>
        <p:spPr/>
        <p:txBody>
          <a:bodyPr/>
          <a:lstStyle/>
          <a:p>
            <a:fld id="{5C049D96-E48D-4ADD-A155-5DAAB2BDC5E4}" type="slidenum">
              <a:rPr lang="en-US" smtClean="0"/>
              <a:t>‹#›</a:t>
            </a:fld>
            <a:endParaRPr lang="en-US"/>
          </a:p>
        </p:txBody>
      </p:sp>
    </p:spTree>
    <p:extLst>
      <p:ext uri="{BB962C8B-B14F-4D97-AF65-F5344CB8AC3E}">
        <p14:creationId xmlns:p14="http://schemas.microsoft.com/office/powerpoint/2010/main" val="1945678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0D2BA-27E8-4A64-9A14-A6AB75ED0A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722C71-6F82-4089-ABD2-0A6C63BDA5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396CE4-8666-4741-A205-846C4C240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389D1-2E46-4750-95BB-66A47B421692}"/>
              </a:ext>
            </a:extLst>
          </p:cNvPr>
          <p:cNvSpPr>
            <a:spLocks noGrp="1"/>
          </p:cNvSpPr>
          <p:nvPr>
            <p:ph type="dt" sz="half" idx="10"/>
          </p:nvPr>
        </p:nvSpPr>
        <p:spPr/>
        <p:txBody>
          <a:bodyPr/>
          <a:lstStyle/>
          <a:p>
            <a:fld id="{0509A793-EF4F-4C25-B07C-E3828FFD6239}" type="datetimeFigureOut">
              <a:rPr lang="en-US" smtClean="0"/>
              <a:t>12/7/2020</a:t>
            </a:fld>
            <a:endParaRPr lang="en-US"/>
          </a:p>
        </p:txBody>
      </p:sp>
      <p:sp>
        <p:nvSpPr>
          <p:cNvPr id="6" name="Footer Placeholder 5">
            <a:extLst>
              <a:ext uri="{FF2B5EF4-FFF2-40B4-BE49-F238E27FC236}">
                <a16:creationId xmlns:a16="http://schemas.microsoft.com/office/drawing/2014/main" id="{BA610A4E-55AD-4488-B0E3-CDF70331DD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6C8467-9F09-42E4-BBEA-D7BC06AF0098}"/>
              </a:ext>
            </a:extLst>
          </p:cNvPr>
          <p:cNvSpPr>
            <a:spLocks noGrp="1"/>
          </p:cNvSpPr>
          <p:nvPr>
            <p:ph type="sldNum" sz="quarter" idx="12"/>
          </p:nvPr>
        </p:nvSpPr>
        <p:spPr/>
        <p:txBody>
          <a:bodyPr/>
          <a:lstStyle/>
          <a:p>
            <a:fld id="{5C049D96-E48D-4ADD-A155-5DAAB2BDC5E4}" type="slidenum">
              <a:rPr lang="en-US" smtClean="0"/>
              <a:t>‹#›</a:t>
            </a:fld>
            <a:endParaRPr lang="en-US"/>
          </a:p>
        </p:txBody>
      </p:sp>
    </p:spTree>
    <p:extLst>
      <p:ext uri="{BB962C8B-B14F-4D97-AF65-F5344CB8AC3E}">
        <p14:creationId xmlns:p14="http://schemas.microsoft.com/office/powerpoint/2010/main" val="3457898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D5DA93-E266-4FD4-8162-34F2CE569C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23419C-148D-4764-AD55-2250EF5145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D83332-1030-4542-9424-DAC3E4264D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09A793-EF4F-4C25-B07C-E3828FFD6239}" type="datetimeFigureOut">
              <a:rPr lang="en-US" smtClean="0"/>
              <a:t>12/7/2020</a:t>
            </a:fld>
            <a:endParaRPr lang="en-US"/>
          </a:p>
        </p:txBody>
      </p:sp>
      <p:sp>
        <p:nvSpPr>
          <p:cNvPr id="5" name="Footer Placeholder 4">
            <a:extLst>
              <a:ext uri="{FF2B5EF4-FFF2-40B4-BE49-F238E27FC236}">
                <a16:creationId xmlns:a16="http://schemas.microsoft.com/office/drawing/2014/main" id="{FD1C0D6F-42D1-46D8-A509-63674093B2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4FBBFD-1C24-461C-A4D1-74B8073884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49D96-E48D-4ADD-A155-5DAAB2BDC5E4}" type="slidenum">
              <a:rPr lang="en-US" smtClean="0"/>
              <a:t>‹#›</a:t>
            </a:fld>
            <a:endParaRPr lang="en-US"/>
          </a:p>
        </p:txBody>
      </p:sp>
    </p:spTree>
    <p:extLst>
      <p:ext uri="{BB962C8B-B14F-4D97-AF65-F5344CB8AC3E}">
        <p14:creationId xmlns:p14="http://schemas.microsoft.com/office/powerpoint/2010/main" val="1783403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10B1-3333-4445-864F-32F1114C084E}"/>
              </a:ext>
            </a:extLst>
          </p:cNvPr>
          <p:cNvSpPr>
            <a:spLocks noGrp="1"/>
          </p:cNvSpPr>
          <p:nvPr>
            <p:ph type="ctrTitle"/>
          </p:nvPr>
        </p:nvSpPr>
        <p:spPr>
          <a:xfrm>
            <a:off x="5253566" y="237066"/>
            <a:ext cx="1684867" cy="389466"/>
          </a:xfrm>
        </p:spPr>
        <p:txBody>
          <a:bodyPr>
            <a:normAutofit fontScale="90000"/>
          </a:bodyPr>
          <a:lstStyle/>
          <a:p>
            <a:r>
              <a:rPr lang="en-US" sz="1600" dirty="0"/>
              <a:t>Minesweeper Solver</a:t>
            </a:r>
            <a:br>
              <a:rPr lang="en-US" sz="1200" dirty="0"/>
            </a:br>
            <a:r>
              <a:rPr lang="en-US" sz="1200" dirty="0"/>
              <a:t>Yuchen Zhou, Wei Li</a:t>
            </a:r>
          </a:p>
        </p:txBody>
      </p:sp>
      <p:sp>
        <p:nvSpPr>
          <p:cNvPr id="4" name="TextBox 3">
            <a:extLst>
              <a:ext uri="{FF2B5EF4-FFF2-40B4-BE49-F238E27FC236}">
                <a16:creationId xmlns:a16="http://schemas.microsoft.com/office/drawing/2014/main" id="{21B537D8-D956-4803-B133-DD4EA260AF1B}"/>
              </a:ext>
            </a:extLst>
          </p:cNvPr>
          <p:cNvSpPr txBox="1"/>
          <p:nvPr/>
        </p:nvSpPr>
        <p:spPr>
          <a:xfrm>
            <a:off x="581064" y="629807"/>
            <a:ext cx="1885644" cy="3362331"/>
          </a:xfrm>
          <a:prstGeom prst="rect">
            <a:avLst/>
          </a:prstGeom>
          <a:noFill/>
        </p:spPr>
        <p:txBody>
          <a:bodyPr wrap="square" rtlCol="0">
            <a:spAutoFit/>
          </a:bodyPr>
          <a:lstStyle/>
          <a:p>
            <a:pPr algn="ctr"/>
            <a:r>
              <a:rPr lang="en-US" sz="1000" dirty="0"/>
              <a:t>Introduction</a:t>
            </a:r>
          </a:p>
          <a:p>
            <a:r>
              <a:rPr lang="en-US" sz="1000" dirty="0"/>
              <a:t>We trained a Minesweeper agent in a supervised learning fashion with DNN.</a:t>
            </a:r>
          </a:p>
          <a:p>
            <a:endParaRPr lang="en-US" sz="1000" dirty="0"/>
          </a:p>
          <a:p>
            <a:r>
              <a:rPr lang="en-US" sz="1000" b="1" dirty="0"/>
              <a:t>Why Minesweeper</a:t>
            </a:r>
            <a:r>
              <a:rPr lang="en-US" sz="1000" dirty="0"/>
              <a:t>: </a:t>
            </a:r>
            <a:r>
              <a:rPr lang="en-US" sz="1000" dirty="0">
                <a:effectLst/>
                <a:ea typeface="DengXian" panose="02010600030101010101" pitchFamily="2" charset="-122"/>
                <a:cs typeface="Times New Roman" panose="02020603050405020304" pitchFamily="18" charset="0"/>
              </a:rPr>
              <a:t>Fully estimating the probability distribution belong to a class of #P-complete problems [1]. </a:t>
            </a:r>
            <a:r>
              <a:rPr lang="en-US" sz="1000" dirty="0">
                <a:ea typeface="DengXian" panose="02010600030101010101" pitchFamily="2" charset="-122"/>
                <a:cs typeface="Times New Roman" panose="02020603050405020304" pitchFamily="18" charset="0"/>
              </a:rPr>
              <a:t>DNN gives an estimation with lower the time complexity.</a:t>
            </a:r>
          </a:p>
          <a:p>
            <a:pPr marL="0" marR="0">
              <a:lnSpc>
                <a:spcPct val="107000"/>
              </a:lnSpc>
              <a:spcBef>
                <a:spcPts val="0"/>
              </a:spcBef>
              <a:spcAft>
                <a:spcPts val="800"/>
              </a:spcAft>
            </a:pPr>
            <a:endParaRPr lang="en-US" sz="1000" dirty="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000" b="1" dirty="0">
                <a:effectLst/>
                <a:ea typeface="DengXian" panose="02010600030101010101" pitchFamily="2" charset="-122"/>
                <a:cs typeface="Times New Roman" panose="02020603050405020304" pitchFamily="18" charset="0"/>
              </a:rPr>
              <a:t>Why Supervised Learning: </a:t>
            </a:r>
            <a:r>
              <a:rPr lang="en-US" sz="1000" dirty="0"/>
              <a:t>Supervised Learning has a more stable loss decrement. For Minesweeper game, an early local optimum would not lead to bad state, therefore, we do not need to estimate the state value as did in reinforcement learning.</a:t>
            </a:r>
          </a:p>
        </p:txBody>
      </p:sp>
      <p:grpSp>
        <p:nvGrpSpPr>
          <p:cNvPr id="65" name="Group 64">
            <a:extLst>
              <a:ext uri="{FF2B5EF4-FFF2-40B4-BE49-F238E27FC236}">
                <a16:creationId xmlns:a16="http://schemas.microsoft.com/office/drawing/2014/main" id="{A03DB53F-BF6D-4B28-A005-4D9928981E84}"/>
              </a:ext>
            </a:extLst>
          </p:cNvPr>
          <p:cNvGrpSpPr/>
          <p:nvPr/>
        </p:nvGrpSpPr>
        <p:grpSpPr>
          <a:xfrm>
            <a:off x="4942274" y="699961"/>
            <a:ext cx="4954813" cy="2788053"/>
            <a:chOff x="2066925" y="3086551"/>
            <a:chExt cx="4803684" cy="2904674"/>
          </a:xfrm>
        </p:grpSpPr>
        <p:sp>
          <p:nvSpPr>
            <p:cNvPr id="5" name="Rectangle 4">
              <a:extLst>
                <a:ext uri="{FF2B5EF4-FFF2-40B4-BE49-F238E27FC236}">
                  <a16:creationId xmlns:a16="http://schemas.microsoft.com/office/drawing/2014/main" id="{0AD2D0DB-D9F5-4976-9260-3A3D9ADE9663}"/>
                </a:ext>
              </a:extLst>
            </p:cNvPr>
            <p:cNvSpPr/>
            <p:nvPr/>
          </p:nvSpPr>
          <p:spPr>
            <a:xfrm>
              <a:off x="4550974" y="3491271"/>
              <a:ext cx="809163" cy="2241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t>One-hot encoding x 64</a:t>
              </a:r>
            </a:p>
          </p:txBody>
        </p:sp>
        <p:sp>
          <p:nvSpPr>
            <p:cNvPr id="13" name="Rectangle 12">
              <a:extLst>
                <a:ext uri="{FF2B5EF4-FFF2-40B4-BE49-F238E27FC236}">
                  <a16:creationId xmlns:a16="http://schemas.microsoft.com/office/drawing/2014/main" id="{B0A36EC8-813B-4D36-9B79-29C411570503}"/>
                </a:ext>
              </a:extLst>
            </p:cNvPr>
            <p:cNvSpPr/>
            <p:nvPr/>
          </p:nvSpPr>
          <p:spPr>
            <a:xfrm>
              <a:off x="4550974" y="4747603"/>
              <a:ext cx="809163" cy="2241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t>Residual connection x 256</a:t>
              </a:r>
            </a:p>
          </p:txBody>
        </p:sp>
        <p:sp>
          <p:nvSpPr>
            <p:cNvPr id="14" name="Rectangle 13">
              <a:extLst>
                <a:ext uri="{FF2B5EF4-FFF2-40B4-BE49-F238E27FC236}">
                  <a16:creationId xmlns:a16="http://schemas.microsoft.com/office/drawing/2014/main" id="{FC6D8CF0-1EA6-4C81-B022-ADCA97C2CD85}"/>
                </a:ext>
              </a:extLst>
            </p:cNvPr>
            <p:cNvSpPr/>
            <p:nvPr/>
          </p:nvSpPr>
          <p:spPr>
            <a:xfrm>
              <a:off x="4550974" y="4119687"/>
              <a:ext cx="809163" cy="2241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t>Residual connection x 128</a:t>
              </a:r>
            </a:p>
          </p:txBody>
        </p:sp>
        <p:sp>
          <p:nvSpPr>
            <p:cNvPr id="15" name="Rectangle 14">
              <a:extLst>
                <a:ext uri="{FF2B5EF4-FFF2-40B4-BE49-F238E27FC236}">
                  <a16:creationId xmlns:a16="http://schemas.microsoft.com/office/drawing/2014/main" id="{0DCFCF3C-CDB6-4334-904B-712227CC8AD5}"/>
                </a:ext>
              </a:extLst>
            </p:cNvPr>
            <p:cNvSpPr/>
            <p:nvPr/>
          </p:nvSpPr>
          <p:spPr>
            <a:xfrm>
              <a:off x="4562031" y="5375520"/>
              <a:ext cx="809163" cy="2241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t>Dense layer x 36</a:t>
              </a:r>
            </a:p>
          </p:txBody>
        </p:sp>
        <p:sp>
          <p:nvSpPr>
            <p:cNvPr id="18" name="Arrow: Down 17">
              <a:extLst>
                <a:ext uri="{FF2B5EF4-FFF2-40B4-BE49-F238E27FC236}">
                  <a16:creationId xmlns:a16="http://schemas.microsoft.com/office/drawing/2014/main" id="{BB938BCA-B511-461D-9049-5B69A4221E2D}"/>
                </a:ext>
              </a:extLst>
            </p:cNvPr>
            <p:cNvSpPr/>
            <p:nvPr/>
          </p:nvSpPr>
          <p:spPr>
            <a:xfrm>
              <a:off x="4885086" y="3727081"/>
              <a:ext cx="164752" cy="39154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9" name="Arrow: Down 18">
              <a:extLst>
                <a:ext uri="{FF2B5EF4-FFF2-40B4-BE49-F238E27FC236}">
                  <a16:creationId xmlns:a16="http://schemas.microsoft.com/office/drawing/2014/main" id="{F84D5A9C-76C0-463C-B78E-E6EFED32F17D}"/>
                </a:ext>
              </a:extLst>
            </p:cNvPr>
            <p:cNvSpPr/>
            <p:nvPr/>
          </p:nvSpPr>
          <p:spPr>
            <a:xfrm>
              <a:off x="4884236" y="3086551"/>
              <a:ext cx="164752" cy="39154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0" name="Arrow: Down 19">
              <a:extLst>
                <a:ext uri="{FF2B5EF4-FFF2-40B4-BE49-F238E27FC236}">
                  <a16:creationId xmlns:a16="http://schemas.microsoft.com/office/drawing/2014/main" id="{9B1A7EEE-25A2-4055-A15D-67958AEADC58}"/>
                </a:ext>
              </a:extLst>
            </p:cNvPr>
            <p:cNvSpPr/>
            <p:nvPr/>
          </p:nvSpPr>
          <p:spPr>
            <a:xfrm>
              <a:off x="4884236" y="4977869"/>
              <a:ext cx="164752" cy="39154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1" name="Arrow: Down 20">
              <a:extLst>
                <a:ext uri="{FF2B5EF4-FFF2-40B4-BE49-F238E27FC236}">
                  <a16:creationId xmlns:a16="http://schemas.microsoft.com/office/drawing/2014/main" id="{20B977F0-5A3F-481A-A375-438D1F603A28}"/>
                </a:ext>
              </a:extLst>
            </p:cNvPr>
            <p:cNvSpPr/>
            <p:nvPr/>
          </p:nvSpPr>
          <p:spPr>
            <a:xfrm>
              <a:off x="4884236" y="4349703"/>
              <a:ext cx="164752" cy="39154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2" name="Arrow: Down 21">
              <a:extLst>
                <a:ext uri="{FF2B5EF4-FFF2-40B4-BE49-F238E27FC236}">
                  <a16:creationId xmlns:a16="http://schemas.microsoft.com/office/drawing/2014/main" id="{E370941D-190C-4F25-9809-70D7598CDEFB}"/>
                </a:ext>
              </a:extLst>
            </p:cNvPr>
            <p:cNvSpPr/>
            <p:nvPr/>
          </p:nvSpPr>
          <p:spPr>
            <a:xfrm>
              <a:off x="4884236" y="5599680"/>
              <a:ext cx="164752" cy="39154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3" name="TextBox 22">
              <a:extLst>
                <a:ext uri="{FF2B5EF4-FFF2-40B4-BE49-F238E27FC236}">
                  <a16:creationId xmlns:a16="http://schemas.microsoft.com/office/drawing/2014/main" id="{229311E7-6D2D-4663-ABF2-B5FECC82C212}"/>
                </a:ext>
              </a:extLst>
            </p:cNvPr>
            <p:cNvSpPr txBox="1"/>
            <p:nvPr/>
          </p:nvSpPr>
          <p:spPr>
            <a:xfrm>
              <a:off x="5395483" y="3220996"/>
              <a:ext cx="900704" cy="184666"/>
            </a:xfrm>
            <a:prstGeom prst="rect">
              <a:avLst/>
            </a:prstGeom>
            <a:noFill/>
          </p:spPr>
          <p:txBody>
            <a:bodyPr wrap="square" rtlCol="0">
              <a:spAutoFit/>
            </a:bodyPr>
            <a:lstStyle/>
            <a:p>
              <a:r>
                <a:rPr lang="en-US" sz="600" dirty="0"/>
                <a:t>Raw state 6x6x10</a:t>
              </a:r>
            </a:p>
          </p:txBody>
        </p:sp>
        <p:sp>
          <p:nvSpPr>
            <p:cNvPr id="24" name="TextBox 23">
              <a:extLst>
                <a:ext uri="{FF2B5EF4-FFF2-40B4-BE49-F238E27FC236}">
                  <a16:creationId xmlns:a16="http://schemas.microsoft.com/office/drawing/2014/main" id="{9DD477C0-1560-4259-B555-AE2755050198}"/>
                </a:ext>
              </a:extLst>
            </p:cNvPr>
            <p:cNvSpPr txBox="1"/>
            <p:nvPr/>
          </p:nvSpPr>
          <p:spPr>
            <a:xfrm>
              <a:off x="5124907" y="3707884"/>
              <a:ext cx="1423825" cy="369332"/>
            </a:xfrm>
            <a:prstGeom prst="rect">
              <a:avLst/>
            </a:prstGeom>
            <a:noFill/>
          </p:spPr>
          <p:txBody>
            <a:bodyPr wrap="square" rtlCol="0">
              <a:spAutoFit/>
            </a:bodyPr>
            <a:lstStyle/>
            <a:p>
              <a:pPr algn="ctr"/>
              <a:r>
                <a:rPr lang="en-US" sz="600" dirty="0"/>
                <a:t>Encoded grids features 6x6x64 </a:t>
              </a:r>
            </a:p>
            <a:p>
              <a:pPr algn="ctr"/>
              <a:r>
                <a:rPr lang="en-US" sz="600" dirty="0"/>
                <a:t>+ </a:t>
              </a:r>
            </a:p>
            <a:p>
              <a:pPr algn="ctr"/>
              <a:r>
                <a:rPr lang="en-US" sz="600" dirty="0"/>
                <a:t>Extra features 6x6x2</a:t>
              </a:r>
            </a:p>
          </p:txBody>
        </p:sp>
        <p:sp>
          <p:nvSpPr>
            <p:cNvPr id="25" name="TextBox 24">
              <a:extLst>
                <a:ext uri="{FF2B5EF4-FFF2-40B4-BE49-F238E27FC236}">
                  <a16:creationId xmlns:a16="http://schemas.microsoft.com/office/drawing/2014/main" id="{8EF6093E-639A-493A-BBDF-972FFB2AA58B}"/>
                </a:ext>
              </a:extLst>
            </p:cNvPr>
            <p:cNvSpPr txBox="1"/>
            <p:nvPr/>
          </p:nvSpPr>
          <p:spPr>
            <a:xfrm>
              <a:off x="4821060" y="4311440"/>
              <a:ext cx="2049549" cy="369332"/>
            </a:xfrm>
            <a:prstGeom prst="rect">
              <a:avLst/>
            </a:prstGeom>
            <a:noFill/>
          </p:spPr>
          <p:txBody>
            <a:bodyPr wrap="square" rtlCol="0">
              <a:spAutoFit/>
            </a:bodyPr>
            <a:lstStyle/>
            <a:p>
              <a:pPr algn="ctr"/>
              <a:r>
                <a:rPr lang="en-US" sz="600" dirty="0"/>
                <a:t>Features after Res1 6x6x128</a:t>
              </a:r>
            </a:p>
            <a:p>
              <a:pPr algn="ctr"/>
              <a:r>
                <a:rPr lang="en-US" sz="600" dirty="0" err="1"/>
                <a:t>MaxPool</a:t>
              </a:r>
              <a:r>
                <a:rPr lang="en-US" sz="600" dirty="0"/>
                <a:t> 2x2</a:t>
              </a:r>
            </a:p>
            <a:p>
              <a:pPr algn="ctr"/>
              <a:r>
                <a:rPr lang="en-US" sz="600" dirty="0"/>
                <a:t>Features after MaxPool1 3x3x128</a:t>
              </a:r>
            </a:p>
          </p:txBody>
        </p:sp>
        <p:sp>
          <p:nvSpPr>
            <p:cNvPr id="26" name="TextBox 25">
              <a:extLst>
                <a:ext uri="{FF2B5EF4-FFF2-40B4-BE49-F238E27FC236}">
                  <a16:creationId xmlns:a16="http://schemas.microsoft.com/office/drawing/2014/main" id="{80DF24D5-A9E8-48AB-BBD3-45063380EEAF}"/>
                </a:ext>
              </a:extLst>
            </p:cNvPr>
            <p:cNvSpPr txBox="1"/>
            <p:nvPr/>
          </p:nvSpPr>
          <p:spPr>
            <a:xfrm>
              <a:off x="4821060" y="4985248"/>
              <a:ext cx="2049549" cy="369332"/>
            </a:xfrm>
            <a:prstGeom prst="rect">
              <a:avLst/>
            </a:prstGeom>
            <a:noFill/>
          </p:spPr>
          <p:txBody>
            <a:bodyPr wrap="square" rtlCol="0">
              <a:spAutoFit/>
            </a:bodyPr>
            <a:lstStyle/>
            <a:p>
              <a:pPr algn="ctr"/>
              <a:r>
                <a:rPr lang="en-US" sz="600" dirty="0"/>
                <a:t>Features after Res2 3x3x256</a:t>
              </a:r>
            </a:p>
            <a:p>
              <a:pPr algn="ctr"/>
              <a:r>
                <a:rPr lang="en-US" sz="600" dirty="0" err="1"/>
                <a:t>MaxPool</a:t>
              </a:r>
              <a:r>
                <a:rPr lang="en-US" sz="600" dirty="0"/>
                <a:t> 3x3</a:t>
              </a:r>
            </a:p>
            <a:p>
              <a:pPr algn="ctr"/>
              <a:r>
                <a:rPr lang="en-US" sz="600" dirty="0"/>
                <a:t>Features after MaxPool2 1x1x256</a:t>
              </a:r>
            </a:p>
          </p:txBody>
        </p:sp>
        <p:sp>
          <p:nvSpPr>
            <p:cNvPr id="27" name="TextBox 26">
              <a:extLst>
                <a:ext uri="{FF2B5EF4-FFF2-40B4-BE49-F238E27FC236}">
                  <a16:creationId xmlns:a16="http://schemas.microsoft.com/office/drawing/2014/main" id="{D860C979-C13A-4F10-8C0D-A058D3606053}"/>
                </a:ext>
              </a:extLst>
            </p:cNvPr>
            <p:cNvSpPr txBox="1"/>
            <p:nvPr/>
          </p:nvSpPr>
          <p:spPr>
            <a:xfrm>
              <a:off x="5104527" y="5605786"/>
              <a:ext cx="1757976" cy="184666"/>
            </a:xfrm>
            <a:prstGeom prst="rect">
              <a:avLst/>
            </a:prstGeom>
            <a:noFill/>
          </p:spPr>
          <p:txBody>
            <a:bodyPr wrap="square" rtlCol="0">
              <a:spAutoFit/>
            </a:bodyPr>
            <a:lstStyle/>
            <a:p>
              <a:pPr algn="ctr"/>
              <a:r>
                <a:rPr lang="en-US" sz="600" dirty="0"/>
                <a:t>Logits</a:t>
              </a:r>
            </a:p>
          </p:txBody>
        </p:sp>
        <p:sp>
          <p:nvSpPr>
            <p:cNvPr id="28" name="Arrow: Down 27">
              <a:extLst>
                <a:ext uri="{FF2B5EF4-FFF2-40B4-BE49-F238E27FC236}">
                  <a16:creationId xmlns:a16="http://schemas.microsoft.com/office/drawing/2014/main" id="{94A1BDAF-F47C-4BBC-93C7-CE9983BAA225}"/>
                </a:ext>
              </a:extLst>
            </p:cNvPr>
            <p:cNvSpPr/>
            <p:nvPr/>
          </p:nvSpPr>
          <p:spPr>
            <a:xfrm rot="5400000">
              <a:off x="4253872" y="4040482"/>
              <a:ext cx="173689" cy="371398"/>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1" name="Rectangle 30">
              <a:extLst>
                <a:ext uri="{FF2B5EF4-FFF2-40B4-BE49-F238E27FC236}">
                  <a16:creationId xmlns:a16="http://schemas.microsoft.com/office/drawing/2014/main" id="{1486D756-6BC3-492B-A049-FAD716280642}"/>
                </a:ext>
              </a:extLst>
            </p:cNvPr>
            <p:cNvSpPr/>
            <p:nvPr/>
          </p:nvSpPr>
          <p:spPr>
            <a:xfrm>
              <a:off x="2715507" y="3855893"/>
              <a:ext cx="509945" cy="2241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t>Conv 3x3</a:t>
              </a:r>
            </a:p>
          </p:txBody>
        </p:sp>
        <p:sp>
          <p:nvSpPr>
            <p:cNvPr id="32" name="Rectangle 31">
              <a:extLst>
                <a:ext uri="{FF2B5EF4-FFF2-40B4-BE49-F238E27FC236}">
                  <a16:creationId xmlns:a16="http://schemas.microsoft.com/office/drawing/2014/main" id="{B60B1185-6092-4BB7-986D-B860D553FB18}"/>
                </a:ext>
              </a:extLst>
            </p:cNvPr>
            <p:cNvSpPr/>
            <p:nvPr/>
          </p:nvSpPr>
          <p:spPr>
            <a:xfrm>
              <a:off x="2715507" y="4320918"/>
              <a:ext cx="509943" cy="2241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t>Conv 3x3</a:t>
              </a:r>
            </a:p>
          </p:txBody>
        </p:sp>
        <p:cxnSp>
          <p:nvCxnSpPr>
            <p:cNvPr id="34" name="Straight Arrow Connector 33">
              <a:extLst>
                <a:ext uri="{FF2B5EF4-FFF2-40B4-BE49-F238E27FC236}">
                  <a16:creationId xmlns:a16="http://schemas.microsoft.com/office/drawing/2014/main" id="{C2D11207-83B5-4048-94FF-D935FC2A96B5}"/>
                </a:ext>
              </a:extLst>
            </p:cNvPr>
            <p:cNvCxnSpPr>
              <a:cxnSpLocks/>
            </p:cNvCxnSpPr>
            <p:nvPr/>
          </p:nvCxnSpPr>
          <p:spPr>
            <a:xfrm>
              <a:off x="2972669" y="3603857"/>
              <a:ext cx="0" cy="246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63CBBBF-1501-4B84-99DE-DC68753E1F27}"/>
                </a:ext>
              </a:extLst>
            </p:cNvPr>
            <p:cNvCxnSpPr>
              <a:cxnSpLocks/>
            </p:cNvCxnSpPr>
            <p:nvPr/>
          </p:nvCxnSpPr>
          <p:spPr>
            <a:xfrm>
              <a:off x="2978334" y="4074467"/>
              <a:ext cx="0" cy="246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5AF7CDB-9A9F-4A72-91A6-51C71FAE868C}"/>
                </a:ext>
              </a:extLst>
            </p:cNvPr>
            <p:cNvCxnSpPr>
              <a:cxnSpLocks/>
            </p:cNvCxnSpPr>
            <p:nvPr/>
          </p:nvCxnSpPr>
          <p:spPr>
            <a:xfrm>
              <a:off x="2988583" y="4545078"/>
              <a:ext cx="0" cy="1457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58024635-CB01-45CB-A810-C86DBB2D0A77}"/>
                </a:ext>
              </a:extLst>
            </p:cNvPr>
            <p:cNvSpPr/>
            <p:nvPr/>
          </p:nvSpPr>
          <p:spPr>
            <a:xfrm>
              <a:off x="2878121" y="4699367"/>
              <a:ext cx="220925" cy="2241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1" name="TextBox 40">
              <a:extLst>
                <a:ext uri="{FF2B5EF4-FFF2-40B4-BE49-F238E27FC236}">
                  <a16:creationId xmlns:a16="http://schemas.microsoft.com/office/drawing/2014/main" id="{7DE08CC9-4B28-4B57-BF56-3DB8DC1371BA}"/>
                </a:ext>
              </a:extLst>
            </p:cNvPr>
            <p:cNvSpPr txBox="1"/>
            <p:nvPr/>
          </p:nvSpPr>
          <p:spPr>
            <a:xfrm>
              <a:off x="2841021" y="4633209"/>
              <a:ext cx="295124" cy="338554"/>
            </a:xfrm>
            <a:prstGeom prst="rect">
              <a:avLst/>
            </a:prstGeom>
            <a:noFill/>
          </p:spPr>
          <p:txBody>
            <a:bodyPr wrap="square" rtlCol="0">
              <a:spAutoFit/>
            </a:bodyPr>
            <a:lstStyle/>
            <a:p>
              <a:r>
                <a:rPr lang="en-US" sz="1600" dirty="0"/>
                <a:t>+</a:t>
              </a:r>
            </a:p>
          </p:txBody>
        </p:sp>
        <p:cxnSp>
          <p:nvCxnSpPr>
            <p:cNvPr id="44" name="Straight Arrow Connector 43">
              <a:extLst>
                <a:ext uri="{FF2B5EF4-FFF2-40B4-BE49-F238E27FC236}">
                  <a16:creationId xmlns:a16="http://schemas.microsoft.com/office/drawing/2014/main" id="{03877368-77E2-4A3F-B46D-DB39A059768E}"/>
                </a:ext>
              </a:extLst>
            </p:cNvPr>
            <p:cNvCxnSpPr>
              <a:cxnSpLocks/>
            </p:cNvCxnSpPr>
            <p:nvPr/>
          </p:nvCxnSpPr>
          <p:spPr>
            <a:xfrm>
              <a:off x="2988583" y="4926780"/>
              <a:ext cx="0" cy="1457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62D04FB-C2B5-4561-B162-948DBACB7B21}"/>
                </a:ext>
              </a:extLst>
            </p:cNvPr>
            <p:cNvCxnSpPr/>
            <p:nvPr/>
          </p:nvCxnSpPr>
          <p:spPr>
            <a:xfrm>
              <a:off x="2988583" y="3727081"/>
              <a:ext cx="6215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4A1984E-8E0D-4CC2-B07C-1F43F05EE34F}"/>
                </a:ext>
              </a:extLst>
            </p:cNvPr>
            <p:cNvCxnSpPr/>
            <p:nvPr/>
          </p:nvCxnSpPr>
          <p:spPr>
            <a:xfrm>
              <a:off x="3610113" y="3742752"/>
              <a:ext cx="0" cy="10686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61F61EFF-1E16-4BAC-AC6E-947D1E5418D6}"/>
                </a:ext>
              </a:extLst>
            </p:cNvPr>
            <p:cNvCxnSpPr>
              <a:endCxn id="39" idx="6"/>
            </p:cNvCxnSpPr>
            <p:nvPr/>
          </p:nvCxnSpPr>
          <p:spPr>
            <a:xfrm rot="10800000">
              <a:off x="3099046" y="4811447"/>
              <a:ext cx="511067" cy="11115"/>
            </a:xfrm>
            <a:prstGeom prst="bentConnector3">
              <a:avLst>
                <a:gd name="adj1" fmla="val -59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C0669610-3F40-4C6D-9111-545BF50CFB87}"/>
                </a:ext>
              </a:extLst>
            </p:cNvPr>
            <p:cNvSpPr txBox="1"/>
            <p:nvPr/>
          </p:nvSpPr>
          <p:spPr>
            <a:xfrm>
              <a:off x="3630521" y="4132366"/>
              <a:ext cx="574881" cy="188551"/>
            </a:xfrm>
            <a:prstGeom prst="rect">
              <a:avLst/>
            </a:prstGeom>
            <a:noFill/>
          </p:spPr>
          <p:txBody>
            <a:bodyPr wrap="square" rtlCol="0">
              <a:spAutoFit/>
            </a:bodyPr>
            <a:lstStyle/>
            <a:p>
              <a:r>
                <a:rPr lang="en-US" sz="600" dirty="0"/>
                <a:t>Identity x 2</a:t>
              </a:r>
            </a:p>
          </p:txBody>
        </p:sp>
        <p:sp>
          <p:nvSpPr>
            <p:cNvPr id="61" name="TextBox 60">
              <a:extLst>
                <a:ext uri="{FF2B5EF4-FFF2-40B4-BE49-F238E27FC236}">
                  <a16:creationId xmlns:a16="http://schemas.microsoft.com/office/drawing/2014/main" id="{344A9B78-A361-465F-A7A5-AB00EAF91561}"/>
                </a:ext>
              </a:extLst>
            </p:cNvPr>
            <p:cNvSpPr txBox="1"/>
            <p:nvPr/>
          </p:nvSpPr>
          <p:spPr>
            <a:xfrm>
              <a:off x="2066925" y="4085640"/>
              <a:ext cx="989029" cy="188551"/>
            </a:xfrm>
            <a:prstGeom prst="rect">
              <a:avLst/>
            </a:prstGeom>
            <a:noFill/>
          </p:spPr>
          <p:txBody>
            <a:bodyPr wrap="square" rtlCol="0">
              <a:spAutoFit/>
            </a:bodyPr>
            <a:lstStyle/>
            <a:p>
              <a:r>
                <a:rPr lang="en-US" sz="600" dirty="0"/>
                <a:t>Batch Norm + </a:t>
              </a:r>
              <a:r>
                <a:rPr lang="en-US" sz="600" dirty="0" err="1"/>
                <a:t>ReLU</a:t>
              </a:r>
              <a:endParaRPr lang="en-US" sz="600" dirty="0"/>
            </a:p>
          </p:txBody>
        </p:sp>
        <p:sp>
          <p:nvSpPr>
            <p:cNvPr id="62" name="TextBox 61">
              <a:extLst>
                <a:ext uri="{FF2B5EF4-FFF2-40B4-BE49-F238E27FC236}">
                  <a16:creationId xmlns:a16="http://schemas.microsoft.com/office/drawing/2014/main" id="{B8EE15E3-A28D-4357-B43B-C91053CF4BDE}"/>
                </a:ext>
              </a:extLst>
            </p:cNvPr>
            <p:cNvSpPr txBox="1"/>
            <p:nvPr/>
          </p:nvSpPr>
          <p:spPr>
            <a:xfrm>
              <a:off x="2074752" y="4861906"/>
              <a:ext cx="989029" cy="188551"/>
            </a:xfrm>
            <a:prstGeom prst="rect">
              <a:avLst/>
            </a:prstGeom>
            <a:noFill/>
          </p:spPr>
          <p:txBody>
            <a:bodyPr wrap="square" rtlCol="0">
              <a:spAutoFit/>
            </a:bodyPr>
            <a:lstStyle/>
            <a:p>
              <a:r>
                <a:rPr lang="en-US" sz="600" dirty="0"/>
                <a:t>Batch Norm + </a:t>
              </a:r>
              <a:r>
                <a:rPr lang="en-US" sz="600" dirty="0" err="1"/>
                <a:t>ReLU</a:t>
              </a:r>
              <a:endParaRPr lang="en-US" sz="600" dirty="0"/>
            </a:p>
          </p:txBody>
        </p:sp>
      </p:grpSp>
      <p:sp>
        <p:nvSpPr>
          <p:cNvPr id="66" name="TextBox 65">
            <a:extLst>
              <a:ext uri="{FF2B5EF4-FFF2-40B4-BE49-F238E27FC236}">
                <a16:creationId xmlns:a16="http://schemas.microsoft.com/office/drawing/2014/main" id="{45677FBD-1B96-44FE-98FC-CA2A544D6883}"/>
              </a:ext>
            </a:extLst>
          </p:cNvPr>
          <p:cNvSpPr txBox="1"/>
          <p:nvPr/>
        </p:nvSpPr>
        <p:spPr>
          <a:xfrm>
            <a:off x="2645406" y="626532"/>
            <a:ext cx="2095646" cy="5243871"/>
          </a:xfrm>
          <a:prstGeom prst="rect">
            <a:avLst/>
          </a:prstGeom>
          <a:noFill/>
        </p:spPr>
        <p:txBody>
          <a:bodyPr wrap="square" rtlCol="0">
            <a:spAutoFit/>
          </a:bodyPr>
          <a:lstStyle/>
          <a:p>
            <a:pPr algn="ctr"/>
            <a:r>
              <a:rPr lang="en-US" sz="1000" dirty="0"/>
              <a:t>Methodology</a:t>
            </a:r>
          </a:p>
          <a:p>
            <a:r>
              <a:rPr lang="en-US" sz="1000" dirty="0"/>
              <a:t>Model: We used convolutional layer with Residual connection, Batch Normalization, and </a:t>
            </a:r>
            <a:r>
              <a:rPr lang="en-US" sz="1000" dirty="0" err="1"/>
              <a:t>ReLU</a:t>
            </a:r>
            <a:r>
              <a:rPr lang="en-US" sz="1000" dirty="0"/>
              <a:t>. Figure xx shows the model architecture.</a:t>
            </a:r>
          </a:p>
          <a:p>
            <a:endParaRPr lang="en-US" sz="1000" dirty="0"/>
          </a:p>
          <a:p>
            <a:pPr marL="0" marR="0">
              <a:lnSpc>
                <a:spcPct val="107000"/>
              </a:lnSpc>
              <a:spcBef>
                <a:spcPts val="0"/>
              </a:spcBef>
              <a:spcAft>
                <a:spcPts val="800"/>
              </a:spcAft>
            </a:pPr>
            <a:r>
              <a:rPr lang="en-US" sz="1000" dirty="0"/>
              <a:t>Loss function: </a:t>
            </a:r>
            <a:r>
              <a:rPr lang="en-US" sz="1000" dirty="0">
                <a:effectLst/>
                <a:latin typeface="Calibri" panose="020F0502020204030204" pitchFamily="34" charset="0"/>
                <a:ea typeface="DengXian" panose="02010600030101010101" pitchFamily="2" charset="-122"/>
                <a:cs typeface="Times New Roman" panose="02020603050405020304" pitchFamily="18" charset="0"/>
              </a:rPr>
              <a:t>A cross entropy target function is used as the loss for the model. A uniform distribution of all correct next step actions is provided as the label for the cross entropy. The accuracy per action is used to evaluate the validation of the loss.</a:t>
            </a:r>
            <a:endParaRPr lang="en-US" sz="1000" dirty="0"/>
          </a:p>
          <a:p>
            <a:r>
              <a:rPr lang="en-US" sz="1000" dirty="0"/>
              <a:t>Extra Feature encoding: We encoded global feature of ratio of the number of mines to grid size and local feature of scaler of quantity of mines as a two-dimensional vector of each grid.</a:t>
            </a:r>
          </a:p>
          <a:p>
            <a:endParaRPr lang="en-US" sz="1000" dirty="0"/>
          </a:p>
          <a:p>
            <a:pPr marL="0" marR="0">
              <a:lnSpc>
                <a:spcPct val="107000"/>
              </a:lnSpc>
              <a:spcBef>
                <a:spcPts val="0"/>
              </a:spcBef>
              <a:spcAft>
                <a:spcPts val="800"/>
              </a:spcAft>
            </a:pPr>
            <a:r>
              <a:rPr lang="en-US" sz="1000" dirty="0"/>
              <a:t>Datasets: </a:t>
            </a:r>
            <a:r>
              <a:rPr lang="en-US" sz="1000" dirty="0">
                <a:effectLst/>
                <a:latin typeface="Calibri" panose="020F0502020204030204" pitchFamily="34" charset="0"/>
                <a:ea typeface="DengXian" panose="02010600030101010101" pitchFamily="2" charset="-122"/>
                <a:cs typeface="Times New Roman" panose="02020603050405020304" pitchFamily="18" charset="0"/>
              </a:rPr>
              <a:t>In order to supervise train the model, 1 million different Minesweeper game states with corresponding correct next move labels has been generated by approximately 330,000 different game initializations.</a:t>
            </a:r>
            <a:endParaRPr lang="en-US" sz="10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sz="1000" dirty="0"/>
              <a:t>Testing: </a:t>
            </a:r>
            <a:r>
              <a:rPr lang="en-US" sz="1000" dirty="0">
                <a:effectLst/>
                <a:ea typeface="DengXian" panose="02010600030101010101" pitchFamily="2" charset="-122"/>
                <a:cs typeface="Times New Roman" panose="02020603050405020304" pitchFamily="18" charset="0"/>
              </a:rPr>
              <a:t>The model is finally being tested by playing the Minesweeper game with 6x6 grid size and 6 mines.</a:t>
            </a:r>
            <a:endParaRPr lang="en-US" sz="1000" dirty="0"/>
          </a:p>
        </p:txBody>
      </p:sp>
      <p:pic>
        <p:nvPicPr>
          <p:cNvPr id="68" name="Picture 67">
            <a:extLst>
              <a:ext uri="{FF2B5EF4-FFF2-40B4-BE49-F238E27FC236}">
                <a16:creationId xmlns:a16="http://schemas.microsoft.com/office/drawing/2014/main" id="{A9087986-DE51-4613-BDBB-5FB1105C6FED}"/>
              </a:ext>
            </a:extLst>
          </p:cNvPr>
          <p:cNvPicPr>
            <a:picLocks noChangeAspect="1"/>
          </p:cNvPicPr>
          <p:nvPr/>
        </p:nvPicPr>
        <p:blipFill>
          <a:blip r:embed="rId2"/>
          <a:stretch>
            <a:fillRect/>
          </a:stretch>
        </p:blipFill>
        <p:spPr>
          <a:xfrm>
            <a:off x="625433" y="4255851"/>
            <a:ext cx="1757955" cy="2194089"/>
          </a:xfrm>
          <a:prstGeom prst="rect">
            <a:avLst/>
          </a:prstGeom>
        </p:spPr>
      </p:pic>
      <p:sp>
        <p:nvSpPr>
          <p:cNvPr id="71" name="TextBox 70">
            <a:extLst>
              <a:ext uri="{FF2B5EF4-FFF2-40B4-BE49-F238E27FC236}">
                <a16:creationId xmlns:a16="http://schemas.microsoft.com/office/drawing/2014/main" id="{30200BE5-3014-4E77-8B99-003A336D2B9F}"/>
              </a:ext>
            </a:extLst>
          </p:cNvPr>
          <p:cNvSpPr txBox="1"/>
          <p:nvPr/>
        </p:nvSpPr>
        <p:spPr>
          <a:xfrm>
            <a:off x="9821244" y="626532"/>
            <a:ext cx="1919042" cy="3204980"/>
          </a:xfrm>
          <a:prstGeom prst="rect">
            <a:avLst/>
          </a:prstGeom>
          <a:noFill/>
        </p:spPr>
        <p:txBody>
          <a:bodyPr wrap="square" rtlCol="0">
            <a:spAutoFit/>
          </a:bodyPr>
          <a:lstStyle/>
          <a:p>
            <a:pPr algn="ctr"/>
            <a:r>
              <a:rPr lang="en-US" sz="1000" dirty="0"/>
              <a:t>Results</a:t>
            </a:r>
          </a:p>
          <a:p>
            <a:pPr marL="0" marR="0">
              <a:lnSpc>
                <a:spcPct val="107000"/>
              </a:lnSpc>
              <a:spcBef>
                <a:spcPts val="0"/>
              </a:spcBef>
              <a:spcAft>
                <a:spcPts val="800"/>
              </a:spcAft>
            </a:pPr>
            <a:r>
              <a:rPr lang="en-US" sz="1000" dirty="0">
                <a:effectLst/>
                <a:latin typeface="Calibri" panose="020F0502020204030204" pitchFamily="34" charset="0"/>
                <a:ea typeface="DengXian" panose="02010600030101010101" pitchFamily="2" charset="-122"/>
                <a:cs typeface="Times New Roman" panose="02020603050405020304" pitchFamily="18" charset="0"/>
              </a:rPr>
              <a:t>To maximize local optimum decisions for every single action, cross entropy with uniformed correct next move probably distribution is used to gradient descend the parameters. </a:t>
            </a:r>
            <a:r>
              <a:rPr lang="en-US" sz="1000" b="1" dirty="0">
                <a:effectLst/>
                <a:latin typeface="Calibri" panose="020F0502020204030204" pitchFamily="34" charset="0"/>
                <a:ea typeface="DengXian" panose="02010600030101010101" pitchFamily="2" charset="-122"/>
                <a:cs typeface="Times New Roman" panose="02020603050405020304" pitchFamily="18" charset="0"/>
              </a:rPr>
              <a:t>Figure xx shows the validity of the model.</a:t>
            </a:r>
            <a:endParaRPr lang="en-US" sz="1000" dirty="0">
              <a:effectLst/>
              <a:ea typeface="DengXian" panose="02010600030101010101" pitchFamily="2" charset="-122"/>
              <a:cs typeface="Times New Roman" panose="02020603050405020304" pitchFamily="18" charset="0"/>
            </a:endParaRPr>
          </a:p>
          <a:p>
            <a:r>
              <a:rPr lang="en-US" sz="1000" dirty="0">
                <a:effectLst/>
                <a:ea typeface="DengXian" panose="02010600030101010101" pitchFamily="2" charset="-122"/>
                <a:cs typeface="Times New Roman" panose="02020603050405020304" pitchFamily="18" charset="0"/>
              </a:rPr>
              <a:t>The model is finally being tested by playing the Minesweeper game with 6x6 grid size and 6 mines. We report a 62% winning rate with approximately 20,000 update iterations over a batch size of 256 and a 58% winning rate with approximately 12,000 update iterations over a batch of the same size.</a:t>
            </a:r>
          </a:p>
        </p:txBody>
      </p:sp>
      <p:sp>
        <p:nvSpPr>
          <p:cNvPr id="72" name="TextBox 71">
            <a:extLst>
              <a:ext uri="{FF2B5EF4-FFF2-40B4-BE49-F238E27FC236}">
                <a16:creationId xmlns:a16="http://schemas.microsoft.com/office/drawing/2014/main" id="{3EC1801F-5E9F-4DDF-9EFD-582C9A2FB515}"/>
              </a:ext>
            </a:extLst>
          </p:cNvPr>
          <p:cNvSpPr txBox="1"/>
          <p:nvPr/>
        </p:nvSpPr>
        <p:spPr>
          <a:xfrm>
            <a:off x="5119783" y="3715466"/>
            <a:ext cx="3559300" cy="400110"/>
          </a:xfrm>
          <a:prstGeom prst="rect">
            <a:avLst/>
          </a:prstGeom>
          <a:noFill/>
        </p:spPr>
        <p:txBody>
          <a:bodyPr wrap="square" rtlCol="0">
            <a:spAutoFit/>
          </a:bodyPr>
          <a:lstStyle/>
          <a:p>
            <a:pPr algn="ctr"/>
            <a:r>
              <a:rPr lang="en-US" sz="1000" dirty="0"/>
              <a:t>Figure 2.1 Supervised training Minesweeper prediction model architecture</a:t>
            </a:r>
          </a:p>
        </p:txBody>
      </p:sp>
      <p:pic>
        <p:nvPicPr>
          <p:cNvPr id="1026" name="Picture 2">
            <a:extLst>
              <a:ext uri="{FF2B5EF4-FFF2-40B4-BE49-F238E27FC236}">
                <a16:creationId xmlns:a16="http://schemas.microsoft.com/office/drawing/2014/main" id="{2127DD11-D6CB-4A61-BF54-326AB82A3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8428" y="4069582"/>
            <a:ext cx="3035264" cy="2276448"/>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a:extLst>
              <a:ext uri="{FF2B5EF4-FFF2-40B4-BE49-F238E27FC236}">
                <a16:creationId xmlns:a16="http://schemas.microsoft.com/office/drawing/2014/main" id="{1D0BACCD-F2DF-485D-9750-692A33A99598}"/>
              </a:ext>
            </a:extLst>
          </p:cNvPr>
          <p:cNvSpPr txBox="1"/>
          <p:nvPr/>
        </p:nvSpPr>
        <p:spPr>
          <a:xfrm>
            <a:off x="5316410" y="6306658"/>
            <a:ext cx="3559300" cy="246221"/>
          </a:xfrm>
          <a:prstGeom prst="rect">
            <a:avLst/>
          </a:prstGeom>
          <a:noFill/>
        </p:spPr>
        <p:txBody>
          <a:bodyPr wrap="square" rtlCol="0">
            <a:spAutoFit/>
          </a:bodyPr>
          <a:lstStyle/>
          <a:p>
            <a:pPr algn="ctr"/>
            <a:r>
              <a:rPr lang="en-US" sz="1000" dirty="0"/>
              <a:t>Figure 3.1 Loss and accuracy versus gradient updates iterations</a:t>
            </a:r>
          </a:p>
        </p:txBody>
      </p:sp>
      <p:sp>
        <p:nvSpPr>
          <p:cNvPr id="75" name="TextBox 74">
            <a:extLst>
              <a:ext uri="{FF2B5EF4-FFF2-40B4-BE49-F238E27FC236}">
                <a16:creationId xmlns:a16="http://schemas.microsoft.com/office/drawing/2014/main" id="{EFA7552C-8A37-4FC3-887F-8B80A844B930}"/>
              </a:ext>
            </a:extLst>
          </p:cNvPr>
          <p:cNvSpPr txBox="1"/>
          <p:nvPr/>
        </p:nvSpPr>
        <p:spPr>
          <a:xfrm>
            <a:off x="9809723" y="3831934"/>
            <a:ext cx="1919042" cy="1631216"/>
          </a:xfrm>
          <a:prstGeom prst="rect">
            <a:avLst/>
          </a:prstGeom>
          <a:noFill/>
        </p:spPr>
        <p:txBody>
          <a:bodyPr wrap="square" rtlCol="0">
            <a:spAutoFit/>
          </a:bodyPr>
          <a:lstStyle/>
          <a:p>
            <a:pPr algn="ctr"/>
            <a:r>
              <a:rPr lang="en-US" sz="1000" dirty="0"/>
              <a:t>Challenges &amp; Reflection</a:t>
            </a:r>
          </a:p>
          <a:p>
            <a:r>
              <a:rPr lang="en-US" sz="1000" dirty="0"/>
              <a:t>We asked each of the question in the final reflection on </a:t>
            </a:r>
            <a:r>
              <a:rPr lang="en-US" sz="1000" dirty="0" err="1"/>
              <a:t>Devpost</a:t>
            </a:r>
            <a:r>
              <a:rPr lang="en-US" sz="1000" dirty="0"/>
              <a:t>. The biggest challenges we had was that we changed the major component from Reinforcement Learning to Supervised Learning.</a:t>
            </a:r>
          </a:p>
          <a:p>
            <a:r>
              <a:rPr lang="en-US" sz="1000" dirty="0"/>
              <a:t>We have also talked a bit about some future could be done in the report.</a:t>
            </a:r>
          </a:p>
        </p:txBody>
      </p:sp>
      <p:sp>
        <p:nvSpPr>
          <p:cNvPr id="76" name="TextBox 75">
            <a:extLst>
              <a:ext uri="{FF2B5EF4-FFF2-40B4-BE49-F238E27FC236}">
                <a16:creationId xmlns:a16="http://schemas.microsoft.com/office/drawing/2014/main" id="{AE4AF88D-65B1-447E-8A6B-AF417B6E7645}"/>
              </a:ext>
            </a:extLst>
          </p:cNvPr>
          <p:cNvSpPr txBox="1"/>
          <p:nvPr/>
        </p:nvSpPr>
        <p:spPr>
          <a:xfrm>
            <a:off x="9821244" y="5463150"/>
            <a:ext cx="1919042" cy="400110"/>
          </a:xfrm>
          <a:prstGeom prst="rect">
            <a:avLst/>
          </a:prstGeom>
          <a:noFill/>
        </p:spPr>
        <p:txBody>
          <a:bodyPr wrap="square" rtlCol="0">
            <a:spAutoFit/>
          </a:bodyPr>
          <a:lstStyle/>
          <a:p>
            <a:pPr algn="ctr"/>
            <a:r>
              <a:rPr lang="en-US" sz="1000" dirty="0"/>
              <a:t>Reference</a:t>
            </a:r>
          </a:p>
          <a:p>
            <a:endParaRPr lang="en-US" sz="1000" dirty="0"/>
          </a:p>
        </p:txBody>
      </p:sp>
    </p:spTree>
    <p:extLst>
      <p:ext uri="{BB962C8B-B14F-4D97-AF65-F5344CB8AC3E}">
        <p14:creationId xmlns:p14="http://schemas.microsoft.com/office/powerpoint/2010/main" val="3566369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2037</TotalTime>
  <Words>484</Words>
  <Application>Microsoft Office PowerPoint</Application>
  <PresentationFormat>Widescreen</PresentationFormat>
  <Paragraphs>45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Minesweeper Solver Yuchen Zhou, Wei Li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Zhou</dc:creator>
  <cp:lastModifiedBy>Joe Zhou</cp:lastModifiedBy>
  <cp:revision>33</cp:revision>
  <dcterms:created xsi:type="dcterms:W3CDTF">2020-12-07T18:36:08Z</dcterms:created>
  <dcterms:modified xsi:type="dcterms:W3CDTF">2020-12-09T04:33:52Z</dcterms:modified>
</cp:coreProperties>
</file>