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9" r:id="rId2"/>
  </p:sldIdLst>
  <p:sldSz cx="27432000" cy="16459200"/>
  <p:notesSz cx="6858000" cy="9144000"/>
  <p:defaultTextStyle>
    <a:defPPr>
      <a:defRPr lang="en-US"/>
    </a:defPPr>
    <a:lvl1pPr marL="0" algn="l" defTabSz="1979898" rtl="0" eaLnBrk="1" latinLnBrk="0" hangingPunct="1">
      <a:defRPr sz="3900" kern="1200">
        <a:solidFill>
          <a:schemeClr val="tx1"/>
        </a:solidFill>
        <a:latin typeface="+mn-lt"/>
        <a:ea typeface="+mn-ea"/>
        <a:cs typeface="+mn-cs"/>
      </a:defRPr>
    </a:lvl1pPr>
    <a:lvl2pPr marL="989949" algn="l" defTabSz="1979898" rtl="0" eaLnBrk="1" latinLnBrk="0" hangingPunct="1">
      <a:defRPr sz="3900" kern="1200">
        <a:solidFill>
          <a:schemeClr val="tx1"/>
        </a:solidFill>
        <a:latin typeface="+mn-lt"/>
        <a:ea typeface="+mn-ea"/>
        <a:cs typeface="+mn-cs"/>
      </a:defRPr>
    </a:lvl2pPr>
    <a:lvl3pPr marL="1979898" algn="l" defTabSz="1979898" rtl="0" eaLnBrk="1" latinLnBrk="0" hangingPunct="1">
      <a:defRPr sz="3900" kern="1200">
        <a:solidFill>
          <a:schemeClr val="tx1"/>
        </a:solidFill>
        <a:latin typeface="+mn-lt"/>
        <a:ea typeface="+mn-ea"/>
        <a:cs typeface="+mn-cs"/>
      </a:defRPr>
    </a:lvl3pPr>
    <a:lvl4pPr marL="2969849" algn="l" defTabSz="1979898" rtl="0" eaLnBrk="1" latinLnBrk="0" hangingPunct="1">
      <a:defRPr sz="3900" kern="1200">
        <a:solidFill>
          <a:schemeClr val="tx1"/>
        </a:solidFill>
        <a:latin typeface="+mn-lt"/>
        <a:ea typeface="+mn-ea"/>
        <a:cs typeface="+mn-cs"/>
      </a:defRPr>
    </a:lvl4pPr>
    <a:lvl5pPr marL="3959798" algn="l" defTabSz="1979898" rtl="0" eaLnBrk="1" latinLnBrk="0" hangingPunct="1">
      <a:defRPr sz="3900" kern="1200">
        <a:solidFill>
          <a:schemeClr val="tx1"/>
        </a:solidFill>
        <a:latin typeface="+mn-lt"/>
        <a:ea typeface="+mn-ea"/>
        <a:cs typeface="+mn-cs"/>
      </a:defRPr>
    </a:lvl5pPr>
    <a:lvl6pPr marL="4949748" algn="l" defTabSz="1979898" rtl="0" eaLnBrk="1" latinLnBrk="0" hangingPunct="1">
      <a:defRPr sz="3900" kern="1200">
        <a:solidFill>
          <a:schemeClr val="tx1"/>
        </a:solidFill>
        <a:latin typeface="+mn-lt"/>
        <a:ea typeface="+mn-ea"/>
        <a:cs typeface="+mn-cs"/>
      </a:defRPr>
    </a:lvl6pPr>
    <a:lvl7pPr marL="5939697" algn="l" defTabSz="1979898" rtl="0" eaLnBrk="1" latinLnBrk="0" hangingPunct="1">
      <a:defRPr sz="3900" kern="1200">
        <a:solidFill>
          <a:schemeClr val="tx1"/>
        </a:solidFill>
        <a:latin typeface="+mn-lt"/>
        <a:ea typeface="+mn-ea"/>
        <a:cs typeface="+mn-cs"/>
      </a:defRPr>
    </a:lvl7pPr>
    <a:lvl8pPr marL="6929647" algn="l" defTabSz="1979898" rtl="0" eaLnBrk="1" latinLnBrk="0" hangingPunct="1">
      <a:defRPr sz="3900" kern="1200">
        <a:solidFill>
          <a:schemeClr val="tx1"/>
        </a:solidFill>
        <a:latin typeface="+mn-lt"/>
        <a:ea typeface="+mn-ea"/>
        <a:cs typeface="+mn-cs"/>
      </a:defRPr>
    </a:lvl8pPr>
    <a:lvl9pPr marL="7919597" algn="l" defTabSz="1979898"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0">
          <p15:clr>
            <a:srgbClr val="A4A3A4"/>
          </p15:clr>
        </p15:guide>
        <p15:guide id="2" pos="75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172F"/>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p:cViewPr>
        <p:scale>
          <a:sx n="46" d="100"/>
          <a:sy n="46" d="100"/>
        </p:scale>
        <p:origin x="216" y="408"/>
      </p:cViewPr>
      <p:guideLst>
        <p:guide orient="horz" pos="8400"/>
        <p:guide pos="754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12/9/20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60&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435430" y="304800"/>
            <a:ext cx="26561143" cy="1676400"/>
          </a:xfrm>
          <a:prstGeom prst="rect">
            <a:avLst/>
          </a:prstGeom>
          <a:solidFill>
            <a:srgbClr val="C4172F"/>
          </a:solidFill>
          <a:ln>
            <a:solidFill>
              <a:srgbClr val="C4172F"/>
            </a:solidFill>
          </a:ln>
        </p:spPr>
        <p:txBody>
          <a:bodyPr vert="horz" lIns="88844" tIns="44422" rIns="88844" bIns="44422" anchor="ctr" anchorCtr="1"/>
          <a:lstStyle>
            <a:lvl1pPr>
              <a:defRPr sz="3500" b="1">
                <a:solidFill>
                  <a:schemeClr val="bg1"/>
                </a:solidFill>
                <a:latin typeface="Arial"/>
                <a:cs typeface="Arial"/>
              </a:defRPr>
            </a:lvl1pPr>
          </a:lstStyle>
          <a:p>
            <a:r>
              <a:rPr lang="en-US" dirty="0"/>
              <a:t>Poster Presentation Title</a:t>
            </a:r>
            <a:br>
              <a:rPr lang="en-US" dirty="0"/>
            </a:br>
            <a:r>
              <a:rPr lang="en-US" sz="2400" b="1" dirty="0">
                <a:solidFill>
                  <a:schemeClr val="bg1"/>
                </a:solidFill>
                <a:latin typeface="Arial" pitchFamily="34" charset="0"/>
                <a:cs typeface="Arial" pitchFamily="34" charset="0"/>
              </a:rPr>
              <a:t>List Author Name(s)</a:t>
            </a:r>
            <a:br>
              <a:rPr lang="en-US" sz="2400" b="1" dirty="0">
                <a:solidFill>
                  <a:schemeClr val="bg1"/>
                </a:solidFill>
                <a:latin typeface="Arial" pitchFamily="34" charset="0"/>
                <a:cs typeface="Arial" pitchFamily="34" charset="0"/>
              </a:rPr>
            </a:br>
            <a:r>
              <a:rPr lang="en-US" sz="24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4445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Abstract or Introduction</a:t>
            </a:r>
            <a:endParaRPr lang="en-US" dirty="0"/>
          </a:p>
        </p:txBody>
      </p:sp>
      <p:sp>
        <p:nvSpPr>
          <p:cNvPr id="24" name="Text Placeholder 23"/>
          <p:cNvSpPr>
            <a:spLocks noGrp="1"/>
          </p:cNvSpPr>
          <p:nvPr>
            <p:ph type="body" sz="quarter" idx="11" hasCustomPrompt="1"/>
          </p:nvPr>
        </p:nvSpPr>
        <p:spPr>
          <a:xfrm>
            <a:off x="444501" y="2808514"/>
            <a:ext cx="6422571" cy="4343400"/>
          </a:xfrm>
          <a:prstGeom prst="rect">
            <a:avLst/>
          </a:prstGeom>
        </p:spPr>
        <p:txBody>
          <a:bodyPr vert="horz" lIns="88844" tIns="44422" rIns="88844" bIns="44422"/>
          <a:lstStyle>
            <a:lvl1pPr marL="0" indent="0">
              <a:buNone/>
              <a:defRPr sz="1500" baseline="0"/>
            </a:lvl1pPr>
            <a:lvl2pPr marL="225196" indent="0">
              <a:buNone/>
              <a:defRPr sz="1500" baseline="0"/>
            </a:lvl2pPr>
            <a:lvl3pPr marL="438053" indent="0">
              <a:buNone/>
              <a:defRPr sz="1500" baseline="0"/>
            </a:lvl3pPr>
            <a:lvl4pPr>
              <a:defRPr sz="1500"/>
            </a:lvl4pPr>
            <a:lvl5pPr>
              <a:defRPr sz="15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435430" y="7315200"/>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Objectives</a:t>
            </a:r>
            <a:endParaRPr lang="en-US" dirty="0"/>
          </a:p>
        </p:txBody>
      </p:sp>
      <p:sp>
        <p:nvSpPr>
          <p:cNvPr id="26" name="Text Placeholder 23"/>
          <p:cNvSpPr>
            <a:spLocks noGrp="1"/>
          </p:cNvSpPr>
          <p:nvPr>
            <p:ph type="body" sz="quarter" idx="13" hasCustomPrompt="1"/>
          </p:nvPr>
        </p:nvSpPr>
        <p:spPr>
          <a:xfrm>
            <a:off x="435430" y="8001000"/>
            <a:ext cx="6422571" cy="3657600"/>
          </a:xfrm>
          <a:prstGeom prst="rect">
            <a:avLst/>
          </a:prstGeom>
        </p:spPr>
        <p:txBody>
          <a:bodyPr vert="horz" lIns="88844" tIns="44422" rIns="88844" bIns="44422"/>
          <a:lstStyle>
            <a:lvl1pPr marL="0" marR="0" indent="0" algn="l" defTabSz="1979898" rtl="0" eaLnBrk="1" fontAlgn="auto" latinLnBrk="0" hangingPunct="1">
              <a:lnSpc>
                <a:spcPct val="100000"/>
              </a:lnSpc>
              <a:spcBef>
                <a:spcPct val="20000"/>
              </a:spcBef>
              <a:spcAft>
                <a:spcPts val="0"/>
              </a:spcAft>
              <a:buClrTx/>
              <a:buSzTx/>
              <a:buFont typeface="Arial" pitchFamily="34" charset="0"/>
              <a:buNone/>
              <a:tabLst/>
              <a:defRPr sz="1500"/>
            </a:lvl1pPr>
            <a:lvl2pPr>
              <a:defRPr sz="1500"/>
            </a:lvl2pPr>
            <a:lvl3pPr>
              <a:defRPr sz="1500"/>
            </a:lvl3pPr>
            <a:lvl4pPr>
              <a:defRPr sz="1500"/>
            </a:lvl4pPr>
            <a:lvl5pPr>
              <a:defRPr sz="1500"/>
            </a:lvl5pPr>
          </a:lstStyle>
          <a:p>
            <a:pPr marL="0" marR="0" lvl="0" indent="0" algn="l" defTabSz="1979898"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435430" y="11811000"/>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Methods</a:t>
            </a:r>
            <a:endParaRPr lang="en-US" dirty="0"/>
          </a:p>
        </p:txBody>
      </p:sp>
      <p:sp>
        <p:nvSpPr>
          <p:cNvPr id="28" name="Text Placeholder 23"/>
          <p:cNvSpPr>
            <a:spLocks noGrp="1"/>
          </p:cNvSpPr>
          <p:nvPr>
            <p:ph type="body" sz="quarter" idx="15" hasCustomPrompt="1"/>
          </p:nvPr>
        </p:nvSpPr>
        <p:spPr>
          <a:xfrm>
            <a:off x="435430" y="12496800"/>
            <a:ext cx="6422571" cy="3635829"/>
          </a:xfrm>
          <a:prstGeom prst="rect">
            <a:avLst/>
          </a:prstGeom>
        </p:spPr>
        <p:txBody>
          <a:bodyPr vert="horz" lIns="88844" tIns="44422" rIns="88844" bIns="44422"/>
          <a:lstStyle>
            <a:lvl1pPr marL="0" marR="0" indent="0" algn="l" defTabSz="1979898" rtl="0" eaLnBrk="1" fontAlgn="auto" latinLnBrk="0" hangingPunct="1">
              <a:lnSpc>
                <a:spcPct val="100000"/>
              </a:lnSpc>
              <a:spcBef>
                <a:spcPct val="20000"/>
              </a:spcBef>
              <a:spcAft>
                <a:spcPts val="0"/>
              </a:spcAft>
              <a:buClrTx/>
              <a:buSzTx/>
              <a:buFont typeface="Arial" pitchFamily="34" charset="0"/>
              <a:buNone/>
              <a:tabLst/>
              <a:defRPr sz="1500"/>
            </a:lvl1pPr>
            <a:lvl2pPr>
              <a:defRPr sz="1500"/>
            </a:lvl2pPr>
            <a:lvl3pPr>
              <a:defRPr sz="1500"/>
            </a:lvl3pPr>
            <a:lvl4pPr>
              <a:defRPr sz="1500"/>
            </a:lvl4pPr>
            <a:lvl5pPr>
              <a:defRPr sz="1500"/>
            </a:lvl5pPr>
          </a:lstStyle>
          <a:p>
            <a:pPr marL="0" marR="0" lvl="0" indent="0" algn="l" defTabSz="1979898"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71755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Results</a:t>
            </a:r>
            <a:endParaRPr lang="en-US" dirty="0"/>
          </a:p>
        </p:txBody>
      </p:sp>
      <p:sp>
        <p:nvSpPr>
          <p:cNvPr id="30" name="Text Placeholder 23"/>
          <p:cNvSpPr>
            <a:spLocks noGrp="1"/>
          </p:cNvSpPr>
          <p:nvPr>
            <p:ph type="body" sz="quarter" idx="17"/>
          </p:nvPr>
        </p:nvSpPr>
        <p:spPr>
          <a:xfrm>
            <a:off x="20574001" y="12409714"/>
            <a:ext cx="6422571" cy="3722914"/>
          </a:xfrm>
          <a:prstGeom prst="rect">
            <a:avLst/>
          </a:prstGeom>
        </p:spPr>
        <p:txBody>
          <a:bodyPr vert="horz" lIns="88844" tIns="44422" rIns="88844" bIns="44422"/>
          <a:lstStyle>
            <a:lvl1pPr>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205740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Conclusion</a:t>
            </a:r>
            <a:endParaRPr lang="en-US" dirty="0"/>
          </a:p>
        </p:txBody>
      </p:sp>
      <p:sp>
        <p:nvSpPr>
          <p:cNvPr id="32" name="Text Placeholder 23"/>
          <p:cNvSpPr>
            <a:spLocks noGrp="1"/>
          </p:cNvSpPr>
          <p:nvPr>
            <p:ph type="body" sz="quarter" idx="19"/>
          </p:nvPr>
        </p:nvSpPr>
        <p:spPr>
          <a:xfrm>
            <a:off x="20574001" y="2808514"/>
            <a:ext cx="6422571" cy="8839200"/>
          </a:xfrm>
          <a:prstGeom prst="rect">
            <a:avLst/>
          </a:prstGeom>
        </p:spPr>
        <p:txBody>
          <a:bodyPr vert="horz" lIns="88844" tIns="44422" rIns="88844" bIns="44422"/>
          <a:lstStyle>
            <a:lvl1pPr>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20574001" y="117565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References</a:t>
            </a:r>
            <a:endParaRPr lang="en-US" dirty="0"/>
          </a:p>
        </p:txBody>
      </p:sp>
      <p:sp>
        <p:nvSpPr>
          <p:cNvPr id="34" name="Text Placeholder 23"/>
          <p:cNvSpPr>
            <a:spLocks noGrp="1"/>
          </p:cNvSpPr>
          <p:nvPr>
            <p:ph type="body" sz="quarter" idx="21" hasCustomPrompt="1"/>
          </p:nvPr>
        </p:nvSpPr>
        <p:spPr>
          <a:xfrm>
            <a:off x="7175501" y="2808514"/>
            <a:ext cx="6422571" cy="13335000"/>
          </a:xfrm>
          <a:prstGeom prst="rect">
            <a:avLst/>
          </a:prstGeom>
        </p:spPr>
        <p:txBody>
          <a:bodyPr vert="horz" lIns="88844" tIns="44422" rIns="88844" bIns="44422"/>
          <a:lstStyle>
            <a:lvl1pPr marL="0" indent="0">
              <a:buNone/>
              <a:defRPr sz="1500" baseline="0"/>
            </a:lvl1pPr>
            <a:lvl2pPr marL="225196" indent="0">
              <a:buNone/>
              <a:defRPr sz="1500"/>
            </a:lvl2pPr>
            <a:lvl3pPr>
              <a:defRPr sz="1500"/>
            </a:lvl3pPr>
            <a:lvl4pPr>
              <a:defRPr sz="1500"/>
            </a:lvl4pPr>
            <a:lvl5pPr>
              <a:defRPr sz="15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762003" y="457200"/>
            <a:ext cx="1959429" cy="1371600"/>
          </a:xfrm>
          <a:prstGeom prst="rect">
            <a:avLst/>
          </a:prstGeom>
          <a:solidFill>
            <a:schemeClr val="bg1"/>
          </a:solidFill>
        </p:spPr>
        <p:txBody>
          <a:bodyPr vert="horz" lIns="88844" tIns="44422" rIns="88844" bIns="44422"/>
          <a:lstStyle>
            <a:lvl1pPr marL="0" indent="0">
              <a:buNone/>
              <a:defRPr sz="1200"/>
            </a:lvl1pPr>
          </a:lstStyle>
          <a:p>
            <a:r>
              <a:rPr lang="en-US" dirty="0"/>
              <a:t>LOGO</a:t>
            </a:r>
          </a:p>
        </p:txBody>
      </p:sp>
      <p:sp>
        <p:nvSpPr>
          <p:cNvPr id="37" name="Picture Placeholder 35"/>
          <p:cNvSpPr>
            <a:spLocks noGrp="1"/>
          </p:cNvSpPr>
          <p:nvPr>
            <p:ph type="pic" sz="quarter" idx="23" hasCustomPrompt="1"/>
          </p:nvPr>
        </p:nvSpPr>
        <p:spPr>
          <a:xfrm>
            <a:off x="24819431" y="457200"/>
            <a:ext cx="1959429" cy="1371600"/>
          </a:xfrm>
          <a:prstGeom prst="rect">
            <a:avLst/>
          </a:prstGeom>
          <a:solidFill>
            <a:schemeClr val="bg1"/>
          </a:solidFill>
        </p:spPr>
        <p:txBody>
          <a:bodyPr vert="horz" lIns="88844" tIns="44422" rIns="88844" bIns="44422"/>
          <a:lstStyle>
            <a:lvl1pPr marL="0" indent="0">
              <a:buNone/>
              <a:defRPr sz="1200"/>
            </a:lvl1pPr>
          </a:lstStyle>
          <a:p>
            <a:r>
              <a:rPr lang="en-US" dirty="0"/>
              <a:t>LOGO</a:t>
            </a:r>
          </a:p>
        </p:txBody>
      </p:sp>
      <p:sp>
        <p:nvSpPr>
          <p:cNvPr id="39" name="Chart Placeholder 38"/>
          <p:cNvSpPr>
            <a:spLocks noGrp="1"/>
          </p:cNvSpPr>
          <p:nvPr>
            <p:ph type="chart" sz="quarter" idx="24"/>
          </p:nvPr>
        </p:nvSpPr>
        <p:spPr>
          <a:xfrm>
            <a:off x="7683500" y="8033657"/>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0" name="Chart Placeholder 38"/>
          <p:cNvSpPr>
            <a:spLocks noGrp="1"/>
          </p:cNvSpPr>
          <p:nvPr>
            <p:ph type="chart" sz="quarter" idx="25"/>
          </p:nvPr>
        </p:nvSpPr>
        <p:spPr>
          <a:xfrm>
            <a:off x="7683500" y="12279086"/>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2" name="Text Placeholder 21"/>
          <p:cNvSpPr>
            <a:spLocks noGrp="1"/>
          </p:cNvSpPr>
          <p:nvPr>
            <p:ph type="body" sz="quarter" idx="26" hasCustomPrompt="1"/>
          </p:nvPr>
        </p:nvSpPr>
        <p:spPr>
          <a:xfrm>
            <a:off x="138430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Results</a:t>
            </a:r>
            <a:endParaRPr lang="en-US" dirty="0"/>
          </a:p>
        </p:txBody>
      </p:sp>
      <p:sp>
        <p:nvSpPr>
          <p:cNvPr id="43" name="Text Placeholder 23"/>
          <p:cNvSpPr>
            <a:spLocks noGrp="1"/>
          </p:cNvSpPr>
          <p:nvPr>
            <p:ph type="body" sz="quarter" idx="27"/>
          </p:nvPr>
        </p:nvSpPr>
        <p:spPr>
          <a:xfrm>
            <a:off x="13843001" y="2808514"/>
            <a:ext cx="6422571" cy="13335000"/>
          </a:xfrm>
          <a:prstGeom prst="rect">
            <a:avLst/>
          </a:prstGeom>
        </p:spPr>
        <p:txBody>
          <a:bodyPr vert="horz" lIns="88844" tIns="44422" rIns="88844" bIns="44422"/>
          <a:lstStyle>
            <a:lvl1pPr marL="0" indent="0">
              <a:buNone/>
              <a:defRPr sz="1500" baseline="0"/>
            </a:lvl1pPr>
            <a:lvl2pPr marL="225196" indent="0">
              <a:buNone/>
              <a:defRPr sz="1500"/>
            </a:lvl2pPr>
            <a:lvl3pPr>
              <a:defRPr sz="1500"/>
            </a:lvl3pPr>
            <a:lvl4pPr>
              <a:defRPr sz="1500"/>
            </a:lvl4pPr>
            <a:lvl5pPr>
              <a:defRPr sz="1500"/>
            </a:lvl5pPr>
          </a:lstStyle>
          <a:p>
            <a:pPr lvl="0"/>
            <a:endParaRPr lang="en-US" dirty="0"/>
          </a:p>
        </p:txBody>
      </p:sp>
      <p:sp>
        <p:nvSpPr>
          <p:cNvPr id="44" name="Chart Placeholder 38"/>
          <p:cNvSpPr>
            <a:spLocks noGrp="1"/>
          </p:cNvSpPr>
          <p:nvPr>
            <p:ph type="chart" sz="quarter" idx="28"/>
          </p:nvPr>
        </p:nvSpPr>
        <p:spPr>
          <a:xfrm>
            <a:off x="14414500" y="12279086"/>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5" name="Chart Placeholder 38"/>
          <p:cNvSpPr>
            <a:spLocks noGrp="1"/>
          </p:cNvSpPr>
          <p:nvPr>
            <p:ph type="chart" sz="quarter" idx="29"/>
          </p:nvPr>
        </p:nvSpPr>
        <p:spPr>
          <a:xfrm>
            <a:off x="14414500" y="8033657"/>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6" name="Chart Placeholder 38"/>
          <p:cNvSpPr>
            <a:spLocks noGrp="1"/>
          </p:cNvSpPr>
          <p:nvPr>
            <p:ph type="chart" sz="quarter" idx="30"/>
          </p:nvPr>
        </p:nvSpPr>
        <p:spPr>
          <a:xfrm>
            <a:off x="14414500" y="3918857"/>
            <a:ext cx="5434482" cy="3352800"/>
          </a:xfrm>
          <a:prstGeom prst="rect">
            <a:avLst/>
          </a:prstGeom>
        </p:spPr>
        <p:txBody>
          <a:bodyPr vert="horz" lIns="88844" tIns="44422" rIns="88844" bIns="44422"/>
          <a:lstStyle>
            <a:lvl1pPr marL="0" indent="0">
              <a:buNone/>
              <a:defRPr sz="1500"/>
            </a:lvl1pPr>
          </a:lstStyle>
          <a:p>
            <a:endParaRPr lang="en-US" dirty="0"/>
          </a:p>
        </p:txBody>
      </p:sp>
      <p:pic>
        <p:nvPicPr>
          <p:cNvPr id="3" name="Picture 2"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679400" y="16192707"/>
            <a:ext cx="1371600" cy="2194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979898" rtl="0" eaLnBrk="1" latinLnBrk="0" hangingPunct="1">
        <a:spcBef>
          <a:spcPct val="0"/>
        </a:spcBef>
        <a:buNone/>
        <a:defRPr sz="9500" kern="1200">
          <a:solidFill>
            <a:schemeClr val="tx1"/>
          </a:solidFill>
          <a:latin typeface="+mj-lt"/>
          <a:ea typeface="+mj-ea"/>
          <a:cs typeface="+mj-cs"/>
        </a:defRPr>
      </a:lvl1pPr>
    </p:titleStyle>
    <p:bodyStyle>
      <a:lvl1pPr marL="742463" indent="-742463" algn="l" defTabSz="1979898" rtl="0" eaLnBrk="1" latinLnBrk="0" hangingPunct="1">
        <a:spcBef>
          <a:spcPct val="20000"/>
        </a:spcBef>
        <a:buFont typeface="Arial" pitchFamily="34" charset="0"/>
        <a:buChar char="•"/>
        <a:defRPr sz="6900" kern="1200">
          <a:solidFill>
            <a:schemeClr val="tx1"/>
          </a:solidFill>
          <a:latin typeface="+mn-lt"/>
          <a:ea typeface="+mn-ea"/>
          <a:cs typeface="+mn-cs"/>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p:bodyStyle>
    <p:otherStyle>
      <a:defPPr>
        <a:defRPr lang="en-US"/>
      </a:defPPr>
      <a:lvl1pPr marL="0" algn="l" defTabSz="1979898" rtl="0" eaLnBrk="1" latinLnBrk="0" hangingPunct="1">
        <a:defRPr sz="3900" kern="1200">
          <a:solidFill>
            <a:schemeClr val="tx1"/>
          </a:solidFill>
          <a:latin typeface="+mn-lt"/>
          <a:ea typeface="+mn-ea"/>
          <a:cs typeface="+mn-cs"/>
        </a:defRPr>
      </a:lvl1pPr>
      <a:lvl2pPr marL="989949" algn="l" defTabSz="1979898" rtl="0" eaLnBrk="1" latinLnBrk="0" hangingPunct="1">
        <a:defRPr sz="3900" kern="1200">
          <a:solidFill>
            <a:schemeClr val="tx1"/>
          </a:solidFill>
          <a:latin typeface="+mn-lt"/>
          <a:ea typeface="+mn-ea"/>
          <a:cs typeface="+mn-cs"/>
        </a:defRPr>
      </a:lvl2pPr>
      <a:lvl3pPr marL="1979898" algn="l" defTabSz="1979898" rtl="0" eaLnBrk="1" latinLnBrk="0" hangingPunct="1">
        <a:defRPr sz="3900" kern="1200">
          <a:solidFill>
            <a:schemeClr val="tx1"/>
          </a:solidFill>
          <a:latin typeface="+mn-lt"/>
          <a:ea typeface="+mn-ea"/>
          <a:cs typeface="+mn-cs"/>
        </a:defRPr>
      </a:lvl3pPr>
      <a:lvl4pPr marL="2969849" algn="l" defTabSz="1979898" rtl="0" eaLnBrk="1" latinLnBrk="0" hangingPunct="1">
        <a:defRPr sz="3900" kern="1200">
          <a:solidFill>
            <a:schemeClr val="tx1"/>
          </a:solidFill>
          <a:latin typeface="+mn-lt"/>
          <a:ea typeface="+mn-ea"/>
          <a:cs typeface="+mn-cs"/>
        </a:defRPr>
      </a:lvl4pPr>
      <a:lvl5pPr marL="3959798" algn="l" defTabSz="1979898" rtl="0" eaLnBrk="1" latinLnBrk="0" hangingPunct="1">
        <a:defRPr sz="3900" kern="1200">
          <a:solidFill>
            <a:schemeClr val="tx1"/>
          </a:solidFill>
          <a:latin typeface="+mn-lt"/>
          <a:ea typeface="+mn-ea"/>
          <a:cs typeface="+mn-cs"/>
        </a:defRPr>
      </a:lvl5pPr>
      <a:lvl6pPr marL="4949748" algn="l" defTabSz="1979898" rtl="0" eaLnBrk="1" latinLnBrk="0" hangingPunct="1">
        <a:defRPr sz="3900" kern="1200">
          <a:solidFill>
            <a:schemeClr val="tx1"/>
          </a:solidFill>
          <a:latin typeface="+mn-lt"/>
          <a:ea typeface="+mn-ea"/>
          <a:cs typeface="+mn-cs"/>
        </a:defRPr>
      </a:lvl6pPr>
      <a:lvl7pPr marL="5939697" algn="l" defTabSz="1979898" rtl="0" eaLnBrk="1" latinLnBrk="0" hangingPunct="1">
        <a:defRPr sz="3900" kern="1200">
          <a:solidFill>
            <a:schemeClr val="tx1"/>
          </a:solidFill>
          <a:latin typeface="+mn-lt"/>
          <a:ea typeface="+mn-ea"/>
          <a:cs typeface="+mn-cs"/>
        </a:defRPr>
      </a:lvl7pPr>
      <a:lvl8pPr marL="6929647" algn="l" defTabSz="1979898" rtl="0" eaLnBrk="1" latinLnBrk="0" hangingPunct="1">
        <a:defRPr sz="3900" kern="1200">
          <a:solidFill>
            <a:schemeClr val="tx1"/>
          </a:solidFill>
          <a:latin typeface="+mn-lt"/>
          <a:ea typeface="+mn-ea"/>
          <a:cs typeface="+mn-cs"/>
        </a:defRPr>
      </a:lvl8pPr>
      <a:lvl9pPr marL="7919597" algn="l" defTabSz="1979898" rtl="0" eaLnBrk="1" latinLnBrk="0" hangingPunct="1">
        <a:defRPr sz="3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5400" dirty="0"/>
              <a:t>Minesweeper Solver</a:t>
            </a:r>
            <a:br>
              <a:rPr lang="en-US" altLang="zh-CN" sz="3600" dirty="0"/>
            </a:br>
            <a:r>
              <a:rPr lang="en-US" altLang="zh-CN" sz="3600" dirty="0"/>
              <a:t>Yuchen Zhou, Wei Li</a:t>
            </a:r>
            <a:endParaRPr lang="en-US" dirty="0"/>
          </a:p>
        </p:txBody>
      </p:sp>
      <p:sp>
        <p:nvSpPr>
          <p:cNvPr id="3" name="Text Placeholder 2"/>
          <p:cNvSpPr>
            <a:spLocks noGrp="1"/>
          </p:cNvSpPr>
          <p:nvPr>
            <p:ph type="body" sz="quarter" idx="10"/>
          </p:nvPr>
        </p:nvSpPr>
        <p:spPr>
          <a:xfrm>
            <a:off x="444501" y="2155371"/>
            <a:ext cx="5549899" cy="506186"/>
          </a:xfrm>
        </p:spPr>
        <p:txBody>
          <a:bodyPr/>
          <a:lstStyle/>
          <a:p>
            <a:r>
              <a:rPr lang="en-US" altLang="zh-CN" sz="3200" i="1" dirty="0"/>
              <a:t>Introduction</a:t>
            </a:r>
          </a:p>
          <a:p>
            <a:endParaRPr lang="en-US" dirty="0"/>
          </a:p>
        </p:txBody>
      </p:sp>
      <p:sp>
        <p:nvSpPr>
          <p:cNvPr id="4" name="Text Placeholder 3"/>
          <p:cNvSpPr>
            <a:spLocks noGrp="1"/>
          </p:cNvSpPr>
          <p:nvPr>
            <p:ph type="body" sz="quarter" idx="11"/>
          </p:nvPr>
        </p:nvSpPr>
        <p:spPr>
          <a:xfrm>
            <a:off x="444501" y="2808514"/>
            <a:ext cx="5549899" cy="13324114"/>
          </a:xfrm>
        </p:spPr>
        <p:txBody>
          <a:bodyPr/>
          <a:lstStyle/>
          <a:p>
            <a:r>
              <a:rPr lang="en-US" altLang="zh-CN" sz="2800" dirty="0"/>
              <a:t>We trained a Minesweeper agent in a supervised learning fashion with DNN.</a:t>
            </a:r>
          </a:p>
          <a:p>
            <a:endParaRPr lang="en-US" altLang="zh-CN" sz="2800" dirty="0"/>
          </a:p>
          <a:p>
            <a:r>
              <a:rPr lang="en-US" altLang="zh-CN" sz="2800" b="1" dirty="0"/>
              <a:t>Why Minesweeper</a:t>
            </a:r>
            <a:r>
              <a:rPr lang="en-US" altLang="zh-CN" sz="2800" dirty="0"/>
              <a:t>: </a:t>
            </a:r>
            <a:r>
              <a:rPr lang="en-US" altLang="zh-CN" sz="2800" dirty="0">
                <a:ea typeface="DengXian" panose="02010600030101010101" pitchFamily="2" charset="-122"/>
                <a:cs typeface="Times New Roman" panose="02020603050405020304" pitchFamily="18" charset="0"/>
              </a:rPr>
              <a:t>Fully estimating the probability distribution belong to a class of #P-complete problems [1]. DNN gives an estimation with lower the time complexity.</a:t>
            </a:r>
          </a:p>
          <a:p>
            <a:pPr>
              <a:lnSpc>
                <a:spcPct val="107000"/>
              </a:lnSpc>
              <a:spcBef>
                <a:spcPts val="0"/>
              </a:spcBef>
              <a:spcAft>
                <a:spcPts val="800"/>
              </a:spcAft>
            </a:pPr>
            <a:endParaRPr lang="en-US" altLang="zh-CN" sz="2800" dirty="0">
              <a:ea typeface="DengXian" panose="02010600030101010101" pitchFamily="2" charset="-122"/>
              <a:cs typeface="Times New Roman" panose="02020603050405020304" pitchFamily="18" charset="0"/>
            </a:endParaRPr>
          </a:p>
          <a:p>
            <a:pPr>
              <a:lnSpc>
                <a:spcPct val="107000"/>
              </a:lnSpc>
              <a:spcBef>
                <a:spcPts val="0"/>
              </a:spcBef>
              <a:spcAft>
                <a:spcPts val="800"/>
              </a:spcAft>
            </a:pPr>
            <a:r>
              <a:rPr lang="en-US" altLang="zh-CN" sz="2800" b="1" dirty="0">
                <a:ea typeface="DengXian" panose="02010600030101010101" pitchFamily="2" charset="-122"/>
                <a:cs typeface="Times New Roman" panose="02020603050405020304" pitchFamily="18" charset="0"/>
              </a:rPr>
              <a:t>Why Supervised Learning: </a:t>
            </a:r>
            <a:r>
              <a:rPr lang="en-US" altLang="zh-CN" sz="2800" dirty="0"/>
              <a:t>Supervised Learning has a more stable loss decrement. For Minesweeper game, an early local optimum would not lead to bad state, therefore, we do not need to estimate the state value as did in reinforcement learning.</a:t>
            </a:r>
          </a:p>
        </p:txBody>
      </p:sp>
      <p:sp>
        <p:nvSpPr>
          <p:cNvPr id="9" name="Text Placeholder 8"/>
          <p:cNvSpPr>
            <a:spLocks noGrp="1"/>
          </p:cNvSpPr>
          <p:nvPr>
            <p:ph type="body" sz="quarter" idx="16"/>
          </p:nvPr>
        </p:nvSpPr>
        <p:spPr>
          <a:xfrm>
            <a:off x="6302829" y="2155371"/>
            <a:ext cx="5549899" cy="506186"/>
          </a:xfrm>
        </p:spPr>
        <p:txBody>
          <a:bodyPr/>
          <a:lstStyle/>
          <a:p>
            <a:r>
              <a:rPr lang="en-US" altLang="zh-CN" sz="3200" i="1" dirty="0"/>
              <a:t>Methodology</a:t>
            </a:r>
          </a:p>
          <a:p>
            <a:endParaRPr lang="en-US" dirty="0"/>
          </a:p>
        </p:txBody>
      </p:sp>
      <p:sp>
        <p:nvSpPr>
          <p:cNvPr id="10" name="Text Placeholder 9"/>
          <p:cNvSpPr>
            <a:spLocks noGrp="1"/>
          </p:cNvSpPr>
          <p:nvPr>
            <p:ph type="body" sz="quarter" idx="17"/>
          </p:nvPr>
        </p:nvSpPr>
        <p:spPr>
          <a:xfrm>
            <a:off x="21382086" y="15087599"/>
            <a:ext cx="5650277" cy="998221"/>
          </a:xfrm>
        </p:spPr>
        <p:txBody>
          <a:bodyPr/>
          <a:lstStyle/>
          <a:p>
            <a:pPr marL="0" indent="0">
              <a:buNone/>
            </a:pPr>
            <a:r>
              <a:rPr lang="en-US" altLang="zh-CN" sz="2800" dirty="0"/>
              <a:t>[1] </a:t>
            </a:r>
            <a:r>
              <a:rPr lang="en-US" altLang="zh-CN" sz="2800" dirty="0" err="1"/>
              <a:t>Nakov</a:t>
            </a:r>
            <a:r>
              <a:rPr lang="en-US" altLang="zh-CN" sz="2800" dirty="0"/>
              <a:t>, P., &amp; Wei, Z. (2003). MINESWEEPER, #MINESWEEPER</a:t>
            </a:r>
            <a:endParaRPr lang="zh-CN" altLang="zh-CN" sz="2800" dirty="0"/>
          </a:p>
        </p:txBody>
      </p:sp>
      <p:sp>
        <p:nvSpPr>
          <p:cNvPr id="11" name="Text Placeholder 10"/>
          <p:cNvSpPr>
            <a:spLocks noGrp="1"/>
          </p:cNvSpPr>
          <p:nvPr>
            <p:ph type="body" sz="quarter" idx="18"/>
          </p:nvPr>
        </p:nvSpPr>
        <p:spPr>
          <a:xfrm>
            <a:off x="21446673" y="2128157"/>
            <a:ext cx="5549899" cy="506186"/>
          </a:xfrm>
        </p:spPr>
        <p:txBody>
          <a:bodyPr/>
          <a:lstStyle/>
          <a:p>
            <a:r>
              <a:rPr lang="en-US" altLang="zh-CN" sz="3200" i="1" dirty="0"/>
              <a:t>Results</a:t>
            </a:r>
          </a:p>
        </p:txBody>
      </p:sp>
      <p:sp>
        <p:nvSpPr>
          <p:cNvPr id="12" name="Text Placeholder 11"/>
          <p:cNvSpPr>
            <a:spLocks noGrp="1"/>
          </p:cNvSpPr>
          <p:nvPr>
            <p:ph type="body" sz="quarter" idx="19"/>
          </p:nvPr>
        </p:nvSpPr>
        <p:spPr>
          <a:xfrm>
            <a:off x="21446673" y="2739662"/>
            <a:ext cx="5614486" cy="7658916"/>
          </a:xfrm>
        </p:spPr>
        <p:txBody>
          <a:bodyPr/>
          <a:lstStyle/>
          <a:p>
            <a:pPr marL="0" marR="0" indent="0">
              <a:lnSpc>
                <a:spcPct val="107000"/>
              </a:lnSpc>
              <a:spcBef>
                <a:spcPts val="0"/>
              </a:spcBef>
              <a:spcAft>
                <a:spcPts val="800"/>
              </a:spcAft>
              <a:buNone/>
            </a:pPr>
            <a:r>
              <a:rPr lang="en-US" altLang="zh-CN" sz="2800" dirty="0">
                <a:latin typeface="Calibri" panose="020F0502020204030204" pitchFamily="34" charset="0"/>
                <a:ea typeface="DengXian" panose="02010600030101010101" pitchFamily="2" charset="-122"/>
                <a:cs typeface="Times New Roman" panose="02020603050405020304" pitchFamily="18" charset="0"/>
              </a:rPr>
              <a:t>To maximize local optimum decisions for every single action, cross entropy with uniformed correct next move probably distribution is used to gradient descend the parameters. Figure 3.1 shows the validity of the model.</a:t>
            </a:r>
            <a:endParaRPr lang="en-US" altLang="zh-CN" sz="2800" dirty="0">
              <a:ea typeface="DengXian" panose="02010600030101010101" pitchFamily="2" charset="-122"/>
              <a:cs typeface="Times New Roman" panose="02020603050405020304" pitchFamily="18" charset="0"/>
            </a:endParaRPr>
          </a:p>
          <a:p>
            <a:pPr marL="0" indent="0">
              <a:buNone/>
            </a:pPr>
            <a:r>
              <a:rPr lang="en-US" altLang="zh-CN" sz="2800" dirty="0">
                <a:ea typeface="DengXian" panose="02010600030101010101" pitchFamily="2" charset="-122"/>
                <a:cs typeface="Times New Roman" panose="02020603050405020304" pitchFamily="18" charset="0"/>
              </a:rPr>
              <a:t>The model is finally being tested by playing the Minesweeper game with 6x6 grid size and 6 mines. We report a 62% winning rate with approximately 20,000 update iterations over a batch size of 256 and a 58% winning rate with approximately 12,000 update iterations over a batch of the same size.</a:t>
            </a:r>
          </a:p>
        </p:txBody>
      </p:sp>
      <p:sp>
        <p:nvSpPr>
          <p:cNvPr id="14" name="Text Placeholder 13"/>
          <p:cNvSpPr>
            <a:spLocks noGrp="1"/>
          </p:cNvSpPr>
          <p:nvPr>
            <p:ph type="body" sz="quarter" idx="21"/>
          </p:nvPr>
        </p:nvSpPr>
        <p:spPr>
          <a:xfrm>
            <a:off x="6338621" y="2855322"/>
            <a:ext cx="5549900" cy="13335000"/>
          </a:xfrm>
        </p:spPr>
        <p:txBody>
          <a:bodyPr/>
          <a:lstStyle/>
          <a:p>
            <a:r>
              <a:rPr lang="en-US" altLang="zh-CN" sz="2800" dirty="0"/>
              <a:t>Model: We used convolutional layer with Residual connection, Batch Normalization, and </a:t>
            </a:r>
            <a:r>
              <a:rPr lang="en-US" altLang="zh-CN" sz="2800" dirty="0" err="1"/>
              <a:t>ReLU</a:t>
            </a:r>
            <a:r>
              <a:rPr lang="en-US" altLang="zh-CN" sz="2800" dirty="0"/>
              <a:t>. Figure 2.1 shows the model architecture.</a:t>
            </a:r>
          </a:p>
          <a:p>
            <a:endParaRPr lang="en-US" altLang="zh-CN" sz="2800" dirty="0"/>
          </a:p>
          <a:p>
            <a:pPr>
              <a:lnSpc>
                <a:spcPct val="107000"/>
              </a:lnSpc>
              <a:spcBef>
                <a:spcPts val="0"/>
              </a:spcBef>
              <a:spcAft>
                <a:spcPts val="800"/>
              </a:spcAft>
            </a:pPr>
            <a:r>
              <a:rPr lang="en-US" altLang="zh-CN" sz="2800" dirty="0"/>
              <a:t>Loss function: </a:t>
            </a:r>
            <a:r>
              <a:rPr lang="en-US" altLang="zh-CN" sz="2800" dirty="0">
                <a:latin typeface="Calibri" panose="020F0502020204030204" pitchFamily="34" charset="0"/>
                <a:ea typeface="DengXian" panose="02010600030101010101" pitchFamily="2" charset="-122"/>
                <a:cs typeface="Times New Roman" panose="02020603050405020304" pitchFamily="18" charset="0"/>
              </a:rPr>
              <a:t>A cross entropy target function is used as the loss for the model. A uniform distribution of all correct next step actions is provided as the label for the cross entropy. The accuracy per action is used to evaluate the validation of the loss.</a:t>
            </a:r>
            <a:endParaRPr lang="en-US" altLang="zh-CN" sz="2800" dirty="0"/>
          </a:p>
          <a:p>
            <a:r>
              <a:rPr lang="en-US" altLang="zh-CN" sz="2800" dirty="0"/>
              <a:t>Extra Feature encoding: We encoded global feature of ratio of the number of mines to grid size and local feature of scaler of quantity of mines as a two-dimensional vector of each grid.</a:t>
            </a:r>
          </a:p>
          <a:p>
            <a:endParaRPr lang="en-US" altLang="zh-CN" sz="2800" dirty="0"/>
          </a:p>
          <a:p>
            <a:pPr>
              <a:lnSpc>
                <a:spcPct val="107000"/>
              </a:lnSpc>
              <a:spcBef>
                <a:spcPts val="0"/>
              </a:spcBef>
              <a:spcAft>
                <a:spcPts val="800"/>
              </a:spcAft>
            </a:pPr>
            <a:r>
              <a:rPr lang="en-US" altLang="zh-CN" sz="2800" dirty="0"/>
              <a:t>Datasets: </a:t>
            </a:r>
            <a:r>
              <a:rPr lang="en-US" altLang="zh-CN" sz="2800" dirty="0">
                <a:latin typeface="Calibri" panose="020F0502020204030204" pitchFamily="34" charset="0"/>
                <a:ea typeface="DengXian" panose="02010600030101010101" pitchFamily="2" charset="-122"/>
                <a:cs typeface="Times New Roman" panose="02020603050405020304" pitchFamily="18" charset="0"/>
              </a:rPr>
              <a:t>In order to supervise train the model, 1 million different Minesweeper game states with corresponding correct next move labels has been generated by approximately 330,000 different game initializations.</a:t>
            </a:r>
          </a:p>
          <a:p>
            <a:pPr>
              <a:lnSpc>
                <a:spcPct val="107000"/>
              </a:lnSpc>
              <a:spcAft>
                <a:spcPts val="800"/>
              </a:spcAft>
            </a:pPr>
            <a:r>
              <a:rPr lang="en-US" altLang="zh-CN" sz="2800" dirty="0"/>
              <a:t>Testing: </a:t>
            </a:r>
            <a:r>
              <a:rPr lang="en-US" altLang="zh-CN" sz="2800" dirty="0">
                <a:ea typeface="DengXian" panose="02010600030101010101" pitchFamily="2" charset="-122"/>
                <a:cs typeface="Times New Roman" panose="02020603050405020304" pitchFamily="18" charset="0"/>
              </a:rPr>
              <a:t>The model is finally being tested by playing the Minesweeper game with 6x6 grid size and 6 mines.</a:t>
            </a:r>
            <a:endParaRPr lang="en-US" altLang="zh-CN" sz="2800" dirty="0"/>
          </a:p>
        </p:txBody>
      </p:sp>
      <p:pic>
        <p:nvPicPr>
          <p:cNvPr id="31" name="图片占位符 30" descr="图片包含 徽标&#10;&#10;描述已自动生成">
            <a:extLst>
              <a:ext uri="{FF2B5EF4-FFF2-40B4-BE49-F238E27FC236}">
                <a16:creationId xmlns:a16="http://schemas.microsoft.com/office/drawing/2014/main" id="{07D9FE7D-C4D0-D84D-951B-83BF092DDF72}"/>
              </a:ext>
            </a:extLst>
          </p:cNvPr>
          <p:cNvPicPr>
            <a:picLocks noGrp="1" noChangeAspect="1"/>
          </p:cNvPicPr>
          <p:nvPr>
            <p:ph type="pic" sz="quarter" idx="23"/>
          </p:nvPr>
        </p:nvPicPr>
        <p:blipFill>
          <a:blip r:embed="rId2">
            <a:extLst>
              <a:ext uri="{28A0092B-C50C-407E-A947-70E740481C1C}">
                <a14:useLocalDpi xmlns:a14="http://schemas.microsoft.com/office/drawing/2010/main" val="0"/>
              </a:ext>
            </a:extLst>
          </a:blip>
          <a:srcRect l="7263" r="7263"/>
          <a:stretch>
            <a:fillRect/>
          </a:stretch>
        </p:blipFill>
        <p:spPr/>
      </p:pic>
      <p:sp>
        <p:nvSpPr>
          <p:cNvPr id="20" name="Text Placeholder 19"/>
          <p:cNvSpPr>
            <a:spLocks noGrp="1"/>
          </p:cNvSpPr>
          <p:nvPr>
            <p:ph type="body" sz="quarter" idx="27"/>
          </p:nvPr>
        </p:nvSpPr>
        <p:spPr>
          <a:xfrm>
            <a:off x="13142195" y="7941058"/>
            <a:ext cx="7050806" cy="440941"/>
          </a:xfrm>
        </p:spPr>
        <p:txBody>
          <a:bodyPr/>
          <a:lstStyle/>
          <a:p>
            <a:pPr algn="ctr"/>
            <a:r>
              <a:rPr lang="en-US" altLang="zh-CN" sz="1800" dirty="0"/>
              <a:t>Figure 2.1 Supervised training Minesweeper prediction model architecture</a:t>
            </a:r>
          </a:p>
          <a:p>
            <a:endParaRPr lang="en-US" dirty="0"/>
          </a:p>
        </p:txBody>
      </p:sp>
      <p:pic>
        <p:nvPicPr>
          <p:cNvPr id="29" name="图片占位符 28" descr="图片包含 徽标&#10;&#10;描述已自动生成">
            <a:extLst>
              <a:ext uri="{FF2B5EF4-FFF2-40B4-BE49-F238E27FC236}">
                <a16:creationId xmlns:a16="http://schemas.microsoft.com/office/drawing/2014/main" id="{8BF12E27-2118-D445-AB13-AC389B82605D}"/>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l="7298" r="7298"/>
          <a:stretch>
            <a:fillRect/>
          </a:stretch>
        </p:blipFill>
        <p:spPr>
          <a:xfrm>
            <a:off x="678540" y="466272"/>
            <a:ext cx="1958975" cy="1371600"/>
          </a:xfrm>
        </p:spPr>
      </p:pic>
      <p:sp>
        <p:nvSpPr>
          <p:cNvPr id="33" name="Text Placeholder 11">
            <a:extLst>
              <a:ext uri="{FF2B5EF4-FFF2-40B4-BE49-F238E27FC236}">
                <a16:creationId xmlns:a16="http://schemas.microsoft.com/office/drawing/2014/main" id="{4A8FB0CA-D0EF-B44D-8EE0-40B2189879A6}"/>
              </a:ext>
            </a:extLst>
          </p:cNvPr>
          <p:cNvSpPr txBox="1">
            <a:spLocks/>
          </p:cNvSpPr>
          <p:nvPr/>
        </p:nvSpPr>
        <p:spPr>
          <a:xfrm>
            <a:off x="20510501" y="8882743"/>
            <a:ext cx="6422571" cy="2754085"/>
          </a:xfrm>
          <a:prstGeom prst="rect">
            <a:avLst/>
          </a:prstGeom>
        </p:spPr>
        <p:txBody>
          <a:bodyPr vert="horz" lIns="88844" tIns="44422" rIns="88844" bIns="44422"/>
          <a:lstStyle>
            <a:lvl1pPr marL="742463" indent="-742463"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1pPr>
            <a:lvl2pPr marL="1608668" indent="-618719"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endParaRPr lang="en-US" dirty="0"/>
          </a:p>
        </p:txBody>
      </p:sp>
      <p:sp>
        <p:nvSpPr>
          <p:cNvPr id="36" name="Text Placeholder 11">
            <a:extLst>
              <a:ext uri="{FF2B5EF4-FFF2-40B4-BE49-F238E27FC236}">
                <a16:creationId xmlns:a16="http://schemas.microsoft.com/office/drawing/2014/main" id="{21184C2B-3B11-6A42-813A-BF834C97D7C8}"/>
              </a:ext>
            </a:extLst>
          </p:cNvPr>
          <p:cNvSpPr txBox="1">
            <a:spLocks/>
          </p:cNvSpPr>
          <p:nvPr/>
        </p:nvSpPr>
        <p:spPr>
          <a:xfrm>
            <a:off x="21367937" y="11008586"/>
            <a:ext cx="5650277" cy="3470093"/>
          </a:xfrm>
          <a:prstGeom prst="rect">
            <a:avLst/>
          </a:prstGeom>
        </p:spPr>
        <p:txBody>
          <a:bodyPr vert="horz" lIns="88844" tIns="44422" rIns="88844" bIns="44422"/>
          <a:lstStyle>
            <a:lvl1pPr marL="742463" indent="-742463"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1pPr>
            <a:lvl2pPr marL="1608668" indent="-618719"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pPr marL="0" indent="0">
              <a:buNone/>
            </a:pPr>
            <a:r>
              <a:rPr lang="en-US" altLang="zh-CN" sz="2800" dirty="0"/>
              <a:t>We asked each of the question in the final reflection on </a:t>
            </a:r>
            <a:r>
              <a:rPr lang="en-US" altLang="zh-CN" sz="2800" dirty="0" err="1"/>
              <a:t>Devpost</a:t>
            </a:r>
            <a:r>
              <a:rPr lang="en-US" altLang="zh-CN" sz="2800" dirty="0"/>
              <a:t>. The biggest challenges we had was that we changed the major component from Reinforcement Learning to Supervised Learning. We have also talked a bit about some future could be done in the report.</a:t>
            </a:r>
          </a:p>
          <a:p>
            <a:pPr marL="0" indent="0">
              <a:buNone/>
            </a:pPr>
            <a:endParaRPr lang="en-US" dirty="0"/>
          </a:p>
        </p:txBody>
      </p:sp>
      <p:pic>
        <p:nvPicPr>
          <p:cNvPr id="40" name="图片 39">
            <a:extLst>
              <a:ext uri="{FF2B5EF4-FFF2-40B4-BE49-F238E27FC236}">
                <a16:creationId xmlns:a16="http://schemas.microsoft.com/office/drawing/2014/main" id="{5482199C-17CA-4247-8B87-7DDD44D69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20" y="11070772"/>
            <a:ext cx="4013390" cy="5083628"/>
          </a:xfrm>
          <a:prstGeom prst="rect">
            <a:avLst/>
          </a:prstGeom>
        </p:spPr>
      </p:pic>
      <p:sp>
        <p:nvSpPr>
          <p:cNvPr id="74" name="Text Placeholder 10">
            <a:extLst>
              <a:ext uri="{FF2B5EF4-FFF2-40B4-BE49-F238E27FC236}">
                <a16:creationId xmlns:a16="http://schemas.microsoft.com/office/drawing/2014/main" id="{D1555A21-B971-8B47-A7F3-DCA1706E1093}"/>
              </a:ext>
            </a:extLst>
          </p:cNvPr>
          <p:cNvSpPr txBox="1">
            <a:spLocks/>
          </p:cNvSpPr>
          <p:nvPr/>
        </p:nvSpPr>
        <p:spPr>
          <a:xfrm>
            <a:off x="21382086" y="10467430"/>
            <a:ext cx="5549899" cy="506186"/>
          </a:xfrm>
          <a:prstGeom prst="rect">
            <a:avLst/>
          </a:prstGeom>
          <a:solidFill>
            <a:srgbClr val="C4172F"/>
          </a:solidFill>
          <a:ln>
            <a:solidFill>
              <a:srgbClr val="C4172F"/>
            </a:solid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altLang="zh-CN" sz="3200" i="1" dirty="0"/>
              <a:t>Challenges &amp; Reflection</a:t>
            </a:r>
          </a:p>
        </p:txBody>
      </p:sp>
      <p:sp>
        <p:nvSpPr>
          <p:cNvPr id="75" name="Text Placeholder 10">
            <a:extLst>
              <a:ext uri="{FF2B5EF4-FFF2-40B4-BE49-F238E27FC236}">
                <a16:creationId xmlns:a16="http://schemas.microsoft.com/office/drawing/2014/main" id="{C04AE5F1-9B8A-2B4B-AD8C-65DF13B92D7F}"/>
              </a:ext>
            </a:extLst>
          </p:cNvPr>
          <p:cNvSpPr txBox="1">
            <a:spLocks/>
          </p:cNvSpPr>
          <p:nvPr/>
        </p:nvSpPr>
        <p:spPr>
          <a:xfrm>
            <a:off x="21375557" y="14581413"/>
            <a:ext cx="5549899" cy="506186"/>
          </a:xfrm>
          <a:prstGeom prst="rect">
            <a:avLst/>
          </a:prstGeom>
          <a:solidFill>
            <a:srgbClr val="C4172F"/>
          </a:solidFill>
          <a:ln>
            <a:solidFill>
              <a:srgbClr val="C4172F"/>
            </a:solidFill>
          </a:ln>
        </p:spPr>
        <p:txBody>
          <a:bodyPr vert="horz" lIns="88844" tIns="44422" rIns="88844" bIns="44422"/>
          <a:lstStyle>
            <a:lvl1pPr marL="0" indent="0" algn="l" defTabSz="1979898"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r>
              <a:rPr lang="en-US" altLang="zh-CN" sz="3200" i="1" dirty="0"/>
              <a:t>Challenges &amp; Reflection</a:t>
            </a:r>
          </a:p>
        </p:txBody>
      </p:sp>
      <p:pic>
        <p:nvPicPr>
          <p:cNvPr id="79" name="图片 78" descr="图示&#10;&#10;描述已自动生成">
            <a:extLst>
              <a:ext uri="{FF2B5EF4-FFF2-40B4-BE49-F238E27FC236}">
                <a16:creationId xmlns:a16="http://schemas.microsoft.com/office/drawing/2014/main" id="{8D9208D3-D25F-8A42-B038-52AA7C45A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13893" y="2181905"/>
            <a:ext cx="9307408" cy="5721531"/>
          </a:xfrm>
          <a:prstGeom prst="rect">
            <a:avLst/>
          </a:prstGeom>
        </p:spPr>
      </p:pic>
      <p:pic>
        <p:nvPicPr>
          <p:cNvPr id="81" name="图片 80">
            <a:extLst>
              <a:ext uri="{FF2B5EF4-FFF2-40B4-BE49-F238E27FC236}">
                <a16:creationId xmlns:a16="http://schemas.microsoft.com/office/drawing/2014/main" id="{EF9661B6-4FD5-7143-AB90-9A3D7013FA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5544" y="8555765"/>
            <a:ext cx="8963043" cy="6722282"/>
          </a:xfrm>
          <a:prstGeom prst="rect">
            <a:avLst/>
          </a:prstGeom>
        </p:spPr>
      </p:pic>
      <p:sp>
        <p:nvSpPr>
          <p:cNvPr id="82" name="Text Placeholder 19">
            <a:extLst>
              <a:ext uri="{FF2B5EF4-FFF2-40B4-BE49-F238E27FC236}">
                <a16:creationId xmlns:a16="http://schemas.microsoft.com/office/drawing/2014/main" id="{0F6599C1-A0D3-D84E-AE17-8B8F859C9192}"/>
              </a:ext>
            </a:extLst>
          </p:cNvPr>
          <p:cNvSpPr txBox="1">
            <a:spLocks/>
          </p:cNvSpPr>
          <p:nvPr/>
        </p:nvSpPr>
        <p:spPr>
          <a:xfrm>
            <a:off x="12971662" y="15451813"/>
            <a:ext cx="7050806" cy="440941"/>
          </a:xfrm>
          <a:prstGeom prst="rect">
            <a:avLst/>
          </a:prstGeom>
        </p:spPr>
        <p:txBody>
          <a:bodyPr vert="horz" lIns="88844" tIns="44422" rIns="88844" bIns="44422"/>
          <a:lstStyle>
            <a:lvl1pPr marL="0" indent="0" algn="l" defTabSz="1979898" rtl="0" eaLnBrk="1" latinLnBrk="0" hangingPunct="1">
              <a:spcBef>
                <a:spcPct val="20000"/>
              </a:spcBef>
              <a:buFont typeface="Arial" pitchFamily="34" charset="0"/>
              <a:buNone/>
              <a:defRPr sz="1500" kern="1200" baseline="0">
                <a:solidFill>
                  <a:schemeClr val="tx1"/>
                </a:solidFill>
                <a:latin typeface="+mn-lt"/>
                <a:ea typeface="+mn-ea"/>
                <a:cs typeface="+mn-cs"/>
              </a:defRPr>
            </a:lvl1pPr>
            <a:lvl2pPr marL="225196" indent="0" algn="l" defTabSz="1979898" rtl="0" eaLnBrk="1" latinLnBrk="0" hangingPunct="1">
              <a:spcBef>
                <a:spcPct val="20000"/>
              </a:spcBef>
              <a:buFont typeface="Arial" pitchFamily="34" charset="0"/>
              <a:buNone/>
              <a:defRPr sz="15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a:lstStyle>
          <a:p>
            <a:pPr algn="ctr"/>
            <a:r>
              <a:rPr lang="en-US" altLang="zh-CN" sz="1800" dirty="0"/>
              <a:t>Figure 3.1 Loss and accuracy versus gradient updates iterations</a:t>
            </a:r>
          </a:p>
        </p:txBody>
      </p:sp>
    </p:spTree>
    <p:extLst>
      <p:ext uri="{BB962C8B-B14F-4D97-AF65-F5344CB8AC3E}">
        <p14:creationId xmlns:p14="http://schemas.microsoft.com/office/powerpoint/2010/main" val="1892359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132</TotalTime>
  <Words>441</Words>
  <Application>Microsoft Macintosh PowerPoint</Application>
  <PresentationFormat>自定义</PresentationFormat>
  <Paragraphs>24</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Arial</vt:lpstr>
      <vt:lpstr>Calibri</vt:lpstr>
      <vt:lpstr>Times New Roman</vt:lpstr>
      <vt:lpstr>Office Theme</vt:lpstr>
      <vt:lpstr>Minesweeper Solver Yuchen Zhou, Wei 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Li, Wei</cp:lastModifiedBy>
  <cp:revision>33</cp:revision>
  <dcterms:created xsi:type="dcterms:W3CDTF">2013-01-28T22:40:39Z</dcterms:created>
  <dcterms:modified xsi:type="dcterms:W3CDTF">2020-12-10T03:26:05Z</dcterms:modified>
</cp:coreProperties>
</file>