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0" autoAdjust="0"/>
    <p:restoredTop sz="75685" autoAdjust="0"/>
  </p:normalViewPr>
  <p:slideViewPr>
    <p:cSldViewPr snapToGrid="0">
      <p:cViewPr varScale="1">
        <p:scale>
          <a:sx n="88" d="100"/>
          <a:sy n="88" d="100"/>
        </p:scale>
        <p:origin x="13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64615-D77C-4CCB-98AD-F525626E766E}" type="datetimeFigureOut">
              <a:rPr lang="en-US" smtClean="0"/>
              <a:t>11/17/2020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BC1DA-709A-4AD5-85B3-A9D7F7C31205}" type="slidenum">
              <a:rPr lang="en-US" smtClean="0"/>
              <a:t>‹#›</a:t>
            </a:fld>
            <a:endParaRPr lang="en-US"/>
          </a:p>
        </p:txBody>
      </p:sp>
    </p:spTree>
    <p:extLst>
      <p:ext uri="{BB962C8B-B14F-4D97-AF65-F5344CB8AC3E}">
        <p14:creationId xmlns:p14="http://schemas.microsoft.com/office/powerpoint/2010/main" val="427864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 panel dataset with presidential endorsement of top 100 newspapers in US based on circulation.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 more data in much broader coverage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Both</a:t>
            </a:r>
            <a:r>
              <a:rPr lang="en-US" sz="1200" kern="1200" baseline="0" dirty="0" smtClean="0">
                <a:solidFill>
                  <a:schemeClr val="tx1"/>
                </a:solidFill>
                <a:effectLst/>
                <a:latin typeface="+mn-lt"/>
                <a:ea typeface="+mn-ea"/>
                <a:cs typeface="+mn-cs"/>
              </a:rPr>
              <a:t> source add up to roughly 15% - 20% out of total 1297 daily newspapers.  My goal: is to have at least 80% with last </a:t>
            </a:r>
            <a:r>
              <a:rPr lang="en-US" sz="1200" kern="1200" baseline="0" smtClean="0">
                <a:solidFill>
                  <a:schemeClr val="tx1"/>
                </a:solidFill>
                <a:effectLst/>
                <a:latin typeface="+mn-lt"/>
                <a:ea typeface="+mn-ea"/>
                <a:cs typeface="+mn-cs"/>
              </a:rPr>
              <a:t>15 elections.</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dirty="0" smtClean="0"/>
              <a:t>Challenge</a:t>
            </a:r>
            <a:r>
              <a:rPr lang="en-US" baseline="0" dirty="0" smtClean="0"/>
              <a:t> facing: </a:t>
            </a:r>
          </a:p>
          <a:p>
            <a:pPr marL="628650" lvl="1" indent="-171450">
              <a:buFont typeface="Arial" panose="020B0604020202020204" pitchFamily="34" charset="0"/>
              <a:buChar char="•"/>
            </a:pPr>
            <a:r>
              <a:rPr lang="en-US" baseline="0" dirty="0" smtClean="0"/>
              <a:t>training dataset may not representative enough  </a:t>
            </a:r>
          </a:p>
          <a:p>
            <a:pPr marL="628650" lvl="1" indent="-171450">
              <a:buFont typeface="Arial" panose="020B0604020202020204" pitchFamily="34" charset="0"/>
              <a:buChar char="•"/>
            </a:pPr>
            <a:r>
              <a:rPr lang="en-US" baseline="0" dirty="0" smtClean="0"/>
              <a:t>may contain too much noises, </a:t>
            </a:r>
            <a:r>
              <a:rPr lang="en-US" baseline="0" dirty="0" smtClean="0"/>
              <a:t>deviation</a:t>
            </a:r>
            <a:r>
              <a:rPr lang="en-US" baseline="0" dirty="0" smtClean="0"/>
              <a:t>, such as 2016 election to fit a meaningful model</a:t>
            </a:r>
            <a:endParaRPr lang="en-US" dirty="0"/>
          </a:p>
        </p:txBody>
      </p:sp>
      <p:sp>
        <p:nvSpPr>
          <p:cNvPr id="4" name="Slide Number Placeholder 3"/>
          <p:cNvSpPr>
            <a:spLocks noGrp="1"/>
          </p:cNvSpPr>
          <p:nvPr>
            <p:ph type="sldNum" sz="quarter" idx="10"/>
          </p:nvPr>
        </p:nvSpPr>
        <p:spPr/>
        <p:txBody>
          <a:bodyPr/>
          <a:lstStyle/>
          <a:p>
            <a:fld id="{975BC1DA-709A-4AD5-85B3-A9D7F7C31205}" type="slidenum">
              <a:rPr lang="en-US" smtClean="0"/>
              <a:t>2</a:t>
            </a:fld>
            <a:endParaRPr lang="en-US"/>
          </a:p>
        </p:txBody>
      </p:sp>
    </p:spTree>
    <p:extLst>
      <p:ext uri="{BB962C8B-B14F-4D97-AF65-F5344CB8AC3E}">
        <p14:creationId xmlns:p14="http://schemas.microsoft.com/office/powerpoint/2010/main" val="244018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Two reasons:</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the decline of the newspaper as a central aspect of Americans' lives</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a reluctance to engage in partisan politics</a:t>
            </a:r>
          </a:p>
          <a:p>
            <a:pPr marL="171450" lvl="0" indent="-171450">
              <a:buFont typeface="Arial" panose="020B0604020202020204" pitchFamily="34" charset="0"/>
              <a:buChar char="•"/>
            </a:pPr>
            <a:r>
              <a:rPr lang="en-US" sz="1200" b="0" i="0" kern="1200" dirty="0" smtClean="0">
                <a:solidFill>
                  <a:schemeClr val="tx1"/>
                </a:solidFill>
                <a:effectLst/>
                <a:latin typeface="+mn-lt"/>
                <a:ea typeface="+mn-ea"/>
                <a:cs typeface="+mn-cs"/>
              </a:rPr>
              <a:t>It</a:t>
            </a:r>
            <a:r>
              <a:rPr lang="en-US" sz="1200" b="0" i="0" kern="1200" baseline="0" dirty="0" smtClean="0">
                <a:solidFill>
                  <a:schemeClr val="tx1"/>
                </a:solidFill>
                <a:effectLst/>
                <a:latin typeface="+mn-lt"/>
                <a:ea typeface="+mn-ea"/>
                <a:cs typeface="+mn-cs"/>
              </a:rPr>
              <a:t> kind of give me a whole picture of this traditional event, a backdrop to help me to analyze further on any possible trend with it. </a:t>
            </a:r>
          </a:p>
          <a:p>
            <a:pPr marL="171450" lvl="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The plot shown on right is based on Noah’s dataset with only top 100 newspapers.   </a:t>
            </a:r>
          </a:p>
          <a:p>
            <a:pPr marL="171450" lvl="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628650" lvl="1"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5BC1DA-709A-4AD5-85B3-A9D7F7C31205}" type="slidenum">
              <a:rPr lang="en-US" smtClean="0"/>
              <a:t>3</a:t>
            </a:fld>
            <a:endParaRPr lang="en-US"/>
          </a:p>
        </p:txBody>
      </p:sp>
    </p:spTree>
    <p:extLst>
      <p:ext uri="{BB962C8B-B14F-4D97-AF65-F5344CB8AC3E}">
        <p14:creationId xmlns:p14="http://schemas.microsoft.com/office/powerpoint/2010/main" val="2305234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2016, the correlation between</a:t>
            </a:r>
            <a:r>
              <a:rPr lang="en-US" baseline="0" dirty="0" smtClean="0"/>
              <a:t> the total endorsement and election outcome</a:t>
            </a:r>
          </a:p>
          <a:p>
            <a:pPr marL="171450" indent="-171450">
              <a:buFont typeface="Arial" panose="020B0604020202020204" pitchFamily="34" charset="0"/>
              <a:buChar char="•"/>
            </a:pPr>
            <a:r>
              <a:rPr lang="en-US" baseline="0" dirty="0" smtClean="0"/>
              <a:t>from 1980 through 2020 is 0.19</a:t>
            </a:r>
          </a:p>
          <a:p>
            <a:pPr marL="171450" indent="-171450">
              <a:buFont typeface="Arial" panose="020B0604020202020204" pitchFamily="34" charset="0"/>
              <a:buChar char="•"/>
            </a:pPr>
            <a:r>
              <a:rPr lang="en-US" baseline="0" dirty="0" smtClean="0"/>
              <a:t>and 0.60 without 2016</a:t>
            </a:r>
          </a:p>
          <a:p>
            <a:endParaRPr lang="en-US" baseline="0" dirty="0" smtClean="0"/>
          </a:p>
          <a:p>
            <a:r>
              <a:rPr lang="en-US" baseline="0" dirty="0" smtClean="0"/>
              <a:t>To better reflect the alignment, could change the outcome from Boolean value 0: Republic, 1: Democratic, to the fraction based on percentage of total </a:t>
            </a:r>
            <a:r>
              <a:rPr lang="en-US" sz="1200" b="0" i="0" kern="1200" dirty="0" smtClean="0">
                <a:solidFill>
                  <a:schemeClr val="tx1"/>
                </a:solidFill>
                <a:effectLst/>
                <a:latin typeface="+mn-lt"/>
                <a:ea typeface="+mn-ea"/>
                <a:cs typeface="+mn-cs"/>
              </a:rPr>
              <a:t>electoral votes</a:t>
            </a:r>
            <a:r>
              <a:rPr lang="en-US" sz="1200" b="0" i="0" kern="1200" baseline="0" dirty="0" smtClean="0">
                <a:solidFill>
                  <a:schemeClr val="tx1"/>
                </a:solidFill>
                <a:effectLst/>
                <a:latin typeface="+mn-lt"/>
                <a:ea typeface="+mn-ea"/>
                <a:cs typeface="+mn-cs"/>
              </a:rPr>
              <a:t> received by the winner party. </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Sort of like transform</a:t>
            </a:r>
            <a:r>
              <a:rPr lang="en-US" sz="1200" b="0" i="0" kern="1200" baseline="0" dirty="0" smtClean="0">
                <a:solidFill>
                  <a:schemeClr val="tx1"/>
                </a:solidFill>
                <a:effectLst/>
                <a:latin typeface="+mn-lt"/>
                <a:ea typeface="+mn-ea"/>
                <a:cs typeface="+mn-cs"/>
              </a:rPr>
              <a:t> a </a:t>
            </a:r>
            <a:r>
              <a:rPr lang="en-US" sz="1200" b="1" i="0" kern="1200" baseline="0" dirty="0" smtClean="0">
                <a:solidFill>
                  <a:schemeClr val="tx1"/>
                </a:solidFill>
                <a:effectLst/>
                <a:latin typeface="+mn-lt"/>
                <a:ea typeface="+mn-ea"/>
                <a:cs typeface="+mn-cs"/>
              </a:rPr>
              <a:t>classification</a:t>
            </a:r>
            <a:r>
              <a:rPr lang="en-US" sz="1200" b="0" i="0" kern="1200" baseline="0" dirty="0" smtClean="0">
                <a:solidFill>
                  <a:schemeClr val="tx1"/>
                </a:solidFill>
                <a:effectLst/>
                <a:latin typeface="+mn-lt"/>
                <a:ea typeface="+mn-ea"/>
                <a:cs typeface="+mn-cs"/>
              </a:rPr>
              <a:t> problem to </a:t>
            </a:r>
            <a:r>
              <a:rPr lang="en-US" sz="1200" kern="1200" dirty="0" smtClean="0">
                <a:solidFill>
                  <a:schemeClr val="tx1"/>
                </a:solidFill>
                <a:effectLst/>
                <a:latin typeface="+mn-lt"/>
                <a:ea typeface="+mn-ea"/>
                <a:cs typeface="+mn-cs"/>
              </a:rPr>
              <a:t>continuous probability values,  a possible </a:t>
            </a:r>
            <a:r>
              <a:rPr lang="en-US" sz="1200" b="1" kern="1200" dirty="0" smtClean="0">
                <a:solidFill>
                  <a:schemeClr val="tx1"/>
                </a:solidFill>
                <a:effectLst/>
                <a:latin typeface="+mn-lt"/>
                <a:ea typeface="+mn-ea"/>
                <a:cs typeface="+mn-cs"/>
              </a:rPr>
              <a:t>logistic regression </a:t>
            </a:r>
            <a:r>
              <a:rPr lang="en-US" sz="1200" kern="1200" dirty="0" smtClean="0">
                <a:solidFill>
                  <a:schemeClr val="tx1"/>
                </a:solidFill>
                <a:effectLst/>
                <a:latin typeface="+mn-lt"/>
                <a:ea typeface="+mn-ea"/>
                <a:cs typeface="+mn-cs"/>
              </a:rPr>
              <a:t>modal might be a fit,  but it is served to solve the classification problem.</a:t>
            </a:r>
            <a:endParaRPr lang="en-US" dirty="0"/>
          </a:p>
        </p:txBody>
      </p:sp>
      <p:sp>
        <p:nvSpPr>
          <p:cNvPr id="4" name="Slide Number Placeholder 3"/>
          <p:cNvSpPr>
            <a:spLocks noGrp="1"/>
          </p:cNvSpPr>
          <p:nvPr>
            <p:ph type="sldNum" sz="quarter" idx="10"/>
          </p:nvPr>
        </p:nvSpPr>
        <p:spPr/>
        <p:txBody>
          <a:bodyPr/>
          <a:lstStyle/>
          <a:p>
            <a:fld id="{975BC1DA-709A-4AD5-85B3-A9D7F7C31205}" type="slidenum">
              <a:rPr lang="en-US" smtClean="0"/>
              <a:t>4</a:t>
            </a:fld>
            <a:endParaRPr lang="en-US"/>
          </a:p>
        </p:txBody>
      </p:sp>
    </p:spTree>
    <p:extLst>
      <p:ext uri="{BB962C8B-B14F-4D97-AF65-F5344CB8AC3E}">
        <p14:creationId xmlns:p14="http://schemas.microsoft.com/office/powerpoint/2010/main" val="3638449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Introduce more categorical attributes such as state and circulation number.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Group newspapers by state,</a:t>
            </a:r>
            <a:r>
              <a:rPr lang="en-US" sz="1200" kern="1200" baseline="0" dirty="0" smtClean="0">
                <a:solidFill>
                  <a:schemeClr val="tx1"/>
                </a:solidFill>
                <a:effectLst/>
                <a:latin typeface="+mn-lt"/>
                <a:ea typeface="+mn-ea"/>
                <a:cs typeface="+mn-cs"/>
              </a:rPr>
              <a:t> and </a:t>
            </a:r>
            <a:r>
              <a:rPr lang="en-US" sz="1200" kern="1200" baseline="0" dirty="0" smtClean="0">
                <a:solidFill>
                  <a:schemeClr val="tx1"/>
                </a:solidFill>
                <a:effectLst/>
                <a:latin typeface="+mn-lt"/>
                <a:ea typeface="+mn-ea"/>
                <a:cs typeface="+mn-cs"/>
              </a:rPr>
              <a:t>get </a:t>
            </a:r>
            <a:r>
              <a:rPr lang="en-US" dirty="0" smtClean="0"/>
              <a:t>probability of alignment with state electoral votes outcome.  </a:t>
            </a:r>
            <a:r>
              <a:rPr lang="en-US" sz="1200" kern="1200" dirty="0" smtClean="0">
                <a:solidFill>
                  <a:schemeClr val="tx1"/>
                </a:solidFill>
                <a:effectLst/>
                <a:latin typeface="+mn-lt"/>
                <a:ea typeface="+mn-ea"/>
                <a:cs typeface="+mn-cs"/>
              </a:rPr>
              <a:t>For a state with multiple publication data, we calculate a local newspaper endorsements </a:t>
            </a:r>
            <a:r>
              <a:rPr lang="en-US" sz="1200" b="1" kern="1200" dirty="0" smtClean="0">
                <a:solidFill>
                  <a:schemeClr val="tx1"/>
                </a:solidFill>
                <a:effectLst/>
                <a:latin typeface="+mn-lt"/>
                <a:ea typeface="+mn-ea"/>
                <a:cs typeface="+mn-cs"/>
              </a:rPr>
              <a:t>fraction</a:t>
            </a:r>
            <a:r>
              <a:rPr lang="en-US" sz="1200" kern="1200" dirty="0" smtClean="0">
                <a:solidFill>
                  <a:schemeClr val="tx1"/>
                </a:solidFill>
                <a:effectLst/>
                <a:latin typeface="+mn-lt"/>
                <a:ea typeface="+mn-ea"/>
                <a:cs typeface="+mn-cs"/>
              </a:rPr>
              <a:t> (either based on percentage of circulation or equal share) </a:t>
            </a:r>
            <a:endParaRPr lang="en-US" sz="120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Planning to create an interactive state map,</a:t>
            </a:r>
            <a:r>
              <a:rPr lang="en-US" sz="1200" kern="1200" baseline="0" dirty="0" smtClean="0">
                <a:solidFill>
                  <a:schemeClr val="tx1"/>
                </a:solidFill>
                <a:effectLst/>
                <a:latin typeface="+mn-lt"/>
                <a:ea typeface="+mn-ea"/>
                <a:cs typeface="+mn-cs"/>
              </a:rPr>
              <a:t> looks like right, </a:t>
            </a:r>
            <a:r>
              <a:rPr lang="en-US" sz="1200" kern="1200" dirty="0" smtClean="0">
                <a:solidFill>
                  <a:schemeClr val="tx1"/>
                </a:solidFill>
                <a:effectLst/>
                <a:latin typeface="+mn-lt"/>
                <a:ea typeface="+mn-ea"/>
                <a:cs typeface="+mn-cs"/>
              </a:rPr>
              <a:t>with a color scheme to display how each state newspaper endorsement get align with their state’s electoral outcome </a:t>
            </a:r>
            <a:r>
              <a:rPr lang="en-US" sz="1200" kern="1200" baseline="0" dirty="0" smtClean="0">
                <a:solidFill>
                  <a:schemeClr val="tx1"/>
                </a:solidFill>
                <a:effectLst/>
                <a:latin typeface="+mn-lt"/>
                <a:ea typeface="+mn-ea"/>
                <a:cs typeface="+mn-cs"/>
              </a:rPr>
              <a:t>for </a:t>
            </a:r>
            <a:r>
              <a:rPr lang="en-US" sz="1200" kern="1200" dirty="0" smtClean="0">
                <a:solidFill>
                  <a:schemeClr val="tx1"/>
                </a:solidFill>
                <a:effectLst/>
                <a:latin typeface="+mn-lt"/>
                <a:ea typeface="+mn-ea"/>
                <a:cs typeface="+mn-cs"/>
              </a:rPr>
              <a:t>each election and overall 11 election. Hopefully</a:t>
            </a:r>
            <a:r>
              <a:rPr lang="en-US" sz="1200" kern="1200" baseline="0" dirty="0" smtClean="0">
                <a:solidFill>
                  <a:schemeClr val="tx1"/>
                </a:solidFill>
                <a:effectLst/>
                <a:latin typeface="+mn-lt"/>
                <a:ea typeface="+mn-ea"/>
                <a:cs typeface="+mn-cs"/>
              </a:rPr>
              <a:t> it will help us to identify some reginal pattern on the local alignment. </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To further suffice my personal curiosity, a similar correlation on each individual newspaper could be calculated and </a:t>
            </a:r>
            <a:r>
              <a:rPr lang="en-US" sz="1200" b="1" kern="1200" dirty="0" smtClean="0">
                <a:solidFill>
                  <a:schemeClr val="tx1"/>
                </a:solidFill>
                <a:effectLst/>
                <a:latin typeface="+mn-lt"/>
                <a:ea typeface="+mn-ea"/>
                <a:cs typeface="+mn-cs"/>
              </a:rPr>
              <a:t>a distribution of probability plot </a:t>
            </a:r>
            <a:r>
              <a:rPr lang="en-US" sz="1200" kern="1200" dirty="0" smtClean="0">
                <a:solidFill>
                  <a:schemeClr val="tx1"/>
                </a:solidFill>
                <a:effectLst/>
                <a:latin typeface="+mn-lt"/>
                <a:ea typeface="+mn-ea"/>
                <a:cs typeface="+mn-cs"/>
              </a:rPr>
              <a:t>might help to see if there is any underlying relationship between the two across</a:t>
            </a:r>
            <a:r>
              <a:rPr lang="en-US" sz="1200" kern="1200" baseline="0" dirty="0" smtClean="0">
                <a:solidFill>
                  <a:schemeClr val="tx1"/>
                </a:solidFill>
                <a:effectLst/>
                <a:latin typeface="+mn-lt"/>
                <a:ea typeface="+mn-ea"/>
                <a:cs typeface="+mn-cs"/>
              </a:rPr>
              <a:t> the nation</a:t>
            </a:r>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975BC1DA-709A-4AD5-85B3-A9D7F7C31205}" type="slidenum">
              <a:rPr lang="en-US" smtClean="0"/>
              <a:t>5</a:t>
            </a:fld>
            <a:endParaRPr lang="en-US"/>
          </a:p>
        </p:txBody>
      </p:sp>
    </p:spTree>
    <p:extLst>
      <p:ext uri="{BB962C8B-B14F-4D97-AF65-F5344CB8AC3E}">
        <p14:creationId xmlns:p14="http://schemas.microsoft.com/office/powerpoint/2010/main" val="1244794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observing</a:t>
            </a:r>
            <a:r>
              <a:rPr lang="en-US" baseline="0" dirty="0" smtClean="0"/>
              <a:t> the dataset, notice a special behavior happened in the event of newspaper endorsement, which is switching.  It means switching from one party to another, or switching between endorsing one party and not endorsing at all. </a:t>
            </a:r>
          </a:p>
          <a:p>
            <a:r>
              <a:rPr lang="en-US" baseline="0" dirty="0" smtClean="0"/>
              <a:t>Also, such a switch must be preceded by at least 3 or 4 successive opposite actions. </a:t>
            </a:r>
          </a:p>
          <a:p>
            <a:r>
              <a:rPr lang="en-US" baseline="0" dirty="0" smtClean="0"/>
              <a:t>And so my question is when I add up all the switch in one election to get a probability of total incidents, if there is a correlation with the election result. </a:t>
            </a:r>
          </a:p>
          <a:p>
            <a:r>
              <a:rPr lang="en-US" baseline="0" dirty="0" smtClean="0"/>
              <a:t>Basically, what I am trying to find out here if such this kind of single switching incident not just represent its individual opinion change, but once add up could indicate something bigger and related to the final election outcome. </a:t>
            </a:r>
          </a:p>
          <a:p>
            <a:r>
              <a:rPr lang="en-US" baseline="0" dirty="0" smtClean="0"/>
              <a:t>And at state level, for example, in those battle states, this year, if there was a switch happening at local newspaper as well.  In other words, if those newspaper endorsement take part in the process of flipping a state.  </a:t>
            </a:r>
            <a:endParaRPr lang="en-US" dirty="0"/>
          </a:p>
        </p:txBody>
      </p:sp>
      <p:sp>
        <p:nvSpPr>
          <p:cNvPr id="4" name="Slide Number Placeholder 3"/>
          <p:cNvSpPr>
            <a:spLocks noGrp="1"/>
          </p:cNvSpPr>
          <p:nvPr>
            <p:ph type="sldNum" sz="quarter" idx="10"/>
          </p:nvPr>
        </p:nvSpPr>
        <p:spPr/>
        <p:txBody>
          <a:bodyPr/>
          <a:lstStyle/>
          <a:p>
            <a:fld id="{975BC1DA-709A-4AD5-85B3-A9D7F7C31205}" type="slidenum">
              <a:rPr lang="en-US" smtClean="0"/>
              <a:t>6</a:t>
            </a:fld>
            <a:endParaRPr lang="en-US"/>
          </a:p>
        </p:txBody>
      </p:sp>
    </p:spTree>
    <p:extLst>
      <p:ext uri="{BB962C8B-B14F-4D97-AF65-F5344CB8AC3E}">
        <p14:creationId xmlns:p14="http://schemas.microsoft.com/office/powerpoint/2010/main" val="1742158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a:t>
            </a:r>
            <a:r>
              <a:rPr lang="en-US" baseline="0" dirty="0" smtClean="0"/>
              <a:t>n other words, there may not have any underlying relationship general enough to make a prediction on unseen.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Limited training dataset with noise may not be fitted to any potential modal to generalize the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75BC1DA-709A-4AD5-85B3-A9D7F7C31205}" type="slidenum">
              <a:rPr lang="en-US" smtClean="0"/>
              <a:t>7</a:t>
            </a:fld>
            <a:endParaRPr lang="en-US"/>
          </a:p>
        </p:txBody>
      </p:sp>
    </p:spTree>
    <p:extLst>
      <p:ext uri="{BB962C8B-B14F-4D97-AF65-F5344CB8AC3E}">
        <p14:creationId xmlns:p14="http://schemas.microsoft.com/office/powerpoint/2010/main" val="66445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DE2198-B5E1-41AC-AD33-14ECFE24F21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4DEFD-A8EC-4B36-BB89-FDF2898F7AEF}" type="slidenum">
              <a:rPr lang="en-US" smtClean="0"/>
              <a:t>‹#›</a:t>
            </a:fld>
            <a:endParaRPr lang="en-US"/>
          </a:p>
        </p:txBody>
      </p:sp>
    </p:spTree>
    <p:extLst>
      <p:ext uri="{BB962C8B-B14F-4D97-AF65-F5344CB8AC3E}">
        <p14:creationId xmlns:p14="http://schemas.microsoft.com/office/powerpoint/2010/main" val="3802273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E2198-B5E1-41AC-AD33-14ECFE24F21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4DEFD-A8EC-4B36-BB89-FDF2898F7AEF}" type="slidenum">
              <a:rPr lang="en-US" smtClean="0"/>
              <a:t>‹#›</a:t>
            </a:fld>
            <a:endParaRPr lang="en-US"/>
          </a:p>
        </p:txBody>
      </p:sp>
    </p:spTree>
    <p:extLst>
      <p:ext uri="{BB962C8B-B14F-4D97-AF65-F5344CB8AC3E}">
        <p14:creationId xmlns:p14="http://schemas.microsoft.com/office/powerpoint/2010/main" val="105698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E2198-B5E1-41AC-AD33-14ECFE24F21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4DEFD-A8EC-4B36-BB89-FDF2898F7AEF}" type="slidenum">
              <a:rPr lang="en-US" smtClean="0"/>
              <a:t>‹#›</a:t>
            </a:fld>
            <a:endParaRPr lang="en-US"/>
          </a:p>
        </p:txBody>
      </p:sp>
    </p:spTree>
    <p:extLst>
      <p:ext uri="{BB962C8B-B14F-4D97-AF65-F5344CB8AC3E}">
        <p14:creationId xmlns:p14="http://schemas.microsoft.com/office/powerpoint/2010/main" val="3694273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DE2198-B5E1-41AC-AD33-14ECFE24F21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4DEFD-A8EC-4B36-BB89-FDF2898F7AEF}" type="slidenum">
              <a:rPr lang="en-US" smtClean="0"/>
              <a:t>‹#›</a:t>
            </a:fld>
            <a:endParaRPr lang="en-US"/>
          </a:p>
        </p:txBody>
      </p:sp>
    </p:spTree>
    <p:extLst>
      <p:ext uri="{BB962C8B-B14F-4D97-AF65-F5344CB8AC3E}">
        <p14:creationId xmlns:p14="http://schemas.microsoft.com/office/powerpoint/2010/main" val="1317096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DE2198-B5E1-41AC-AD33-14ECFE24F217}"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4DEFD-A8EC-4B36-BB89-FDF2898F7AEF}" type="slidenum">
              <a:rPr lang="en-US" smtClean="0"/>
              <a:t>‹#›</a:t>
            </a:fld>
            <a:endParaRPr lang="en-US"/>
          </a:p>
        </p:txBody>
      </p:sp>
    </p:spTree>
    <p:extLst>
      <p:ext uri="{BB962C8B-B14F-4D97-AF65-F5344CB8AC3E}">
        <p14:creationId xmlns:p14="http://schemas.microsoft.com/office/powerpoint/2010/main" val="3470258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DE2198-B5E1-41AC-AD33-14ECFE24F217}"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4DEFD-A8EC-4B36-BB89-FDF2898F7AEF}" type="slidenum">
              <a:rPr lang="en-US" smtClean="0"/>
              <a:t>‹#›</a:t>
            </a:fld>
            <a:endParaRPr lang="en-US"/>
          </a:p>
        </p:txBody>
      </p:sp>
    </p:spTree>
    <p:extLst>
      <p:ext uri="{BB962C8B-B14F-4D97-AF65-F5344CB8AC3E}">
        <p14:creationId xmlns:p14="http://schemas.microsoft.com/office/powerpoint/2010/main" val="336523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DE2198-B5E1-41AC-AD33-14ECFE24F217}"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4DEFD-A8EC-4B36-BB89-FDF2898F7AEF}" type="slidenum">
              <a:rPr lang="en-US" smtClean="0"/>
              <a:t>‹#›</a:t>
            </a:fld>
            <a:endParaRPr lang="en-US"/>
          </a:p>
        </p:txBody>
      </p:sp>
    </p:spTree>
    <p:extLst>
      <p:ext uri="{BB962C8B-B14F-4D97-AF65-F5344CB8AC3E}">
        <p14:creationId xmlns:p14="http://schemas.microsoft.com/office/powerpoint/2010/main" val="3127714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DE2198-B5E1-41AC-AD33-14ECFE24F217}"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4DEFD-A8EC-4B36-BB89-FDF2898F7AEF}" type="slidenum">
              <a:rPr lang="en-US" smtClean="0"/>
              <a:t>‹#›</a:t>
            </a:fld>
            <a:endParaRPr lang="en-US"/>
          </a:p>
        </p:txBody>
      </p:sp>
    </p:spTree>
    <p:extLst>
      <p:ext uri="{BB962C8B-B14F-4D97-AF65-F5344CB8AC3E}">
        <p14:creationId xmlns:p14="http://schemas.microsoft.com/office/powerpoint/2010/main" val="219245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E2198-B5E1-41AC-AD33-14ECFE24F217}" type="datetimeFigureOut">
              <a:rPr lang="en-US" smtClean="0"/>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B4DEFD-A8EC-4B36-BB89-FDF2898F7AEF}" type="slidenum">
              <a:rPr lang="en-US" smtClean="0"/>
              <a:t>‹#›</a:t>
            </a:fld>
            <a:endParaRPr lang="en-US"/>
          </a:p>
        </p:txBody>
      </p:sp>
    </p:spTree>
    <p:extLst>
      <p:ext uri="{BB962C8B-B14F-4D97-AF65-F5344CB8AC3E}">
        <p14:creationId xmlns:p14="http://schemas.microsoft.com/office/powerpoint/2010/main" val="80987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DE2198-B5E1-41AC-AD33-14ECFE24F217}"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4DEFD-A8EC-4B36-BB89-FDF2898F7AEF}" type="slidenum">
              <a:rPr lang="en-US" smtClean="0"/>
              <a:t>‹#›</a:t>
            </a:fld>
            <a:endParaRPr lang="en-US"/>
          </a:p>
        </p:txBody>
      </p:sp>
    </p:spTree>
    <p:extLst>
      <p:ext uri="{BB962C8B-B14F-4D97-AF65-F5344CB8AC3E}">
        <p14:creationId xmlns:p14="http://schemas.microsoft.com/office/powerpoint/2010/main" val="1422108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DE2198-B5E1-41AC-AD33-14ECFE24F217}"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4DEFD-A8EC-4B36-BB89-FDF2898F7AEF}" type="slidenum">
              <a:rPr lang="en-US" smtClean="0"/>
              <a:t>‹#›</a:t>
            </a:fld>
            <a:endParaRPr lang="en-US"/>
          </a:p>
        </p:txBody>
      </p:sp>
    </p:spTree>
    <p:extLst>
      <p:ext uri="{BB962C8B-B14F-4D97-AF65-F5344CB8AC3E}">
        <p14:creationId xmlns:p14="http://schemas.microsoft.com/office/powerpoint/2010/main" val="6716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E2198-B5E1-41AC-AD33-14ECFE24F217}" type="datetimeFigureOut">
              <a:rPr lang="en-US" smtClean="0"/>
              <a:t>11/17/2020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4DEFD-A8EC-4B36-BB89-FDF2898F7AEF}" type="slidenum">
              <a:rPr lang="en-US" smtClean="0"/>
              <a:t>‹#›</a:t>
            </a:fld>
            <a:endParaRPr lang="en-US"/>
          </a:p>
        </p:txBody>
      </p:sp>
    </p:spTree>
    <p:extLst>
      <p:ext uri="{BB962C8B-B14F-4D97-AF65-F5344CB8AC3E}">
        <p14:creationId xmlns:p14="http://schemas.microsoft.com/office/powerpoint/2010/main" val="1945989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noahveltman.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entalfloss.com/article/19951/brief-history-newspaper-endorsement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mentalfloss.com/article/19951/brief-history-newspaper-endorsement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Presidential Newspaper Endorsements</a:t>
            </a:r>
            <a:endParaRPr lang="en-US" dirty="0"/>
          </a:p>
        </p:txBody>
      </p:sp>
      <p:sp>
        <p:nvSpPr>
          <p:cNvPr id="3" name="Subtitle 2"/>
          <p:cNvSpPr>
            <a:spLocks noGrp="1"/>
          </p:cNvSpPr>
          <p:nvPr>
            <p:ph type="subTitle" idx="1"/>
          </p:nvPr>
        </p:nvSpPr>
        <p:spPr/>
        <p:txBody>
          <a:bodyPr/>
          <a:lstStyle/>
          <a:p>
            <a:r>
              <a:rPr lang="en-US" dirty="0" smtClean="0"/>
              <a:t> Angela Zhou</a:t>
            </a:r>
            <a:endParaRPr lang="en-US" dirty="0"/>
          </a:p>
        </p:txBody>
      </p:sp>
    </p:spTree>
    <p:extLst>
      <p:ext uri="{BB962C8B-B14F-4D97-AF65-F5344CB8AC3E}">
        <p14:creationId xmlns:p14="http://schemas.microsoft.com/office/powerpoint/2010/main" val="302009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2334"/>
          </a:xfrm>
        </p:spPr>
        <p:txBody>
          <a:bodyPr/>
          <a:lstStyle/>
          <a:p>
            <a:pPr algn="ctr"/>
            <a:r>
              <a:rPr lang="en-US" b="1" dirty="0" smtClean="0"/>
              <a:t>Datasets</a:t>
            </a:r>
            <a:endParaRPr lang="en-US" b="1" dirty="0"/>
          </a:p>
        </p:txBody>
      </p:sp>
      <p:sp>
        <p:nvSpPr>
          <p:cNvPr id="3" name="Content Placeholder 2"/>
          <p:cNvSpPr>
            <a:spLocks noGrp="1"/>
          </p:cNvSpPr>
          <p:nvPr>
            <p:ph idx="1"/>
          </p:nvPr>
        </p:nvSpPr>
        <p:spPr>
          <a:xfrm>
            <a:off x="838200" y="1297460"/>
            <a:ext cx="10515600" cy="4879503"/>
          </a:xfrm>
        </p:spPr>
        <p:txBody>
          <a:bodyPr/>
          <a:lstStyle/>
          <a:p>
            <a:r>
              <a:rPr lang="en-US" dirty="0" smtClean="0"/>
              <a:t>Main </a:t>
            </a:r>
            <a:r>
              <a:rPr lang="en-US" dirty="0" err="1" smtClean="0"/>
              <a:t>source:</a:t>
            </a:r>
            <a:r>
              <a:rPr lang="en-US" u="sng" dirty="0" err="1">
                <a:hlinkClick r:id="rId3"/>
              </a:rPr>
              <a:t>Noah</a:t>
            </a:r>
            <a:r>
              <a:rPr lang="en-US" u="sng" dirty="0">
                <a:hlinkClick r:id="rId3"/>
              </a:rPr>
              <a:t> </a:t>
            </a:r>
            <a:r>
              <a:rPr lang="en-US" u="sng" dirty="0" err="1" smtClean="0">
                <a:hlinkClick r:id="rId3"/>
              </a:rPr>
              <a:t>Veltman</a:t>
            </a:r>
            <a:endParaRPr lang="en-US" u="sng" dirty="0" smtClean="0"/>
          </a:p>
          <a:p>
            <a:pPr lvl="1"/>
            <a:r>
              <a:rPr lang="en-US" dirty="0" smtClean="0"/>
              <a:t>108 newspapers</a:t>
            </a:r>
          </a:p>
          <a:p>
            <a:pPr lvl="1"/>
            <a:r>
              <a:rPr lang="en-US" dirty="0" smtClean="0"/>
              <a:t>1980 – 2020, 11 elections</a:t>
            </a:r>
          </a:p>
          <a:p>
            <a:pPr lvl="1"/>
            <a:r>
              <a:rPr lang="en-US" dirty="0" smtClean="0"/>
              <a:t>1k records</a:t>
            </a:r>
          </a:p>
          <a:p>
            <a:r>
              <a:rPr lang="en-US" dirty="0" smtClean="0"/>
              <a:t>Second source: Wikipedia</a:t>
            </a:r>
          </a:p>
          <a:p>
            <a:pPr lvl="1"/>
            <a:r>
              <a:rPr lang="en-US" dirty="0" smtClean="0"/>
              <a:t>Daily </a:t>
            </a:r>
            <a:r>
              <a:rPr lang="en-US" dirty="0"/>
              <a:t>newspaper, weekly newspaper, magazine, college and university newspaper, scientific journals, foreign periodicals and Online news </a:t>
            </a:r>
            <a:r>
              <a:rPr lang="en-US" dirty="0" smtClean="0"/>
              <a:t>outlets</a:t>
            </a:r>
          </a:p>
          <a:p>
            <a:pPr lvl="1"/>
            <a:r>
              <a:rPr lang="en-US" dirty="0" smtClean="0"/>
              <a:t>Only 6 elections</a:t>
            </a:r>
            <a:endParaRPr lang="en-US" dirty="0"/>
          </a:p>
          <a:p>
            <a:r>
              <a:rPr lang="en-US" dirty="0" smtClean="0"/>
              <a:t>More data need to scrape online to cover 80% of total 1297 daily newspaper.</a:t>
            </a:r>
          </a:p>
        </p:txBody>
      </p:sp>
    </p:spTree>
    <p:extLst>
      <p:ext uri="{BB962C8B-B14F-4D97-AF65-F5344CB8AC3E}">
        <p14:creationId xmlns:p14="http://schemas.microsoft.com/office/powerpoint/2010/main" val="2372323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Question 1: </a:t>
            </a:r>
            <a:br>
              <a:rPr lang="en-US" dirty="0" smtClean="0"/>
            </a:br>
            <a:r>
              <a:rPr lang="en-US" dirty="0" smtClean="0"/>
              <a:t>Do more newspapers stop giving endorsement?</a:t>
            </a:r>
            <a:endParaRPr lang="en-US" dirty="0"/>
          </a:p>
        </p:txBody>
      </p:sp>
      <p:sp>
        <p:nvSpPr>
          <p:cNvPr id="3" name="Content Placeholder 2"/>
          <p:cNvSpPr>
            <a:spLocks noGrp="1"/>
          </p:cNvSpPr>
          <p:nvPr>
            <p:ph sz="half" idx="1"/>
          </p:nvPr>
        </p:nvSpPr>
        <p:spPr/>
        <p:txBody>
          <a:bodyPr/>
          <a:lstStyle/>
          <a:p>
            <a:pPr marL="0" indent="0">
              <a:buNone/>
            </a:pPr>
            <a:r>
              <a:rPr lang="en-US" dirty="0" smtClean="0"/>
              <a:t>“A </a:t>
            </a:r>
            <a:r>
              <a:rPr lang="en-US" dirty="0"/>
              <a:t>survey by Editor &amp; Publisher showed that by </a:t>
            </a:r>
            <a:r>
              <a:rPr lang="en-US" b="1" dirty="0"/>
              <a:t>1996</a:t>
            </a:r>
            <a:r>
              <a:rPr lang="en-US" dirty="0"/>
              <a:t>, almost 70% of newspapers weren't endorsing presidential candidates as opposed to just 13.4% during the 1940 election cycle</a:t>
            </a:r>
            <a:r>
              <a:rPr lang="en-US" dirty="0" smtClean="0"/>
              <a:t>.” </a:t>
            </a:r>
            <a:r>
              <a:rPr lang="en-US" dirty="0"/>
              <a:t>- </a:t>
            </a:r>
            <a:r>
              <a:rPr lang="en-US" u="sng" dirty="0">
                <a:hlinkClick r:id="rId3"/>
              </a:rPr>
              <a:t>A Brief History of Newspaper Endorsement</a:t>
            </a:r>
            <a:r>
              <a:rPr lang="en-US" dirty="0"/>
              <a:t>, 2008</a:t>
            </a:r>
          </a:p>
        </p:txBody>
      </p:sp>
      <p:pic>
        <p:nvPicPr>
          <p:cNvPr id="6" name="Content Placeholder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64656" y="2117042"/>
            <a:ext cx="4725477" cy="3150318"/>
          </a:xfrm>
        </p:spPr>
      </p:pic>
    </p:spTree>
    <p:extLst>
      <p:ext uri="{BB962C8B-B14F-4D97-AF65-F5344CB8AC3E}">
        <p14:creationId xmlns:p14="http://schemas.microsoft.com/office/powerpoint/2010/main" val="280871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12159"/>
          </a:xfrm>
        </p:spPr>
        <p:txBody>
          <a:bodyPr>
            <a:normAutofit fontScale="90000"/>
          </a:bodyPr>
          <a:lstStyle/>
          <a:p>
            <a:pPr algn="ctr"/>
            <a:r>
              <a:rPr lang="en-US" dirty="0" smtClean="0"/>
              <a:t>Question 2: </a:t>
            </a:r>
            <a:br>
              <a:rPr lang="en-US" dirty="0" smtClean="0"/>
            </a:br>
            <a:r>
              <a:rPr lang="en-US" dirty="0" smtClean="0"/>
              <a:t>Do the total newspapers endorsement align with national election outcome?</a:t>
            </a:r>
            <a:endParaRPr lang="en-US" dirty="0"/>
          </a:p>
        </p:txBody>
      </p:sp>
      <p:sp>
        <p:nvSpPr>
          <p:cNvPr id="3" name="Content Placeholder 2"/>
          <p:cNvSpPr>
            <a:spLocks noGrp="1"/>
          </p:cNvSpPr>
          <p:nvPr>
            <p:ph sz="half" idx="1"/>
          </p:nvPr>
        </p:nvSpPr>
        <p:spPr>
          <a:xfrm>
            <a:off x="838200" y="2176529"/>
            <a:ext cx="5181600" cy="4000433"/>
          </a:xfrm>
        </p:spPr>
        <p:txBody>
          <a:bodyPr/>
          <a:lstStyle/>
          <a:p>
            <a:pPr marL="0" indent="0">
              <a:buNone/>
            </a:pPr>
            <a:r>
              <a:rPr lang="en-US" dirty="0" smtClean="0"/>
              <a:t>“</a:t>
            </a:r>
            <a:r>
              <a:rPr lang="en-US" dirty="0"/>
              <a:t>In most elections since 1940, the candidate with the strongest newspaper support has won, but there are notable exceptions.” - </a:t>
            </a:r>
            <a:r>
              <a:rPr lang="en-US" u="sng" dirty="0">
                <a:hlinkClick r:id="rId3"/>
              </a:rPr>
              <a:t>A Brief History of Newspaper </a:t>
            </a:r>
            <a:r>
              <a:rPr lang="en-US" u="sng" dirty="0" smtClean="0">
                <a:hlinkClick r:id="rId3"/>
              </a:rPr>
              <a:t>Endorsements</a:t>
            </a:r>
            <a:r>
              <a:rPr lang="en-US" u="sng" dirty="0" smtClean="0"/>
              <a:t>,2008</a:t>
            </a:r>
            <a:endParaRPr lang="en-US" dirty="0"/>
          </a:p>
        </p:txBody>
      </p:sp>
      <p:pic>
        <p:nvPicPr>
          <p:cNvPr id="5" name="Content Placeholder 4"/>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00261" y="2176529"/>
            <a:ext cx="4725477" cy="3328158"/>
          </a:xfrm>
        </p:spPr>
      </p:pic>
    </p:spTree>
    <p:extLst>
      <p:ext uri="{BB962C8B-B14F-4D97-AF65-F5344CB8AC3E}">
        <p14:creationId xmlns:p14="http://schemas.microsoft.com/office/powerpoint/2010/main" val="221260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rmAutofit fontScale="90000"/>
          </a:bodyPr>
          <a:lstStyle/>
          <a:p>
            <a:pPr algn="ctr"/>
            <a:r>
              <a:rPr lang="en-US" dirty="0" smtClean="0"/>
              <a:t/>
            </a:r>
            <a:br>
              <a:rPr lang="en-US" dirty="0" smtClean="0"/>
            </a:br>
            <a:r>
              <a:rPr lang="en-US" dirty="0" smtClean="0"/>
              <a:t>Question 3:</a:t>
            </a:r>
            <a:br>
              <a:rPr lang="en-US" dirty="0" smtClean="0"/>
            </a:br>
            <a:r>
              <a:rPr lang="en-US" dirty="0" smtClean="0"/>
              <a:t>Are local newspapers endorsement more consistent with state electoral votes?</a:t>
            </a:r>
            <a:br>
              <a:rPr lang="en-US" dirty="0" smtClean="0"/>
            </a:br>
            <a:endParaRPr lang="en-US" dirty="0"/>
          </a:p>
        </p:txBody>
      </p:sp>
      <p:sp>
        <p:nvSpPr>
          <p:cNvPr id="3" name="Content Placeholder 2"/>
          <p:cNvSpPr>
            <a:spLocks noGrp="1"/>
          </p:cNvSpPr>
          <p:nvPr>
            <p:ph sz="half" idx="1"/>
          </p:nvPr>
        </p:nvSpPr>
        <p:spPr>
          <a:xfrm>
            <a:off x="838200" y="2195739"/>
            <a:ext cx="5181600" cy="4351338"/>
          </a:xfrm>
        </p:spPr>
        <p:txBody>
          <a:bodyPr/>
          <a:lstStyle/>
          <a:p>
            <a:r>
              <a:rPr lang="en-US" dirty="0" smtClean="0"/>
              <a:t>Add categorical attributes: such as state, circulation no.</a:t>
            </a:r>
          </a:p>
          <a:p>
            <a:r>
              <a:rPr lang="en-US" dirty="0" smtClean="0"/>
              <a:t>Group by state, get probability of alignment with state electoral votes outcome</a:t>
            </a:r>
          </a:p>
          <a:p>
            <a:r>
              <a:rPr lang="en-US" dirty="0" smtClean="0"/>
              <a:t>Build an interactive map to display</a:t>
            </a:r>
          </a:p>
          <a:p>
            <a:r>
              <a:rPr lang="en-US" dirty="0" smtClean="0"/>
              <a:t>Further more, at individual newspaper level, calculate similar correlation</a:t>
            </a:r>
          </a:p>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95739"/>
            <a:ext cx="5181600" cy="4351338"/>
          </a:xfrm>
        </p:spPr>
      </p:pic>
    </p:spTree>
    <p:extLst>
      <p:ext uri="{BB962C8B-B14F-4D97-AF65-F5344CB8AC3E}">
        <p14:creationId xmlns:p14="http://schemas.microsoft.com/office/powerpoint/2010/main" val="295276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607"/>
            <a:ext cx="10515600" cy="1764405"/>
          </a:xfrm>
        </p:spPr>
        <p:txBody>
          <a:bodyPr>
            <a:normAutofit fontScale="90000"/>
          </a:bodyPr>
          <a:lstStyle/>
          <a:p>
            <a:pPr algn="ctr"/>
            <a:r>
              <a:rPr lang="en-US" b="1" dirty="0" smtClean="0"/>
              <a:t/>
            </a:r>
            <a:br>
              <a:rPr lang="en-US" b="1" dirty="0" smtClean="0"/>
            </a:br>
            <a:r>
              <a:rPr lang="en-US" dirty="0" smtClean="0"/>
              <a:t>Question 4</a:t>
            </a:r>
            <a:br>
              <a:rPr lang="en-US" dirty="0" smtClean="0"/>
            </a:br>
            <a:r>
              <a:rPr lang="en-US" dirty="0" smtClean="0"/>
              <a:t>Is there an underlying relationship between endorsement switching and election outcome?</a:t>
            </a:r>
            <a:br>
              <a:rPr lang="en-US" dirty="0" smtClean="0"/>
            </a:br>
            <a:endParaRPr lang="en-US" dirty="0"/>
          </a:p>
        </p:txBody>
      </p:sp>
      <p:sp>
        <p:nvSpPr>
          <p:cNvPr id="3" name="Content Placeholder 2"/>
          <p:cNvSpPr>
            <a:spLocks noGrp="1"/>
          </p:cNvSpPr>
          <p:nvPr>
            <p:ph sz="half" idx="1"/>
          </p:nvPr>
        </p:nvSpPr>
        <p:spPr>
          <a:xfrm>
            <a:off x="838200" y="2125013"/>
            <a:ext cx="5181600" cy="4051949"/>
          </a:xfrm>
        </p:spPr>
        <p:txBody>
          <a:bodyPr/>
          <a:lstStyle/>
          <a:p>
            <a:pPr marL="0" indent="0" algn="ctr">
              <a:buNone/>
            </a:pPr>
            <a:r>
              <a:rPr lang="en-US" b="1" dirty="0" smtClean="0"/>
              <a:t>A special behavior :  </a:t>
            </a:r>
            <a:r>
              <a:rPr lang="en-US" dirty="0" smtClean="0"/>
              <a:t>switching </a:t>
            </a:r>
          </a:p>
          <a:p>
            <a:r>
              <a:rPr lang="en-US" dirty="0" smtClean="0"/>
              <a:t>From one party to another (realignment)</a:t>
            </a:r>
          </a:p>
          <a:p>
            <a:r>
              <a:rPr lang="en-US" dirty="0" smtClean="0"/>
              <a:t>Between endorsement and no endorsement  (</a:t>
            </a:r>
            <a:r>
              <a:rPr lang="en-US" dirty="0"/>
              <a:t>ex. USA Today 2016 </a:t>
            </a:r>
            <a:r>
              <a:rPr lang="en-US" dirty="0" smtClean="0"/>
              <a:t>; Los Angeles Times 1976 </a:t>
            </a:r>
            <a:r>
              <a:rPr lang="en-US" dirty="0" err="1" smtClean="0"/>
              <a:t>dealignment</a:t>
            </a:r>
            <a:r>
              <a:rPr lang="en-US" dirty="0" smtClean="0"/>
              <a:t> )</a:t>
            </a:r>
          </a:p>
          <a:p>
            <a:r>
              <a:rPr lang="en-US" dirty="0" smtClean="0"/>
              <a:t>preceded by 3 or 4 successive  </a:t>
            </a:r>
          </a:p>
        </p:txBody>
      </p:sp>
      <p:sp>
        <p:nvSpPr>
          <p:cNvPr id="4" name="Content Placeholder 3"/>
          <p:cNvSpPr>
            <a:spLocks noGrp="1"/>
          </p:cNvSpPr>
          <p:nvPr>
            <p:ph sz="half" idx="2"/>
          </p:nvPr>
        </p:nvSpPr>
        <p:spPr>
          <a:xfrm>
            <a:off x="6172200" y="2125013"/>
            <a:ext cx="5181600" cy="4051950"/>
          </a:xfrm>
        </p:spPr>
        <p:txBody>
          <a:bodyPr/>
          <a:lstStyle/>
          <a:p>
            <a:r>
              <a:rPr lang="en-US" dirty="0" smtClean="0"/>
              <a:t>Could a high frequency of switching during a election have some indication on the national election outcome?</a:t>
            </a:r>
          </a:p>
          <a:p>
            <a:r>
              <a:rPr lang="en-US" dirty="0" smtClean="0"/>
              <a:t>Could switches on endorsement have some impact on the process of flipping a state?</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793900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Concerns:</a:t>
            </a:r>
            <a:endParaRPr lang="en-US" dirty="0"/>
          </a:p>
        </p:txBody>
      </p:sp>
      <p:sp>
        <p:nvSpPr>
          <p:cNvPr id="3" name="Content Placeholder 2"/>
          <p:cNvSpPr>
            <a:spLocks noGrp="1"/>
          </p:cNvSpPr>
          <p:nvPr>
            <p:ph idx="1"/>
          </p:nvPr>
        </p:nvSpPr>
        <p:spPr>
          <a:xfrm>
            <a:off x="838200" y="1534886"/>
            <a:ext cx="10515600" cy="4642077"/>
          </a:xfrm>
        </p:spPr>
        <p:txBody>
          <a:bodyPr/>
          <a:lstStyle/>
          <a:p>
            <a:r>
              <a:rPr lang="en-US" dirty="0" smtClean="0"/>
              <a:t>Challenges:</a:t>
            </a:r>
          </a:p>
          <a:p>
            <a:pPr lvl="1"/>
            <a:r>
              <a:rPr lang="en-US" dirty="0" smtClean="0"/>
              <a:t>Not representative: scrape more data online to cover non-mainstream </a:t>
            </a:r>
          </a:p>
          <a:p>
            <a:pPr lvl="1"/>
            <a:r>
              <a:rPr lang="en-US" dirty="0" smtClean="0"/>
              <a:t>May contain noises: ex. 2016</a:t>
            </a:r>
          </a:p>
          <a:p>
            <a:r>
              <a:rPr lang="en-US" dirty="0" smtClean="0"/>
              <a:t>Sensitivity:</a:t>
            </a:r>
          </a:p>
          <a:p>
            <a:pPr lvl="1"/>
            <a:r>
              <a:rPr lang="en-US" dirty="0" smtClean="0"/>
              <a:t>Politic topic </a:t>
            </a:r>
            <a:endParaRPr lang="en-US" dirty="0"/>
          </a:p>
        </p:txBody>
      </p:sp>
    </p:spTree>
    <p:extLst>
      <p:ext uri="{BB962C8B-B14F-4D97-AF65-F5344CB8AC3E}">
        <p14:creationId xmlns:p14="http://schemas.microsoft.com/office/powerpoint/2010/main" val="3228065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1805</TotalTime>
  <Words>890</Words>
  <Application>Microsoft Office PowerPoint</Application>
  <PresentationFormat>Widescreen</PresentationFormat>
  <Paragraphs>68</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Presidential Newspaper Endorsements</vt:lpstr>
      <vt:lpstr>Datasets</vt:lpstr>
      <vt:lpstr>Question 1:  Do more newspapers stop giving endorsement?</vt:lpstr>
      <vt:lpstr>Question 2:  Do the total newspapers endorsement align with national election outcome?</vt:lpstr>
      <vt:lpstr> Question 3: Are local newspapers endorsement more consistent with state electoral votes? </vt:lpstr>
      <vt:lpstr> Question 4 Is there an underlying relationship between endorsement switching and election outcome? </vt:lpstr>
      <vt:lpstr>Concerns: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Newspapers Endorsement</dc:title>
  <dc:creator>nan zhou</dc:creator>
  <cp:lastModifiedBy>nan zhou</cp:lastModifiedBy>
  <cp:revision>64</cp:revision>
  <dcterms:created xsi:type="dcterms:W3CDTF">2020-11-17T18:32:33Z</dcterms:created>
  <dcterms:modified xsi:type="dcterms:W3CDTF">2020-11-19T00:38:13Z</dcterms:modified>
</cp:coreProperties>
</file>