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0" autoAdjust="0"/>
    <p:restoredTop sz="75685" autoAdjust="0"/>
  </p:normalViewPr>
  <p:slideViewPr>
    <p:cSldViewPr snapToGrid="0">
      <p:cViewPr varScale="1">
        <p:scale>
          <a:sx n="88" d="100"/>
          <a:sy n="88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64615-D77C-4CCB-98AD-F525626E766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BC1DA-709A-4AD5-85B3-A9D7F7C3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panel dataset with presidential endorsement of top 100 newspapers in US based on circulation.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more data in much broader coverage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 add up to roughly 15% - 20% out of total 1297 daily newspapers.  My goal: is to have at least 80% with last 15 elections.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BC1DA-709A-4AD5-85B3-A9D7F7C312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8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Two reasons: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decline of the newspaper as a central aspect of Americans' lives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reluctance to engage in partisan politics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plot shown on right is based on Noah’s dataset with only top 100 newspapers.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BC1DA-709A-4AD5-85B3-A9D7F7C312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4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To better reflect the alignment, could change the outcome from Boolean value 0: Republic, 1: Democratic, to the fraction based on percentage of total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electoral votes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received by the winner party.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 of like transform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probability values,  a possible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 might be a fit,  but it is served to solve the classification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BC1DA-709A-4AD5-85B3-A9D7F7C312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BC1DA-709A-4AD5-85B3-A9D7F7C312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9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BC1DA-709A-4AD5-85B3-A9D7F7C312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BC1DA-709A-4AD5-85B3-A9D7F7C312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5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2198-B5E1-41AC-AD33-14ECFE24F21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DEFD-A8EC-4B36-BB89-FDF2898F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2198-B5E1-41AC-AD33-14ECFE24F21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DEFD-A8EC-4B36-BB89-FDF2898F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8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2198-B5E1-41AC-AD33-14ECFE24F21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DEFD-A8EC-4B36-BB89-FDF2898F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7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2198-B5E1-41AC-AD33-14ECFE24F21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DEFD-A8EC-4B36-BB89-FDF2898F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2198-B5E1-41AC-AD33-14ECFE24F21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DEFD-A8EC-4B36-BB89-FDF2898F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5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2198-B5E1-41AC-AD33-14ECFE24F21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DEFD-A8EC-4B36-BB89-FDF2898F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3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2198-B5E1-41AC-AD33-14ECFE24F21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DEFD-A8EC-4B36-BB89-FDF2898F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2198-B5E1-41AC-AD33-14ECFE24F21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DEFD-A8EC-4B36-BB89-FDF2898F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5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2198-B5E1-41AC-AD33-14ECFE24F21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DEFD-A8EC-4B36-BB89-FDF2898F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2198-B5E1-41AC-AD33-14ECFE24F21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DEFD-A8EC-4B36-BB89-FDF2898F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2198-B5E1-41AC-AD33-14ECFE24F21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DEFD-A8EC-4B36-BB89-FDF2898F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2198-B5E1-41AC-AD33-14ECFE24F21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DEFD-A8EC-4B36-BB89-FDF2898F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oahveltma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alfloss.com/article/19951/brief-history-newspaper-endorsem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alfloss.com/article/19951/brief-history-newspaper-endorsem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Presidential Newspaper Endorsements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Angela Zhou</a:t>
            </a:r>
          </a:p>
          <a:p>
            <a:r>
              <a:rPr lang="en-US" dirty="0" smtClean="0"/>
              <a:t>11/19/2020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334"/>
          </a:xfrm>
        </p:spPr>
        <p:txBody>
          <a:bodyPr/>
          <a:lstStyle/>
          <a:p>
            <a:pPr algn="ctr"/>
            <a:r>
              <a:rPr lang="en-US" b="1" dirty="0" smtClean="0"/>
              <a:t>Datasets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460"/>
            <a:ext cx="10515600" cy="4879503"/>
          </a:xfrm>
        </p:spPr>
        <p:txBody>
          <a:bodyPr/>
          <a:lstStyle/>
          <a:p>
            <a:r>
              <a:rPr lang="en-US" dirty="0" smtClean="0"/>
              <a:t>Main </a:t>
            </a:r>
            <a:r>
              <a:rPr lang="en-US" dirty="0" err="1" smtClean="0"/>
              <a:t>source:</a:t>
            </a:r>
            <a:r>
              <a:rPr lang="en-US" u="sng" dirty="0" err="1">
                <a:hlinkClick r:id="rId3"/>
              </a:rPr>
              <a:t>Noah</a:t>
            </a:r>
            <a:r>
              <a:rPr lang="en-US" u="sng" dirty="0">
                <a:hlinkClick r:id="rId3"/>
              </a:rPr>
              <a:t> </a:t>
            </a:r>
            <a:r>
              <a:rPr lang="en-US" u="sng" dirty="0" err="1" smtClean="0">
                <a:hlinkClick r:id="rId3"/>
              </a:rPr>
              <a:t>Veltman</a:t>
            </a:r>
            <a:endParaRPr lang="en-US" u="sng" dirty="0" smtClean="0"/>
          </a:p>
          <a:p>
            <a:pPr lvl="1"/>
            <a:r>
              <a:rPr lang="en-US" dirty="0" smtClean="0"/>
              <a:t>108 newspapers</a:t>
            </a:r>
          </a:p>
          <a:p>
            <a:pPr lvl="1"/>
            <a:r>
              <a:rPr lang="en-US" dirty="0" smtClean="0"/>
              <a:t>1980 – 2020, 11 elections</a:t>
            </a:r>
          </a:p>
          <a:p>
            <a:pPr lvl="1"/>
            <a:r>
              <a:rPr lang="en-US" dirty="0" smtClean="0"/>
              <a:t>1k records</a:t>
            </a:r>
          </a:p>
          <a:p>
            <a:r>
              <a:rPr lang="en-US" dirty="0" smtClean="0"/>
              <a:t>Second source: Wikipedia</a:t>
            </a:r>
          </a:p>
          <a:p>
            <a:pPr lvl="1"/>
            <a:r>
              <a:rPr lang="en-US" dirty="0" smtClean="0"/>
              <a:t>Daily </a:t>
            </a:r>
            <a:r>
              <a:rPr lang="en-US" dirty="0"/>
              <a:t>newspaper, weekly newspaper, magazine, college and university newspaper, scientific journals, foreign periodicals and Online news </a:t>
            </a:r>
            <a:r>
              <a:rPr lang="en-US" dirty="0" smtClean="0"/>
              <a:t>outlets</a:t>
            </a:r>
          </a:p>
          <a:p>
            <a:pPr lvl="1"/>
            <a:r>
              <a:rPr lang="en-US" dirty="0" smtClean="0"/>
              <a:t>Only 6 elections</a:t>
            </a:r>
            <a:endParaRPr lang="en-US" dirty="0"/>
          </a:p>
          <a:p>
            <a:r>
              <a:rPr lang="en-US" dirty="0" smtClean="0"/>
              <a:t>More data need to scrape online to cover 80% of total 1297 daily newspaper.</a:t>
            </a:r>
          </a:p>
        </p:txBody>
      </p:sp>
    </p:spTree>
    <p:extLst>
      <p:ext uri="{BB962C8B-B14F-4D97-AF65-F5344CB8AC3E}">
        <p14:creationId xmlns:p14="http://schemas.microsoft.com/office/powerpoint/2010/main" val="237232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No. 1: </a:t>
            </a:r>
            <a:br>
              <a:rPr lang="en-US" dirty="0" smtClean="0"/>
            </a:br>
            <a:r>
              <a:rPr lang="en-US" dirty="0" smtClean="0"/>
              <a:t>Do more newspapers stop giving endorsement?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survey by Editor &amp; Publisher showed that by </a:t>
            </a:r>
            <a:r>
              <a:rPr lang="en-US" b="1" dirty="0"/>
              <a:t>1996</a:t>
            </a:r>
            <a:r>
              <a:rPr lang="en-US" dirty="0"/>
              <a:t>, almost 70% of newspapers weren't endorsing presidential candidates as opposed to just 13.4% during the 1940 election cycle</a:t>
            </a:r>
            <a:r>
              <a:rPr lang="en-US" dirty="0" smtClean="0"/>
              <a:t>.” </a:t>
            </a:r>
            <a:r>
              <a:rPr lang="en-US" dirty="0"/>
              <a:t>- </a:t>
            </a:r>
            <a:r>
              <a:rPr lang="en-US" u="sng" dirty="0">
                <a:hlinkClick r:id="rId3"/>
              </a:rPr>
              <a:t>A Brief History of Newspaper Endorsement</a:t>
            </a:r>
            <a:r>
              <a:rPr lang="en-US" dirty="0"/>
              <a:t>, 2008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656" y="2117042"/>
            <a:ext cx="4725477" cy="3150318"/>
          </a:xfrm>
        </p:spPr>
      </p:pic>
    </p:spTree>
    <p:extLst>
      <p:ext uri="{BB962C8B-B14F-4D97-AF65-F5344CB8AC3E}">
        <p14:creationId xmlns:p14="http://schemas.microsoft.com/office/powerpoint/2010/main" val="280871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21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No. 2: </a:t>
            </a:r>
            <a:br>
              <a:rPr lang="en-US" dirty="0" smtClean="0"/>
            </a:br>
            <a:r>
              <a:rPr lang="en-US" dirty="0" smtClean="0"/>
              <a:t>Do the newspapers endorsement in total align with national election outcome?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99657"/>
            <a:ext cx="5181600" cy="34773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most elections since 1940, the candidate with the strongest newspaper support has won, but there are notable exceptions.” - </a:t>
            </a:r>
            <a:r>
              <a:rPr lang="en-US" u="sng" dirty="0">
                <a:hlinkClick r:id="rId3"/>
              </a:rPr>
              <a:t>A Brief History of Newspaper </a:t>
            </a:r>
            <a:r>
              <a:rPr lang="en-US" u="sng" dirty="0" smtClean="0">
                <a:hlinkClick r:id="rId3"/>
              </a:rPr>
              <a:t>Endorsements</a:t>
            </a:r>
            <a:r>
              <a:rPr lang="en-US" u="sng" dirty="0" smtClean="0"/>
              <a:t>,2008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18" y="2623457"/>
            <a:ext cx="4725477" cy="3414630"/>
          </a:xfrm>
        </p:spPr>
      </p:pic>
    </p:spTree>
    <p:extLst>
      <p:ext uri="{BB962C8B-B14F-4D97-AF65-F5344CB8AC3E}">
        <p14:creationId xmlns:p14="http://schemas.microsoft.com/office/powerpoint/2010/main" val="221260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 No. 3:</a:t>
            </a:r>
            <a:br>
              <a:rPr lang="en-US" dirty="0" smtClean="0"/>
            </a:br>
            <a:r>
              <a:rPr lang="en-US" dirty="0" smtClean="0"/>
              <a:t>Are local newspapers endorsement more consistent with state electoral votes?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5739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Add categorical attributes: such as state, circulation no.</a:t>
            </a:r>
          </a:p>
          <a:p>
            <a:r>
              <a:rPr lang="en-US" dirty="0" smtClean="0"/>
              <a:t>Group by state, get probability of alignment with state electoral votes outcome</a:t>
            </a:r>
          </a:p>
          <a:p>
            <a:r>
              <a:rPr lang="en-US" dirty="0" smtClean="0"/>
              <a:t>Build an interactive map to display</a:t>
            </a:r>
          </a:p>
          <a:p>
            <a:r>
              <a:rPr lang="en-US" dirty="0" smtClean="0"/>
              <a:t>Further more, at individual newspaper level, create a </a:t>
            </a:r>
            <a:r>
              <a:rPr lang="en-US" dirty="0" smtClean="0"/>
              <a:t>distribution of </a:t>
            </a:r>
            <a:r>
              <a:rPr lang="en-US" dirty="0" smtClean="0"/>
              <a:t>probability of plot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5739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295276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607"/>
            <a:ext cx="10515600" cy="17644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Question No. 4</a:t>
            </a:r>
            <a:br>
              <a:rPr lang="en-US" dirty="0" smtClean="0"/>
            </a:br>
            <a:r>
              <a:rPr lang="en-US" dirty="0" smtClean="0"/>
              <a:t>Is there an underlying relationship between endorsement switching and election outcome?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56114"/>
            <a:ext cx="5181600" cy="35208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A special behavior :  </a:t>
            </a:r>
            <a:r>
              <a:rPr lang="en-US" dirty="0" smtClean="0"/>
              <a:t>switching </a:t>
            </a:r>
          </a:p>
          <a:p>
            <a:r>
              <a:rPr lang="en-US" dirty="0" smtClean="0"/>
              <a:t>From one party to another (realignment)</a:t>
            </a:r>
          </a:p>
          <a:p>
            <a:r>
              <a:rPr lang="en-US" dirty="0" smtClean="0"/>
              <a:t>Between endorsement and no endorsement  (</a:t>
            </a:r>
            <a:r>
              <a:rPr lang="en-US" dirty="0"/>
              <a:t>ex. USA Today 2016 </a:t>
            </a:r>
            <a:r>
              <a:rPr lang="en-US" dirty="0" smtClean="0"/>
              <a:t>; Los Angeles Times 1976 </a:t>
            </a:r>
            <a:r>
              <a:rPr lang="en-US" dirty="0" err="1" smtClean="0"/>
              <a:t>dealignment</a:t>
            </a:r>
            <a:r>
              <a:rPr lang="en-US" dirty="0" smtClean="0"/>
              <a:t> )</a:t>
            </a:r>
          </a:p>
          <a:p>
            <a:r>
              <a:rPr lang="en-US" dirty="0" smtClean="0"/>
              <a:t>preceded by 3 or 4 successive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56114"/>
            <a:ext cx="5181600" cy="35208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Could a high frequency of switching during a election have some indication on the national election outcome?</a:t>
            </a:r>
          </a:p>
          <a:p>
            <a:r>
              <a:rPr lang="en-US" dirty="0" smtClean="0"/>
              <a:t>Could switches on endorsement have some impact on the process of flipping a state?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0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Concerns: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Not representative:  to cover non-mainstream </a:t>
            </a:r>
          </a:p>
          <a:p>
            <a:pPr lvl="1"/>
            <a:r>
              <a:rPr lang="en-US" dirty="0" smtClean="0"/>
              <a:t>May contain noises: ex. 2016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Sensitivity:</a:t>
            </a:r>
          </a:p>
          <a:p>
            <a:pPr lvl="1"/>
            <a:r>
              <a:rPr lang="en-US" dirty="0" smtClean="0"/>
              <a:t>Politic topic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455</Words>
  <Application>Microsoft Office PowerPoint</Application>
  <PresentationFormat>Widescreen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Presidential Newspaper Endorsements</vt:lpstr>
      <vt:lpstr>Datasets</vt:lpstr>
      <vt:lpstr>Question No. 1:  Do more newspapers stop giving endorsement?</vt:lpstr>
      <vt:lpstr>Question No. 2:  Do the newspapers endorsement in total align with national election outcome?</vt:lpstr>
      <vt:lpstr> Question No. 3: Are local newspapers endorsement more consistent with state electoral votes? </vt:lpstr>
      <vt:lpstr> Question No. 4 Is there an underlying relationship between endorsement switching and election outcome? </vt:lpstr>
      <vt:lpstr>Concerns: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Newspapers Endorsement</dc:title>
  <dc:creator>nan zhou</dc:creator>
  <cp:lastModifiedBy>nan zhou</cp:lastModifiedBy>
  <cp:revision>78</cp:revision>
  <dcterms:created xsi:type="dcterms:W3CDTF">2020-11-17T18:32:33Z</dcterms:created>
  <dcterms:modified xsi:type="dcterms:W3CDTF">2020-11-19T16:26:50Z</dcterms:modified>
</cp:coreProperties>
</file>