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40"/>
    <p:restoredTop sz="94552"/>
  </p:normalViewPr>
  <p:slideViewPr>
    <p:cSldViewPr snapToGrid="0" snapToObjects="1" showGuides="1">
      <p:cViewPr varScale="1">
        <p:scale>
          <a:sx n="37" d="100"/>
          <a:sy n="37" d="100"/>
        </p:scale>
        <p:origin x="547" y="43"/>
      </p:cViewPr>
      <p:guideLst>
        <p:guide orient="horz" pos="2160"/>
        <p:guide pos="3840"/>
        <p:guide orient="horz" pos="2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2600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61840" y="16184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38957" y="16184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B4699-63C2-AE4B-BAEC-0806D7662A71}" type="datetimeFigureOut">
              <a:rPr lang="en-GB" sz="1000" smtClean="0">
                <a:latin typeface="Arial" charset="0"/>
                <a:ea typeface="Arial" charset="0"/>
                <a:cs typeface="Arial" charset="0"/>
              </a:rPr>
              <a:t>22/11/2016</a:t>
            </a:fld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61840" y="84910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38957" y="849100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9117-0E68-4043-B145-C53FEB5470FB}" type="slidenum">
              <a:rPr lang="en-GB" sz="1000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GB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0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3749" y="1127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9416" y="11271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98A11DB-4D5F-1D48-99A9-5D87D6F0AE9F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3749" y="854764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9416" y="854764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8F697AF-9E44-DD4F-B4CB-F3BE5CB293E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1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defTabSz="914400" rtl="0" eaLnBrk="1" latinLnBrk="0" hangingPunct="1">
      <a:defRPr sz="105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(Pla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6" y="1912537"/>
            <a:ext cx="5982674" cy="349388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8418" y="388417"/>
            <a:ext cx="11409770" cy="3916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 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1715513"/>
            <a:ext cx="10053005" cy="67163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2387151"/>
            <a:ext cx="10053005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82" y="5810081"/>
            <a:ext cx="2033947" cy="6142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4993" y="4467226"/>
            <a:ext cx="5240825" cy="4212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4993" y="4888523"/>
            <a:ext cx="5246545" cy="398585"/>
          </a:xfrm>
        </p:spPr>
        <p:txBody>
          <a:bodyPr/>
          <a:lstStyle>
            <a:lvl1pPr marL="0" indent="0">
              <a:buNone/>
              <a:defRPr sz="1800" b="0" i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5200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7225" y="1793632"/>
            <a:ext cx="10807944" cy="43844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4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157169" y="1793875"/>
            <a:ext cx="7561262" cy="4384675"/>
          </a:xfrm>
        </p:spPr>
        <p:txBody>
          <a:bodyPr/>
          <a:lstStyle>
            <a:lvl2pPr marL="488950" indent="-222250">
              <a:buFont typeface=".AppleSystemUIFont" charset="-120"/>
              <a:buChar char="-"/>
              <a:defRPr/>
            </a:lvl2pPr>
            <a:lvl4pPr marL="896938" indent="-139700">
              <a:buFont typeface=".AppleSystemUIFont" charset="-120"/>
              <a:buChar char="-"/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90518" y="1793632"/>
            <a:ext cx="5274651" cy="4243753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33779" y="1793632"/>
            <a:ext cx="5274651" cy="4243753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0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10835234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8092"/>
            <a:ext cx="8051575" cy="372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46" y="17612"/>
            <a:ext cx="4129593" cy="3551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654038" y="6228000"/>
            <a:ext cx="5236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8439" y="1144505"/>
            <a:ext cx="10826730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57225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066209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361717" y="1793632"/>
            <a:ext cx="3398960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7327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1 Col.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566443"/>
            <a:ext cx="5631399" cy="578145"/>
          </a:xfrm>
        </p:spPr>
        <p:txBody>
          <a:bodyPr>
            <a:noAutofit/>
          </a:bodyPr>
          <a:lstStyle/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75498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10" y="6214103"/>
            <a:ext cx="1308353" cy="395123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38844" y="1793632"/>
            <a:ext cx="5615354" cy="4232030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2891" y="1144504"/>
            <a:ext cx="5627077" cy="5168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4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6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tx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5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3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62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33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rgbClr val="A93339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39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26" y="1912537"/>
            <a:ext cx="5982674" cy="3493882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418" y="388417"/>
            <a:ext cx="11409770" cy="391654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1715513"/>
            <a:ext cx="5356927" cy="671638"/>
          </a:xfrm>
        </p:spPr>
        <p:txBody>
          <a:bodyPr anchor="b" anchorCtr="0">
            <a:sp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2387151"/>
            <a:ext cx="5356929" cy="535531"/>
          </a:xfrm>
        </p:spPr>
        <p:txBody>
          <a:bodyPr anchor="t" anchorCtr="0">
            <a:sp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 1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82" y="5810081"/>
            <a:ext cx="2033947" cy="614252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4993" y="4467226"/>
            <a:ext cx="5240825" cy="42129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993" y="4888523"/>
            <a:ext cx="5246545" cy="398585"/>
          </a:xfrm>
        </p:spPr>
        <p:txBody>
          <a:bodyPr/>
          <a:lstStyle>
            <a:lvl1pPr marL="0" indent="0">
              <a:buNone/>
              <a:defRPr sz="1800" b="0" i="1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to add subhead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5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61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1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179" y="566443"/>
            <a:ext cx="3313502" cy="1092236"/>
          </a:xfrm>
        </p:spPr>
        <p:txBody>
          <a:bodyPr anchor="b" anchorCtr="0">
            <a:noAutofit/>
          </a:bodyPr>
          <a:lstStyle/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add title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57330" y="0"/>
            <a:ext cx="8034670" cy="342368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157331" y="3455581"/>
            <a:ext cx="3891293" cy="34024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4038" y="6228000"/>
            <a:ext cx="328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9418" y="3454400"/>
            <a:ext cx="4112582" cy="3403599"/>
          </a:xfrm>
          <a:solidFill>
            <a:schemeClr val="accent6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optional pull out copy statement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3045" y="1793632"/>
            <a:ext cx="3305909" cy="4255476"/>
          </a:xfrm>
        </p:spPr>
        <p:txBody>
          <a:bodyPr/>
          <a:lstStyle>
            <a:lvl1pPr marL="266700" indent="-266700">
              <a:buFont typeface="Arial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4988" indent="-268288">
              <a:buFont typeface=".AppleSystemUIFont" charset="-120"/>
              <a:buChar char="-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57238" indent="-233363"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77900" indent="-233363">
              <a:buFont typeface=".AppleSystemUIFont" charset="-120"/>
              <a:buChar char="-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03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5507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9225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1860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6812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4370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5304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2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157329" y="0"/>
            <a:ext cx="389129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723" y="1"/>
            <a:ext cx="4105275" cy="26892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086724" y="2727325"/>
            <a:ext cx="4105275" cy="413067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117975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380333" y="2708520"/>
            <a:ext cx="34133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72593" y="2832920"/>
            <a:ext cx="3534097" cy="1255728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copy statement in this position only</a:t>
            </a:r>
          </a:p>
        </p:txBody>
      </p:sp>
    </p:spTree>
    <p:extLst>
      <p:ext uri="{BB962C8B-B14F-4D97-AF65-F5344CB8AC3E}">
        <p14:creationId xmlns:p14="http://schemas.microsoft.com/office/powerpoint/2010/main" val="14257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2880765"/>
            <a:ext cx="8315361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0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3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625" y="3422650"/>
            <a:ext cx="6175373" cy="3441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38844" y="3531967"/>
            <a:ext cx="5631399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81700" cy="686409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6" y="0"/>
            <a:ext cx="6175374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35683" y="4113081"/>
            <a:ext cx="563721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2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4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6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Maro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3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7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Ru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5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Blu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age 4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981700" cy="6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533" y="566443"/>
            <a:ext cx="5079151" cy="57814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16625" y="0"/>
            <a:ext cx="6175375" cy="3387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67"/>
          <a:stretch/>
        </p:blipFill>
        <p:spPr>
          <a:xfrm>
            <a:off x="5972560" y="3357189"/>
            <a:ext cx="6196651" cy="3530721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423" y="1141281"/>
            <a:ext cx="5088577" cy="4247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1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4324816"/>
            <a:ext cx="5456197" cy="388418"/>
          </a:xfrm>
        </p:spPr>
        <p:txBody>
          <a:bodyPr anchor="b" anchorCtr="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contact details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626" y="1743417"/>
            <a:ext cx="271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accent1"/>
                </a:solidFill>
              </a:rPr>
              <a:t>Thank you</a:t>
            </a:r>
            <a:endParaRPr lang="en-GB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14" y="5797457"/>
            <a:ext cx="2062715" cy="622940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4993" y="4707440"/>
            <a:ext cx="5454337" cy="313932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b="0" dirty="0" smtClean="0"/>
              <a:t>Click to add address and contact details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236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42" y="2427610"/>
            <a:ext cx="5436894" cy="16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4" y="2880765"/>
            <a:ext cx="8298269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rgbClr val="A9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2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.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4" y="13852"/>
            <a:ext cx="8011116" cy="685751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80326" y="388417"/>
            <a:ext cx="11434046" cy="61013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1178" y="6058493"/>
            <a:ext cx="5235548" cy="365125"/>
          </a:xfrm>
        </p:spPr>
        <p:txBody>
          <a:bodyPr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fld id="{EAB3B0B0-AEDB-CA4E-9EC4-D1574C4EFD42}" type="slidenum">
              <a:rPr lang="en-GB" smtClean="0"/>
              <a:pPr/>
              <a:t>‹#›</a:t>
            </a:fld>
            <a:r>
              <a:rPr lang="en-GB" dirty="0" smtClean="0"/>
              <a:t> | Focus where it matters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2100" y="4207858"/>
            <a:ext cx="108595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14995" y="2880765"/>
            <a:ext cx="8298270" cy="1175368"/>
          </a:xfrm>
        </p:spPr>
        <p:txBody>
          <a:bodyPr anchor="b" anchorCtr="0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</a:t>
            </a:r>
            <a:r>
              <a:rPr lang="en-US" smtClean="0"/>
              <a:t>add big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0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79" y="566443"/>
            <a:ext cx="10722621" cy="11242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79" y="1825625"/>
            <a:ext cx="10722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B0B0-AEDB-CA4E-9EC4-D1574C4EF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6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7" r:id="rId3"/>
    <p:sldLayoutId id="2147483668" r:id="rId4"/>
    <p:sldLayoutId id="2147483684" r:id="rId5"/>
    <p:sldLayoutId id="2147483666" r:id="rId6"/>
    <p:sldLayoutId id="2147483687" r:id="rId7"/>
    <p:sldLayoutId id="2147483669" r:id="rId8"/>
    <p:sldLayoutId id="2147483670" r:id="rId9"/>
    <p:sldLayoutId id="2147483661" r:id="rId10"/>
    <p:sldLayoutId id="2147483704" r:id="rId11"/>
    <p:sldLayoutId id="2147483650" r:id="rId12"/>
    <p:sldLayoutId id="2147483662" r:id="rId13"/>
    <p:sldLayoutId id="2147483671" r:id="rId14"/>
    <p:sldLayoutId id="2147483673" r:id="rId15"/>
    <p:sldLayoutId id="2147483674" r:id="rId16"/>
    <p:sldLayoutId id="2147483683" r:id="rId17"/>
    <p:sldLayoutId id="2147483675" r:id="rId18"/>
    <p:sldLayoutId id="2147483686" r:id="rId19"/>
    <p:sldLayoutId id="2147483676" r:id="rId20"/>
    <p:sldLayoutId id="2147483672" r:id="rId21"/>
    <p:sldLayoutId id="2147483677" r:id="rId22"/>
    <p:sldLayoutId id="2147483678" r:id="rId23"/>
    <p:sldLayoutId id="2147483682" r:id="rId24"/>
    <p:sldLayoutId id="2147483679" r:id="rId25"/>
    <p:sldLayoutId id="2147483685" r:id="rId26"/>
    <p:sldLayoutId id="2147483681" r:id="rId27"/>
    <p:sldLayoutId id="2147483680" r:id="rId28"/>
    <p:sldLayoutId id="2147483699" r:id="rId29"/>
    <p:sldLayoutId id="2147483688" r:id="rId30"/>
    <p:sldLayoutId id="2147483690" r:id="rId31"/>
    <p:sldLayoutId id="2147483689" r:id="rId32"/>
    <p:sldLayoutId id="2147483691" r:id="rId33"/>
    <p:sldLayoutId id="2147483692" r:id="rId34"/>
    <p:sldLayoutId id="2147483693" r:id="rId35"/>
    <p:sldLayoutId id="2147483700" r:id="rId36"/>
    <p:sldLayoutId id="2147483698" r:id="rId37"/>
    <p:sldLayoutId id="2147483696" r:id="rId38"/>
    <p:sldLayoutId id="2147483697" r:id="rId39"/>
    <p:sldLayoutId id="2147483701" r:id="rId40"/>
    <p:sldLayoutId id="2147483695" r:id="rId41"/>
    <p:sldLayoutId id="2147483694" r:id="rId42"/>
    <p:sldLayoutId id="2147483702" r:id="rId43"/>
    <p:sldLayoutId id="2147483660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88950" indent="-2222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57238" indent="-2222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96938" indent="-1397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23938" indent="-1270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oryteller.tigris.org/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glenn-block&amp;name=pattern-event-aggregator&amp;clip=5&amp;mode=live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player?course=patterns-library&amp;author=glenn-block&amp;name=pattern-event-aggregator&amp;clip=8&amp;mode=live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bserver_pattern" TargetMode="External"/><Relationship Id="rId2" Type="http://schemas.openxmlformats.org/officeDocument/2006/relationships/hyperlink" Target="http://en.wikipedia.org/wiki/Publish/subscribe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Aggregator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Howard Zhou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Longan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Consequences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Publishers and subscribers are completely decoupled</a:t>
            </a:r>
          </a:p>
          <a:p>
            <a:r>
              <a:rPr lang="en-US" altLang="zh-CN" dirty="0" smtClean="0"/>
              <a:t>New events can more easily be introduced in the system (Open/Closed principle)</a:t>
            </a:r>
          </a:p>
          <a:p>
            <a:r>
              <a:rPr lang="en-US" altLang="zh-CN" dirty="0" smtClean="0"/>
              <a:t>Memory leaks due to </a:t>
            </a:r>
            <a:r>
              <a:rPr lang="en-US" altLang="zh-CN" dirty="0" err="1" smtClean="0"/>
              <a:t>eventing</a:t>
            </a:r>
            <a:r>
              <a:rPr lang="en-US" altLang="zh-CN" dirty="0" smtClean="0"/>
              <a:t> are reduced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Known Uses/Variations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/>
              <a:t>StoryTeller</a:t>
            </a:r>
            <a:r>
              <a:rPr lang="en-US" altLang="zh-CN" dirty="0" smtClean="0"/>
              <a:t> – </a:t>
            </a:r>
            <a:r>
              <a:rPr lang="en-US" altLang="zh-CN" dirty="0" smtClean="0">
                <a:hlinkClick r:id="rId2"/>
              </a:rPr>
              <a:t>http://storyteller.tigris.org/</a:t>
            </a:r>
            <a:endParaRPr lang="en-US" altLang="zh-CN" dirty="0" smtClean="0"/>
          </a:p>
          <a:p>
            <a:r>
              <a:rPr lang="en-US" altLang="zh-CN" dirty="0" smtClean="0"/>
              <a:t>MVVM Light –http://mvvmlighter.codeplex.com</a:t>
            </a:r>
          </a:p>
          <a:p>
            <a:r>
              <a:rPr lang="en-US" altLang="zh-CN" dirty="0" smtClean="0"/>
              <a:t>Prism – http://Microsoft.com/prism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/>
              <a:t>EventAggregator</a:t>
            </a:r>
            <a:r>
              <a:rPr lang="en-US" altLang="zh-CN" dirty="0" smtClean="0"/>
              <a:t> is useful for coordinating notifications in complex systems</a:t>
            </a:r>
          </a:p>
          <a:p>
            <a:r>
              <a:rPr lang="en-US" altLang="zh-CN" dirty="0" smtClean="0"/>
              <a:t>It reduces coupling, improves maintainability and testability</a:t>
            </a:r>
          </a:p>
          <a:p>
            <a:r>
              <a:rPr lang="en-US" altLang="zh-CN" dirty="0" smtClean="0"/>
              <a:t>It may be overkill for simple systems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Simplify event registration by providing a single centralized store</a:t>
            </a:r>
          </a:p>
          <a:p>
            <a:r>
              <a:rPr lang="en-US" dirty="0" smtClean="0"/>
              <a:t>Reduce coupling between publishers and subscribers</a:t>
            </a:r>
          </a:p>
          <a:p>
            <a:r>
              <a:rPr lang="en-US" dirty="0" smtClean="0"/>
              <a:t>Reduce friction for introducing new events</a:t>
            </a:r>
          </a:p>
          <a:p>
            <a:r>
              <a:rPr lang="en-US" dirty="0" smtClean="0"/>
              <a:t>Reduce memory management issues related to </a:t>
            </a:r>
            <a:r>
              <a:rPr lang="en-US" dirty="0" err="1" smtClean="0"/>
              <a:t>eventing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Applicability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You are building a composite application</a:t>
            </a:r>
          </a:p>
          <a:p>
            <a:r>
              <a:rPr lang="en-US" altLang="zh-CN" dirty="0" smtClean="0"/>
              <a:t>You have complex screens</a:t>
            </a:r>
          </a:p>
          <a:p>
            <a:r>
              <a:rPr lang="en-US" altLang="zh-CN" dirty="0" smtClean="0"/>
              <a:t>You have many publishers and subscribers</a:t>
            </a:r>
          </a:p>
          <a:p>
            <a:r>
              <a:rPr lang="en-US" altLang="zh-CN" dirty="0" smtClean="0"/>
              <a:t>You have many events </a:t>
            </a:r>
          </a:p>
          <a:p>
            <a:r>
              <a:rPr lang="en-US" altLang="zh-CN" dirty="0" smtClean="0"/>
              <a:t>New events are added frequently</a:t>
            </a:r>
          </a:p>
          <a:p>
            <a:r>
              <a:rPr lang="en-US" altLang="zh-CN" dirty="0" smtClean="0"/>
              <a:t>Static events are a red flag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app.pluralsight.com/player?course=patterns-library&amp;author=glenn-block&amp;name=pattern-event-aggregator&amp;clip=5&amp;mode=live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 with the current implementation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Publishers and Subscribers are tightly coupled</a:t>
            </a:r>
          </a:p>
          <a:p>
            <a:r>
              <a:rPr lang="en-US" altLang="zh-CN" dirty="0" smtClean="0"/>
              <a:t>Introducing a new events/ subscribers is difficult</a:t>
            </a:r>
          </a:p>
          <a:p>
            <a:r>
              <a:rPr lang="en-US" altLang="zh-CN" dirty="0" smtClean="0"/>
              <a:t>Several implicit memory management issues (</a:t>
            </a:r>
            <a:r>
              <a:rPr lang="en-US" altLang="zh-CN" dirty="0" err="1" smtClean="0"/>
              <a:t>WeakEventManagement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673352" y="4690872"/>
            <a:ext cx="214884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256518" y="1923505"/>
            <a:ext cx="214884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254496" y="4712091"/>
            <a:ext cx="214884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Publisher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73352" y="1933956"/>
            <a:ext cx="214884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912357" y="3275838"/>
            <a:ext cx="214884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</a:t>
            </a:r>
          </a:p>
          <a:p>
            <a:pPr algn="ctr"/>
            <a:r>
              <a:rPr lang="en-US" altLang="zh-CN" dirty="0" smtClean="0"/>
              <a:t>Aggregator</a:t>
            </a:r>
            <a:endParaRPr lang="zh-CN" alt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2747772" y="2985516"/>
            <a:ext cx="1164585" cy="2903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6063219" y="2975065"/>
            <a:ext cx="1267719" cy="363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96205" y="4327398"/>
            <a:ext cx="1216152" cy="36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H="1" flipV="1">
            <a:off x="6061197" y="4327398"/>
            <a:ext cx="1267719" cy="38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3477" y="2992177"/>
            <a:ext cx="123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Observes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253221" y="3082759"/>
            <a:ext cx="123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Observes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40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It Gets Used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Publishers and Subscribers each hold a reference to the aggregator</a:t>
            </a:r>
          </a:p>
          <a:p>
            <a:r>
              <a:rPr lang="en-US" altLang="zh-CN" dirty="0" smtClean="0"/>
              <a:t>Publishers call publication methods to notify subscribers</a:t>
            </a:r>
          </a:p>
          <a:p>
            <a:r>
              <a:rPr lang="en-US" altLang="zh-CN" dirty="0" smtClean="0"/>
              <a:t>Subscribers call subscription methods to receive notifications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smtClean="0">
                <a:hlinkClick r:id="rId2"/>
              </a:rPr>
              <a:t>app.pluralsight.com/player?course=patterns-library&amp;author=glenn-block&amp;name=pattern-event-aggregator&amp;clip=8&amp;mode=live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</a:t>
            </a:r>
            <a:r>
              <a:rPr lang="en-US" altLang="zh-CN" dirty="0" err="1" smtClean="0"/>
              <a:t>Pattens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Pub/Sub - </a:t>
            </a:r>
            <a:r>
              <a:rPr lang="en-US" altLang="zh-CN" dirty="0" smtClean="0">
                <a:hlinkClick r:id="rId2"/>
              </a:rPr>
              <a:t>http://en.Wikipedia.org/wiki/Publish/subscribe</a:t>
            </a:r>
            <a:endParaRPr lang="en-US" altLang="zh-CN" dirty="0" smtClean="0"/>
          </a:p>
          <a:p>
            <a:r>
              <a:rPr lang="en-US" altLang="zh-CN" dirty="0" smtClean="0"/>
              <a:t>Observer – </a:t>
            </a:r>
            <a:r>
              <a:rPr lang="en-US" altLang="zh-CN" dirty="0" smtClean="0">
                <a:hlinkClick r:id="rId3"/>
              </a:rPr>
              <a:t>http://en.Wikipedia.org/wiki/Observer_pattern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kta PPT template D6">
  <a:themeElements>
    <a:clrScheme name="Elekta 2">
      <a:dk1>
        <a:srgbClr val="000000"/>
      </a:dk1>
      <a:lt1>
        <a:srgbClr val="FFFFFF"/>
      </a:lt1>
      <a:dk2>
        <a:srgbClr val="05647E"/>
      </a:dk2>
      <a:lt2>
        <a:srgbClr val="CCC8C7"/>
      </a:lt2>
      <a:accent1>
        <a:srgbClr val="26B9CD"/>
      </a:accent1>
      <a:accent2>
        <a:srgbClr val="B3DBE2"/>
      </a:accent2>
      <a:accent3>
        <a:srgbClr val="A21B63"/>
      </a:accent3>
      <a:accent4>
        <a:srgbClr val="498828"/>
      </a:accent4>
      <a:accent5>
        <a:srgbClr val="152B73"/>
      </a:accent5>
      <a:accent6>
        <a:srgbClr val="E55310"/>
      </a:accent6>
      <a:hlink>
        <a:srgbClr val="A83339"/>
      </a:hlink>
      <a:folHlink>
        <a:srgbClr val="72C3D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kta PPT Template.pptx" id="{81B4DF87-2EB2-4A6E-AF8B-51B365713CD6}" vid="{8ADC18F4-C6E6-473B-8BA6-BBF778002D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C54775138E84CAE92CFBFCD127093" ma:contentTypeVersion="0" ma:contentTypeDescription="Create a new document." ma:contentTypeScope="" ma:versionID="e60b52d286a26ab99d021b927f3328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BC3E1-A0E1-452D-994C-3674AFD8CB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60047E-AC72-436F-8432-85348B017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370283-07DD-4974-BB54-82A4F0AC1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Aggregator</Template>
  <TotalTime>197</TotalTime>
  <Words>226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.AppleSystemUIFont</vt:lpstr>
      <vt:lpstr>黑体</vt:lpstr>
      <vt:lpstr>Arial</vt:lpstr>
      <vt:lpstr>Elekta PPT template D6</vt:lpstr>
      <vt:lpstr>Event Aggregator</vt:lpstr>
      <vt:lpstr>Intent</vt:lpstr>
      <vt:lpstr>Applicability</vt:lpstr>
      <vt:lpstr>Demo</vt:lpstr>
      <vt:lpstr>Issues with the current implementation</vt:lpstr>
      <vt:lpstr>Structure</vt:lpstr>
      <vt:lpstr>How It Gets Used</vt:lpstr>
      <vt:lpstr>Demo</vt:lpstr>
      <vt:lpstr>Related Pattens</vt:lpstr>
      <vt:lpstr>Consequences</vt:lpstr>
      <vt:lpstr>Known Uses/Variations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creator>Zhou, Haokun</dc:creator>
  <cp:lastModifiedBy>Zhou, Haokun</cp:lastModifiedBy>
  <cp:revision>18</cp:revision>
  <cp:lastPrinted>2016-09-13T08:51:50Z</cp:lastPrinted>
  <dcterms:created xsi:type="dcterms:W3CDTF">2016-11-16T05:53:29Z</dcterms:created>
  <dcterms:modified xsi:type="dcterms:W3CDTF">2016-11-22T03:06:36Z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0x010100AA5C54775138E84CAE92CFBFCD127093</vt:lpwstr>
  </property>
</Properties>
</file>