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3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40"/>
    <p:restoredTop sz="94552"/>
  </p:normalViewPr>
  <p:slideViewPr>
    <p:cSldViewPr snapToGrid="0" snapToObjects="1" showGuides="1">
      <p:cViewPr varScale="1">
        <p:scale>
          <a:sx n="44" d="100"/>
          <a:sy n="44" d="100"/>
        </p:scale>
        <p:origin x="293" y="53"/>
      </p:cViewPr>
      <p:guideLst>
        <p:guide orient="horz" pos="2160"/>
        <p:guide pos="3840"/>
        <p:guide orient="horz" pos="2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0" d="100"/>
          <a:sy n="160" d="100"/>
        </p:scale>
        <p:origin x="2600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61840" y="16184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1000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38957" y="16184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B4699-63C2-AE4B-BAEC-0806D7662A71}" type="datetimeFigureOut">
              <a:rPr lang="en-GB" sz="1000" smtClean="0">
                <a:latin typeface="Arial" charset="0"/>
                <a:ea typeface="Arial" charset="0"/>
                <a:cs typeface="Arial" charset="0"/>
              </a:rPr>
              <a:t>25/11/2016</a:t>
            </a:fld>
            <a:endParaRPr lang="en-GB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61840" y="849100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38957" y="849100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D9117-0E68-4043-B145-C53FEB5470FB}" type="slidenum">
              <a:rPr lang="en-GB" sz="1000" smtClean="0">
                <a:latin typeface="Arial" charset="0"/>
                <a:ea typeface="Arial" charset="0"/>
                <a:cs typeface="Arial" charset="0"/>
              </a:rPr>
              <a:t>‹#›</a:t>
            </a:fld>
            <a:endParaRPr lang="en-GB" sz="10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01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53749" y="11271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50" b="1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9416" y="11271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5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98A11DB-4D5F-1D48-99A9-5D87D6F0AE9F}" type="datetimeFigureOut">
              <a:rPr lang="en-GB" smtClean="0"/>
              <a:pPr/>
              <a:t>25/11/2016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53749" y="8547648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5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9416" y="8547648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8F697AF-9E44-DD4F-B4CB-F3BE5CB293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51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5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defTabSz="914400" rtl="0" eaLnBrk="1" latinLnBrk="0" hangingPunct="1">
      <a:defRPr sz="105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defTabSz="914400" rtl="0" eaLnBrk="1" latinLnBrk="0" hangingPunct="1">
      <a:defRPr sz="105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defTabSz="914400" rtl="0" eaLnBrk="1" latinLnBrk="0" hangingPunct="1">
      <a:defRPr sz="105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defTabSz="914400" rtl="0" eaLnBrk="1" latinLnBrk="0" hangingPunct="1">
      <a:defRPr sz="105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(Plai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26" y="1912537"/>
            <a:ext cx="5982674" cy="349388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8418" y="388417"/>
            <a:ext cx="11409770" cy="3916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 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4994" y="1715513"/>
            <a:ext cx="10053005" cy="67163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4993" y="2387151"/>
            <a:ext cx="10053005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 1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282" y="5810081"/>
            <a:ext cx="2033947" cy="61425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14993" y="4467226"/>
            <a:ext cx="5240825" cy="42129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to add subhead 2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14993" y="4888523"/>
            <a:ext cx="5246545" cy="398585"/>
          </a:xfrm>
        </p:spPr>
        <p:txBody>
          <a:bodyPr/>
          <a:lstStyle>
            <a:lvl1pPr marL="0" indent="0">
              <a:buNone/>
              <a:defRPr sz="1800" b="0" i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to add subhead 2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. Co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10835234" cy="578145"/>
          </a:xfrm>
        </p:spPr>
        <p:txBody>
          <a:bodyPr>
            <a:noAutofit/>
          </a:bodyPr>
          <a:lstStyle/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8092"/>
            <a:ext cx="8051575" cy="3722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46" y="17612"/>
            <a:ext cx="4129593" cy="355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10" y="6214103"/>
            <a:ext cx="1308353" cy="395123"/>
          </a:xfrm>
          <a:prstGeom prst="rect">
            <a:avLst/>
          </a:prstGeom>
        </p:spPr>
      </p:pic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55200" y="6228000"/>
            <a:ext cx="5236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57225" y="1793632"/>
            <a:ext cx="10807944" cy="4384430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8439" y="1144505"/>
            <a:ext cx="10826730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4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10835234" cy="578145"/>
          </a:xfrm>
        </p:spPr>
        <p:txBody>
          <a:bodyPr>
            <a:noAutofit/>
          </a:bodyPr>
          <a:lstStyle/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8092"/>
            <a:ext cx="8051575" cy="3722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46" y="17612"/>
            <a:ext cx="4129593" cy="355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10" y="6214103"/>
            <a:ext cx="1308353" cy="395123"/>
          </a:xfrm>
          <a:prstGeom prst="rect">
            <a:avLst/>
          </a:prstGeom>
        </p:spPr>
      </p:pic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54038" y="6228000"/>
            <a:ext cx="5236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8439" y="1144505"/>
            <a:ext cx="10826730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2157169" y="1793875"/>
            <a:ext cx="7561262" cy="4384675"/>
          </a:xfrm>
        </p:spPr>
        <p:txBody>
          <a:bodyPr/>
          <a:lstStyle>
            <a:lvl2pPr marL="488950" indent="-222250">
              <a:buFont typeface=".AppleSystemUIFont" charset="-120"/>
              <a:buChar char="-"/>
              <a:defRPr/>
            </a:lvl2pPr>
            <a:lvl4pPr marL="896938" indent="-139700">
              <a:buFont typeface=".AppleSystemUIFont" charset="-120"/>
              <a:buChar char="-"/>
              <a:defRPr/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. Co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10835234" cy="578145"/>
          </a:xfrm>
        </p:spPr>
        <p:txBody>
          <a:bodyPr>
            <a:noAutofit/>
          </a:bodyPr>
          <a:lstStyle/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8092"/>
            <a:ext cx="8051575" cy="3722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46" y="17612"/>
            <a:ext cx="4129593" cy="3551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10" y="6214103"/>
            <a:ext cx="1308353" cy="395123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54038" y="6228000"/>
            <a:ext cx="5236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638439" y="1144505"/>
            <a:ext cx="10826730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190518" y="1793632"/>
            <a:ext cx="5274651" cy="4243753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33779" y="1793632"/>
            <a:ext cx="5274651" cy="4243753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048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. Co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10835234" cy="578145"/>
          </a:xfrm>
        </p:spPr>
        <p:txBody>
          <a:bodyPr>
            <a:noAutofit/>
          </a:bodyPr>
          <a:lstStyle/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8092"/>
            <a:ext cx="8051575" cy="3722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46" y="17612"/>
            <a:ext cx="4129593" cy="3551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10" y="6214103"/>
            <a:ext cx="1308353" cy="395123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654038" y="6228000"/>
            <a:ext cx="5236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8439" y="1144505"/>
            <a:ext cx="10826730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57225" y="1793632"/>
            <a:ext cx="3398960" cy="4232030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066209" y="1793632"/>
            <a:ext cx="3398960" cy="4232030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361717" y="1793632"/>
            <a:ext cx="3398960" cy="4232030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7327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1 Col. Co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566443"/>
            <a:ext cx="5631399" cy="578145"/>
          </a:xfrm>
        </p:spPr>
        <p:txBody>
          <a:bodyPr>
            <a:noAutofit/>
          </a:bodyPr>
          <a:lstStyle/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75498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10" y="6214103"/>
            <a:ext cx="1308353" cy="395123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38844" y="1793632"/>
            <a:ext cx="5615354" cy="4232030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42891" y="1144504"/>
            <a:ext cx="5627077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09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accent4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165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Blu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tx2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354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Maro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accent3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4621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Blu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accent2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33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Ru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rgbClr val="A93339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0390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26" y="1912537"/>
            <a:ext cx="5982674" cy="3493882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8418" y="388417"/>
            <a:ext cx="11409770" cy="391654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1715513"/>
            <a:ext cx="5356927" cy="671638"/>
          </a:xfrm>
        </p:spPr>
        <p:txBody>
          <a:bodyPr anchor="b" anchorCtr="0">
            <a:sp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4993" y="2387151"/>
            <a:ext cx="5356929" cy="535531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 1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282" y="5810081"/>
            <a:ext cx="2033947" cy="614252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4993" y="4467226"/>
            <a:ext cx="5240825" cy="42129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to add subhead 2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993" y="4888523"/>
            <a:ext cx="5246545" cy="398585"/>
          </a:xfrm>
        </p:spPr>
        <p:txBody>
          <a:bodyPr/>
          <a:lstStyle>
            <a:lvl1pPr marL="0" indent="0">
              <a:buNone/>
              <a:defRPr sz="1800" b="0" i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to add subhead 2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4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Blu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accent5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61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accent6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8032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55077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Blu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92258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Maro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11860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Blu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168129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Ru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rgbClr val="A9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43705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Blu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53044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142575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7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4" y="2880765"/>
            <a:ext cx="8315361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01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Blu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3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Maro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2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Blu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37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Ru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rgbClr val="A9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Blu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1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2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4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Blu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66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Maro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6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Blu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38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2880765"/>
            <a:ext cx="8298270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7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Ru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rgbClr val="A9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55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Blu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47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18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4" y="4324816"/>
            <a:ext cx="5456197" cy="388418"/>
          </a:xfrm>
        </p:spPr>
        <p:txBody>
          <a:bodyPr anchor="b" anchorCtr="0">
            <a:no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contact details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25626" y="1743417"/>
            <a:ext cx="271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accent1"/>
                </a:solidFill>
              </a:rPr>
              <a:t>Thank you</a:t>
            </a:r>
            <a:endParaRPr lang="en-GB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814" y="5797457"/>
            <a:ext cx="2062715" cy="622940"/>
          </a:xfrm>
          <a:prstGeom prst="rect">
            <a:avLst/>
          </a:prstGeom>
        </p:spPr>
      </p:pic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4993" y="4707440"/>
            <a:ext cx="5454337" cy="3139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b="0" dirty="0" smtClean="0"/>
              <a:t>Click to add address and contact details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92367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42" y="2427610"/>
            <a:ext cx="5436894" cy="16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5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4" y="2880765"/>
            <a:ext cx="8298269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3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2880765"/>
            <a:ext cx="8298270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R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rgbClr val="A9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2880765"/>
            <a:ext cx="8298270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25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2880765"/>
            <a:ext cx="8298270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30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2880765"/>
            <a:ext cx="8298270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04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179" y="566443"/>
            <a:ext cx="10722621" cy="11242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79" y="1825625"/>
            <a:ext cx="107226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3B0B0-AEDB-CA4E-9EC4-D1574C4EF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66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7" r:id="rId3"/>
    <p:sldLayoutId id="2147483668" r:id="rId4"/>
    <p:sldLayoutId id="2147483684" r:id="rId5"/>
    <p:sldLayoutId id="2147483666" r:id="rId6"/>
    <p:sldLayoutId id="2147483687" r:id="rId7"/>
    <p:sldLayoutId id="2147483669" r:id="rId8"/>
    <p:sldLayoutId id="2147483670" r:id="rId9"/>
    <p:sldLayoutId id="2147483661" r:id="rId10"/>
    <p:sldLayoutId id="2147483704" r:id="rId11"/>
    <p:sldLayoutId id="2147483650" r:id="rId12"/>
    <p:sldLayoutId id="2147483662" r:id="rId13"/>
    <p:sldLayoutId id="2147483671" r:id="rId14"/>
    <p:sldLayoutId id="2147483673" r:id="rId15"/>
    <p:sldLayoutId id="2147483674" r:id="rId16"/>
    <p:sldLayoutId id="2147483683" r:id="rId17"/>
    <p:sldLayoutId id="2147483675" r:id="rId18"/>
    <p:sldLayoutId id="2147483686" r:id="rId19"/>
    <p:sldLayoutId id="2147483676" r:id="rId20"/>
    <p:sldLayoutId id="2147483672" r:id="rId21"/>
    <p:sldLayoutId id="2147483677" r:id="rId22"/>
    <p:sldLayoutId id="2147483678" r:id="rId23"/>
    <p:sldLayoutId id="2147483682" r:id="rId24"/>
    <p:sldLayoutId id="2147483679" r:id="rId25"/>
    <p:sldLayoutId id="2147483685" r:id="rId26"/>
    <p:sldLayoutId id="2147483681" r:id="rId27"/>
    <p:sldLayoutId id="2147483680" r:id="rId28"/>
    <p:sldLayoutId id="2147483699" r:id="rId29"/>
    <p:sldLayoutId id="2147483688" r:id="rId30"/>
    <p:sldLayoutId id="2147483690" r:id="rId31"/>
    <p:sldLayoutId id="2147483689" r:id="rId32"/>
    <p:sldLayoutId id="2147483691" r:id="rId33"/>
    <p:sldLayoutId id="2147483692" r:id="rId34"/>
    <p:sldLayoutId id="2147483693" r:id="rId35"/>
    <p:sldLayoutId id="2147483700" r:id="rId36"/>
    <p:sldLayoutId id="2147483698" r:id="rId37"/>
    <p:sldLayoutId id="2147483696" r:id="rId38"/>
    <p:sldLayoutId id="2147483697" r:id="rId39"/>
    <p:sldLayoutId id="2147483701" r:id="rId40"/>
    <p:sldLayoutId id="2147483695" r:id="rId41"/>
    <p:sldLayoutId id="2147483694" r:id="rId42"/>
    <p:sldLayoutId id="2147483702" r:id="rId43"/>
    <p:sldLayoutId id="2147483660" r:id="rId4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88950" indent="-22225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57238" indent="-22225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96938" indent="-1397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23938" indent="-1270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luralsight.com/player?course=patterns-library&amp;author=david-starr&amp;name=pattern-factories&amp;clip=8&amp;mode=live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luralsight.com/player?course=patterns-library&amp;author=david-starr&amp;name=pattern-factories&amp;clip=11&amp;mode=live" TargetMode="Externa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luralsight.com/player?course=patterns-library&amp;author=david-starr&amp;name=pattern-factories&amp;clip=13&amp;mode=live" TargetMode="Externa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luralsight.com/player?course=patterns-library&amp;author=david-starr&amp;name=pattern-factories&amp;clip=2&amp;mode=live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luralsight.com/player?course=patterns-library&amp;author=david-starr&amp;name=pattern-factories&amp;clip=5&amp;mode=live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Howard Zhou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Longan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7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44505"/>
            <a:ext cx="8110728" cy="51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>
                <a:hlinkClick r:id="rId2"/>
              </a:rPr>
              <a:t>https://</a:t>
            </a:r>
            <a:r>
              <a:rPr lang="en-GB" altLang="zh-CN" dirty="0" smtClean="0">
                <a:hlinkClick r:id="rId2"/>
              </a:rPr>
              <a:t>app.pluralsight.com/player?course=patterns-library&amp;author=david-starr&amp;name=pattern-factories&amp;clip=8&amp;mode=live</a:t>
            </a:r>
            <a:endParaRPr lang="en-GB" altLang="zh-CN" dirty="0" smtClean="0"/>
          </a:p>
          <a:p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0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Advantages &amp; Disadvantages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Advantages</a:t>
            </a:r>
          </a:p>
          <a:p>
            <a:pPr lvl="1"/>
            <a:r>
              <a:rPr lang="en-US" altLang="zh-CN" dirty="0" smtClean="0"/>
              <a:t>Eliminate references to concrete classes</a:t>
            </a:r>
          </a:p>
          <a:p>
            <a:pPr lvl="2"/>
            <a:r>
              <a:rPr lang="en-US" altLang="zh-CN" dirty="0" smtClean="0"/>
              <a:t>Factories</a:t>
            </a:r>
          </a:p>
          <a:p>
            <a:pPr lvl="2"/>
            <a:r>
              <a:rPr lang="en-US" altLang="zh-CN" dirty="0" smtClean="0"/>
              <a:t>Objects created by factories</a:t>
            </a:r>
          </a:p>
          <a:p>
            <a:pPr lvl="1"/>
            <a:r>
              <a:rPr lang="en-US" altLang="zh-CN" dirty="0" smtClean="0"/>
              <a:t>Factories can be inherited to provide even more specialized object creation</a:t>
            </a:r>
          </a:p>
          <a:p>
            <a:pPr lvl="1"/>
            <a:r>
              <a:rPr lang="en-US" altLang="zh-CN" dirty="0" smtClean="0"/>
              <a:t>Rules for object initialization is centralized</a:t>
            </a:r>
          </a:p>
          <a:p>
            <a:r>
              <a:rPr lang="en-US" altLang="zh-CN" dirty="0" smtClean="0"/>
              <a:t>Disadvantages</a:t>
            </a:r>
          </a:p>
          <a:p>
            <a:pPr lvl="1"/>
            <a:r>
              <a:rPr lang="en-US" altLang="zh-CN" dirty="0" smtClean="0"/>
              <a:t>May need to create a factory just to get a concrete class delivered</a:t>
            </a:r>
          </a:p>
          <a:p>
            <a:pPr lvl="1"/>
            <a:r>
              <a:rPr lang="en-US" altLang="zh-CN" dirty="0" smtClean="0"/>
              <a:t>The inheritance hierarchy gets deeper with coupling between concrete factories and created classes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76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Provide an interface for creating families of related or dependent objects without specifying their concrete classes.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		– Design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Factories create different type of concrete objects(products)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Factory now represents a “family” of objects that it can create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Factories may have more than one factory method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0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923" y="1276907"/>
            <a:ext cx="5363308" cy="1684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617" y="2864977"/>
            <a:ext cx="7027720" cy="39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5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>
                <a:hlinkClick r:id="rId2"/>
              </a:rPr>
              <a:t>https://</a:t>
            </a:r>
            <a:r>
              <a:rPr lang="en-GB" altLang="zh-CN" dirty="0" smtClean="0">
                <a:hlinkClick r:id="rId2"/>
              </a:rPr>
              <a:t>app.pluralsight.com/player?course=patterns-library&amp;author=david-starr&amp;name=pattern-factories&amp;clip=11&amp;mode=live</a:t>
            </a:r>
            <a:endParaRPr lang="en-GB" altLang="zh-CN" dirty="0" smtClean="0"/>
          </a:p>
          <a:p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2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Consequences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Add new factories and classes without breaking OCP</a:t>
            </a:r>
          </a:p>
          <a:p>
            <a:r>
              <a:rPr lang="en-US" altLang="zh-CN" dirty="0" smtClean="0"/>
              <a:t>Defer choosing classes to classes that specialize in making that decision </a:t>
            </a:r>
          </a:p>
          <a:p>
            <a:r>
              <a:rPr lang="en-US" altLang="zh-CN" dirty="0" smtClean="0"/>
              <a:t>Using private or internal constructors hides direct construction with the new keyword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7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>
                <a:hlinkClick r:id="rId2"/>
              </a:rPr>
              <a:t>https://</a:t>
            </a:r>
            <a:r>
              <a:rPr lang="en-GB" altLang="zh-CN" dirty="0" smtClean="0">
                <a:hlinkClick r:id="rId2"/>
              </a:rPr>
              <a:t>app.pluralsight.com/player?course=patterns-library&amp;author=david-starr&amp;name=pattern-factories&amp;clip=13&amp;mode=live</a:t>
            </a:r>
            <a:endParaRPr lang="en-GB" altLang="zh-CN" dirty="0" smtClean="0"/>
          </a:p>
          <a:p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Materials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Other Creational patterns </a:t>
            </a:r>
          </a:p>
          <a:p>
            <a:pPr lvl="1"/>
            <a:r>
              <a:rPr lang="en-US" altLang="zh-CN" dirty="0" smtClean="0"/>
              <a:t>Singleton	</a:t>
            </a:r>
          </a:p>
          <a:p>
            <a:pPr lvl="1"/>
            <a:r>
              <a:rPr lang="en-US" altLang="zh-CN" dirty="0" smtClean="0"/>
              <a:t>Builder</a:t>
            </a:r>
          </a:p>
          <a:p>
            <a:pPr lvl="1"/>
            <a:r>
              <a:rPr lang="en-US" altLang="zh-CN" dirty="0" smtClean="0"/>
              <a:t>Object Pool</a:t>
            </a:r>
          </a:p>
          <a:p>
            <a:pPr lvl="1"/>
            <a:r>
              <a:rPr lang="en-US" altLang="zh-CN" dirty="0" smtClean="0"/>
              <a:t>Prototype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Related Subjects </a:t>
            </a:r>
          </a:p>
          <a:p>
            <a:pPr lvl="1"/>
            <a:r>
              <a:rPr lang="en-US" altLang="zh-CN" dirty="0" err="1" smtClean="0"/>
              <a:t>nullObject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Open Close Principle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0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Varying levels of sophistication support different scenarios</a:t>
            </a:r>
          </a:p>
          <a:p>
            <a:r>
              <a:rPr lang="en-US" altLang="zh-CN" dirty="0" smtClean="0"/>
              <a:t>Factory Method</a:t>
            </a:r>
          </a:p>
          <a:p>
            <a:pPr lvl="1"/>
            <a:r>
              <a:rPr lang="en-US" altLang="zh-CN" dirty="0" smtClean="0"/>
              <a:t>A base class or interface defines the creation method</a:t>
            </a:r>
          </a:p>
          <a:p>
            <a:pPr lvl="1"/>
            <a:r>
              <a:rPr lang="en-US" altLang="zh-CN" dirty="0" smtClean="0"/>
              <a:t>Subclasses implement the creation method in different ways</a:t>
            </a:r>
          </a:p>
          <a:p>
            <a:r>
              <a:rPr lang="en-US" altLang="zh-CN" dirty="0" smtClean="0"/>
              <a:t>Abstract Factory </a:t>
            </a:r>
          </a:p>
          <a:p>
            <a:pPr lvl="1"/>
            <a:r>
              <a:rPr lang="en-US" altLang="zh-CN" dirty="0" smtClean="0"/>
              <a:t>All the attributes of Factory Method</a:t>
            </a:r>
          </a:p>
          <a:p>
            <a:pPr lvl="1"/>
            <a:r>
              <a:rPr lang="en-US" altLang="zh-CN" dirty="0" smtClean="0"/>
              <a:t>Concrete factory classes may return various objects from a “family” of objects</a:t>
            </a:r>
          </a:p>
          <a:p>
            <a:r>
              <a:rPr lang="en-US" altLang="zh-CN" dirty="0" smtClean="0"/>
              <a:t>Factories in .NET commonly make use </a:t>
            </a:r>
            <a:r>
              <a:rPr lang="en-US" altLang="zh-CN" smtClean="0"/>
              <a:t>of reflection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1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Factory Tour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 very simple factory</a:t>
            </a:r>
          </a:p>
          <a:p>
            <a:r>
              <a:rPr lang="en-US" dirty="0" smtClean="0"/>
              <a:t>Factory Method</a:t>
            </a:r>
          </a:p>
          <a:p>
            <a:r>
              <a:rPr lang="en-US" dirty="0" smtClean="0"/>
              <a:t>Abstract Factory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2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9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Motivating Example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Consider factories when:</a:t>
            </a:r>
          </a:p>
          <a:p>
            <a:pPr lvl="1"/>
            <a:r>
              <a:rPr lang="en-US" altLang="zh-CN" dirty="0" smtClean="0"/>
              <a:t>Unsure which concrete implementation of an interface I want to return</a:t>
            </a:r>
          </a:p>
          <a:p>
            <a:pPr lvl="1"/>
            <a:r>
              <a:rPr lang="en-US" altLang="zh-CN" dirty="0" smtClean="0"/>
              <a:t>Creation should be separated from representation of an object</a:t>
            </a:r>
          </a:p>
          <a:p>
            <a:pPr lvl="1"/>
            <a:r>
              <a:rPr lang="en-US" altLang="zh-CN" dirty="0" smtClean="0"/>
              <a:t>Lots of if/else blocks when deciding which concrete class to create</a:t>
            </a:r>
          </a:p>
          <a:p>
            <a:pPr lvl="1"/>
            <a:r>
              <a:rPr lang="en-US" altLang="zh-CN" dirty="0" smtClean="0"/>
              <a:t>Switch statements when deciding which concrete class to create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9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>
                <a:hlinkClick r:id="rId2"/>
              </a:rPr>
              <a:t>https://</a:t>
            </a:r>
            <a:r>
              <a:rPr lang="en-GB" altLang="zh-CN" dirty="0" smtClean="0">
                <a:hlinkClick r:id="rId2"/>
              </a:rPr>
              <a:t>app.pluralsight.com/player?course=patterns-library&amp;author=david-starr&amp;name=pattern-factories&amp;clip=2&amp;mode=live</a:t>
            </a:r>
            <a:endParaRPr lang="en-GB" altLang="zh-CN" dirty="0" smtClean="0"/>
          </a:p>
          <a:p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4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Intent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Separate object creation from the decision of which object to create</a:t>
            </a:r>
          </a:p>
          <a:p>
            <a:endParaRPr lang="en-US" altLang="zh-CN" dirty="0"/>
          </a:p>
          <a:p>
            <a:r>
              <a:rPr lang="en-US" altLang="zh-CN" dirty="0" smtClean="0"/>
              <a:t>Add new classed and functionality without breaking OCP</a:t>
            </a:r>
          </a:p>
          <a:p>
            <a:pPr lvl="1"/>
            <a:r>
              <a:rPr lang="en-US" altLang="zh-CN" dirty="0" smtClean="0"/>
              <a:t>Factory-produced objects</a:t>
            </a:r>
          </a:p>
          <a:p>
            <a:pPr lvl="1"/>
            <a:r>
              <a:rPr lang="en-US" altLang="zh-CN" dirty="0" smtClean="0"/>
              <a:t>Factories themselves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Store which object to create outside of the database</a:t>
            </a:r>
          </a:p>
          <a:p>
            <a:pPr lvl="1"/>
            <a:r>
              <a:rPr lang="en-US" altLang="zh-CN" dirty="0" smtClean="0"/>
              <a:t>In a database</a:t>
            </a:r>
          </a:p>
          <a:p>
            <a:pPr lvl="1"/>
            <a:r>
              <a:rPr lang="en-US" altLang="zh-CN" dirty="0" smtClean="0"/>
              <a:t>In configuration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2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Factory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Encapsulate object creation</a:t>
            </a:r>
          </a:p>
          <a:p>
            <a:r>
              <a:rPr lang="en-US" altLang="zh-CN" dirty="0" smtClean="0"/>
              <a:t>Allows for late-bound decisions regarding instantiation</a:t>
            </a:r>
          </a:p>
          <a:p>
            <a:pPr lvl="1"/>
            <a:r>
              <a:rPr lang="en-US" altLang="zh-CN" dirty="0" smtClean="0"/>
              <a:t>Configuration-based</a:t>
            </a:r>
          </a:p>
          <a:p>
            <a:pPr lvl="1"/>
            <a:r>
              <a:rPr lang="en-US" altLang="zh-CN" dirty="0" smtClean="0"/>
              <a:t>Other persistent storage</a:t>
            </a:r>
          </a:p>
          <a:p>
            <a:pPr lvl="1"/>
            <a:r>
              <a:rPr lang="en-US" altLang="zh-CN" dirty="0" smtClean="0"/>
              <a:t>Input or other dynamic data</a:t>
            </a:r>
          </a:p>
          <a:p>
            <a:r>
              <a:rPr lang="en-US" altLang="zh-CN" dirty="0" smtClean="0"/>
              <a:t>Caller class know what concrete factory it needs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9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>
                <a:hlinkClick r:id="rId2"/>
              </a:rPr>
              <a:t>https://</a:t>
            </a:r>
            <a:r>
              <a:rPr lang="en-GB" altLang="zh-CN" dirty="0" smtClean="0">
                <a:hlinkClick r:id="rId2"/>
              </a:rPr>
              <a:t>app.pluralsight.com/player?course=patterns-library&amp;author=david-starr&amp;name=pattern-factories&amp;clip=5&amp;mode=live</a:t>
            </a:r>
            <a:endParaRPr lang="en-GB" altLang="zh-CN" dirty="0" smtClean="0"/>
          </a:p>
          <a:p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02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factory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6" y="1533297"/>
            <a:ext cx="8869680" cy="47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“Define an interface for creating an object, but let the subclasses decide which class to instantiate. Factory Method lets a class defer instantiation to subclasses.”   --Design Patterns</a:t>
            </a:r>
          </a:p>
          <a:p>
            <a:r>
              <a:rPr lang="en-US" altLang="zh-CN" dirty="0" smtClean="0"/>
              <a:t>Adds an interface to the factory itself from Simple Factory</a:t>
            </a:r>
          </a:p>
          <a:p>
            <a:r>
              <a:rPr lang="en-US" altLang="zh-CN" dirty="0" smtClean="0"/>
              <a:t>Defers object creation to multiple factories that share an interface</a:t>
            </a:r>
          </a:p>
          <a:p>
            <a:r>
              <a:rPr lang="en-US" altLang="zh-CN" dirty="0" smtClean="0"/>
              <a:t>Derived classes implement or override the factory method of </a:t>
            </a:r>
            <a:r>
              <a:rPr lang="en-US" altLang="zh-CN" smtClean="0"/>
              <a:t>the base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9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kta PPT template D6">
  <a:themeElements>
    <a:clrScheme name="Elekta 2">
      <a:dk1>
        <a:srgbClr val="000000"/>
      </a:dk1>
      <a:lt1>
        <a:srgbClr val="FFFFFF"/>
      </a:lt1>
      <a:dk2>
        <a:srgbClr val="05647E"/>
      </a:dk2>
      <a:lt2>
        <a:srgbClr val="CCC8C7"/>
      </a:lt2>
      <a:accent1>
        <a:srgbClr val="26B9CD"/>
      </a:accent1>
      <a:accent2>
        <a:srgbClr val="B3DBE2"/>
      </a:accent2>
      <a:accent3>
        <a:srgbClr val="A21B63"/>
      </a:accent3>
      <a:accent4>
        <a:srgbClr val="498828"/>
      </a:accent4>
      <a:accent5>
        <a:srgbClr val="152B73"/>
      </a:accent5>
      <a:accent6>
        <a:srgbClr val="E55310"/>
      </a:accent6>
      <a:hlink>
        <a:srgbClr val="A83339"/>
      </a:hlink>
      <a:folHlink>
        <a:srgbClr val="72C3D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kta PPT Template.pptx" id="{81B4DF87-2EB2-4A6E-AF8B-51B365713CD6}" vid="{8ADC18F4-C6E6-473B-8BA6-BBF778002D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5C54775138E84CAE92CFBFCD127093" ma:contentTypeVersion="0" ma:contentTypeDescription="Create a new document." ma:contentTypeScope="" ma:versionID="e60b52d286a26ab99d021b927f3328c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370283-07DD-4974-BB54-82A4F0AC14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60047E-AC72-436F-8432-85348B017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EBC3E1-A0E1-452D-994C-3674AFD8CB5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Elekta PPT Template</Template>
  <TotalTime>179</TotalTime>
  <Words>396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.AppleSystemUIFont</vt:lpstr>
      <vt:lpstr>黑体</vt:lpstr>
      <vt:lpstr>Arial</vt:lpstr>
      <vt:lpstr>Elekta PPT template D6</vt:lpstr>
      <vt:lpstr>Factory Pattern</vt:lpstr>
      <vt:lpstr>The Factory Tour</vt:lpstr>
      <vt:lpstr>Motivating Example</vt:lpstr>
      <vt:lpstr>Demo</vt:lpstr>
      <vt:lpstr>Intent</vt:lpstr>
      <vt:lpstr>Simple Factory</vt:lpstr>
      <vt:lpstr>Demo</vt:lpstr>
      <vt:lpstr>Simple factory</vt:lpstr>
      <vt:lpstr>Factory Method</vt:lpstr>
      <vt:lpstr>Structure</vt:lpstr>
      <vt:lpstr>Demo</vt:lpstr>
      <vt:lpstr>Advantages &amp; Disadvantages</vt:lpstr>
      <vt:lpstr>Abstract Factory</vt:lpstr>
      <vt:lpstr>Abstract Factory</vt:lpstr>
      <vt:lpstr>Demo</vt:lpstr>
      <vt:lpstr>Consequences</vt:lpstr>
      <vt:lpstr>Demo</vt:lpstr>
      <vt:lpstr>Related Materials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Zhou, Haokun</dc:creator>
  <cp:lastModifiedBy>Zhou, Haokun</cp:lastModifiedBy>
  <cp:revision>18</cp:revision>
  <cp:lastPrinted>2016-09-13T08:51:50Z</cp:lastPrinted>
  <dcterms:created xsi:type="dcterms:W3CDTF">2016-11-22T09:59:10Z</dcterms:created>
  <dcterms:modified xsi:type="dcterms:W3CDTF">2016-11-25T08:26:29Z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0x010100AA5C54775138E84CAE92CFBFCD127093</vt:lpwstr>
  </property>
</Properties>
</file>