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0"/>
    <p:restoredTop sz="94552"/>
  </p:normalViewPr>
  <p:slideViewPr>
    <p:cSldViewPr snapToGrid="0" snapToObjects="1" showGuides="1">
      <p:cViewPr varScale="1">
        <p:scale>
          <a:sx n="44" d="100"/>
          <a:sy n="44" d="100"/>
        </p:scale>
        <p:origin x="293" y="53"/>
      </p:cViewPr>
      <p:guideLst>
        <p:guide orient="horz" pos="2160"/>
        <p:guide pos="3840"/>
        <p:guide orient="horz"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2600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1840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8957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4699-63C2-AE4B-BAEC-0806D7662A71}" type="datetimeFigureOut">
              <a:rPr lang="en-GB" sz="1000" smtClean="0">
                <a:latin typeface="Arial" charset="0"/>
                <a:ea typeface="Arial" charset="0"/>
                <a:cs typeface="Arial" charset="0"/>
              </a:rPr>
              <a:t>22/11/2016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61840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38957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9117-0E68-4043-B145-C53FEB5470FB}" type="slidenum">
              <a:rPr lang="en-GB" sz="1000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3749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9416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98A11DB-4D5F-1D48-99A9-5D87D6F0AE9F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3749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9416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8F697AF-9E44-DD4F-B4CB-F3BE5CB293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8418" y="388417"/>
            <a:ext cx="11409770" cy="3916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1715513"/>
            <a:ext cx="10053005" cy="67163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10053005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200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7225" y="1793632"/>
            <a:ext cx="10807944" cy="43844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4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57169" y="1793875"/>
            <a:ext cx="7561262" cy="4384675"/>
          </a:xfrm>
        </p:spPr>
        <p:txBody>
          <a:bodyPr/>
          <a:lstStyle>
            <a:lvl2pPr marL="488950" indent="-222250">
              <a:buFont typeface=".AppleSystemUIFont" charset="-120"/>
              <a:buChar char="-"/>
              <a:defRPr/>
            </a:lvl2pPr>
            <a:lvl4pPr marL="896938" indent="-13970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90518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33779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57225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6209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61717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32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566443"/>
            <a:ext cx="5631399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75498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844" y="1793632"/>
            <a:ext cx="5615354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2891" y="1144504"/>
            <a:ext cx="5627077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4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6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tx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3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62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33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rgbClr val="A93339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39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418" y="388417"/>
            <a:ext cx="11409770" cy="391654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1715513"/>
            <a:ext cx="5356927" cy="671638"/>
          </a:xfrm>
        </p:spPr>
        <p:txBody>
          <a:bodyPr anchor="b" anchorCtr="0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5356929" cy="5355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5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6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03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50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922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1860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6812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4370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304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4257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315361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3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5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1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4324816"/>
            <a:ext cx="5456197" cy="388418"/>
          </a:xfrm>
        </p:spPr>
        <p:txBody>
          <a:bodyPr anchor="b" anchorCtr="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contact details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626" y="1743417"/>
            <a:ext cx="27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1"/>
                </a:solidFill>
              </a:rPr>
              <a:t>Thank you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14" y="5797457"/>
            <a:ext cx="2062715" cy="62294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4707440"/>
            <a:ext cx="5454337" cy="3139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b="0" dirty="0" smtClean="0"/>
              <a:t>Click to add address and contact details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23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42" y="2427610"/>
            <a:ext cx="5436894" cy="1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298269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79" y="566443"/>
            <a:ext cx="10722621" cy="1124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79" y="1825625"/>
            <a:ext cx="10722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0B0-AEDB-CA4E-9EC4-D1574C4EF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68" r:id="rId4"/>
    <p:sldLayoutId id="2147483684" r:id="rId5"/>
    <p:sldLayoutId id="2147483666" r:id="rId6"/>
    <p:sldLayoutId id="2147483687" r:id="rId7"/>
    <p:sldLayoutId id="2147483669" r:id="rId8"/>
    <p:sldLayoutId id="2147483670" r:id="rId9"/>
    <p:sldLayoutId id="2147483661" r:id="rId10"/>
    <p:sldLayoutId id="2147483704" r:id="rId11"/>
    <p:sldLayoutId id="2147483650" r:id="rId12"/>
    <p:sldLayoutId id="2147483662" r:id="rId13"/>
    <p:sldLayoutId id="2147483671" r:id="rId14"/>
    <p:sldLayoutId id="2147483673" r:id="rId15"/>
    <p:sldLayoutId id="2147483674" r:id="rId16"/>
    <p:sldLayoutId id="2147483683" r:id="rId17"/>
    <p:sldLayoutId id="2147483675" r:id="rId18"/>
    <p:sldLayoutId id="2147483686" r:id="rId19"/>
    <p:sldLayoutId id="2147483676" r:id="rId20"/>
    <p:sldLayoutId id="2147483672" r:id="rId21"/>
    <p:sldLayoutId id="2147483677" r:id="rId22"/>
    <p:sldLayoutId id="2147483678" r:id="rId23"/>
    <p:sldLayoutId id="2147483682" r:id="rId24"/>
    <p:sldLayoutId id="2147483679" r:id="rId25"/>
    <p:sldLayoutId id="2147483685" r:id="rId26"/>
    <p:sldLayoutId id="2147483681" r:id="rId27"/>
    <p:sldLayoutId id="2147483680" r:id="rId28"/>
    <p:sldLayoutId id="2147483699" r:id="rId29"/>
    <p:sldLayoutId id="2147483688" r:id="rId30"/>
    <p:sldLayoutId id="2147483690" r:id="rId31"/>
    <p:sldLayoutId id="2147483689" r:id="rId32"/>
    <p:sldLayoutId id="2147483691" r:id="rId33"/>
    <p:sldLayoutId id="2147483692" r:id="rId34"/>
    <p:sldLayoutId id="2147483693" r:id="rId35"/>
    <p:sldLayoutId id="2147483700" r:id="rId36"/>
    <p:sldLayoutId id="2147483698" r:id="rId37"/>
    <p:sldLayoutId id="2147483696" r:id="rId38"/>
    <p:sldLayoutId id="2147483697" r:id="rId39"/>
    <p:sldLayoutId id="2147483701" r:id="rId40"/>
    <p:sldLayoutId id="2147483695" r:id="rId41"/>
    <p:sldLayoutId id="2147483694" r:id="rId42"/>
    <p:sldLayoutId id="2147483702" r:id="rId43"/>
    <p:sldLayoutId id="214748366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88950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57238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96938" indent="-1397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23938" indent="-1270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mzn.to/cr8Vxb" TargetMode="External"/><Relationship Id="rId7" Type="http://schemas.openxmlformats.org/officeDocument/2006/relationships/hyperlink" Target="http://csharpindepth.com/Articles/General/Singleton.aspx" TargetMode="External"/><Relationship Id="rId2" Type="http://schemas.openxmlformats.org/officeDocument/2006/relationships/hyperlink" Target="http://amzn.to/95q9ux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amzn.to/djDzZw" TargetMode="External"/><Relationship Id="rId5" Type="http://schemas.openxmlformats.org/officeDocument/2006/relationships/hyperlink" Target="http://amzn.to/aA4RS6" TargetMode="External"/><Relationship Id="rId4" Type="http://schemas.openxmlformats.org/officeDocument/2006/relationships/hyperlink" Target="http://amzn.to/bqJg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Patterns</a:t>
            </a:r>
            <a:endParaRPr lang="en-US" alt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Howard Zhou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Longan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Consequences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The default implementation of the Singleton pattern is not thread-safe and should not be used in multi-threaded environments, including web servers (e.g.ASP.NET)</a:t>
            </a:r>
          </a:p>
          <a:p>
            <a:r>
              <a:rPr lang="en-US" altLang="zh-CN" dirty="0" smtClean="0"/>
              <a:t>Singletons introduce tight coupling among collaborating classes</a:t>
            </a:r>
          </a:p>
          <a:p>
            <a:r>
              <a:rPr lang="en-US" altLang="zh-CN" dirty="0" smtClean="0"/>
              <a:t>Singletons are notoriously difficult to test</a:t>
            </a:r>
          </a:p>
          <a:p>
            <a:pPr lvl="1"/>
            <a:r>
              <a:rPr lang="en-US" altLang="zh-CN" dirty="0" smtClean="0"/>
              <a:t>Commonly regarded as an </a:t>
            </a:r>
            <a:r>
              <a:rPr lang="en-US" altLang="zh-CN" dirty="0" smtClean="0">
                <a:solidFill>
                  <a:srgbClr val="FF0000"/>
                </a:solidFill>
              </a:rPr>
              <a:t>anti-pattern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Using an IOC Container it is straightforward to avoid the coupling and testability issues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Responsibility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Management of object lifetime is a separate responsibility</a:t>
            </a:r>
          </a:p>
          <a:p>
            <a:r>
              <a:rPr lang="en-US" altLang="zh-CN" dirty="0" smtClean="0"/>
              <a:t>Adding this responsibility to a class with other responsibilities violates the Single Responsibility Principle (SRP)</a:t>
            </a:r>
          </a:p>
          <a:p>
            <a:r>
              <a:rPr lang="en-US" altLang="zh-CN" dirty="0" smtClean="0"/>
              <a:t>Using an IOC Container , a separate class can be responsible for managing object lifetime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Example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Logging to a common file</a:t>
            </a:r>
          </a:p>
          <a:p>
            <a:pPr lvl="1"/>
            <a:r>
              <a:rPr lang="en-US" altLang="zh-CN" dirty="0" smtClean="0"/>
              <a:t>Using separate instance classes</a:t>
            </a:r>
          </a:p>
          <a:p>
            <a:pPr lvl="1"/>
            <a:r>
              <a:rPr lang="en-US" altLang="zh-CN" dirty="0" smtClean="0"/>
              <a:t>Using a Singleton for performance reasons</a:t>
            </a:r>
          </a:p>
          <a:p>
            <a:pPr lvl="1"/>
            <a:r>
              <a:rPr lang="en-US" altLang="zh-CN" dirty="0" smtClean="0"/>
              <a:t>Introducing locking</a:t>
            </a:r>
          </a:p>
          <a:p>
            <a:pPr lvl="1"/>
            <a:r>
              <a:rPr lang="en-US" altLang="zh-CN" dirty="0" smtClean="0"/>
              <a:t>Introducing double-check locking</a:t>
            </a:r>
          </a:p>
          <a:p>
            <a:pPr lvl="1"/>
            <a:r>
              <a:rPr lang="en-US" altLang="zh-CN" dirty="0" smtClean="0"/>
              <a:t>Introducing lazy instantiation via statics</a:t>
            </a:r>
          </a:p>
          <a:p>
            <a:endParaRPr lang="en-US" altLang="zh-CN" dirty="0"/>
          </a:p>
          <a:p>
            <a:r>
              <a:rPr lang="en-US" altLang="zh-CN" dirty="0" smtClean="0"/>
              <a:t>Execution Modes</a:t>
            </a:r>
          </a:p>
          <a:p>
            <a:pPr lvl="1"/>
            <a:r>
              <a:rPr lang="en-US" altLang="zh-CN" dirty="0" smtClean="0"/>
              <a:t>Single-threaded</a:t>
            </a:r>
          </a:p>
          <a:p>
            <a:pPr lvl="1"/>
            <a:r>
              <a:rPr lang="en-US" altLang="zh-CN" dirty="0" smtClean="0"/>
              <a:t>Multi-threaded (in Parallel)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https://app.pluralsight.com/player?course=patterns-library&amp;author=steve-smith&amp;name=patterns-singleton&amp;clip=11&amp;mode=live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Patterns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Abstract Factory</a:t>
            </a:r>
          </a:p>
          <a:p>
            <a:r>
              <a:rPr lang="en-US" altLang="zh-CN" dirty="0" smtClean="0"/>
              <a:t>Factory Method</a:t>
            </a:r>
          </a:p>
          <a:p>
            <a:r>
              <a:rPr lang="en-US" altLang="zh-CN" dirty="0" smtClean="0"/>
              <a:t>Builder</a:t>
            </a:r>
          </a:p>
          <a:p>
            <a:endParaRPr lang="en-US" altLang="zh-CN" dirty="0"/>
          </a:p>
          <a:p>
            <a:r>
              <a:rPr lang="en-US" altLang="zh-CN" dirty="0" smtClean="0"/>
              <a:t>See also: Static Classes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Books</a:t>
            </a:r>
          </a:p>
          <a:p>
            <a:pPr lvl="1"/>
            <a:r>
              <a:rPr lang="en-US" altLang="zh-CN" dirty="0" smtClean="0"/>
              <a:t>Design Patterns, </a:t>
            </a:r>
            <a:r>
              <a:rPr lang="en-US" altLang="zh-CN" dirty="0" smtClean="0">
                <a:hlinkClick r:id="rId2"/>
              </a:rPr>
              <a:t>http://amzn.to/95q9ux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Design Patterns Explained, </a:t>
            </a:r>
            <a:r>
              <a:rPr lang="en-US" altLang="zh-CN" dirty="0" smtClean="0">
                <a:hlinkClick r:id="rId3"/>
              </a:rPr>
              <a:t>http://amzn.to/cr8Vxb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Design Patterns in C#, </a:t>
            </a:r>
            <a:r>
              <a:rPr lang="en-US" altLang="zh-CN" dirty="0" smtClean="0">
                <a:hlinkClick r:id="rId4"/>
              </a:rPr>
              <a:t>http://amzn.to/bqJgdU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 First Design Patterns, </a:t>
            </a:r>
            <a:r>
              <a:rPr lang="en-US" altLang="zh-CN" dirty="0" smtClean="0">
                <a:hlinkClick r:id="rId5"/>
              </a:rPr>
              <a:t>http://amzn.to/aA4RS6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C# in Depth, </a:t>
            </a:r>
            <a:r>
              <a:rPr lang="en-US" altLang="zh-CN" dirty="0" smtClean="0">
                <a:hlinkClick r:id="rId6"/>
              </a:rPr>
              <a:t>http://amzn.to/djDzZw</a:t>
            </a:r>
            <a:endParaRPr lang="en-US" altLang="zh-CN" dirty="0" smtClean="0"/>
          </a:p>
          <a:p>
            <a:r>
              <a:rPr lang="en-US" altLang="zh-CN" dirty="0" smtClean="0"/>
              <a:t>Online</a:t>
            </a:r>
          </a:p>
          <a:p>
            <a:pPr lvl="1"/>
            <a:r>
              <a:rPr lang="en-US" altLang="zh-CN" dirty="0" smtClean="0"/>
              <a:t>Implementing the Singleton Pattern in C#</a:t>
            </a:r>
          </a:p>
          <a:p>
            <a:pPr lvl="1"/>
            <a:r>
              <a:rPr lang="en-US" altLang="zh-CN" dirty="0" smtClean="0">
                <a:hlinkClick r:id="rId7"/>
              </a:rPr>
              <a:t>http://csharpindepth.com/Articles/General/Singleton.aspx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The Singleton Pattern is one of the simplest design patterns</a:t>
            </a:r>
          </a:p>
          <a:p>
            <a:r>
              <a:rPr lang="en-US" altLang="zh-CN" dirty="0" smtClean="0"/>
              <a:t>It is used to ensure that only exactly one instance of a class exists within a program</a:t>
            </a:r>
          </a:p>
          <a:p>
            <a:r>
              <a:rPr lang="en-US" altLang="zh-CN" dirty="0" smtClean="0"/>
              <a:t>Though simple, it is easy to get wrong, and can result in a more brittle and less testable design</a:t>
            </a:r>
          </a:p>
          <a:p>
            <a:r>
              <a:rPr lang="en-US" altLang="zh-CN" dirty="0" smtClean="0"/>
              <a:t>Object lifetime management is usually better handled by a container with this responsibility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Some classes should have exactly one instance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Access to a computer’s filesystem</a:t>
            </a:r>
          </a:p>
          <a:p>
            <a:pPr lvl="1"/>
            <a:r>
              <a:rPr lang="en-US" dirty="0" smtClean="0"/>
              <a:t>Access to a network’s printer spooler</a:t>
            </a:r>
          </a:p>
          <a:p>
            <a:pPr lvl="1"/>
            <a:r>
              <a:rPr lang="en-US" dirty="0" smtClean="0"/>
              <a:t>Access to an operating system’s </a:t>
            </a:r>
            <a:r>
              <a:rPr lang="en-US" dirty="0" err="1" smtClean="0"/>
              <a:t>windowmanager</a:t>
            </a:r>
            <a:endParaRPr lang="en-US" dirty="0"/>
          </a:p>
          <a:p>
            <a:r>
              <a:rPr lang="en-US" dirty="0" smtClean="0"/>
              <a:t>Commonly, singletons should only be created when they are first needed (e.g. lazy construction)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Ensure a class has only one instance</a:t>
            </a:r>
          </a:p>
          <a:p>
            <a:r>
              <a:rPr lang="en-US" altLang="zh-CN" dirty="0" smtClean="0"/>
              <a:t>Make the class itself responsible for keeping track of its sole instance </a:t>
            </a:r>
          </a:p>
          <a:p>
            <a:r>
              <a:rPr lang="en-US" altLang="zh-CN" dirty="0" smtClean="0"/>
              <a:t>“There can be only one”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Applicability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There must be one and only one instance of a class</a:t>
            </a:r>
          </a:p>
          <a:p>
            <a:r>
              <a:rPr lang="en-US" altLang="zh-CN" dirty="0" smtClean="0"/>
              <a:t>The class must be accessible to clients</a:t>
            </a:r>
          </a:p>
          <a:p>
            <a:r>
              <a:rPr lang="en-US" altLang="zh-CN" dirty="0" smtClean="0"/>
              <a:t>The class should </a:t>
            </a:r>
            <a:r>
              <a:rPr lang="en-US" altLang="zh-CN" dirty="0" smtClean="0">
                <a:solidFill>
                  <a:srgbClr val="FF0000"/>
                </a:solidFill>
              </a:rPr>
              <a:t>not require parameters</a:t>
            </a:r>
            <a:r>
              <a:rPr lang="en-US" altLang="zh-CN" dirty="0" smtClean="0"/>
              <a:t> as part of its construction</a:t>
            </a:r>
          </a:p>
          <a:p>
            <a:endParaRPr lang="en-US" altLang="zh-CN" dirty="0"/>
          </a:p>
          <a:p>
            <a:r>
              <a:rPr lang="en-US" altLang="zh-CN" dirty="0" smtClean="0"/>
              <a:t>When creating the instance is expensive, a Singleton can improve performance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p.blog.csdn.net/images/p_blog_csdn_net/longronglin/be0e33c2294d4a2c8b79a9d29cf32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11" y="2590813"/>
            <a:ext cx="7529336" cy="27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453378"/>
            <a:ext cx="3279852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Not Thread-Safe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it get used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Call methods on Instance directly </a:t>
            </a:r>
          </a:p>
          <a:p>
            <a:r>
              <a:rPr lang="en-US" altLang="zh-CN" dirty="0" smtClean="0"/>
              <a:t>Assign variables to Instance</a:t>
            </a:r>
          </a:p>
          <a:p>
            <a:r>
              <a:rPr lang="en-US" altLang="zh-CN" dirty="0" smtClean="0"/>
              <a:t>Pass as parameter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855515"/>
            <a:ext cx="5695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Thread-safe and fast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1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Classes that need to interact directly with a Singleton must refer to its Instance property(or method)</a:t>
            </a:r>
          </a:p>
          <a:p>
            <a:r>
              <a:rPr lang="en-US" altLang="zh-CN" dirty="0" smtClean="0"/>
              <a:t>Alternately, classes can depend on an interface or parameter of the Singleton’s type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kta PPT template D6">
  <a:themeElements>
    <a:clrScheme name="Elekta 2">
      <a:dk1>
        <a:srgbClr val="000000"/>
      </a:dk1>
      <a:lt1>
        <a:srgbClr val="FFFFFF"/>
      </a:lt1>
      <a:dk2>
        <a:srgbClr val="05647E"/>
      </a:dk2>
      <a:lt2>
        <a:srgbClr val="CCC8C7"/>
      </a:lt2>
      <a:accent1>
        <a:srgbClr val="26B9CD"/>
      </a:accent1>
      <a:accent2>
        <a:srgbClr val="B3DBE2"/>
      </a:accent2>
      <a:accent3>
        <a:srgbClr val="A21B63"/>
      </a:accent3>
      <a:accent4>
        <a:srgbClr val="498828"/>
      </a:accent4>
      <a:accent5>
        <a:srgbClr val="152B73"/>
      </a:accent5>
      <a:accent6>
        <a:srgbClr val="E55310"/>
      </a:accent6>
      <a:hlink>
        <a:srgbClr val="A83339"/>
      </a:hlink>
      <a:folHlink>
        <a:srgbClr val="72C3D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kta PPT Template.pptx" id="{81B4DF87-2EB2-4A6E-AF8B-51B365713CD6}" vid="{8ADC18F4-C6E6-473B-8BA6-BBF778002D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C54775138E84CAE92CFBFCD127093" ma:contentTypeVersion="0" ma:contentTypeDescription="Create a new document." ma:contentTypeScope="" ma:versionID="e60b52d286a26ab99d021b927f3328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370283-07DD-4974-BB54-82A4F0AC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BC3E1-A0E1-452D-994C-3674AFD8CB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60047E-AC72-436F-8432-85348B017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Elekta PPT Template</Template>
  <TotalTime>393</TotalTime>
  <Words>442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.AppleSystemUIFont</vt:lpstr>
      <vt:lpstr>黑体</vt:lpstr>
      <vt:lpstr>Arial</vt:lpstr>
      <vt:lpstr>Elekta PPT template D6</vt:lpstr>
      <vt:lpstr>Singleton Pattern</vt:lpstr>
      <vt:lpstr>Motivating Example</vt:lpstr>
      <vt:lpstr>Intent</vt:lpstr>
      <vt:lpstr>Applicability</vt:lpstr>
      <vt:lpstr>Structure</vt:lpstr>
      <vt:lpstr>Demo</vt:lpstr>
      <vt:lpstr>How it get used</vt:lpstr>
      <vt:lpstr>Demo</vt:lpstr>
      <vt:lpstr>Collaboration</vt:lpstr>
      <vt:lpstr>Consequences</vt:lpstr>
      <vt:lpstr>Single Responsibility</vt:lpstr>
      <vt:lpstr>Implementation Example</vt:lpstr>
      <vt:lpstr>Demo</vt:lpstr>
      <vt:lpstr>Related Patterns</vt:lpstr>
      <vt:lpstr>References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Zhou, Haokun</dc:creator>
  <cp:lastModifiedBy>Zhou, Haokun</cp:lastModifiedBy>
  <cp:revision>19</cp:revision>
  <cp:lastPrinted>2016-09-13T08:51:50Z</cp:lastPrinted>
  <dcterms:created xsi:type="dcterms:W3CDTF">2016-11-22T03:04:45Z</dcterms:created>
  <dcterms:modified xsi:type="dcterms:W3CDTF">2016-11-22T09:53:28Z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0x010100AA5C54775138E84CAE92CFBFCD127093</vt:lpwstr>
  </property>
</Properties>
</file>