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7261AD-6617-4900-8B19-9924E0AA2BBA}">
  <a:tblStyle styleId="{747261AD-6617-4900-8B19-9924E0AA2B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59a61f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59a61f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59a61f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59a61f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659a61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659a61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59a61f6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59a61f6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659a61f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659a61f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659a61f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659a61f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659a61f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659a61f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7a3d242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7a3d242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659a61f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659a61f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59a61f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59a61f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7a3d24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7a3d24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7a3d242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67a3d242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67a3d24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67a3d24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67a3d24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67a3d24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59a61f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59a61f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59a61f6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659a61f6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659a61f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659a61f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659a61f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659a61f6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67a3d242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67a3d242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7a3d24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7a3d24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67a3d242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67a3d242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67a3d242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67a3d242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7a3d242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7a3d242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59a61f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59a61f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59a61f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659a61f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lulu-zhang-494682180/" TargetMode="External"/><Relationship Id="rId4" Type="http://schemas.openxmlformats.org/officeDocument/2006/relationships/image" Target="../media/image21.png"/><Relationship Id="rId5" Type="http://schemas.openxmlformats.org/officeDocument/2006/relationships/hyperlink" Target="https://www.linkedin.com/in/shubhamp1/"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google.com/document/d/1sBxV7zC7GzFLElgf7Epo7J2LzsjpqUMErYEqhEyJj1E/edit?usp=sharing" TargetMode="External"/><Relationship Id="rId4" Type="http://schemas.openxmlformats.org/officeDocument/2006/relationships/hyperlink" Target="https://docs.google.com/document/d/1fNzTWAnO_Q7iwsEGbUastksaV0IsKrIgI4miyyyp4Zg/edit?usp=sharing" TargetMode="External"/><Relationship Id="rId5" Type="http://schemas.openxmlformats.org/officeDocument/2006/relationships/hyperlink" Target="https://datasets.imdbws.com/" TargetMode="External"/><Relationship Id="rId6" Type="http://schemas.openxmlformats.org/officeDocument/2006/relationships/hyperlink" Target="https://datasets.imdbws.com/title.ratings.tsv.gz" TargetMode="External"/><Relationship Id="rId7" Type="http://schemas.openxmlformats.org/officeDocument/2006/relationships/hyperlink" Target="https://datasets.imdbws.com/title.akas.tsv.gz"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 DB</a:t>
            </a:r>
            <a:endParaRPr/>
          </a:p>
        </p:txBody>
      </p:sp>
      <p:sp>
        <p:nvSpPr>
          <p:cNvPr id="87" name="Google Shape;87;p13"/>
          <p:cNvSpPr txBox="1"/>
          <p:nvPr>
            <p:ph idx="1" type="subTitle"/>
          </p:nvPr>
        </p:nvSpPr>
        <p:spPr>
          <a:xfrm>
            <a:off x="819900" y="2664875"/>
            <a:ext cx="8324100" cy="141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Presentation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Lulu (lz2761)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Chengrui(cz2664)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Shubham(sp3895)</a:t>
            </a:r>
            <a:endParaRPr/>
          </a:p>
        </p:txBody>
      </p:sp>
      <p:pic>
        <p:nvPicPr>
          <p:cNvPr id="88" name="Google Shape;88;p13">
            <a:hlinkClick r:id="rId3"/>
          </p:cNvPr>
          <p:cNvPicPr preferRelativeResize="0"/>
          <p:nvPr/>
        </p:nvPicPr>
        <p:blipFill>
          <a:blip r:embed="rId4">
            <a:alphaModFix/>
          </a:blip>
          <a:stretch>
            <a:fillRect/>
          </a:stretch>
        </p:blipFill>
        <p:spPr>
          <a:xfrm>
            <a:off x="2559000" y="3066050"/>
            <a:ext cx="243550" cy="243550"/>
          </a:xfrm>
          <a:prstGeom prst="rect">
            <a:avLst/>
          </a:prstGeom>
          <a:noFill/>
          <a:ln>
            <a:noFill/>
          </a:ln>
        </p:spPr>
      </p:pic>
      <p:pic>
        <p:nvPicPr>
          <p:cNvPr id="89" name="Google Shape;89;p13"/>
          <p:cNvPicPr preferRelativeResize="0"/>
          <p:nvPr/>
        </p:nvPicPr>
        <p:blipFill>
          <a:blip r:embed="rId4">
            <a:alphaModFix/>
          </a:blip>
          <a:stretch>
            <a:fillRect/>
          </a:stretch>
        </p:blipFill>
        <p:spPr>
          <a:xfrm>
            <a:off x="2559000" y="3388500"/>
            <a:ext cx="243550" cy="243550"/>
          </a:xfrm>
          <a:prstGeom prst="rect">
            <a:avLst/>
          </a:prstGeom>
          <a:noFill/>
          <a:ln>
            <a:noFill/>
          </a:ln>
        </p:spPr>
      </p:pic>
      <p:pic>
        <p:nvPicPr>
          <p:cNvPr id="90" name="Google Shape;90;p13">
            <a:hlinkClick r:id="rId5"/>
          </p:cNvPr>
          <p:cNvPicPr preferRelativeResize="0"/>
          <p:nvPr/>
        </p:nvPicPr>
        <p:blipFill>
          <a:blip r:embed="rId4">
            <a:alphaModFix/>
          </a:blip>
          <a:stretch>
            <a:fillRect/>
          </a:stretch>
        </p:blipFill>
        <p:spPr>
          <a:xfrm>
            <a:off x="2559000" y="3710950"/>
            <a:ext cx="243550" cy="243550"/>
          </a:xfrm>
          <a:prstGeom prst="rect">
            <a:avLst/>
          </a:prstGeom>
          <a:noFill/>
          <a:ln>
            <a:noFill/>
          </a:ln>
        </p:spPr>
      </p:pic>
      <p:pic>
        <p:nvPicPr>
          <p:cNvPr id="91" name="Google Shape;91;p13"/>
          <p:cNvPicPr preferRelativeResize="0"/>
          <p:nvPr/>
        </p:nvPicPr>
        <p:blipFill>
          <a:blip r:embed="rId6">
            <a:alphaModFix/>
          </a:blip>
          <a:stretch>
            <a:fillRect/>
          </a:stretch>
        </p:blipFill>
        <p:spPr>
          <a:xfrm>
            <a:off x="3675100" y="1472175"/>
            <a:ext cx="4086625" cy="268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index file</a:t>
            </a:r>
            <a:endParaRPr/>
          </a:p>
        </p:txBody>
      </p:sp>
      <p:sp>
        <p:nvSpPr>
          <p:cNvPr id="148" name="Google Shape;148;p22"/>
          <p:cNvSpPr txBox="1"/>
          <p:nvPr>
            <p:ph idx="1" type="body"/>
          </p:nvPr>
        </p:nvSpPr>
        <p:spPr>
          <a:xfrm>
            <a:off x="6128825" y="1318650"/>
            <a:ext cx="2827500" cy="369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22"/>
              <a:t>When key value </a:t>
            </a:r>
            <a:r>
              <a:rPr lang="en" sz="1522"/>
              <a:t>conflicts</a:t>
            </a:r>
            <a:r>
              <a:rPr lang="en" sz="1522"/>
              <a:t> happens, append the new idx struct to the end of the file. </a:t>
            </a:r>
            <a:endParaRPr sz="1522"/>
          </a:p>
          <a:p>
            <a:pPr indent="0" lvl="0" marL="0" rtl="0" algn="l">
              <a:lnSpc>
                <a:spcPct val="95000"/>
              </a:lnSpc>
              <a:spcBef>
                <a:spcPts val="1200"/>
              </a:spcBef>
              <a:spcAft>
                <a:spcPts val="0"/>
              </a:spcAft>
              <a:buSzPts val="770"/>
              <a:buNone/>
            </a:pPr>
            <a:r>
              <a:rPr lang="en" sz="1522"/>
              <a:t>Set the next_idx_off of the last conflict key’s idx struct as the offset of the new idx struct. Thus, the hash table is organised as a Linked list.</a:t>
            </a:r>
            <a:endParaRPr sz="1522"/>
          </a:p>
          <a:p>
            <a:pPr indent="0" lvl="0" marL="0" rtl="0" algn="l">
              <a:lnSpc>
                <a:spcPct val="95000"/>
              </a:lnSpc>
              <a:spcBef>
                <a:spcPts val="1200"/>
              </a:spcBef>
              <a:spcAft>
                <a:spcPts val="0"/>
              </a:spcAft>
              <a:buSzPts val="770"/>
              <a:buNone/>
            </a:pPr>
            <a:r>
              <a:rPr lang="en" sz="1522"/>
              <a:t>When  a key’s idx struct is deleted, we do not truly delete it. Only set “isDelete” to be true. We can directly insert a new idx struct to the </a:t>
            </a:r>
            <a:r>
              <a:rPr lang="en" sz="1522"/>
              <a:t>position</a:t>
            </a:r>
            <a:r>
              <a:rPr lang="en" sz="1522"/>
              <a:t> where “isDelete” == true.</a:t>
            </a:r>
            <a:endParaRPr sz="1522"/>
          </a:p>
          <a:p>
            <a:pPr indent="0" lvl="0" marL="0" rtl="0" algn="l">
              <a:lnSpc>
                <a:spcPct val="95000"/>
              </a:lnSpc>
              <a:spcBef>
                <a:spcPts val="1200"/>
              </a:spcBef>
              <a:spcAft>
                <a:spcPts val="1200"/>
              </a:spcAft>
              <a:buSzPts val="770"/>
              <a:buNone/>
            </a:pPr>
            <a:r>
              <a:t/>
            </a:r>
            <a:endParaRPr sz="1010"/>
          </a:p>
        </p:txBody>
      </p:sp>
      <p:pic>
        <p:nvPicPr>
          <p:cNvPr id="149" name="Google Shape;149;p22"/>
          <p:cNvPicPr preferRelativeResize="0"/>
          <p:nvPr/>
        </p:nvPicPr>
        <p:blipFill>
          <a:blip r:embed="rId3">
            <a:alphaModFix/>
          </a:blip>
          <a:stretch>
            <a:fillRect/>
          </a:stretch>
        </p:blipFill>
        <p:spPr>
          <a:xfrm>
            <a:off x="511800" y="2008825"/>
            <a:ext cx="5400700" cy="2960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data file </a:t>
            </a:r>
            <a:endParaRPr/>
          </a:p>
        </p:txBody>
      </p:sp>
      <p:sp>
        <p:nvSpPr>
          <p:cNvPr id="155" name="Google Shape;155;p23"/>
          <p:cNvSpPr txBox="1"/>
          <p:nvPr>
            <p:ph idx="1" type="body"/>
          </p:nvPr>
        </p:nvSpPr>
        <p:spPr>
          <a:xfrm>
            <a:off x="867125" y="1925350"/>
            <a:ext cx="6666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value data of each key is stored sequentially in the dat file.</a:t>
            </a:r>
            <a:endParaRPr sz="1600"/>
          </a:p>
        </p:txBody>
      </p:sp>
      <p:pic>
        <p:nvPicPr>
          <p:cNvPr id="156" name="Google Shape;156;p23"/>
          <p:cNvPicPr preferRelativeResize="0"/>
          <p:nvPr/>
        </p:nvPicPr>
        <p:blipFill>
          <a:blip r:embed="rId3">
            <a:alphaModFix/>
          </a:blip>
          <a:stretch>
            <a:fillRect/>
          </a:stretch>
        </p:blipFill>
        <p:spPr>
          <a:xfrm>
            <a:off x="1607050" y="2460554"/>
            <a:ext cx="5186151" cy="2510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wrote a exception class to handle some potential problems. We take some cases in consideration that </a:t>
            </a:r>
            <a:endParaRPr/>
          </a:p>
          <a:p>
            <a:pPr indent="0" lvl="0" marL="0" rtl="0" algn="l">
              <a:spcBef>
                <a:spcPts val="1200"/>
              </a:spcBef>
              <a:spcAft>
                <a:spcPts val="0"/>
              </a:spcAft>
              <a:buNone/>
            </a:pPr>
            <a:r>
              <a:rPr lang="en"/>
              <a:t>there may be some incorrect input like strings or characters when the system </a:t>
            </a:r>
            <a:r>
              <a:rPr lang="en"/>
              <a:t>wants</a:t>
            </a:r>
            <a:r>
              <a:rPr lang="en"/>
              <a:t> us to input a number. </a:t>
            </a:r>
            <a:endParaRPr/>
          </a:p>
          <a:p>
            <a:pPr indent="0" lvl="0" marL="0" rtl="0" algn="l">
              <a:spcBef>
                <a:spcPts val="1200"/>
              </a:spcBef>
              <a:spcAft>
                <a:spcPts val="1200"/>
              </a:spcAft>
              <a:buNone/>
            </a:pPr>
            <a:r>
              <a:rPr lang="en"/>
              <a:t>Or we input the wrong number which is not valid for it to work. Like it requires us to input numbers between 1 ~ 4, but we </a:t>
            </a:r>
            <a:r>
              <a:rPr lang="en"/>
              <a:t>input 8.</a:t>
            </a:r>
            <a:endParaRPr/>
          </a:p>
        </p:txBody>
      </p:sp>
      <p:pic>
        <p:nvPicPr>
          <p:cNvPr id="163" name="Google Shape;163;p24"/>
          <p:cNvPicPr preferRelativeResize="0"/>
          <p:nvPr/>
        </p:nvPicPr>
        <p:blipFill>
          <a:blip r:embed="rId3">
            <a:alphaModFix/>
          </a:blip>
          <a:stretch>
            <a:fillRect/>
          </a:stretch>
        </p:blipFill>
        <p:spPr>
          <a:xfrm>
            <a:off x="729450" y="3564025"/>
            <a:ext cx="8071807" cy="10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exception class we defined.</a:t>
            </a:r>
            <a:endParaRPr sz="100"/>
          </a:p>
          <a:p>
            <a:pPr indent="0" lvl="0" marL="0" rtl="0" algn="l">
              <a:spcBef>
                <a:spcPts val="1200"/>
              </a:spcBef>
              <a:spcAft>
                <a:spcPts val="1200"/>
              </a:spcAft>
              <a:buNone/>
            </a:pPr>
            <a:r>
              <a:t/>
            </a:r>
            <a:endParaRPr/>
          </a:p>
        </p:txBody>
      </p:sp>
      <p:pic>
        <p:nvPicPr>
          <p:cNvPr id="170" name="Google Shape;170;p25"/>
          <p:cNvPicPr preferRelativeResize="0"/>
          <p:nvPr/>
        </p:nvPicPr>
        <p:blipFill rotWithShape="1">
          <a:blip r:embed="rId3">
            <a:alphaModFix/>
          </a:blip>
          <a:srcRect b="0" l="0" r="15045" t="0"/>
          <a:stretch/>
        </p:blipFill>
        <p:spPr>
          <a:xfrm>
            <a:off x="4648975" y="648162"/>
            <a:ext cx="4383251" cy="1876175"/>
          </a:xfrm>
          <a:prstGeom prst="rect">
            <a:avLst/>
          </a:prstGeom>
          <a:noFill/>
          <a:ln>
            <a:noFill/>
          </a:ln>
        </p:spPr>
      </p:pic>
      <p:cxnSp>
        <p:nvCxnSpPr>
          <p:cNvPr id="171" name="Google Shape;171;p25"/>
          <p:cNvCxnSpPr>
            <a:endCxn id="170" idx="1"/>
          </p:cNvCxnSpPr>
          <p:nvPr/>
        </p:nvCxnSpPr>
        <p:spPr>
          <a:xfrm flipH="1" rot="10800000">
            <a:off x="3854275" y="1586249"/>
            <a:ext cx="794700" cy="692400"/>
          </a:xfrm>
          <a:prstGeom prst="straightConnector1">
            <a:avLst/>
          </a:prstGeom>
          <a:noFill/>
          <a:ln cap="flat" cmpd="sng" w="9525">
            <a:solidFill>
              <a:schemeClr val="dk2"/>
            </a:solidFill>
            <a:prstDash val="solid"/>
            <a:round/>
            <a:headEnd len="med" w="med" type="none"/>
            <a:tailEnd len="med" w="med" type="stealth"/>
          </a:ln>
        </p:spPr>
      </p:cxnSp>
      <p:pic>
        <p:nvPicPr>
          <p:cNvPr id="172" name="Google Shape;172;p25"/>
          <p:cNvPicPr preferRelativeResize="0"/>
          <p:nvPr/>
        </p:nvPicPr>
        <p:blipFill rotWithShape="1">
          <a:blip r:embed="rId4">
            <a:alphaModFix/>
          </a:blip>
          <a:srcRect b="0" l="0" r="2865" t="0"/>
          <a:stretch/>
        </p:blipFill>
        <p:spPr>
          <a:xfrm>
            <a:off x="677100" y="2857612"/>
            <a:ext cx="4791925" cy="1208525"/>
          </a:xfrm>
          <a:prstGeom prst="rect">
            <a:avLst/>
          </a:prstGeom>
          <a:noFill/>
          <a:ln>
            <a:noFill/>
          </a:ln>
        </p:spPr>
      </p:pic>
      <p:pic>
        <p:nvPicPr>
          <p:cNvPr id="173" name="Google Shape;173;p25"/>
          <p:cNvPicPr preferRelativeResize="0"/>
          <p:nvPr/>
        </p:nvPicPr>
        <p:blipFill rotWithShape="1">
          <a:blip r:embed="rId5">
            <a:alphaModFix/>
          </a:blip>
          <a:srcRect b="0" l="0" r="1690" t="0"/>
          <a:stretch/>
        </p:blipFill>
        <p:spPr>
          <a:xfrm>
            <a:off x="4571988" y="3734635"/>
            <a:ext cx="4728276" cy="1303140"/>
          </a:xfrm>
          <a:prstGeom prst="rect">
            <a:avLst/>
          </a:prstGeom>
          <a:noFill/>
          <a:ln>
            <a:noFill/>
          </a:ln>
        </p:spPr>
      </p:pic>
      <p:sp>
        <p:nvSpPr>
          <p:cNvPr id="174" name="Google Shape;174;p25"/>
          <p:cNvSpPr txBox="1"/>
          <p:nvPr/>
        </p:nvSpPr>
        <p:spPr>
          <a:xfrm>
            <a:off x="78125" y="4706150"/>
            <a:ext cx="4570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These are the subclasses of Myexcept for some specific cases. </a:t>
            </a:r>
            <a:endParaRPr sz="1300">
              <a:solidFill>
                <a:schemeClr val="accent1"/>
              </a:solidFill>
              <a:latin typeface="Lato"/>
              <a:ea typeface="Lato"/>
              <a:cs typeface="Lato"/>
              <a:sym typeface="Lato"/>
            </a:endParaRPr>
          </a:p>
        </p:txBody>
      </p:sp>
      <p:cxnSp>
        <p:nvCxnSpPr>
          <p:cNvPr id="175" name="Google Shape;175;p25"/>
          <p:cNvCxnSpPr>
            <a:stCxn id="174" idx="0"/>
            <a:endCxn id="172" idx="2"/>
          </p:cNvCxnSpPr>
          <p:nvPr/>
        </p:nvCxnSpPr>
        <p:spPr>
          <a:xfrm flipH="1" rot="10800000">
            <a:off x="2363525" y="4066250"/>
            <a:ext cx="709500" cy="6399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5"/>
          <p:cNvCxnSpPr>
            <a:stCxn id="174" idx="0"/>
            <a:endCxn id="173" idx="1"/>
          </p:cNvCxnSpPr>
          <p:nvPr/>
        </p:nvCxnSpPr>
        <p:spPr>
          <a:xfrm flipH="1" rot="10800000">
            <a:off x="2363525" y="4386350"/>
            <a:ext cx="2208600" cy="3198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5"/>
          <p:cNvCxnSpPr>
            <a:stCxn id="170" idx="2"/>
            <a:endCxn id="172" idx="0"/>
          </p:cNvCxnSpPr>
          <p:nvPr/>
        </p:nvCxnSpPr>
        <p:spPr>
          <a:xfrm flipH="1">
            <a:off x="3073201" y="2524337"/>
            <a:ext cx="3767400" cy="3333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5"/>
          <p:cNvCxnSpPr>
            <a:stCxn id="170" idx="2"/>
            <a:endCxn id="173" idx="0"/>
          </p:cNvCxnSpPr>
          <p:nvPr/>
        </p:nvCxnSpPr>
        <p:spPr>
          <a:xfrm>
            <a:off x="6840601" y="2524337"/>
            <a:ext cx="95400" cy="12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184" name="Google Shape;18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Creating database file : On running the executable file, it asks the user for a database name, if a dat and idx file with same name is present in the directory it will connect to that database else it will create new  set of dat and idx file.</a:t>
            </a:r>
            <a:endParaRPr/>
          </a:p>
          <a:p>
            <a:pPr indent="0" lvl="0" marL="0" rtl="0" algn="l">
              <a:spcBef>
                <a:spcPts val="1200"/>
              </a:spcBef>
              <a:spcAft>
                <a:spcPts val="1200"/>
              </a:spcAft>
              <a:buNone/>
            </a:pPr>
            <a:r>
              <a:t/>
            </a:r>
            <a:endParaRPr/>
          </a:p>
        </p:txBody>
      </p:sp>
      <p:pic>
        <p:nvPicPr>
          <p:cNvPr id="185" name="Google Shape;185;p26"/>
          <p:cNvPicPr preferRelativeResize="0"/>
          <p:nvPr/>
        </p:nvPicPr>
        <p:blipFill>
          <a:blip r:embed="rId3">
            <a:alphaModFix/>
          </a:blip>
          <a:stretch>
            <a:fillRect/>
          </a:stretch>
        </p:blipFill>
        <p:spPr>
          <a:xfrm>
            <a:off x="834300" y="3040148"/>
            <a:ext cx="6977400" cy="129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191" name="Google Shape;191;p27"/>
          <p:cNvSpPr txBox="1"/>
          <p:nvPr>
            <p:ph idx="1" type="body"/>
          </p:nvPr>
        </p:nvSpPr>
        <p:spPr>
          <a:xfrm>
            <a:off x="727650" y="1950925"/>
            <a:ext cx="7688700" cy="88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database: User would enter the name of the database to be deleted. if the database is found, then the idx file and dat file of this database would be deleted. Otherwise, the program would warn that the database is not found and return to the menu.</a:t>
            </a:r>
            <a:endParaRPr/>
          </a:p>
        </p:txBody>
      </p:sp>
      <p:pic>
        <p:nvPicPr>
          <p:cNvPr id="192" name="Google Shape;192;p27"/>
          <p:cNvPicPr preferRelativeResize="0"/>
          <p:nvPr/>
        </p:nvPicPr>
        <p:blipFill>
          <a:blip r:embed="rId3">
            <a:alphaModFix/>
          </a:blip>
          <a:stretch>
            <a:fillRect/>
          </a:stretch>
        </p:blipFill>
        <p:spPr>
          <a:xfrm>
            <a:off x="1048050" y="3210325"/>
            <a:ext cx="6562725" cy="108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198" name="Google Shape;19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 This command adds a key-value pair to the database file</a:t>
            </a:r>
            <a:endParaRPr/>
          </a:p>
          <a:p>
            <a:pPr indent="0" lvl="0" marL="0" rtl="0" algn="l">
              <a:spcBef>
                <a:spcPts val="1200"/>
              </a:spcBef>
              <a:spcAft>
                <a:spcPts val="1200"/>
              </a:spcAft>
              <a:buNone/>
            </a:pPr>
            <a:r>
              <a:t/>
            </a:r>
            <a:endParaRPr/>
          </a:p>
        </p:txBody>
      </p:sp>
      <p:pic>
        <p:nvPicPr>
          <p:cNvPr id="199" name="Google Shape;199;p28"/>
          <p:cNvPicPr preferRelativeResize="0"/>
          <p:nvPr/>
        </p:nvPicPr>
        <p:blipFill>
          <a:blip r:embed="rId3">
            <a:alphaModFix/>
          </a:blip>
          <a:stretch>
            <a:fillRect/>
          </a:stretch>
        </p:blipFill>
        <p:spPr>
          <a:xfrm>
            <a:off x="297075" y="2882638"/>
            <a:ext cx="8553450" cy="145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p:txBody>
      </p:sp>
      <p:sp>
        <p:nvSpPr>
          <p:cNvPr id="205" name="Google Shape;205;p29"/>
          <p:cNvSpPr txBox="1"/>
          <p:nvPr>
            <p:ph idx="1" type="body"/>
          </p:nvPr>
        </p:nvSpPr>
        <p:spPr>
          <a:xfrm>
            <a:off x="676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 This function searches through the database for the specific key value and returns the  value vector </a:t>
            </a:r>
            <a:endParaRPr/>
          </a:p>
        </p:txBody>
      </p:sp>
      <p:pic>
        <p:nvPicPr>
          <p:cNvPr id="206" name="Google Shape;206;p29"/>
          <p:cNvPicPr preferRelativeResize="0"/>
          <p:nvPr/>
        </p:nvPicPr>
        <p:blipFill>
          <a:blip r:embed="rId3">
            <a:alphaModFix/>
          </a:blip>
          <a:stretch>
            <a:fillRect/>
          </a:stretch>
        </p:blipFill>
        <p:spPr>
          <a:xfrm>
            <a:off x="384825" y="2265375"/>
            <a:ext cx="8553450" cy="276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12" name="Google Shape;21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Query: This function  </a:t>
            </a:r>
            <a:r>
              <a:rPr lang="en"/>
              <a:t>returns all keys that fulfill the query requirement. Specifically, it iterators </a:t>
            </a:r>
            <a:r>
              <a:rPr lang="en"/>
              <a:t>through</a:t>
            </a:r>
            <a:r>
              <a:rPr lang="en"/>
              <a:t> all keys in the database and check if the kth value of each  key equals to what the user </a:t>
            </a:r>
            <a:r>
              <a:rPr lang="en"/>
              <a:t>query</a:t>
            </a:r>
            <a:r>
              <a:rPr lang="en"/>
              <a:t>. </a:t>
            </a:r>
            <a:endParaRPr/>
          </a:p>
        </p:txBody>
      </p:sp>
      <p:pic>
        <p:nvPicPr>
          <p:cNvPr id="213" name="Google Shape;213;p30"/>
          <p:cNvPicPr preferRelativeResize="0"/>
          <p:nvPr/>
        </p:nvPicPr>
        <p:blipFill>
          <a:blip r:embed="rId3">
            <a:alphaModFix/>
          </a:blip>
          <a:stretch>
            <a:fillRect/>
          </a:stretch>
        </p:blipFill>
        <p:spPr>
          <a:xfrm>
            <a:off x="214050" y="2910013"/>
            <a:ext cx="8591550" cy="1933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19" name="Google Shape;219;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This function deletes a key-value data.. The program would first check if the key-value pair exists. If exists, it would delete it. Otherwise, it would warn the user that the key is not found.</a:t>
            </a:r>
            <a:endParaRPr/>
          </a:p>
        </p:txBody>
      </p:sp>
      <p:pic>
        <p:nvPicPr>
          <p:cNvPr id="220" name="Google Shape;220;p31"/>
          <p:cNvPicPr preferRelativeResize="0"/>
          <p:nvPr/>
        </p:nvPicPr>
        <p:blipFill>
          <a:blip r:embed="rId3">
            <a:alphaModFix/>
          </a:blip>
          <a:stretch>
            <a:fillRect/>
          </a:stretch>
        </p:blipFill>
        <p:spPr>
          <a:xfrm>
            <a:off x="574650" y="3197550"/>
            <a:ext cx="8295136" cy="101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7" name="Google Shape;97;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many C++ based SQL database frameworks like SQLAPI++, SOCI etc</a:t>
            </a:r>
            <a:endParaRPr/>
          </a:p>
          <a:p>
            <a:pPr indent="-311150" lvl="0" marL="457200" rtl="0" algn="l">
              <a:spcBef>
                <a:spcPts val="0"/>
              </a:spcBef>
              <a:spcAft>
                <a:spcPts val="0"/>
              </a:spcAft>
              <a:buSzPts val="1300"/>
              <a:buChar char="●"/>
            </a:pPr>
            <a:r>
              <a:rPr lang="en"/>
              <a:t>These have complex instruction set and needs other dependent libraries to function properly.</a:t>
            </a:r>
            <a:endParaRPr/>
          </a:p>
          <a:p>
            <a:pPr indent="-311150" lvl="0" marL="457200" rtl="0" algn="l">
              <a:spcBef>
                <a:spcPts val="0"/>
              </a:spcBef>
              <a:spcAft>
                <a:spcPts val="0"/>
              </a:spcAft>
              <a:buSzPts val="1300"/>
              <a:buChar char="●"/>
            </a:pPr>
            <a:r>
              <a:rPr lang="en"/>
              <a:t>Our goal is to develop an easy to use self-contained library that can support key-value pair storage into filesystem.</a:t>
            </a:r>
            <a:endParaRPr/>
          </a:p>
          <a:p>
            <a:pPr indent="-311150" lvl="0" marL="457200" rtl="0" algn="l">
              <a:spcBef>
                <a:spcPts val="0"/>
              </a:spcBef>
              <a:spcAft>
                <a:spcPts val="0"/>
              </a:spcAft>
              <a:buSzPts val="1300"/>
              <a:buChar char="●"/>
            </a:pPr>
            <a:r>
              <a:rPr lang="en"/>
              <a:t>The program uses idx and DAT files to store and retrieve data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graphicFrame>
        <p:nvGraphicFramePr>
          <p:cNvPr id="226" name="Google Shape;226;p32"/>
          <p:cNvGraphicFramePr/>
          <p:nvPr/>
        </p:nvGraphicFramePr>
        <p:xfrm>
          <a:off x="952500" y="2000250"/>
          <a:ext cx="3000000" cy="3000000"/>
        </p:xfrm>
        <a:graphic>
          <a:graphicData uri="http://schemas.openxmlformats.org/drawingml/2006/table">
            <a:tbl>
              <a:tblPr>
                <a:noFill/>
                <a:tableStyleId>{747261AD-6617-4900-8B19-9924E0AA2BBA}</a:tableStyleId>
              </a:tblPr>
              <a:tblGrid>
                <a:gridCol w="2413000"/>
                <a:gridCol w="2413000"/>
                <a:gridCol w="2413000"/>
              </a:tblGrid>
              <a:tr h="381000">
                <a:tc>
                  <a:txBody>
                    <a:bodyPr/>
                    <a:lstStyle/>
                    <a:p>
                      <a:pPr indent="0" lvl="0" marL="0" rtl="0" algn="l">
                        <a:spcBef>
                          <a:spcPts val="0"/>
                        </a:spcBef>
                        <a:spcAft>
                          <a:spcPts val="0"/>
                        </a:spcAft>
                        <a:buNone/>
                      </a:pPr>
                      <a:r>
                        <a:rPr lang="en"/>
                        <a:t>Function</a:t>
                      </a:r>
                      <a:endParaRPr/>
                    </a:p>
                  </a:txBody>
                  <a:tcPr marT="91425" marB="91425" marR="91425" marL="91425"/>
                </a:tc>
                <a:tc>
                  <a:txBody>
                    <a:bodyPr/>
                    <a:lstStyle/>
                    <a:p>
                      <a:pPr indent="0" lvl="0" marL="0" rtl="0" algn="l">
                        <a:spcBef>
                          <a:spcPts val="0"/>
                        </a:spcBef>
                        <a:spcAft>
                          <a:spcPts val="0"/>
                        </a:spcAft>
                        <a:buNone/>
                      </a:pPr>
                      <a:r>
                        <a:rPr lang="en"/>
                        <a:t>Operations</a:t>
                      </a:r>
                      <a:endParaRPr/>
                    </a:p>
                  </a:txBody>
                  <a:tcPr marT="91425" marB="91425" marR="91425" marL="91425"/>
                </a:tc>
                <a:tc>
                  <a:txBody>
                    <a:bodyPr/>
                    <a:lstStyle/>
                    <a:p>
                      <a:pPr indent="0" lvl="0" marL="0" rtl="0" algn="l">
                        <a:spcBef>
                          <a:spcPts val="0"/>
                        </a:spcBef>
                        <a:spcAft>
                          <a:spcPts val="0"/>
                        </a:spcAft>
                        <a:buNone/>
                      </a:pPr>
                      <a:r>
                        <a:rPr lang="en"/>
                        <a:t>Measure</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9.02e-05</a:t>
                      </a:r>
                      <a:endParaRPr/>
                    </a:p>
                  </a:txBody>
                  <a:tcPr marT="91425" marB="91425" marR="91425" marL="91425"/>
                </a:tc>
                <a:tc>
                  <a:txBody>
                    <a:bodyPr/>
                    <a:lstStyle/>
                    <a:p>
                      <a:pPr indent="0" lvl="0" marL="0" rtl="0" algn="l">
                        <a:spcBef>
                          <a:spcPts val="0"/>
                        </a:spcBef>
                        <a:spcAft>
                          <a:spcPts val="0"/>
                        </a:spcAft>
                        <a:buNone/>
                      </a:pPr>
                      <a:r>
                        <a:rPr lang="en"/>
                        <a:t>Second/Insert</a:t>
                      </a:r>
                      <a:endParaRPr/>
                    </a:p>
                  </a:txBody>
                  <a:tcPr marT="91425" marB="91425" marR="91425" marL="91425"/>
                </a:tc>
              </a:tr>
              <a:tr h="381000">
                <a:tc>
                  <a:txBody>
                    <a:bodyPr/>
                    <a:lstStyle/>
                    <a:p>
                      <a:pPr indent="0" lvl="0" marL="0" rtl="0" algn="l">
                        <a:spcBef>
                          <a:spcPts val="0"/>
                        </a:spcBef>
                        <a:spcAft>
                          <a:spcPts val="0"/>
                        </a:spcAft>
                        <a:buNone/>
                      </a:pPr>
                      <a:r>
                        <a:rPr lang="en"/>
                        <a:t>Find</a:t>
                      </a:r>
                      <a:endParaRPr/>
                    </a:p>
                  </a:txBody>
                  <a:tcPr marT="91425" marB="91425" marR="91425" marL="91425"/>
                </a:tc>
                <a:tc>
                  <a:txBody>
                    <a:bodyPr/>
                    <a:lstStyle/>
                    <a:p>
                      <a:pPr indent="0" lvl="0" marL="0" rtl="0" algn="l">
                        <a:spcBef>
                          <a:spcPts val="0"/>
                        </a:spcBef>
                        <a:spcAft>
                          <a:spcPts val="0"/>
                        </a:spcAft>
                        <a:buNone/>
                      </a:pPr>
                      <a:r>
                        <a:rPr lang="en"/>
                        <a:t>7.94e-05</a:t>
                      </a:r>
                      <a:endParaRPr/>
                    </a:p>
                  </a:txBody>
                  <a:tcPr marT="91425" marB="91425" marR="91425" marL="91425"/>
                </a:tc>
                <a:tc>
                  <a:txBody>
                    <a:bodyPr/>
                    <a:lstStyle/>
                    <a:p>
                      <a:pPr indent="0" lvl="0" marL="0" rtl="0" algn="l">
                        <a:spcBef>
                          <a:spcPts val="0"/>
                        </a:spcBef>
                        <a:spcAft>
                          <a:spcPts val="0"/>
                        </a:spcAft>
                        <a:buNone/>
                      </a:pPr>
                      <a:r>
                        <a:rPr lang="en"/>
                        <a:t>Second/Write</a:t>
                      </a:r>
                      <a:endParaRPr/>
                    </a:p>
                  </a:txBody>
                  <a:tcPr marT="91425" marB="91425" marR="91425" marL="91425"/>
                </a:tc>
              </a:tr>
              <a:tr h="381000">
                <a:tc>
                  <a:txBody>
                    <a:bodyPr/>
                    <a:lstStyle/>
                    <a:p>
                      <a:pPr indent="0" lvl="0" marL="0" rtl="0" algn="l">
                        <a:spcBef>
                          <a:spcPts val="0"/>
                        </a:spcBef>
                        <a:spcAft>
                          <a:spcPts val="0"/>
                        </a:spcAft>
                        <a:buNone/>
                      </a:pPr>
                      <a:r>
                        <a:rPr lang="en"/>
                        <a:t>Query</a:t>
                      </a:r>
                      <a:endParaRPr/>
                    </a:p>
                  </a:txBody>
                  <a:tcPr marT="91425" marB="91425" marR="91425" marL="91425"/>
                </a:tc>
                <a:tc>
                  <a:txBody>
                    <a:bodyPr/>
                    <a:lstStyle/>
                    <a:p>
                      <a:pPr indent="0" lvl="0" marL="0" rtl="0" algn="l">
                        <a:spcBef>
                          <a:spcPts val="0"/>
                        </a:spcBef>
                        <a:spcAft>
                          <a:spcPts val="0"/>
                        </a:spcAft>
                        <a:buNone/>
                      </a:pPr>
                      <a:r>
                        <a:rPr lang="en"/>
                        <a:t>1.85337 s</a:t>
                      </a:r>
                      <a:endParaRPr/>
                    </a:p>
                  </a:txBody>
                  <a:tcPr marT="91425" marB="91425" marR="91425" marL="91425"/>
                </a:tc>
                <a:tc>
                  <a:txBody>
                    <a:bodyPr/>
                    <a:lstStyle/>
                    <a:p>
                      <a:pPr indent="0" lvl="0" marL="0" rtl="0" algn="l">
                        <a:spcBef>
                          <a:spcPts val="0"/>
                        </a:spcBef>
                        <a:spcAft>
                          <a:spcPts val="0"/>
                        </a:spcAft>
                        <a:buNone/>
                      </a:pPr>
                      <a:r>
                        <a:rPr lang="en"/>
                        <a:t>For 100000 rows in Database</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5.81e-05</a:t>
                      </a:r>
                      <a:endParaRPr/>
                    </a:p>
                  </a:txBody>
                  <a:tcPr marT="91425" marB="91425" marR="91425" marL="91425"/>
                </a:tc>
                <a:tc>
                  <a:txBody>
                    <a:bodyPr/>
                    <a:lstStyle/>
                    <a:p>
                      <a:pPr indent="0" lvl="0" marL="0" rtl="0" algn="l">
                        <a:spcBef>
                          <a:spcPts val="0"/>
                        </a:spcBef>
                        <a:spcAft>
                          <a:spcPts val="0"/>
                        </a:spcAft>
                        <a:buNone/>
                      </a:pPr>
                      <a:r>
                        <a:rPr lang="en"/>
                        <a:t>Second/Delete</a:t>
                      </a:r>
                      <a:endParaRPr/>
                    </a:p>
                  </a:txBody>
                  <a:tcPr marT="91425" marB="91425" marR="91425" marL="91425"/>
                </a:tc>
              </a:tr>
              <a:tr h="381000">
                <a:tc>
                  <a:txBody>
                    <a:bodyPr/>
                    <a:lstStyle/>
                    <a:p>
                      <a:pPr indent="0" lvl="0" marL="0" rtl="0" algn="l">
                        <a:spcBef>
                          <a:spcPts val="0"/>
                        </a:spcBef>
                        <a:spcAft>
                          <a:spcPts val="0"/>
                        </a:spcAft>
                        <a:buNone/>
                      </a:pPr>
                      <a:r>
                        <a:rPr lang="en"/>
                        <a:t>Import csv</a:t>
                      </a:r>
                      <a:endParaRPr/>
                    </a:p>
                  </a:txBody>
                  <a:tcPr marT="91425" marB="91425" marR="91425" marL="91425"/>
                </a:tc>
                <a:tc>
                  <a:txBody>
                    <a:bodyPr/>
                    <a:lstStyle/>
                    <a:p>
                      <a:pPr indent="0" lvl="0" marL="0" rtl="0" algn="l">
                        <a:spcBef>
                          <a:spcPts val="0"/>
                        </a:spcBef>
                        <a:spcAft>
                          <a:spcPts val="0"/>
                        </a:spcAft>
                        <a:buNone/>
                      </a:pPr>
                      <a:r>
                        <a:rPr lang="en"/>
                        <a:t>56,139</a:t>
                      </a:r>
                      <a:endParaRPr/>
                    </a:p>
                  </a:txBody>
                  <a:tcPr marT="91425" marB="91425" marR="91425" marL="91425"/>
                </a:tc>
                <a:tc>
                  <a:txBody>
                    <a:bodyPr/>
                    <a:lstStyle/>
                    <a:p>
                      <a:pPr indent="0" lvl="0" marL="0" rtl="0" algn="l">
                        <a:spcBef>
                          <a:spcPts val="0"/>
                        </a:spcBef>
                        <a:spcAft>
                          <a:spcPts val="0"/>
                        </a:spcAft>
                        <a:buNone/>
                      </a:pPr>
                      <a:r>
                        <a:rPr lang="en"/>
                        <a:t>Insert/Second</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Mechanism</a:t>
            </a:r>
            <a:endParaRPr/>
          </a:p>
        </p:txBody>
      </p:sp>
      <p:sp>
        <p:nvSpPr>
          <p:cNvPr id="232" name="Google Shape;23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We tested with two </a:t>
            </a:r>
            <a:r>
              <a:rPr lang="en"/>
              <a:t>mechanism</a:t>
            </a:r>
            <a:endParaRPr/>
          </a:p>
          <a:p>
            <a:pPr indent="-287972" lvl="1" marL="914400" rtl="0" algn="l">
              <a:spcBef>
                <a:spcPts val="0"/>
              </a:spcBef>
              <a:spcAft>
                <a:spcPts val="0"/>
              </a:spcAft>
              <a:buSzPct val="100000"/>
              <a:buChar char="○"/>
            </a:pPr>
            <a:r>
              <a:rPr lang="en"/>
              <a:t>First, </a:t>
            </a:r>
            <a:r>
              <a:rPr lang="en"/>
              <a:t>through</a:t>
            </a:r>
            <a:r>
              <a:rPr lang="en"/>
              <a:t> command line interface</a:t>
            </a:r>
            <a:endParaRPr/>
          </a:p>
          <a:p>
            <a:pPr indent="-287972" lvl="2" marL="1371600" rtl="0" algn="l">
              <a:spcBef>
                <a:spcPts val="0"/>
              </a:spcBef>
              <a:spcAft>
                <a:spcPts val="0"/>
              </a:spcAft>
              <a:buSzPct val="100000"/>
              <a:buChar char="■"/>
            </a:pPr>
            <a:r>
              <a:rPr lang="en"/>
              <a:t>User can perform operations on any database file through this interface</a:t>
            </a:r>
            <a:endParaRPr/>
          </a:p>
          <a:p>
            <a:pPr indent="-287972" lvl="2" marL="1371600" rtl="0" algn="l">
              <a:spcBef>
                <a:spcPts val="0"/>
              </a:spcBef>
              <a:spcAft>
                <a:spcPts val="0"/>
              </a:spcAft>
              <a:buSzPct val="100000"/>
              <a:buChar char="■"/>
            </a:pPr>
            <a:r>
              <a:rPr lang="en"/>
              <a:t>Sample log from command line interface </a:t>
            </a:r>
            <a:r>
              <a:rPr lang="en" u="sng">
                <a:solidFill>
                  <a:schemeClr val="hlink"/>
                </a:solidFill>
                <a:hlinkClick r:id="rId3"/>
              </a:rPr>
              <a:t>Link</a:t>
            </a:r>
            <a:endParaRPr/>
          </a:p>
          <a:p>
            <a:pPr indent="-287972" lvl="1" marL="914400" rtl="0" algn="l">
              <a:spcBef>
                <a:spcPts val="0"/>
              </a:spcBef>
              <a:spcAft>
                <a:spcPts val="0"/>
              </a:spcAft>
              <a:buSzPct val="100000"/>
              <a:buChar char="○"/>
            </a:pPr>
            <a:r>
              <a:rPr lang="en"/>
              <a:t>Second, through test_performance application</a:t>
            </a:r>
            <a:endParaRPr/>
          </a:p>
          <a:p>
            <a:pPr indent="-287972" lvl="2" marL="1371600" rtl="0" algn="l">
              <a:spcBef>
                <a:spcPts val="0"/>
              </a:spcBef>
              <a:spcAft>
                <a:spcPts val="0"/>
              </a:spcAft>
              <a:buSzPct val="100000"/>
              <a:buChar char="■"/>
            </a:pPr>
            <a:r>
              <a:rPr lang="en"/>
              <a:t>Test app benchmarks all operations for different size of input file and prints log</a:t>
            </a:r>
            <a:endParaRPr/>
          </a:p>
          <a:p>
            <a:pPr indent="-287972" lvl="2" marL="1371600" rtl="0" algn="l">
              <a:spcBef>
                <a:spcPts val="0"/>
              </a:spcBef>
              <a:spcAft>
                <a:spcPts val="0"/>
              </a:spcAft>
              <a:buSzPct val="100000"/>
              <a:buChar char="■"/>
            </a:pPr>
            <a:r>
              <a:rPr lang="en"/>
              <a:t>Test checks correctness of the database by generating random string and testing read/write values based on it.</a:t>
            </a:r>
            <a:endParaRPr/>
          </a:p>
          <a:p>
            <a:pPr indent="-287972" lvl="2" marL="1371600" rtl="0" algn="l">
              <a:spcBef>
                <a:spcPts val="0"/>
              </a:spcBef>
              <a:spcAft>
                <a:spcPts val="0"/>
              </a:spcAft>
              <a:buSzPct val="100000"/>
              <a:buChar char="■"/>
            </a:pPr>
            <a:r>
              <a:rPr lang="en"/>
              <a:t>Sample test_performance log file </a:t>
            </a:r>
            <a:r>
              <a:rPr lang="en" u="sng">
                <a:solidFill>
                  <a:schemeClr val="hlink"/>
                </a:solidFill>
                <a:hlinkClick r:id="rId4"/>
              </a:rPr>
              <a:t>Link</a:t>
            </a:r>
            <a:r>
              <a:rPr lang="en"/>
              <a:t>.</a:t>
            </a:r>
            <a:endParaRPr/>
          </a:p>
          <a:p>
            <a:pPr indent="-298767" lvl="0" marL="457200" rtl="0" algn="l">
              <a:spcBef>
                <a:spcPts val="0"/>
              </a:spcBef>
              <a:spcAft>
                <a:spcPts val="0"/>
              </a:spcAft>
              <a:buSzPct val="100000"/>
              <a:buChar char="●"/>
            </a:pPr>
            <a:r>
              <a:rPr lang="en"/>
              <a:t>Databases Used for testing:</a:t>
            </a:r>
            <a:endParaRPr/>
          </a:p>
          <a:p>
            <a:pPr indent="-287972" lvl="1" marL="914400" rtl="0" algn="l">
              <a:spcBef>
                <a:spcPts val="0"/>
              </a:spcBef>
              <a:spcAft>
                <a:spcPts val="0"/>
              </a:spcAft>
              <a:buSzPct val="100000"/>
              <a:buChar char="○"/>
            </a:pPr>
            <a:r>
              <a:rPr lang="en" u="sng">
                <a:solidFill>
                  <a:schemeClr val="hlink"/>
                </a:solidFill>
                <a:hlinkClick r:id="rId5"/>
              </a:rPr>
              <a:t>https://datasets.imdbws.com/</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6"/>
              </a:rPr>
              <a:t>Title.ratings.tsv.gz</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7"/>
              </a:rPr>
              <a:t>title.akas.tsv.gz</a:t>
            </a:r>
            <a:endParaRPr/>
          </a:p>
          <a:p>
            <a:pPr indent="0" lvl="0" marL="9144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38" name="Google Shape;238;p34"/>
          <p:cNvSpPr txBox="1"/>
          <p:nvPr>
            <p:ph idx="1" type="body"/>
          </p:nvPr>
        </p:nvSpPr>
        <p:spPr>
          <a:xfrm>
            <a:off x="729450" y="1917825"/>
            <a:ext cx="8022300" cy="3289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516"/>
              <a:t>An ideal</a:t>
            </a:r>
            <a:r>
              <a:rPr b="1" lang="en" sz="1516"/>
              <a:t> size of hash table:        </a:t>
            </a:r>
            <a:r>
              <a:rPr b="1" lang="en" sz="1600">
                <a:solidFill>
                  <a:srgbClr val="E69138"/>
                </a:solidFill>
              </a:rPr>
              <a:t> time cost</a:t>
            </a:r>
            <a:r>
              <a:rPr b="1" lang="en" sz="1600"/>
              <a:t>     v.s.   </a:t>
            </a:r>
            <a:r>
              <a:rPr b="1" lang="en" sz="1600">
                <a:solidFill>
                  <a:srgbClr val="FF9900"/>
                </a:solidFill>
              </a:rPr>
              <a:t>space cost</a:t>
            </a:r>
            <a:endParaRPr b="1" sz="1600">
              <a:solidFill>
                <a:srgbClr val="FF9900"/>
              </a:solidFill>
            </a:endParaRPr>
          </a:p>
          <a:p>
            <a:pPr indent="0" lvl="0" marL="457200" rtl="0" algn="l">
              <a:spcBef>
                <a:spcPts val="1200"/>
              </a:spcBef>
              <a:spcAft>
                <a:spcPts val="0"/>
              </a:spcAft>
              <a:buNone/>
            </a:pPr>
            <a:r>
              <a:t/>
            </a:r>
            <a:endParaRPr b="1" sz="1600">
              <a:solidFill>
                <a:srgbClr val="FF9900"/>
              </a:solidFill>
            </a:endParaRPr>
          </a:p>
          <a:p>
            <a:pPr indent="0" lvl="0" marL="0" rtl="0" algn="l">
              <a:spcBef>
                <a:spcPts val="1200"/>
              </a:spcBef>
              <a:spcAft>
                <a:spcPts val="0"/>
              </a:spcAft>
              <a:buNone/>
            </a:pPr>
            <a:r>
              <a:rPr b="1" lang="en" sz="1600"/>
              <a:t>If the hash size is very large:</a:t>
            </a:r>
            <a:endParaRPr b="1" sz="1600"/>
          </a:p>
          <a:p>
            <a:pPr indent="457200" lvl="0" marL="0" rtl="0" algn="l">
              <a:spcBef>
                <a:spcPts val="1200"/>
              </a:spcBef>
              <a:spcAft>
                <a:spcPts val="0"/>
              </a:spcAft>
              <a:buNone/>
            </a:pPr>
            <a:r>
              <a:rPr b="1" lang="en" sz="1600"/>
              <a:t>the idx file would be very big and takes lots of space.</a:t>
            </a:r>
            <a:endParaRPr b="1" sz="1600"/>
          </a:p>
          <a:p>
            <a:pPr indent="0" lvl="0" marL="0" rtl="0" algn="l">
              <a:spcBef>
                <a:spcPts val="1200"/>
              </a:spcBef>
              <a:spcAft>
                <a:spcPts val="0"/>
              </a:spcAft>
              <a:buNone/>
            </a:pPr>
            <a:r>
              <a:rPr b="1" lang="en" sz="1600"/>
              <a:t>If the hash size is very small:</a:t>
            </a:r>
            <a:endParaRPr b="1" sz="1600"/>
          </a:p>
          <a:p>
            <a:pPr indent="457200" lvl="0" marL="0" rtl="0" algn="l">
              <a:spcBef>
                <a:spcPts val="1200"/>
              </a:spcBef>
              <a:spcAft>
                <a:spcPts val="0"/>
              </a:spcAft>
              <a:buNone/>
            </a:pPr>
            <a:r>
              <a:rPr b="1" lang="en" sz="1600"/>
              <a:t>It would suffer from  key value conflict issue. We need to go through the linked list for conflicting keys in find and delete function, thus very time consuming.</a:t>
            </a:r>
            <a:endParaRPr b="1" sz="1600"/>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44" name="Google Shape;244;p35"/>
          <p:cNvSpPr txBox="1"/>
          <p:nvPr>
            <p:ph idx="1" type="body"/>
          </p:nvPr>
        </p:nvSpPr>
        <p:spPr>
          <a:xfrm>
            <a:off x="729450" y="1934350"/>
            <a:ext cx="5925600" cy="22611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600"/>
              <a:t>Fix the value length or not?</a:t>
            </a:r>
            <a:endParaRPr b="1" sz="1600"/>
          </a:p>
          <a:p>
            <a:pPr indent="0" lvl="0" marL="0" rtl="0" algn="l">
              <a:spcBef>
                <a:spcPts val="1200"/>
              </a:spcBef>
              <a:spcAft>
                <a:spcPts val="0"/>
              </a:spcAft>
              <a:buNone/>
            </a:pPr>
            <a:r>
              <a:rPr lang="en"/>
              <a:t>For single value, it is better to fix the value length. </a:t>
            </a:r>
            <a:endParaRPr/>
          </a:p>
          <a:p>
            <a:pPr indent="0" lvl="0" marL="0" rtl="0" algn="l">
              <a:spcBef>
                <a:spcPts val="1200"/>
              </a:spcBef>
              <a:spcAft>
                <a:spcPts val="1200"/>
              </a:spcAft>
              <a:buNone/>
            </a:pPr>
            <a:r>
              <a:rPr lang="en"/>
              <a:t>So that we can implement update function without wasting much space.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 the value length or not?</a:t>
            </a:r>
            <a:endParaRPr/>
          </a:p>
        </p:txBody>
      </p:sp>
      <p:sp>
        <p:nvSpPr>
          <p:cNvPr id="250" name="Google Shape;250;p36"/>
          <p:cNvSpPr txBox="1"/>
          <p:nvPr>
            <p:ph idx="1" type="body"/>
          </p:nvPr>
        </p:nvSpPr>
        <p:spPr>
          <a:xfrm>
            <a:off x="729450" y="1971050"/>
            <a:ext cx="4036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original update function.</a:t>
            </a:r>
            <a:endParaRPr/>
          </a:p>
        </p:txBody>
      </p:sp>
      <p:pic>
        <p:nvPicPr>
          <p:cNvPr id="251" name="Google Shape;251;p36"/>
          <p:cNvPicPr preferRelativeResize="0"/>
          <p:nvPr/>
        </p:nvPicPr>
        <p:blipFill>
          <a:blip r:embed="rId3">
            <a:alphaModFix/>
          </a:blip>
          <a:stretch>
            <a:fillRect/>
          </a:stretch>
        </p:blipFill>
        <p:spPr>
          <a:xfrm>
            <a:off x="334000" y="2571750"/>
            <a:ext cx="4827402" cy="2506650"/>
          </a:xfrm>
          <a:prstGeom prst="rect">
            <a:avLst/>
          </a:prstGeom>
          <a:noFill/>
          <a:ln>
            <a:noFill/>
          </a:ln>
        </p:spPr>
      </p:pic>
      <p:cxnSp>
        <p:nvCxnSpPr>
          <p:cNvPr id="252" name="Google Shape;252;p36"/>
          <p:cNvCxnSpPr>
            <a:endCxn id="251" idx="0"/>
          </p:cNvCxnSpPr>
          <p:nvPr/>
        </p:nvCxnSpPr>
        <p:spPr>
          <a:xfrm>
            <a:off x="2435101" y="2265750"/>
            <a:ext cx="312600" cy="306000"/>
          </a:xfrm>
          <a:prstGeom prst="straightConnector1">
            <a:avLst/>
          </a:prstGeom>
          <a:noFill/>
          <a:ln cap="flat" cmpd="sng" w="9525">
            <a:solidFill>
              <a:schemeClr val="dk2"/>
            </a:solidFill>
            <a:prstDash val="solid"/>
            <a:round/>
            <a:headEnd len="med" w="med" type="none"/>
            <a:tailEnd len="med" w="med" type="triangle"/>
          </a:ln>
        </p:spPr>
      </p:cxnSp>
      <p:pic>
        <p:nvPicPr>
          <p:cNvPr id="253" name="Google Shape;253;p36"/>
          <p:cNvPicPr preferRelativeResize="0"/>
          <p:nvPr/>
        </p:nvPicPr>
        <p:blipFill>
          <a:blip r:embed="rId4">
            <a:alphaModFix/>
          </a:blip>
          <a:stretch>
            <a:fillRect/>
          </a:stretch>
        </p:blipFill>
        <p:spPr>
          <a:xfrm>
            <a:off x="4843475" y="520850"/>
            <a:ext cx="4300525" cy="4622651"/>
          </a:xfrm>
          <a:prstGeom prst="rect">
            <a:avLst/>
          </a:prstGeom>
          <a:noFill/>
          <a:ln>
            <a:noFill/>
          </a:ln>
        </p:spPr>
      </p:pic>
      <p:cxnSp>
        <p:nvCxnSpPr>
          <p:cNvPr id="254" name="Google Shape;254;p36"/>
          <p:cNvCxnSpPr>
            <a:endCxn id="253" idx="1"/>
          </p:cNvCxnSpPr>
          <p:nvPr/>
        </p:nvCxnSpPr>
        <p:spPr>
          <a:xfrm>
            <a:off x="3372575" y="2135575"/>
            <a:ext cx="1470900" cy="696600"/>
          </a:xfrm>
          <a:prstGeom prst="straightConnector1">
            <a:avLst/>
          </a:prstGeom>
          <a:noFill/>
          <a:ln cap="flat" cmpd="sng" w="9525">
            <a:solidFill>
              <a:schemeClr val="dk2"/>
            </a:solidFill>
            <a:prstDash val="solid"/>
            <a:round/>
            <a:headEnd len="med" w="med" type="none"/>
            <a:tailEnd len="med" w="med" type="triangle"/>
          </a:ln>
        </p:spPr>
      </p:cxnSp>
      <p:sp>
        <p:nvSpPr>
          <p:cNvPr id="255" name="Google Shape;255;p36"/>
          <p:cNvSpPr txBox="1"/>
          <p:nvPr/>
        </p:nvSpPr>
        <p:spPr>
          <a:xfrm>
            <a:off x="6315425" y="3906450"/>
            <a:ext cx="28287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Original output</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61" name="Google Shape;261;p37"/>
          <p:cNvSpPr txBox="1"/>
          <p:nvPr>
            <p:ph idx="1" type="body"/>
          </p:nvPr>
        </p:nvSpPr>
        <p:spPr>
          <a:xfrm>
            <a:off x="729450" y="2014900"/>
            <a:ext cx="7688700" cy="2261100"/>
          </a:xfrm>
          <a:prstGeom prst="rect">
            <a:avLst/>
          </a:prstGeom>
        </p:spPr>
        <p:txBody>
          <a:bodyPr anchorCtr="0" anchor="t" bIns="91425" lIns="91425" spcFirstLastPara="1" rIns="91425" wrap="square" tIns="91425">
            <a:normAutofit lnSpcReduction="20000"/>
          </a:bodyPr>
          <a:lstStyle/>
          <a:p>
            <a:pPr indent="457200" lvl="0" marL="457200" rtl="0" algn="l">
              <a:spcBef>
                <a:spcPts val="0"/>
              </a:spcBef>
              <a:spcAft>
                <a:spcPts val="0"/>
              </a:spcAft>
              <a:buNone/>
            </a:pPr>
            <a:r>
              <a:rPr b="1" lang="en" sz="1600"/>
              <a:t>Fix the value length or not?</a:t>
            </a:r>
            <a:endParaRPr b="1" sz="1600"/>
          </a:p>
          <a:p>
            <a:pPr indent="0" lvl="0" marL="457200" rtl="0" algn="l">
              <a:spcBef>
                <a:spcPts val="1200"/>
              </a:spcBef>
              <a:spcAft>
                <a:spcPts val="0"/>
              </a:spcAft>
              <a:buNone/>
            </a:pPr>
            <a:r>
              <a:rPr lang="en"/>
              <a:t>For multiple values, it is not easy to handle.</a:t>
            </a:r>
            <a:endParaRPr/>
          </a:p>
          <a:p>
            <a:pPr indent="0" lvl="0" marL="457200" rtl="0" algn="l">
              <a:spcBef>
                <a:spcPts val="1200"/>
              </a:spcBef>
              <a:spcAft>
                <a:spcPts val="0"/>
              </a:spcAft>
              <a:buNone/>
            </a:pPr>
            <a:r>
              <a:rPr lang="en"/>
              <a:t>Now we only restrict the total number of values for each key to be less than 10. </a:t>
            </a:r>
            <a:endParaRPr/>
          </a:p>
          <a:p>
            <a:pPr indent="0" lvl="0" marL="457200" rtl="0" algn="l">
              <a:spcBef>
                <a:spcPts val="1200"/>
              </a:spcBef>
              <a:spcAft>
                <a:spcPts val="0"/>
              </a:spcAft>
              <a:buNone/>
            </a:pPr>
            <a:r>
              <a:rPr lang="en"/>
              <a:t>If we fix the value length, it would be a waste of space for short length value..</a:t>
            </a:r>
            <a:endParaRPr/>
          </a:p>
          <a:p>
            <a:pPr indent="0" lvl="0" marL="457200" rtl="0" algn="l">
              <a:spcBef>
                <a:spcPts val="1200"/>
              </a:spcBef>
              <a:spcAft>
                <a:spcPts val="1200"/>
              </a:spcAft>
              <a:buNone/>
            </a:pPr>
            <a:r>
              <a:rPr lang="en"/>
              <a:t>If we do not fix the value length, we have trouble  implementing update function. Because the data is stored in sequence. If the new value we try to update is longer than the previous one, it would cover the data stored next to it.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67" name="Google Shape;267;p38"/>
          <p:cNvSpPr txBox="1"/>
          <p:nvPr>
            <p:ph idx="1" type="body"/>
          </p:nvPr>
        </p:nvSpPr>
        <p:spPr>
          <a:xfrm>
            <a:off x="729450" y="2078875"/>
            <a:ext cx="7688700" cy="200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Encryption</a:t>
            </a:r>
            <a:r>
              <a:rPr b="1" lang="en"/>
              <a:t> and </a:t>
            </a:r>
            <a:r>
              <a:rPr b="1" lang="en"/>
              <a:t>decryption</a:t>
            </a:r>
            <a:r>
              <a:rPr b="1" lang="en"/>
              <a:t> functions:</a:t>
            </a:r>
            <a:endParaRPr b="1"/>
          </a:p>
          <a:p>
            <a:pPr indent="0" lvl="0" marL="0" rtl="0" algn="l">
              <a:spcBef>
                <a:spcPts val="1200"/>
              </a:spcBef>
              <a:spcAft>
                <a:spcPts val="1200"/>
              </a:spcAft>
              <a:buNone/>
            </a:pPr>
            <a:r>
              <a:rPr lang="en"/>
              <a:t>At first we </a:t>
            </a:r>
            <a:r>
              <a:rPr lang="en"/>
              <a:t>designed</a:t>
            </a:r>
            <a:r>
              <a:rPr lang="en"/>
              <a:t> an algorithm based on MD5 and RSA and </a:t>
            </a:r>
            <a:r>
              <a:rPr lang="en"/>
              <a:t>tried</a:t>
            </a:r>
            <a:r>
              <a:rPr lang="en"/>
              <a:t> to realize the encryption and decryption functions of the dat files. And we made it. We </a:t>
            </a:r>
            <a:r>
              <a:rPr lang="en"/>
              <a:t>successfully</a:t>
            </a:r>
            <a:r>
              <a:rPr lang="en"/>
              <a:t> used password to realize that. </a:t>
            </a:r>
            <a:r>
              <a:rPr lang="en"/>
              <a:t>However, even though we could decrypt the content of the file which was totally same as the previous content, yet we couldn’t </a:t>
            </a:r>
            <a:r>
              <a:rPr lang="en"/>
              <a:t>successfully</a:t>
            </a:r>
            <a:r>
              <a:rPr lang="en"/>
              <a:t> search the value in the database, which may generate some </a:t>
            </a:r>
            <a:r>
              <a:rPr lang="en">
                <a:solidFill>
                  <a:srgbClr val="4D5156"/>
                </a:solidFill>
                <a:highlight>
                  <a:srgbClr val="FFFFFF"/>
                </a:highlight>
                <a:latin typeface="Roboto"/>
                <a:ea typeface="Roboto"/>
                <a:cs typeface="Roboto"/>
                <a:sym typeface="Roboto"/>
              </a:rPr>
              <a:t>garbled text when we search the key. </a:t>
            </a:r>
            <a:endParaRPr/>
          </a:p>
        </p:txBody>
      </p:sp>
      <p:pic>
        <p:nvPicPr>
          <p:cNvPr id="268" name="Google Shape;268;p38"/>
          <p:cNvPicPr preferRelativeResize="0"/>
          <p:nvPr/>
        </p:nvPicPr>
        <p:blipFill rotWithShape="1">
          <a:blip r:embed="rId3">
            <a:alphaModFix/>
          </a:blip>
          <a:srcRect b="8273" l="0" r="0" t="8490"/>
          <a:stretch/>
        </p:blipFill>
        <p:spPr>
          <a:xfrm>
            <a:off x="5777075" y="3443925"/>
            <a:ext cx="3445050" cy="1764675"/>
          </a:xfrm>
          <a:prstGeom prst="rect">
            <a:avLst/>
          </a:prstGeom>
          <a:noFill/>
          <a:ln>
            <a:noFill/>
          </a:ln>
        </p:spPr>
      </p:pic>
      <p:pic>
        <p:nvPicPr>
          <p:cNvPr id="269" name="Google Shape;269;p38"/>
          <p:cNvPicPr preferRelativeResize="0"/>
          <p:nvPr/>
        </p:nvPicPr>
        <p:blipFill rotWithShape="1">
          <a:blip r:embed="rId4">
            <a:alphaModFix/>
          </a:blip>
          <a:srcRect b="7942" l="0" r="0" t="7647"/>
          <a:stretch/>
        </p:blipFill>
        <p:spPr>
          <a:xfrm>
            <a:off x="5625300" y="501300"/>
            <a:ext cx="3518700" cy="2005325"/>
          </a:xfrm>
          <a:prstGeom prst="rect">
            <a:avLst/>
          </a:prstGeom>
          <a:noFill/>
          <a:ln>
            <a:noFill/>
          </a:ln>
        </p:spPr>
      </p:pic>
      <p:cxnSp>
        <p:nvCxnSpPr>
          <p:cNvPr id="270" name="Google Shape;270;p38"/>
          <p:cNvCxnSpPr>
            <a:stCxn id="267" idx="0"/>
            <a:endCxn id="269" idx="1"/>
          </p:cNvCxnSpPr>
          <p:nvPr/>
        </p:nvCxnSpPr>
        <p:spPr>
          <a:xfrm flipH="1" rot="10800000">
            <a:off x="4573800" y="1504075"/>
            <a:ext cx="1051500" cy="5748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38"/>
          <p:cNvCxnSpPr>
            <a:endCxn id="268" idx="1"/>
          </p:cNvCxnSpPr>
          <p:nvPr/>
        </p:nvCxnSpPr>
        <p:spPr>
          <a:xfrm>
            <a:off x="3047075" y="3554963"/>
            <a:ext cx="2730000" cy="7713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38"/>
          <p:cNvSpPr txBox="1"/>
          <p:nvPr/>
        </p:nvSpPr>
        <p:spPr>
          <a:xfrm>
            <a:off x="2031350" y="732525"/>
            <a:ext cx="35187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 and decrypt functions and class</a:t>
            </a:r>
            <a:endParaRPr>
              <a:latin typeface="Lato"/>
              <a:ea typeface="Lato"/>
              <a:cs typeface="Lato"/>
              <a:sym typeface="Lato"/>
            </a:endParaRPr>
          </a:p>
        </p:txBody>
      </p:sp>
      <p:cxnSp>
        <p:nvCxnSpPr>
          <p:cNvPr id="273" name="Google Shape;273;p38"/>
          <p:cNvCxnSpPr>
            <a:stCxn id="269" idx="1"/>
            <a:endCxn id="272" idx="2"/>
          </p:cNvCxnSpPr>
          <p:nvPr/>
        </p:nvCxnSpPr>
        <p:spPr>
          <a:xfrm rot="10800000">
            <a:off x="3790800" y="1132862"/>
            <a:ext cx="1834500" cy="37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Timeline</a:t>
            </a:r>
            <a:endParaRPr/>
          </a:p>
        </p:txBody>
      </p:sp>
      <p:pic>
        <p:nvPicPr>
          <p:cNvPr id="103" name="Google Shape;103;p15"/>
          <p:cNvPicPr preferRelativeResize="0"/>
          <p:nvPr/>
        </p:nvPicPr>
        <p:blipFill>
          <a:blip r:embed="rId3">
            <a:alphaModFix/>
          </a:blip>
          <a:stretch>
            <a:fillRect/>
          </a:stretch>
        </p:blipFill>
        <p:spPr>
          <a:xfrm>
            <a:off x="1422775" y="1936550"/>
            <a:ext cx="6104355"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515775" y="1203500"/>
            <a:ext cx="7902300" cy="3136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320"/>
              <a:t>Brainstorm</a:t>
            </a:r>
            <a:r>
              <a:rPr lang="en" sz="1320"/>
              <a:t>: March 30th to 4th April : Narrowed down set of functionalities that the project will support based on the needs of users and their pain points. </a:t>
            </a:r>
            <a:endParaRPr sz="1320"/>
          </a:p>
          <a:p>
            <a:pPr indent="0" lvl="0" marL="0" rtl="0" algn="l">
              <a:lnSpc>
                <a:spcPct val="105000"/>
              </a:lnSpc>
              <a:spcBef>
                <a:spcPts val="1200"/>
              </a:spcBef>
              <a:spcAft>
                <a:spcPts val="0"/>
              </a:spcAft>
              <a:buSzPts val="440"/>
              <a:buNone/>
            </a:pPr>
            <a:r>
              <a:rPr b="1" lang="en" sz="1320"/>
              <a:t>Initial Design and Framework</a:t>
            </a:r>
            <a:r>
              <a:rPr lang="en" sz="1320"/>
              <a:t>: April 4th to April 11th :Decided the hashing function and storage architecture </a:t>
            </a:r>
            <a:endParaRPr sz="1320"/>
          </a:p>
          <a:p>
            <a:pPr indent="0" lvl="0" marL="0" rtl="0" algn="l">
              <a:lnSpc>
                <a:spcPct val="105000"/>
              </a:lnSpc>
              <a:spcBef>
                <a:spcPts val="1200"/>
              </a:spcBef>
              <a:spcAft>
                <a:spcPts val="0"/>
              </a:spcAft>
              <a:buSzPts val="440"/>
              <a:buNone/>
            </a:pPr>
            <a:r>
              <a:rPr b="1" lang="en" sz="1320"/>
              <a:t>Version 1</a:t>
            </a:r>
            <a:r>
              <a:rPr lang="en" sz="1320"/>
              <a:t>: April 4th to April 11th : Developed the insert, find, delete and create database functionality </a:t>
            </a:r>
            <a:endParaRPr sz="1320"/>
          </a:p>
          <a:p>
            <a:pPr indent="0" lvl="0" marL="0" rtl="0" algn="l">
              <a:lnSpc>
                <a:spcPct val="105000"/>
              </a:lnSpc>
              <a:spcBef>
                <a:spcPts val="1200"/>
              </a:spcBef>
              <a:spcAft>
                <a:spcPts val="0"/>
              </a:spcAft>
              <a:buSzPts val="440"/>
              <a:buNone/>
            </a:pPr>
            <a:r>
              <a:rPr b="1" lang="en" sz="1320"/>
              <a:t>Version 2</a:t>
            </a:r>
            <a:r>
              <a:rPr lang="en" sz="1320"/>
              <a:t>: April 11th to April 18th: Added support to insert values into database on file uploads. Added support for query functionality </a:t>
            </a:r>
            <a:endParaRPr sz="1320"/>
          </a:p>
          <a:p>
            <a:pPr indent="0" lvl="0" marL="0" rtl="0" algn="l">
              <a:lnSpc>
                <a:spcPct val="105000"/>
              </a:lnSpc>
              <a:spcBef>
                <a:spcPts val="1200"/>
              </a:spcBef>
              <a:spcAft>
                <a:spcPts val="0"/>
              </a:spcAft>
              <a:buSzPts val="440"/>
              <a:buNone/>
            </a:pPr>
            <a:r>
              <a:rPr b="1" lang="en" sz="1320"/>
              <a:t>Testing</a:t>
            </a:r>
            <a:r>
              <a:rPr lang="en" sz="1320"/>
              <a:t>: April 18th to April 25th: Added performance test application and tested with datasets from IMDB </a:t>
            </a:r>
            <a:endParaRPr sz="1320"/>
          </a:p>
          <a:p>
            <a:pPr indent="0" lvl="0" marL="0" rtl="0" algn="l">
              <a:lnSpc>
                <a:spcPct val="105000"/>
              </a:lnSpc>
              <a:spcBef>
                <a:spcPts val="1200"/>
              </a:spcBef>
              <a:spcAft>
                <a:spcPts val="0"/>
              </a:spcAft>
              <a:buSzPts val="440"/>
              <a:buNone/>
            </a:pPr>
            <a:r>
              <a:rPr b="1" lang="en" sz="1320"/>
              <a:t>Final Deliverables</a:t>
            </a:r>
            <a:r>
              <a:rPr lang="en" sz="1320"/>
              <a:t>: April 25th to April 28th : Created tutorial, demo and sample docs.</a:t>
            </a:r>
            <a:endParaRPr sz="1320"/>
          </a:p>
          <a:p>
            <a:pPr indent="0" lvl="0" marL="0" rtl="0" algn="l">
              <a:lnSpc>
                <a:spcPct val="105000"/>
              </a:lnSpc>
              <a:spcBef>
                <a:spcPts val="1200"/>
              </a:spcBef>
              <a:spcAft>
                <a:spcPts val="1200"/>
              </a:spcAft>
              <a:buSzPts val="440"/>
              <a:buNone/>
            </a:pPr>
            <a:r>
              <a:t/>
            </a:r>
            <a:endParaRPr sz="13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 we support</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INSERT : to add a key-value pair into the database</a:t>
            </a:r>
            <a:endParaRPr/>
          </a:p>
          <a:p>
            <a:pPr indent="-311150" lvl="0" marL="457200" rtl="0" algn="l">
              <a:spcBef>
                <a:spcPts val="0"/>
              </a:spcBef>
              <a:spcAft>
                <a:spcPts val="0"/>
              </a:spcAft>
              <a:buSzPts val="1300"/>
              <a:buAutoNum type="arabicPeriod"/>
            </a:pPr>
            <a:r>
              <a:rPr lang="en"/>
              <a:t>FIND : to get value of any key passed</a:t>
            </a:r>
            <a:endParaRPr/>
          </a:p>
          <a:p>
            <a:pPr indent="-311150" lvl="0" marL="457200" rtl="0" algn="l">
              <a:spcBef>
                <a:spcPts val="0"/>
              </a:spcBef>
              <a:spcAft>
                <a:spcPts val="0"/>
              </a:spcAft>
              <a:buSzPts val="1300"/>
              <a:buAutoNum type="arabicPeriod"/>
            </a:pPr>
            <a:r>
              <a:rPr lang="en"/>
              <a:t>DELETE : to delete a key-value pair from the database</a:t>
            </a:r>
            <a:endParaRPr/>
          </a:p>
          <a:p>
            <a:pPr indent="-311150" lvl="0" marL="457200" rtl="0" algn="l">
              <a:spcBef>
                <a:spcPts val="0"/>
              </a:spcBef>
              <a:spcAft>
                <a:spcPts val="0"/>
              </a:spcAft>
              <a:buSzPts val="1300"/>
              <a:buAutoNum type="arabicPeriod"/>
            </a:pPr>
            <a:r>
              <a:rPr lang="en"/>
              <a:t>QUERY : to search </a:t>
            </a:r>
            <a:r>
              <a:rPr lang="en"/>
              <a:t>through</a:t>
            </a:r>
            <a:r>
              <a:rPr lang="en"/>
              <a:t> database based on </a:t>
            </a:r>
            <a:r>
              <a:rPr lang="en"/>
              <a:t>condition of key or value at particular index</a:t>
            </a:r>
            <a:endParaRPr/>
          </a:p>
          <a:p>
            <a:pPr indent="-311150" lvl="0" marL="457200" rtl="0" algn="l">
              <a:spcBef>
                <a:spcPts val="0"/>
              </a:spcBef>
              <a:spcAft>
                <a:spcPts val="0"/>
              </a:spcAft>
              <a:buSzPts val="1300"/>
              <a:buAutoNum type="arabicPeriod"/>
            </a:pPr>
            <a:r>
              <a:rPr lang="en"/>
              <a:t>IMPORT:import data from a csv or tsv file into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FileList</a:t>
            </a:r>
            <a:endParaRPr/>
          </a:p>
        </p:txBody>
      </p:sp>
      <p:graphicFrame>
        <p:nvGraphicFramePr>
          <p:cNvPr id="120" name="Google Shape;120;p18"/>
          <p:cNvGraphicFramePr/>
          <p:nvPr/>
        </p:nvGraphicFramePr>
        <p:xfrm>
          <a:off x="1905000" y="571825"/>
          <a:ext cx="3000000" cy="3000000"/>
        </p:xfrm>
        <a:graphic>
          <a:graphicData uri="http://schemas.openxmlformats.org/drawingml/2006/table">
            <a:tbl>
              <a:tblPr>
                <a:noFill/>
                <a:tableStyleId>{747261AD-6617-4900-8B19-9924E0AA2BBA}</a:tableStyleId>
              </a:tblPr>
              <a:tblGrid>
                <a:gridCol w="3619500"/>
                <a:gridCol w="3619500"/>
              </a:tblGrid>
              <a:tr h="381000">
                <a:tc>
                  <a:txBody>
                    <a:bodyPr/>
                    <a:lstStyle/>
                    <a:p>
                      <a:pPr indent="0" lvl="0" marL="0" rtl="0" algn="l">
                        <a:spcBef>
                          <a:spcPts val="0"/>
                        </a:spcBef>
                        <a:spcAft>
                          <a:spcPts val="0"/>
                        </a:spcAft>
                        <a:buNone/>
                      </a:pPr>
                      <a:r>
                        <a:rPr lang="en"/>
                        <a:t>File Name</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Purpose</a:t>
                      </a:r>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a:t>CMakeLists.txt</a:t>
                      </a:r>
                      <a:endParaRPr/>
                    </a:p>
                  </a:txBody>
                  <a:tcPr marT="91425" marB="91425" marR="91425" marL="91425"/>
                </a:tc>
                <a:tc>
                  <a:txBody>
                    <a:bodyPr/>
                    <a:lstStyle/>
                    <a:p>
                      <a:pPr indent="0" lvl="0" marL="0" rtl="0" algn="l">
                        <a:spcBef>
                          <a:spcPts val="0"/>
                        </a:spcBef>
                        <a:spcAft>
                          <a:spcPts val="0"/>
                        </a:spcAft>
                        <a:buNone/>
                      </a:pPr>
                      <a:r>
                        <a:rPr lang="en"/>
                        <a:t>CMake file to build the project</a:t>
                      </a:r>
                      <a:endParaRPr/>
                    </a:p>
                  </a:txBody>
                  <a:tcPr marT="91425" marB="91425" marR="91425" marL="91425"/>
                </a:tc>
              </a:tr>
              <a:tr h="381000">
                <a:tc>
                  <a:txBody>
                    <a:bodyPr/>
                    <a:lstStyle/>
                    <a:p>
                      <a:pPr indent="0" lvl="0" marL="0" rtl="0" algn="l">
                        <a:spcBef>
                          <a:spcPts val="0"/>
                        </a:spcBef>
                        <a:spcAft>
                          <a:spcPts val="0"/>
                        </a:spcAft>
                        <a:buNone/>
                      </a:pPr>
                      <a:r>
                        <a:rPr lang="en"/>
                        <a:t>Manual</a:t>
                      </a:r>
                      <a:endParaRPr/>
                    </a:p>
                  </a:txBody>
                  <a:tcPr marT="91425" marB="91425" marR="91425" marL="91425"/>
                </a:tc>
                <a:tc>
                  <a:txBody>
                    <a:bodyPr/>
                    <a:lstStyle/>
                    <a:p>
                      <a:pPr indent="0" lvl="0" marL="0" rtl="0" algn="l">
                        <a:spcBef>
                          <a:spcPts val="0"/>
                        </a:spcBef>
                        <a:spcAft>
                          <a:spcPts val="0"/>
                        </a:spcAft>
                        <a:buNone/>
                      </a:pPr>
                      <a:r>
                        <a:rPr lang="en"/>
                        <a:t>Instruction</a:t>
                      </a:r>
                      <a:r>
                        <a:rPr lang="en"/>
                        <a:t> Manual </a:t>
                      </a:r>
                      <a:endParaRPr/>
                    </a:p>
                  </a:txBody>
                  <a:tcPr marT="91425" marB="91425" marR="91425" marL="91425"/>
                </a:tc>
              </a:tr>
              <a:tr h="381000">
                <a:tc>
                  <a:txBody>
                    <a:bodyPr/>
                    <a:lstStyle/>
                    <a:p>
                      <a:pPr indent="0" lvl="0" marL="0" rtl="0" algn="l">
                        <a:spcBef>
                          <a:spcPts val="0"/>
                        </a:spcBef>
                        <a:spcAft>
                          <a:spcPts val="0"/>
                        </a:spcAft>
                        <a:buNone/>
                      </a:pPr>
                      <a:r>
                        <a:rPr lang="en"/>
                        <a:t>data.tsv</a:t>
                      </a:r>
                      <a:endParaRPr/>
                    </a:p>
                  </a:txBody>
                  <a:tcPr marT="91425" marB="91425" marR="91425" marL="91425"/>
                </a:tc>
                <a:tc>
                  <a:txBody>
                    <a:bodyPr/>
                    <a:lstStyle/>
                    <a:p>
                      <a:pPr indent="0" lvl="0" marL="0" rtl="0" algn="l">
                        <a:spcBef>
                          <a:spcPts val="0"/>
                        </a:spcBef>
                        <a:spcAft>
                          <a:spcPts val="0"/>
                        </a:spcAft>
                        <a:buNone/>
                      </a:pPr>
                      <a:r>
                        <a:rPr lang="en"/>
                        <a:t>Test dataset from IMDB</a:t>
                      </a:r>
                      <a:endParaRPr/>
                    </a:p>
                  </a:txBody>
                  <a:tcPr marT="91425" marB="91425" marR="91425" marL="91425"/>
                </a:tc>
              </a:tr>
              <a:tr h="381000">
                <a:tc>
                  <a:txBody>
                    <a:bodyPr/>
                    <a:lstStyle/>
                    <a:p>
                      <a:pPr indent="0" lvl="0" marL="0" rtl="0" algn="l">
                        <a:spcBef>
                          <a:spcPts val="0"/>
                        </a:spcBef>
                        <a:spcAft>
                          <a:spcPts val="0"/>
                        </a:spcAft>
                        <a:buNone/>
                      </a:pPr>
                      <a:r>
                        <a:rPr lang="en"/>
                        <a:t>d</a:t>
                      </a:r>
                      <a:r>
                        <a:rPr lang="en"/>
                        <a:t>b.cpp</a:t>
                      </a:r>
                      <a:endParaRPr/>
                    </a:p>
                  </a:txBody>
                  <a:tcPr marT="91425" marB="91425" marR="91425" marL="91425"/>
                </a:tc>
                <a:tc>
                  <a:txBody>
                    <a:bodyPr/>
                    <a:lstStyle/>
                    <a:p>
                      <a:pPr indent="0" lvl="0" marL="0" rtl="0" algn="l">
                        <a:spcBef>
                          <a:spcPts val="0"/>
                        </a:spcBef>
                        <a:spcAft>
                          <a:spcPts val="0"/>
                        </a:spcAft>
                        <a:buNone/>
                      </a:pPr>
                      <a:r>
                        <a:rPr lang="en"/>
                        <a:t>Function definitions</a:t>
                      </a:r>
                      <a:endParaRPr/>
                    </a:p>
                  </a:txBody>
                  <a:tcPr marT="91425" marB="91425" marR="91425" marL="91425"/>
                </a:tc>
              </a:tr>
              <a:tr h="381000">
                <a:tc>
                  <a:txBody>
                    <a:bodyPr/>
                    <a:lstStyle/>
                    <a:p>
                      <a:pPr indent="0" lvl="0" marL="0" rtl="0" algn="l">
                        <a:spcBef>
                          <a:spcPts val="0"/>
                        </a:spcBef>
                        <a:spcAft>
                          <a:spcPts val="0"/>
                        </a:spcAft>
                        <a:buNone/>
                      </a:pPr>
                      <a:r>
                        <a:rPr lang="en"/>
                        <a:t>db.h</a:t>
                      </a:r>
                      <a:endParaRPr/>
                    </a:p>
                  </a:txBody>
                  <a:tcPr marT="91425" marB="91425" marR="91425" marL="91425"/>
                </a:tc>
                <a:tc>
                  <a:txBody>
                    <a:bodyPr/>
                    <a:lstStyle/>
                    <a:p>
                      <a:pPr indent="0" lvl="0" marL="0" rtl="0" algn="l">
                        <a:spcBef>
                          <a:spcPts val="0"/>
                        </a:spcBef>
                        <a:spcAft>
                          <a:spcPts val="0"/>
                        </a:spcAft>
                        <a:buNone/>
                      </a:pPr>
                      <a:r>
                        <a:rPr lang="en"/>
                        <a:t>Function </a:t>
                      </a:r>
                      <a:r>
                        <a:rPr lang="en"/>
                        <a:t>declarations</a:t>
                      </a:r>
                      <a:endParaRPr/>
                    </a:p>
                  </a:txBody>
                  <a:tcPr marT="91425" marB="91425" marR="91425" marL="91425"/>
                </a:tc>
              </a:tr>
              <a:tr h="381000">
                <a:tc>
                  <a:txBody>
                    <a:bodyPr/>
                    <a:lstStyle/>
                    <a:p>
                      <a:pPr indent="0" lvl="0" marL="0" rtl="0" algn="l">
                        <a:spcBef>
                          <a:spcPts val="0"/>
                        </a:spcBef>
                        <a:spcAft>
                          <a:spcPts val="0"/>
                        </a:spcAft>
                        <a:buNone/>
                      </a:pPr>
                      <a:r>
                        <a:rPr lang="en"/>
                        <a:t>exception.h</a:t>
                      </a:r>
                      <a:endParaRPr/>
                    </a:p>
                  </a:txBody>
                  <a:tcPr marT="91425" marB="91425" marR="91425" marL="91425"/>
                </a:tc>
                <a:tc>
                  <a:txBody>
                    <a:bodyPr/>
                    <a:lstStyle/>
                    <a:p>
                      <a:pPr indent="0" lvl="0" marL="0" rtl="0" algn="l">
                        <a:spcBef>
                          <a:spcPts val="0"/>
                        </a:spcBef>
                        <a:spcAft>
                          <a:spcPts val="0"/>
                        </a:spcAft>
                        <a:buNone/>
                      </a:pPr>
                      <a:r>
                        <a:rPr lang="en"/>
                        <a:t>Exception declarations</a:t>
                      </a:r>
                      <a:endParaRPr/>
                    </a:p>
                  </a:txBody>
                  <a:tcPr marT="91425" marB="91425" marR="91425" marL="91425"/>
                </a:tc>
              </a:tr>
              <a:tr h="381000">
                <a:tc>
                  <a:txBody>
                    <a:bodyPr/>
                    <a:lstStyle/>
                    <a:p>
                      <a:pPr indent="0" lvl="0" marL="0" rtl="0" algn="l">
                        <a:spcBef>
                          <a:spcPts val="0"/>
                        </a:spcBef>
                        <a:spcAft>
                          <a:spcPts val="0"/>
                        </a:spcAft>
                        <a:buNone/>
                      </a:pPr>
                      <a:r>
                        <a:rPr lang="en"/>
                        <a:t>idx.h</a:t>
                      </a:r>
                      <a:endParaRPr/>
                    </a:p>
                  </a:txBody>
                  <a:tcPr marT="91425" marB="91425" marR="91425" marL="91425"/>
                </a:tc>
                <a:tc>
                  <a:txBody>
                    <a:bodyPr/>
                    <a:lstStyle/>
                    <a:p>
                      <a:pPr indent="0" lvl="0" marL="0" rtl="0" algn="l">
                        <a:spcBef>
                          <a:spcPts val="0"/>
                        </a:spcBef>
                        <a:spcAft>
                          <a:spcPts val="0"/>
                        </a:spcAft>
                        <a:buNone/>
                      </a:pPr>
                      <a:r>
                        <a:rPr lang="en"/>
                        <a:t>Index file declarations</a:t>
                      </a:r>
                      <a:endParaRPr/>
                    </a:p>
                  </a:txBody>
                  <a:tcPr marT="91425" marB="91425" marR="91425" marL="91425"/>
                </a:tc>
              </a:tr>
              <a:tr h="381000">
                <a:tc>
                  <a:txBody>
                    <a:bodyPr/>
                    <a:lstStyle/>
                    <a:p>
                      <a:pPr indent="0" lvl="0" marL="0" rtl="0" algn="l">
                        <a:spcBef>
                          <a:spcPts val="0"/>
                        </a:spcBef>
                        <a:spcAft>
                          <a:spcPts val="0"/>
                        </a:spcAft>
                        <a:buNone/>
                      </a:pPr>
                      <a:r>
                        <a:rPr lang="en"/>
                        <a:t>main.cpp</a:t>
                      </a:r>
                      <a:endParaRPr/>
                    </a:p>
                  </a:txBody>
                  <a:tcPr marT="91425" marB="91425" marR="91425" marL="91425"/>
                </a:tc>
                <a:tc>
                  <a:txBody>
                    <a:bodyPr/>
                    <a:lstStyle/>
                    <a:p>
                      <a:pPr indent="0" lvl="0" marL="0" rtl="0" algn="l">
                        <a:spcBef>
                          <a:spcPts val="0"/>
                        </a:spcBef>
                        <a:spcAft>
                          <a:spcPts val="0"/>
                        </a:spcAft>
                        <a:buNone/>
                      </a:pPr>
                      <a:r>
                        <a:rPr lang="en"/>
                        <a:t>Application</a:t>
                      </a:r>
                      <a:r>
                        <a:rPr lang="en"/>
                        <a:t> file which provides command line interface to test</a:t>
                      </a:r>
                      <a:endParaRPr/>
                    </a:p>
                  </a:txBody>
                  <a:tcPr marT="91425" marB="91425" marR="91425" marL="91425"/>
                </a:tc>
              </a:tr>
              <a:tr h="381000">
                <a:tc>
                  <a:txBody>
                    <a:bodyPr/>
                    <a:lstStyle/>
                    <a:p>
                      <a:pPr indent="0" lvl="0" marL="0" rtl="0" algn="l">
                        <a:spcBef>
                          <a:spcPts val="0"/>
                        </a:spcBef>
                        <a:spcAft>
                          <a:spcPts val="0"/>
                        </a:spcAft>
                        <a:buNone/>
                      </a:pPr>
                      <a:r>
                        <a:rPr lang="en"/>
                        <a:t>test.cpp</a:t>
                      </a:r>
                      <a:endParaRPr/>
                    </a:p>
                  </a:txBody>
                  <a:tcPr marT="91425" marB="91425" marR="91425" marL="91425"/>
                </a:tc>
                <a:tc>
                  <a:txBody>
                    <a:bodyPr/>
                    <a:lstStyle/>
                    <a:p>
                      <a:pPr indent="0" lvl="0" marL="0" rtl="0" algn="l">
                        <a:spcBef>
                          <a:spcPts val="0"/>
                        </a:spcBef>
                        <a:spcAft>
                          <a:spcPts val="0"/>
                        </a:spcAft>
                        <a:buNone/>
                      </a:pPr>
                      <a:r>
                        <a:rPr lang="en"/>
                        <a:t>Test application</a:t>
                      </a:r>
                      <a:endParaRPr/>
                    </a:p>
                  </a:txBody>
                  <a:tcPr marT="91425" marB="91425" marR="91425" marL="91425"/>
                </a:tc>
              </a:tr>
              <a:tr h="381000">
                <a:tc>
                  <a:txBody>
                    <a:bodyPr/>
                    <a:lstStyle/>
                    <a:p>
                      <a:pPr indent="0" lvl="0" marL="0" rtl="0" algn="l">
                        <a:spcBef>
                          <a:spcPts val="0"/>
                        </a:spcBef>
                        <a:spcAft>
                          <a:spcPts val="0"/>
                        </a:spcAft>
                        <a:buNone/>
                      </a:pPr>
                      <a:r>
                        <a:rPr lang="en"/>
                        <a:t>tutorial.cpp</a:t>
                      </a:r>
                      <a:endParaRPr/>
                    </a:p>
                  </a:txBody>
                  <a:tcPr marT="91425" marB="91425" marR="91425" marL="91425"/>
                </a:tc>
                <a:tc>
                  <a:txBody>
                    <a:bodyPr/>
                    <a:lstStyle/>
                    <a:p>
                      <a:pPr indent="0" lvl="0" marL="0" rtl="0" algn="l">
                        <a:spcBef>
                          <a:spcPts val="0"/>
                        </a:spcBef>
                        <a:spcAft>
                          <a:spcPts val="0"/>
                        </a:spcAft>
                        <a:buNone/>
                      </a:pPr>
                      <a:r>
                        <a:rPr lang="en"/>
                        <a:t>Tutorial</a:t>
                      </a:r>
                      <a:r>
                        <a:rPr lang="en"/>
                        <a:t> file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DB class</a:t>
            </a:r>
            <a:endParaRPr b="1" sz="2300"/>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4010176" y="793275"/>
            <a:ext cx="4407975" cy="401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Index struct</a:t>
            </a:r>
            <a:endParaRPr sz="2300"/>
          </a:p>
        </p:txBody>
      </p:sp>
      <p:pic>
        <p:nvPicPr>
          <p:cNvPr id="134" name="Google Shape;134;p20"/>
          <p:cNvPicPr preferRelativeResize="0"/>
          <p:nvPr/>
        </p:nvPicPr>
        <p:blipFill>
          <a:blip r:embed="rId3">
            <a:alphaModFix/>
          </a:blip>
          <a:stretch>
            <a:fillRect/>
          </a:stretch>
        </p:blipFill>
        <p:spPr>
          <a:xfrm>
            <a:off x="3792225" y="2078875"/>
            <a:ext cx="3905250" cy="276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0" name="Google Shape;140;p21"/>
          <p:cNvSpPr txBox="1"/>
          <p:nvPr>
            <p:ph idx="1" type="body"/>
          </p:nvPr>
        </p:nvSpPr>
        <p:spPr>
          <a:xfrm>
            <a:off x="287550" y="3409525"/>
            <a:ext cx="857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Hash Function</a:t>
            </a:r>
            <a:endParaRPr sz="2300"/>
          </a:p>
          <a:p>
            <a:pPr indent="0" lvl="0" marL="0" rtl="0" algn="l">
              <a:spcBef>
                <a:spcPts val="1200"/>
              </a:spcBef>
              <a:spcAft>
                <a:spcPts val="0"/>
              </a:spcAft>
              <a:buNone/>
            </a:pPr>
            <a:r>
              <a:rPr lang="en" sz="1800"/>
              <a:t>BKDR hash function </a:t>
            </a:r>
            <a:r>
              <a:rPr lang="en" sz="1800"/>
              <a:t>(comes from</a:t>
            </a:r>
            <a:r>
              <a:rPr lang="en" sz="1800">
                <a:solidFill>
                  <a:schemeClr val="dk2"/>
                </a:solidFill>
              </a:rPr>
              <a:t> </a:t>
            </a:r>
            <a:r>
              <a:rPr lang="en" sz="1800">
                <a:highlight>
                  <a:srgbClr val="FFFFFF"/>
                </a:highlight>
              </a:rPr>
              <a:t>Brian Kernighan and Dennis Ritchie):</a:t>
            </a:r>
            <a:endParaRPr sz="1800"/>
          </a:p>
          <a:p>
            <a:pPr indent="0" lvl="0" marL="0" rtl="0" algn="l">
              <a:spcBef>
                <a:spcPts val="1200"/>
              </a:spcBef>
              <a:spcAft>
                <a:spcPts val="0"/>
              </a:spcAft>
              <a:buNone/>
            </a:pPr>
            <a:r>
              <a:rPr b="1" lang="en" sz="1800"/>
              <a:t>Hash value of string s = seed^(n-1)* s[n-1] + seed^(n-2)*s[n-1] + </a:t>
            </a:r>
            <a:r>
              <a:rPr b="1" lang="en" sz="1800"/>
              <a:t>…… + seed^0*s[0]</a:t>
            </a:r>
            <a:endParaRPr b="1" sz="1800"/>
          </a:p>
          <a:p>
            <a:pPr indent="0" lvl="0" marL="0" rtl="0" algn="l">
              <a:spcBef>
                <a:spcPts val="1200"/>
              </a:spcBef>
              <a:spcAft>
                <a:spcPts val="1200"/>
              </a:spcAft>
              <a:buNone/>
            </a:pPr>
            <a:r>
              <a:t/>
            </a:r>
            <a:endParaRPr sz="1800"/>
          </a:p>
        </p:txBody>
      </p:sp>
      <p:pic>
        <p:nvPicPr>
          <p:cNvPr id="141" name="Google Shape;141;p21"/>
          <p:cNvPicPr preferRelativeResize="0"/>
          <p:nvPr/>
        </p:nvPicPr>
        <p:blipFill>
          <a:blip r:embed="rId3">
            <a:alphaModFix/>
          </a:blip>
          <a:stretch>
            <a:fillRect/>
          </a:stretch>
        </p:blipFill>
        <p:spPr>
          <a:xfrm>
            <a:off x="3773875" y="1528975"/>
            <a:ext cx="5472475" cy="2085550"/>
          </a:xfrm>
          <a:prstGeom prst="rect">
            <a:avLst/>
          </a:prstGeom>
          <a:noFill/>
          <a:ln>
            <a:noFill/>
          </a:ln>
        </p:spPr>
      </p:pic>
      <p:pic>
        <p:nvPicPr>
          <p:cNvPr id="142" name="Google Shape;142;p21"/>
          <p:cNvPicPr preferRelativeResize="0"/>
          <p:nvPr/>
        </p:nvPicPr>
        <p:blipFill>
          <a:blip r:embed="rId4">
            <a:alphaModFix/>
          </a:blip>
          <a:stretch>
            <a:fillRect/>
          </a:stretch>
        </p:blipFill>
        <p:spPr>
          <a:xfrm>
            <a:off x="642950" y="2482375"/>
            <a:ext cx="2493050" cy="29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