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51" y="4304646"/>
            <a:ext cx="5809666" cy="1152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349" y="2244801"/>
            <a:ext cx="1572766" cy="88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237485" y="1772816"/>
            <a:ext cx="1715033" cy="1102432"/>
            <a:chOff x="3203848" y="2924944"/>
            <a:chExt cx="3626718" cy="210085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0249" b="94776" l="9910" r="896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50"/>
            <a:stretch/>
          </p:blipFill>
          <p:spPr bwMode="auto">
            <a:xfrm>
              <a:off x="3203848" y="3028950"/>
              <a:ext cx="2114550" cy="1996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726" b="49751" l="9910" r="93694">
                          <a14:foregroundMark x1="21622" y1="23383" x2="21622" y2="33582"/>
                          <a14:foregroundMark x1="30180" y1="21144" x2="30631" y2="10448"/>
                          <a14:foregroundMark x1="38739" y1="10448" x2="63514" y2="11692"/>
                          <a14:foregroundMark x1="68919" y1="13433" x2="77477" y2="203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850"/>
            <a:stretch/>
          </p:blipFill>
          <p:spPr bwMode="auto">
            <a:xfrm>
              <a:off x="4716016" y="2924944"/>
              <a:ext cx="2114550" cy="1996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63" y="2734137"/>
            <a:ext cx="1495654" cy="92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15" y="2685176"/>
            <a:ext cx="1300863" cy="91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 rot="20751381">
            <a:off x="2574499" y="3027038"/>
            <a:ext cx="407596" cy="11413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730819">
            <a:off x="4376005" y="3429970"/>
            <a:ext cx="407596" cy="114136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135912">
            <a:off x="6833717" y="3798444"/>
            <a:ext cx="407596" cy="114136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041" y="548680"/>
            <a:ext cx="3108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ernard MT Condensed" panose="02050806060905020404" pitchFamily="18" charset="0"/>
              </a:rPr>
              <a:t>Tools used</a:t>
            </a:r>
            <a:endParaRPr lang="en-US" sz="4400" dirty="0">
              <a:latin typeface="Bernard MT Condensed" panose="020508060609050204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560" y="424127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528" y="148478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624" y="616530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04448" y="4077072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404664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ernard MT Condensed" panose="02050806060905020404" pitchFamily="18" charset="0"/>
              </a:rPr>
              <a:t>Fitting ,  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simple, the beautiful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560" y="424127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528" y="148478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624" y="616530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04448" y="4077072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86000" y="3174067"/>
            <a:ext cx="4878288" cy="8309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/>
              <a:t>lm = </a:t>
            </a:r>
            <a:r>
              <a:rPr lang="en-US" sz="2400" dirty="0" err="1"/>
              <a:t>linear_model.LinearRegression</a:t>
            </a:r>
            <a:r>
              <a:rPr lang="en-US" sz="2400" dirty="0"/>
              <a:t>()</a:t>
            </a:r>
          </a:p>
          <a:p>
            <a:r>
              <a:rPr lang="en-US" sz="2400" dirty="0" err="1" smtClean="0"/>
              <a:t>lm.fit</a:t>
            </a:r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/>
              <a:t>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55576" y="1556792"/>
            <a:ext cx="7258116" cy="1117739"/>
            <a:chOff x="755576" y="1556792"/>
            <a:chExt cx="7258116" cy="111773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556792"/>
              <a:ext cx="2232248" cy="1117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131" y="1719137"/>
              <a:ext cx="3371850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692254" y="1844824"/>
              <a:ext cx="252028" cy="8297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987824" y="1844824"/>
              <a:ext cx="4023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452320" y="1993587"/>
              <a:ext cx="5613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X</a:t>
              </a:r>
              <a:r>
                <a:rPr lang="en-US" sz="2400" dirty="0" err="1"/>
                <a:t>,</a:t>
              </a:r>
              <a:r>
                <a:rPr lang="en-US" sz="2400" dirty="0" err="1">
                  <a:solidFill>
                    <a:srgbClr val="00B050"/>
                  </a:solidFill>
                </a:rPr>
                <a:t>y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868144" y="1844824"/>
              <a:ext cx="20015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869676" y="1844824"/>
              <a:ext cx="0" cy="270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259632" y="1844824"/>
              <a:ext cx="1296144" cy="8297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55776" y="2132856"/>
              <a:ext cx="7920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60232" y="2201904"/>
              <a:ext cx="7920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06762" y="4860731"/>
            <a:ext cx="4941692" cy="1025982"/>
            <a:chOff x="2906762" y="4860731"/>
            <a:chExt cx="4941692" cy="1025982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82" y="4860731"/>
              <a:ext cx="4904172" cy="227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906762" y="5548159"/>
              <a:ext cx="3321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 Black" panose="020B0A04020102020204" pitchFamily="34" charset="0"/>
                </a:rPr>
                <a:t>The result is easily resulted</a:t>
              </a:r>
              <a:endParaRPr 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0072" y="5075892"/>
              <a:ext cx="219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 = “test” </a:t>
              </a:r>
              <a:r>
                <a:rPr lang="en-US" dirty="0" smtClean="0"/>
                <a:t>,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00B050"/>
                  </a:solidFill>
                </a:rPr>
                <a:t>score = R2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404664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ernard MT Condensed" panose="02050806060905020404" pitchFamily="18" charset="0"/>
              </a:rPr>
              <a:t>Improve it ,  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To reduce noises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560" y="424127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528" y="148478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624" y="616530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04448" y="4077072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74" y="2059584"/>
            <a:ext cx="5642734" cy="42614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125894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result: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83768" y="1619508"/>
            <a:ext cx="6203751" cy="1665476"/>
            <a:chOff x="2483768" y="1619508"/>
            <a:chExt cx="6203751" cy="1665476"/>
          </a:xfrm>
        </p:grpSpPr>
        <p:sp>
          <p:nvSpPr>
            <p:cNvPr id="5" name="TextBox 4"/>
            <p:cNvSpPr txBox="1"/>
            <p:nvPr/>
          </p:nvSpPr>
          <p:spPr>
            <a:xfrm>
              <a:off x="2483768" y="2884294"/>
              <a:ext cx="1277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 value of: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50819" y="291565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贝瑞基因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4211960" y="2567234"/>
              <a:ext cx="432048" cy="360040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796136" y="2538768"/>
              <a:ext cx="432048" cy="360040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56791" y="290589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华大基因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2240" y="1619508"/>
              <a:ext cx="1955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r>
                <a:rPr lang="en-US" baseline="30000" dirty="0" smtClean="0"/>
                <a:t>2 </a:t>
              </a:r>
              <a:r>
                <a:rPr lang="en-US" dirty="0" smtClean="0"/>
                <a:t>from fitting data</a:t>
              </a:r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 flipV="1">
              <a:off x="7020272" y="1988840"/>
              <a:ext cx="288032" cy="141908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07513" y="3717032"/>
            <a:ext cx="10275019" cy="1584176"/>
            <a:chOff x="1507513" y="3717032"/>
            <a:chExt cx="10275019" cy="158417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507513" y="3717032"/>
              <a:ext cx="5800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947" y="4667781"/>
              <a:ext cx="10100585" cy="633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619672" y="4067780"/>
              <a:ext cx="5670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Are these parameters(features) all contribute to PE value 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-5559" y="5435932"/>
            <a:ext cx="7877600" cy="1170712"/>
            <a:chOff x="-5559" y="5435932"/>
            <a:chExt cx="7877600" cy="117071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143" y="5517232"/>
              <a:ext cx="317368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51520" y="5435932"/>
              <a:ext cx="131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New X data: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5559" y="5680422"/>
              <a:ext cx="156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New Test data: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71800" y="6237312"/>
              <a:ext cx="1703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Numpy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function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131840" y="6021288"/>
              <a:ext cx="86704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200895" y="6049754"/>
              <a:ext cx="290985" cy="26752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173097" y="5445224"/>
              <a:ext cx="2698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“0” for row, “1” for column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514506" y="5435932"/>
              <a:ext cx="372870" cy="61382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49" idx="6"/>
              <a:endCxn id="55" idx="1"/>
            </p:cNvCxnSpPr>
            <p:nvPr/>
          </p:nvCxnSpPr>
          <p:spPr>
            <a:xfrm flipV="1">
              <a:off x="4887376" y="5629890"/>
              <a:ext cx="285721" cy="11295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5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404664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ernard MT Condensed" panose="02050806060905020404" pitchFamily="18" charset="0"/>
              </a:rPr>
              <a:t>Improved results …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, but…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560" y="424127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528" y="148478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624" y="616530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04448" y="4077072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" y="2457432"/>
            <a:ext cx="2628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49658"/>
            <a:ext cx="26193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" y="3579862"/>
            <a:ext cx="2857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616" y="1508288"/>
            <a:ext cx="43624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78" y="5437584"/>
            <a:ext cx="46005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4941168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…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728896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Code, result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85022" y="2098228"/>
            <a:ext cx="0" cy="2506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3075457" y="1913562"/>
            <a:ext cx="7764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0092" y="5445224"/>
            <a:ext cx="297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R2 does not seem to improve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06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404664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ernard MT Condensed" panose="02050806060905020404" pitchFamily="18" charset="0"/>
              </a:rPr>
              <a:t>Improve it step2 ,  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get rid of outliers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560" y="424127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528" y="148478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624" y="616530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04448" y="4077072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71625"/>
            <a:ext cx="4894684" cy="280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43608" y="3284984"/>
            <a:ext cx="540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5616" y="3962084"/>
            <a:ext cx="540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1600" y="2449916"/>
            <a:ext cx="540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1701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6991244" y="2737948"/>
            <a:ext cx="144016" cy="157271"/>
            <a:chOff x="7092280" y="1571625"/>
            <a:chExt cx="144016" cy="157271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7092280" y="1571625"/>
              <a:ext cx="144016" cy="1572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92280" y="1571625"/>
              <a:ext cx="144016" cy="1572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581822" y="3415745"/>
            <a:ext cx="144016" cy="157271"/>
            <a:chOff x="7092280" y="1571625"/>
            <a:chExt cx="144016" cy="157271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7092280" y="1571625"/>
              <a:ext cx="144016" cy="1572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092280" y="1571625"/>
              <a:ext cx="144016" cy="1572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445918" y="2118342"/>
            <a:ext cx="144016" cy="157271"/>
            <a:chOff x="7092280" y="1571625"/>
            <a:chExt cx="144016" cy="157271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7092280" y="1571625"/>
              <a:ext cx="144016" cy="1572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92280" y="1571625"/>
              <a:ext cx="144016" cy="1572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2792" y="4922584"/>
            <a:ext cx="7877600" cy="1170712"/>
            <a:chOff x="222792" y="4922584"/>
            <a:chExt cx="7877600" cy="1170712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494" y="5003884"/>
              <a:ext cx="317368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479871" y="4922584"/>
              <a:ext cx="131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New X data: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2792" y="5167074"/>
              <a:ext cx="156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New Test data: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00151" y="5723964"/>
              <a:ext cx="1703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Numpy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function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360191" y="5507940"/>
              <a:ext cx="86704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429246" y="5536406"/>
              <a:ext cx="290985" cy="26752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401448" y="4931876"/>
              <a:ext cx="2698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“0” for row, “1” for column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42857" y="4922584"/>
              <a:ext cx="372870" cy="61382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3" idx="6"/>
              <a:endCxn id="62" idx="1"/>
            </p:cNvCxnSpPr>
            <p:nvPr/>
          </p:nvCxnSpPr>
          <p:spPr>
            <a:xfrm flipV="1">
              <a:off x="5115727" y="5116542"/>
              <a:ext cx="285721" cy="11295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92963" y="4928395"/>
            <a:ext cx="1508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874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0572" y="622429"/>
            <a:ext cx="804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ernard MT Condensed" panose="02050806060905020404" pitchFamily="18" charset="0"/>
              </a:rPr>
              <a:t>Machine way of learning: </a:t>
            </a:r>
            <a:r>
              <a:rPr lang="en-US" sz="2000" dirty="0" smtClean="0">
                <a:latin typeface="+mj-lt"/>
              </a:rPr>
              <a:t>Method </a:t>
            </a:r>
            <a:r>
              <a:rPr lang="en-US" sz="2000" dirty="0">
                <a:latin typeface="+mj-lt"/>
              </a:rPr>
              <a:t>of </a:t>
            </a:r>
            <a:r>
              <a:rPr lang="en-US" sz="2000" dirty="0" smtClean="0">
                <a:latin typeface="+mj-lt"/>
              </a:rPr>
              <a:t>exhaustion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560" y="424127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528" y="148478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624" y="616530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04448" y="4077072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67306"/>
            <a:ext cx="7720873" cy="192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" y="2688075"/>
            <a:ext cx="3002309" cy="69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" y="1628800"/>
            <a:ext cx="3002309" cy="73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0285" y="22768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5616" y="32756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054" y="5781236"/>
            <a:ext cx="8190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&gt;&gt;&gt; 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最好</a:t>
            </a:r>
            <a:r>
              <a:rPr lang="en-US" sz="1600" b="1" dirty="0">
                <a:solidFill>
                  <a:srgbClr val="0070C0"/>
                </a:solidFill>
              </a:rPr>
              <a:t>R2：0.72669916063 （</a:t>
            </a:r>
            <a:r>
              <a:rPr lang="zh-CN" altLang="en-US" sz="1600" b="1" dirty="0">
                <a:solidFill>
                  <a:srgbClr val="0070C0"/>
                </a:solidFill>
              </a:rPr>
              <a:t>敲除企业）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@( 36: 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通</a:t>
            </a:r>
            <a:r>
              <a:rPr lang="zh-CN" altLang="en-US" sz="1600" b="1" dirty="0">
                <a:solidFill>
                  <a:srgbClr val="0070C0"/>
                </a:solidFill>
              </a:rPr>
              <a:t>化东宝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, 45: 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新</a:t>
            </a:r>
            <a:r>
              <a:rPr lang="zh-CN" altLang="en-US" sz="1600" b="1" dirty="0">
                <a:solidFill>
                  <a:srgbClr val="0070C0"/>
                </a:solidFill>
              </a:rPr>
              <a:t>日恒力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, 48: 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中</a:t>
            </a:r>
            <a:r>
              <a:rPr lang="zh-CN" altLang="en-US" sz="1600" b="1" dirty="0">
                <a:solidFill>
                  <a:srgbClr val="0070C0"/>
                </a:solidFill>
              </a:rPr>
              <a:t>源协和</a:t>
            </a:r>
            <a:r>
              <a:rPr lang="en-US" altLang="zh-CN" sz="1600" b="1" dirty="0">
                <a:solidFill>
                  <a:srgbClr val="0070C0"/>
                </a:solidFill>
              </a:rPr>
              <a:t>)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0572" y="766445"/>
            <a:ext cx="804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ernard MT Condensed" panose="02050806060905020404" pitchFamily="18" charset="0"/>
              </a:rPr>
              <a:t>Then we are close to the truth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560" y="424127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528" y="148478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624" y="616530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04448" y="4077072"/>
            <a:ext cx="0" cy="2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066176" cy="432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46402"/>
            <a:ext cx="5041520" cy="14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92080" y="2852936"/>
            <a:ext cx="3074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best R2 is still achieved by </a:t>
            </a:r>
          </a:p>
          <a:p>
            <a:r>
              <a:rPr lang="en-US" dirty="0" smtClean="0"/>
              <a:t>Full-feature data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95522" y="1916832"/>
            <a:ext cx="128864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187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テーマ</vt:lpstr>
      <vt:lpstr>Python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code</dc:title>
  <dc:creator>Zhou Chunyuan-周 春源</dc:creator>
  <cp:lastModifiedBy>OA</cp:lastModifiedBy>
  <cp:revision>17</cp:revision>
  <dcterms:created xsi:type="dcterms:W3CDTF">2018-03-06T00:45:50Z</dcterms:created>
  <dcterms:modified xsi:type="dcterms:W3CDTF">2018-03-06T04:21:16Z</dcterms:modified>
</cp:coreProperties>
</file>