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03" r:id="rId5"/>
    <p:sldId id="304" r:id="rId6"/>
    <p:sldId id="305" r:id="rId7"/>
    <p:sldId id="313" r:id="rId8"/>
    <p:sldId id="314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02" r:id="rId17"/>
    <p:sldId id="315" r:id="rId18"/>
    <p:sldId id="325" r:id="rId19"/>
    <p:sldId id="316" r:id="rId20"/>
    <p:sldId id="317" r:id="rId21"/>
    <p:sldId id="318" r:id="rId22"/>
    <p:sldId id="319" r:id="rId23"/>
    <p:sldId id="320" r:id="rId24"/>
    <p:sldId id="322" r:id="rId25"/>
    <p:sldId id="324" r:id="rId26"/>
    <p:sldId id="323" r:id="rId27"/>
    <p:sldId id="326" r:id="rId28"/>
    <p:sldId id="298" r:id="rId29"/>
    <p:sldId id="299" r:id="rId30"/>
    <p:sldId id="327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6413"/>
  </p:normalViewPr>
  <p:slideViewPr>
    <p:cSldViewPr snapToGrid="0" snapToObjects="1">
      <p:cViewPr varScale="1">
        <p:scale>
          <a:sx n="156" d="100"/>
          <a:sy n="156" d="100"/>
        </p:scale>
        <p:origin x="1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数词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一千到九千九百九十九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1,000~9,999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3985" y="2465246"/>
            <a:ext cx="104380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1,000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1,020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9,999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一万到一万零九百九十九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10,000~10,999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587" y="2465245"/>
            <a:ext cx="1085152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1000=10,000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10,001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</a:p>
          <a:p>
            <a:pPr marL="514350" indent="-514350">
              <a:buFontTx/>
              <a:buAutoNum type="ea1JpnKorPlain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10,020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10,200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</a:p>
          <a:p>
            <a:pPr marL="457200" indent="-457200">
              <a:buFontTx/>
              <a:buAutoNum type="ea1JpnKorPlain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10,999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 thousand nine hundred 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一万一千到九万九千九百九十九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11,000~99,999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5098" y="2465245"/>
            <a:ext cx="1080271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一万一千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1000=11,000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eleven thousand</a:t>
            </a: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一万一千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11,001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eleven 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一万一千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11,020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eleven 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一万一千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11,200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eleven 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九万九千九百九十九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99,999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 nine hundred 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十万到九十九万九千九百九十九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100,000~999,999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5098" y="2465245"/>
            <a:ext cx="108027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1000=100,000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100,020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100,200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102,001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九十九万九千九百九十九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999,999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一百万到九千九百九十九万九千九百九十九</a:t>
            </a:r>
            <a:endParaRPr lang="en-US" altLang="ja-JP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1,000,000~99,999,999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9" y="3429000"/>
            <a:ext cx="1181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一百万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1,000,000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一百万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1,000,001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一百万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1,001,000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一百零一万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1,010,000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九千九百九十九万九千九百九十九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99,999,999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-nine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一亿到十亿以及更多</a:t>
            </a:r>
            <a:endParaRPr lang="en-US" altLang="ja-JP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100,000,000~1,000,000,000~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∞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3411" y="3429000"/>
            <a:ext cx="10802711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100,000,000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</a:p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100,000,001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千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100,001,000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百万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101,000,000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十亿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1,000,000,000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billion</a:t>
            </a:r>
          </a:p>
          <a:p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三百</a:t>
            </a:r>
            <a:r>
              <a:rPr lang="zh-CN" altLang="ja-JP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一十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亿零两千九十万零八百八十八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31,020,900,888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Thirty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-one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billion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eight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eighty-eight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644170"/>
            <a:ext cx="11242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作数词时候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前面可以加数词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后面不能加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如果数词用作名词时候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意思是好几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前面可以加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several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这种词或者加数词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后面可以加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好几百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五百左右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数百万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8" y="2465246"/>
            <a:ext cx="11242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表示年龄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表示编号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101=Room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房间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No.10=Bus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路公交车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表示年代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1940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=nineteen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forty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’s</a:t>
            </a:r>
            <a:r>
              <a:rPr lang="zh-CN" altLang="en-US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世纪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年代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表示年份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2008=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eight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1949=nineteen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forty-nine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2019.9.10=Sep.10</a:t>
            </a:r>
            <a:r>
              <a:rPr lang="en-US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,2019=September,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tenth,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nineteen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465246"/>
            <a:ext cx="1154531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表示时刻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中国人描述时间习惯精确到个位分钟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外国人描述时间习惯精确到十位分钟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几分钟一般省略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five=five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fifteen=a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quarter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点过一刻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thirty=half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点半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forty-five=a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quarter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till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点差一刻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fifty-five=five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till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点差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时区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zones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上午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meridiem=a.m.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下午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meridiem=p.m.</a:t>
            </a: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=24-hour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clock=military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北美不太使用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都是说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小时制</a:t>
            </a:r>
            <a:r>
              <a:rPr lang="zh-CN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am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00=twenty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hours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20=twenty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9" y="2465246"/>
            <a:ext cx="117171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电话号码直接读数字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北美电话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区号（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位）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用户号（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位）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647-3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00-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2516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=six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four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seven-three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o-two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six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说价格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经常省略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dollars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cents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thirty= n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dollars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thirty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(9.30$)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ninety-eight= ninety-nine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dollars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ninety-eight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(99.98$)</a:t>
            </a: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表示小数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经常省略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zero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或者读成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0.5=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zero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零点五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0.05=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zero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five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零点零五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两个一样数字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三个一样数字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007=double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零零七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boeing 777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=boeing triple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波音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777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97" y="149598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数词分类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60" y="3075057"/>
            <a:ext cx="9903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4400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altLang="zh-CN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8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第几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第零到第九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9184" y="3196858"/>
          <a:ext cx="11553630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第零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第二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第三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第四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第五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第六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第七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第八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第九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zeroth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first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second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fourth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fifth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基数词后面加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第十到第十九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91913"/>
              </p:ext>
            </p:extLst>
          </p:nvPr>
        </p:nvGraphicFramePr>
        <p:xfrm>
          <a:off x="1143000" y="2945913"/>
          <a:ext cx="9917544" cy="28936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4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第十一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第十二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第十三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第十四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eleven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twelfth</a:t>
                      </a:r>
                      <a:endParaRPr lang="en-US" sz="2400" b="0" dirty="0">
                        <a:solidFill>
                          <a:srgbClr val="FF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fourteen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第十五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第十六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第十七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第十八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第十九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fifteen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nineteen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基数词后面加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第十几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第二十到第九十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3598" y="2799719"/>
          <a:ext cx="9344800" cy="28936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第二十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第三十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第四十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第五十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altLang="ja-JP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twentieth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fift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第六十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第七十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第八十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第九十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ninet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ieth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把基数词结尾的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变成</a:t>
            </a:r>
            <a:r>
              <a:rPr lang="en-US" altLang="ja-JP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再加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eth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第二十以上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第几十几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7557" y="2644170"/>
            <a:ext cx="7489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ninth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十位用基数词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个位用序数词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8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第一百及以上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27906"/>
              </p:ext>
            </p:extLst>
          </p:nvPr>
        </p:nvGraphicFramePr>
        <p:xfrm>
          <a:off x="319183" y="3196858"/>
          <a:ext cx="11397924" cy="85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第一百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第一千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第一百万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第十亿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hundredth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thousandth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millionth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billionth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第整数的后面加</a:t>
            </a: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如果不是整数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保留基数词只变个位数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4492583"/>
            <a:ext cx="8541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第十亿五千万零三十一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(1,050,000,031st)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billion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fifty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thirty</a:t>
            </a: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endParaRPr lang="en-US" altLang="ja-JP" sz="3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786" y="2536104"/>
            <a:ext cx="109223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使用序数词时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一般前面要加定冠词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</a:p>
          <a:p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ja-JP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’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room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我在第二个房间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表示时间日期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September=Sep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1st</a:t>
            </a:r>
            <a:r>
              <a:rPr lang="zh-CN" altLang="en-US" sz="2000" dirty="0"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九月一日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表示楼层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floor(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一楼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4786" y="5280094"/>
          <a:ext cx="1060242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6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1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说法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三楼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二楼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一楼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地下一层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地下二层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地下三层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英式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Second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First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Ground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First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Second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美式</a:t>
                      </a:r>
                      <a:endParaRPr lang="en-US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Second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First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floor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First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Second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basement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2087" y="2465246"/>
            <a:ext cx="899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序数词表示几分之几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分子大于一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分母有复数形式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00489" y="3193660"/>
                <a:ext cx="2791020" cy="2342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third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dirty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thirds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sz="3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89" y="3193660"/>
                <a:ext cx="2791020" cy="2342821"/>
              </a:xfrm>
              <a:prstGeom prst="rect">
                <a:avLst/>
              </a:prstGeom>
              <a:blipFill rotWithShape="1">
                <a:blip r:embed="rId2"/>
                <a:stretch>
                  <a:fillRect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1265" y="2465246"/>
            <a:ext cx="934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序数词前面加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/an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表示再一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序数词前面加</a:t>
            </a:r>
            <a:r>
              <a:rPr lang="en-US" altLang="ja-JP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表示顺序</a:t>
            </a:r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使用特点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837" y="3050021"/>
            <a:ext cx="10922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我们读了三遍这本书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second door of the room is closed</a:t>
            </a: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房间的第二扇门是关的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23" y="0"/>
            <a:ext cx="66902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7" y="0"/>
            <a:ext cx="9892145" cy="6852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个位数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9184" y="3196858"/>
          <a:ext cx="1155363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零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五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六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七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八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九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zero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two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three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four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49" y="0"/>
            <a:ext cx="7616661" cy="68526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十到十九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10~19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0320" y="2945913"/>
          <a:ext cx="9611360" cy="28936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十一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十二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十三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十四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eleven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twelve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thirteen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fourteen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十五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十六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十七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十八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十九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fifteen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sixteen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seventeen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eighteen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nineteen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十位数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二十到九十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20~90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51455" y="2896134"/>
          <a:ext cx="7689088" cy="28936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五十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altLang="ja-JP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twenty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thirty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fifty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7"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六十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七十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八十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b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九十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sixty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seventy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eighty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ninety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后面加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二十以上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几十几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21~99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9324" y="2644170"/>
            <a:ext cx="6737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二十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twenty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</a:p>
          <a:p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88" y="6027876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十位用几十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个位用个位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数字表达规律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0276" y="2793076"/>
            <a:ext cx="8827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中文划分规律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10,0000,0000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英文划分规律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1,000,000,000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7034" y="4667621"/>
          <a:ext cx="11817930" cy="1844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十亿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亿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千万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百万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千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百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billion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数字表达规律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2793076"/>
            <a:ext cx="117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从右往左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每三位加一个逗号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倒数第一个逗号之前是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thousand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倒数第二个逗号之前是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million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倒数第三个逗号之前是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billion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倒数第四个逗号之前是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trillion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逗号之间的百位和十位要加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数字隔零要加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7034" y="4667621"/>
          <a:ext cx="11817930" cy="1844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1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十亿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亿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千万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百万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万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千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百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十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billion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million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thousand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hundred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7557" y="864808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基数词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880471"/>
            <a:ext cx="1124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一百到九百九十九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100~999</a:t>
            </a:r>
            <a:r>
              <a:rPr lang="zh-CN" altLang="en-US" sz="32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2291" y="2644170"/>
            <a:ext cx="7934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</a:t>
            </a: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百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九十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九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999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hundred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ninety-nine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54</TotalTime>
  <Words>1797</Words>
  <Application>Microsoft Macintosh PowerPoint</Application>
  <PresentationFormat>Widescreen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Microsoft YaHei</vt:lpstr>
      <vt:lpstr>Arial</vt:lpstr>
      <vt:lpstr>Cambria Math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243</cp:revision>
  <dcterms:created xsi:type="dcterms:W3CDTF">2019-09-16T16:25:29Z</dcterms:created>
  <dcterms:modified xsi:type="dcterms:W3CDTF">2019-11-22T03:09:02Z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