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3"/>
  </p:notesMasterIdLst>
  <p:sldIdLst>
    <p:sldId id="256" r:id="rId3"/>
    <p:sldId id="359" r:id="rId4"/>
    <p:sldId id="397" r:id="rId5"/>
    <p:sldId id="398" r:id="rId6"/>
    <p:sldId id="400" r:id="rId7"/>
    <p:sldId id="401" r:id="rId8"/>
    <p:sldId id="402" r:id="rId9"/>
    <p:sldId id="403" r:id="rId10"/>
    <p:sldId id="404" r:id="rId11"/>
    <p:sldId id="405" r:id="rId12"/>
    <p:sldId id="406" r:id="rId13"/>
    <p:sldId id="399" r:id="rId14"/>
    <p:sldId id="408" r:id="rId15"/>
    <p:sldId id="410" r:id="rId16"/>
    <p:sldId id="409" r:id="rId17"/>
    <p:sldId id="411" r:id="rId18"/>
    <p:sldId id="412" r:id="rId19"/>
    <p:sldId id="423" r:id="rId20"/>
    <p:sldId id="413" r:id="rId21"/>
    <p:sldId id="424" r:id="rId22"/>
    <p:sldId id="414" r:id="rId23"/>
    <p:sldId id="415" r:id="rId24"/>
    <p:sldId id="416" r:id="rId25"/>
    <p:sldId id="417" r:id="rId26"/>
    <p:sldId id="418" r:id="rId27"/>
    <p:sldId id="420" r:id="rId28"/>
    <p:sldId id="421" r:id="rId29"/>
    <p:sldId id="422" r:id="rId30"/>
    <p:sldId id="425" r:id="rId31"/>
    <p:sldId id="39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/>
    <p:restoredTop sz="96987"/>
  </p:normalViewPr>
  <p:slideViewPr>
    <p:cSldViewPr snapToGrid="0" snapToObjects="1">
      <p:cViewPr varScale="1">
        <p:scale>
          <a:sx n="153" d="100"/>
          <a:sy n="153" d="100"/>
        </p:scale>
        <p:origin x="87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53135-2996-C847-B48E-BB2C29BB584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B36B0-BE7E-134D-90D1-A9F10254F11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  <a:endParaRPr lang="en-US" sz="8000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  <a:endParaRPr lang="en-US" sz="80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  <a:endParaRPr lang="en-US" sz="8000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  <a:endParaRPr lang="en-US" sz="80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6457" y="1495984"/>
            <a:ext cx="7879080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15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英语语法</a:t>
            </a:r>
            <a:endParaRPr lang="en-US" altLang="ja-JP" sz="115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  <a:p>
            <a:pPr algn="ctr"/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从入门到高级</a:t>
            </a:r>
            <a:r>
              <a:rPr lang="zh-CN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（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放弃</a:t>
            </a:r>
            <a:r>
              <a:rPr lang="zh-CN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）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8928" y="4654130"/>
            <a:ext cx="5054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副词</a:t>
            </a:r>
            <a:endParaRPr lang="en-US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68928" y="5599326"/>
            <a:ext cx="5054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Jack</a:t>
            </a:r>
            <a:r>
              <a:rPr lang="zh-CN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M.</a:t>
            </a:r>
            <a:endParaRPr lang="en-US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91675" y="382676"/>
            <a:ext cx="46086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副词分类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关系副词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引导定语从句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1602" y="2967335"/>
            <a:ext cx="114687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when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where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why</a:t>
            </a:r>
            <a:endParaRPr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ja-JP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never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forget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day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when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got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award.</a:t>
            </a:r>
            <a:endParaRPr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600">
                <a:latin typeface="Microsoft YaHei" panose="020B0503020204020204" pitchFamily="34" charset="-122"/>
                <a:ea typeface="Microsoft YaHei" panose="020B0503020204020204" pitchFamily="34" charset="-122"/>
              </a:rPr>
              <a:t>我永远不会忘记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3600">
                <a:latin typeface="Microsoft YaHei" panose="020B0503020204020204" pitchFamily="34" charset="-122"/>
                <a:ea typeface="Microsoft YaHei" panose="020B0503020204020204" pitchFamily="34" charset="-122"/>
              </a:rPr>
              <a:t>我获奖的那天</a:t>
            </a:r>
            <a:endParaRPr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91675" y="382676"/>
            <a:ext cx="46086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副词分类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句子副词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修饰句子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1602" y="2967335"/>
            <a:ext cx="1146879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actually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personally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certainly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ja-JP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definitely</a:t>
            </a:r>
            <a:endParaRPr lang="en-US" altLang="ja-JP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ja-JP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Actually, it is more than we need.</a:t>
            </a: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实际上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它比我们需要的还要多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2844" y="382676"/>
            <a:ext cx="45063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副词结构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以</a:t>
            </a:r>
            <a:r>
              <a:rPr lang="en-US" altLang="ja-JP" sz="2800" b="1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ly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结尾的副词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大多数时候形容词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en-US" altLang="zh-CN" sz="2800" b="1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ly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等于副词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4889" y="2828835"/>
            <a:ext cx="114687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careful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——carefully</a:t>
            </a:r>
            <a:endParaRPr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ja-JP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beautiful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——beautifully</a:t>
            </a:r>
            <a:endParaRPr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ja-JP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important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——importantly</a:t>
            </a:r>
            <a:endParaRPr lang="en-US" altLang="ja-JP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2844" y="382676"/>
            <a:ext cx="45063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副词结构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大部分以</a:t>
            </a:r>
            <a:r>
              <a:rPr lang="en-US" altLang="ja-JP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结尾变成副词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变</a:t>
            </a:r>
            <a:r>
              <a:rPr lang="en-US" altLang="ja-JP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ja-JP" sz="2800" b="1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加</a:t>
            </a:r>
            <a:r>
              <a:rPr lang="en-US" altLang="ja-JP" sz="2800" b="1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ly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4889" y="2828835"/>
            <a:ext cx="114687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lucky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——luckily</a:t>
            </a:r>
            <a:endParaRPr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ja-JP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busy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——busily</a:t>
            </a:r>
            <a:endParaRPr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ja-JP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dirty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——dirtily</a:t>
            </a:r>
            <a:endParaRPr lang="en-US" altLang="ja-JP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2844" y="382676"/>
            <a:ext cx="45063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副词结构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wards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wise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结尾的副词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4889" y="2828835"/>
            <a:ext cx="11468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inwards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eastwards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clockwise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likewise</a:t>
            </a:r>
            <a:endParaRPr lang="en-US" altLang="ja-JP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2844" y="382676"/>
            <a:ext cx="45063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副词结构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本身</a:t>
            </a:r>
            <a:r>
              <a:rPr lang="en-US" altLang="ja-JP" sz="2800" b="1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ly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结尾的形容词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不能变成副词或者长一样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4889" y="2828835"/>
            <a:ext cx="11468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</a:t>
            </a:r>
            <a:r>
              <a:rPr lang="en-US" altLang="ja-JP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gly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lonely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likely</a:t>
            </a:r>
            <a:endParaRPr lang="en-US" altLang="ja-JP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2844" y="382676"/>
            <a:ext cx="45063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副词结构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形容词和副词一样的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4889" y="2828835"/>
            <a:ext cx="11468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hard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late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fast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tight</a:t>
            </a:r>
            <a:endParaRPr lang="en-US" altLang="ja-JP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2844" y="382676"/>
            <a:ext cx="45063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副词结构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本身就是副词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不是形容词变的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4889" y="2828835"/>
            <a:ext cx="11468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so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very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just</a:t>
            </a:r>
            <a:endParaRPr lang="en-US" altLang="ja-JP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2844" y="382676"/>
            <a:ext cx="45063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副词结构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副词比较级变化</a:t>
            </a:r>
            <a:r>
              <a:rPr lang="zh-CN" altLang="en-US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4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规则跟形容词比较级一样</a:t>
            </a:r>
            <a:r>
              <a:rPr lang="zh-CN" altLang="en-US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4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形容词比较级特殊结构副词一样能用</a:t>
            </a:r>
            <a:endParaRPr lang="en-US" altLang="zh-CN" sz="24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8385" y="2025908"/>
            <a:ext cx="1082977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原级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A+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实意动词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+as+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副词原形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as+B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You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play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basketball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as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well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as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Xukun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Cai.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你篮球打的跟蔡徐坤一样好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比较级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A+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实意动词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副词比较级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than+B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know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you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better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than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she.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我比她更了解你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最高级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实意动词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+the+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副词最高级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Rice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grows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best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soil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fertile.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水稻在肥沃土地里生长得最好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2845" y="382676"/>
            <a:ext cx="45063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副词用法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副词放置位置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4889" y="1921559"/>
            <a:ext cx="1146879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句首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3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Why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you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always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late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？（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你为什么总迟到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？）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句中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She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angrily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closed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door.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她生气地把门关了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句尾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must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work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hard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我们必须努力工作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谓语动词和宾语之间不能加副词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took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carefully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baby.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错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took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baby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carefully.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对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地点副词放句首时候句子要倒装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school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located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there.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没倒装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There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located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school.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倒装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91675" y="382676"/>
            <a:ext cx="46086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副词分类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按照属性分类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56364" y="2757344"/>
            <a:ext cx="15461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>
                <a:latin typeface="Microsoft YaHei" panose="020B0503020204020204" pitchFamily="34" charset="-122"/>
                <a:ea typeface="Microsoft YaHei" panose="020B0503020204020204" pitchFamily="34" charset="-122"/>
              </a:rPr>
              <a:t>时间</a:t>
            </a:r>
            <a:endParaRPr lang="en-US" altLang="ja-JP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600">
                <a:latin typeface="Microsoft YaHei" panose="020B0503020204020204" pitchFamily="34" charset="-122"/>
                <a:ea typeface="Microsoft YaHei" panose="020B0503020204020204" pitchFamily="34" charset="-122"/>
              </a:rPr>
              <a:t>地点</a:t>
            </a:r>
            <a:endParaRPr lang="en-US" altLang="ja-JP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600">
                <a:latin typeface="Microsoft YaHei" panose="020B0503020204020204" pitchFamily="34" charset="-122"/>
                <a:ea typeface="Microsoft YaHei" panose="020B0503020204020204" pitchFamily="34" charset="-122"/>
              </a:rPr>
              <a:t>方式</a:t>
            </a:r>
            <a:endParaRPr lang="en-US" altLang="ja-JP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600">
                <a:latin typeface="Microsoft YaHei" panose="020B0503020204020204" pitchFamily="34" charset="-122"/>
                <a:ea typeface="Microsoft YaHei" panose="020B0503020204020204" pitchFamily="34" charset="-122"/>
              </a:rPr>
              <a:t>程度</a:t>
            </a:r>
            <a:endParaRPr lang="en-US" altLang="ja-JP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6450" y="2757344"/>
            <a:ext cx="15461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>
                <a:latin typeface="Microsoft YaHei" panose="020B0503020204020204" pitchFamily="34" charset="-122"/>
                <a:ea typeface="Microsoft YaHei" panose="020B0503020204020204" pitchFamily="34" charset="-122"/>
              </a:rPr>
              <a:t>疑问</a:t>
            </a:r>
            <a:endParaRPr lang="en-US" altLang="ja-JP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600">
                <a:latin typeface="Microsoft YaHei" panose="020B0503020204020204" pitchFamily="34" charset="-122"/>
                <a:ea typeface="Microsoft YaHei" panose="020B0503020204020204" pitchFamily="34" charset="-122"/>
              </a:rPr>
              <a:t>强调</a:t>
            </a:r>
            <a:endParaRPr lang="en-US" altLang="ja-JP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600">
                <a:latin typeface="Microsoft YaHei" panose="020B0503020204020204" pitchFamily="34" charset="-122"/>
                <a:ea typeface="Microsoft YaHei" panose="020B0503020204020204" pitchFamily="34" charset="-122"/>
              </a:rPr>
              <a:t>连接</a:t>
            </a:r>
            <a:endParaRPr lang="en-US" altLang="ja-JP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600">
                <a:latin typeface="Microsoft YaHei" panose="020B0503020204020204" pitchFamily="34" charset="-122"/>
                <a:ea typeface="Microsoft YaHei" panose="020B0503020204020204" pitchFamily="34" charset="-122"/>
              </a:rPr>
              <a:t>关系</a:t>
            </a:r>
            <a:endParaRPr lang="en-US" altLang="ja-JP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600">
                <a:latin typeface="Microsoft YaHei" panose="020B0503020204020204" pitchFamily="34" charset="-122"/>
                <a:ea typeface="Microsoft YaHei" panose="020B0503020204020204" pitchFamily="34" charset="-122"/>
              </a:rPr>
              <a:t>句子</a:t>
            </a:r>
            <a:endParaRPr lang="en-US" altLang="ja-JP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2845" y="382676"/>
            <a:ext cx="45063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副词用法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副词可以做的句子成分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4889" y="2212505"/>
            <a:ext cx="1146879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作状语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Look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at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photo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carefully.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仔细地看这照片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ja-JP" altLang="en-US" sz="32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作表语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meeting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over.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会结束了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ja-JP" altLang="en-US" sz="32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作定语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shops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around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very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cheap.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附近商店东西很便宜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ja-JP" altLang="en-US" sz="32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作宾补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You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so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late.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你来太晚了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2847" y="382676"/>
            <a:ext cx="45063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副词易混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en-US" altLang="ja-JP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oo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also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either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nor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4640" y="2828835"/>
            <a:ext cx="9109042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too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肯定句和疑问句句尾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用逗号隔开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also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肯定句的谓语动词之</a:t>
            </a:r>
            <a:r>
              <a:rPr lang="zh-CN" altLang="ja-JP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前，系动词之后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either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否定句句尾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用逗号隔开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nor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放在句首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2847" y="382676"/>
            <a:ext cx="45063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副词易混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en-US" altLang="ja-JP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oo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also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either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nor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10690" y="2219007"/>
            <a:ext cx="879315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you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Chinese,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too?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你也是中国人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You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also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Chinese.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你也是中国人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am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not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lucky,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either.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我也不幸运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Nor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Peter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anywhere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good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man.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皮特也不是个好人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2847" y="382676"/>
            <a:ext cx="45063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副词易混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sometimes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sometime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some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time</a:t>
            </a:r>
            <a:r>
              <a:rPr lang="en-US" altLang="ja-JP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some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time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1476" y="2813585"/>
            <a:ext cx="98987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sometimes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ja-JP" altLang="en-US" sz="3600">
                <a:latin typeface="Microsoft YaHei" panose="020B0503020204020204" pitchFamily="34" charset="-122"/>
                <a:ea typeface="Microsoft YaHei" panose="020B0503020204020204" pitchFamily="34" charset="-122"/>
              </a:rPr>
              <a:t>有时候</a:t>
            </a:r>
            <a:endParaRPr lang="en-US" altLang="ja-JP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sometime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ja-JP" altLang="en-US" sz="3600">
                <a:latin typeface="Microsoft YaHei" panose="020B0503020204020204" pitchFamily="34" charset="-122"/>
                <a:ea typeface="Microsoft YaHei" panose="020B0503020204020204" pitchFamily="34" charset="-122"/>
              </a:rPr>
              <a:t>未来的某个时候</a:t>
            </a:r>
            <a:endParaRPr lang="en-US" altLang="ja-JP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some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times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ja-JP" altLang="en-US" sz="3600">
                <a:latin typeface="Microsoft YaHei" panose="020B0503020204020204" pitchFamily="34" charset="-122"/>
                <a:ea typeface="Microsoft YaHei" panose="020B0503020204020204" pitchFamily="34" charset="-122"/>
              </a:rPr>
              <a:t>很多次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3600">
                <a:latin typeface="Microsoft YaHei" panose="020B0503020204020204" pitchFamily="34" charset="-122"/>
                <a:ea typeface="Microsoft YaHei" panose="020B0503020204020204" pitchFamily="34" charset="-122"/>
              </a:rPr>
              <a:t>一次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once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3600">
                <a:latin typeface="Microsoft YaHei" panose="020B0503020204020204" pitchFamily="34" charset="-122"/>
                <a:ea typeface="Microsoft YaHei" panose="020B0503020204020204" pitchFamily="34" charset="-122"/>
              </a:rPr>
              <a:t>两次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twice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some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time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ja-JP" altLang="en-US" sz="3600">
                <a:latin typeface="Microsoft YaHei" panose="020B0503020204020204" pitchFamily="34" charset="-122"/>
                <a:ea typeface="Microsoft YaHei" panose="020B0503020204020204" pitchFamily="34" charset="-122"/>
              </a:rPr>
              <a:t>一些时间</a:t>
            </a:r>
            <a:endParaRPr lang="en-US" altLang="ja-JP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2847" y="382676"/>
            <a:ext cx="45063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副词易混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sometimes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sometime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some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time</a:t>
            </a:r>
            <a:r>
              <a:rPr lang="en-US" altLang="ja-JP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some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time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8335" y="2937222"/>
            <a:ext cx="112422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Sometimes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go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shopping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mall.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有时候去我大商场购物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Peter,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will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meet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your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mother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sometime.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皮特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我哪天去见下你的妈妈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You have treated me quite some times recently. Now it's my turn.</a:t>
            </a:r>
            <a:endParaRPr 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你已经请我好几次了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这次轮到我请你了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should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stay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home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some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time.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我应该待在家一段时间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2847" y="382676"/>
            <a:ext cx="45063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副词易混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farther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further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03119" y="2937222"/>
            <a:ext cx="97574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表示地点距离远时候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两个词都能用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表示更远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如果要表示更多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额外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要用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further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具体的远用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farther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或者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further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抽象的远用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further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2847" y="382676"/>
            <a:ext cx="45063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副词易混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farther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further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4647" y="2937222"/>
            <a:ext cx="110459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Can we walk farther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/further</a:t>
            </a:r>
            <a:r>
              <a:rPr 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tomorrow?</a:t>
            </a:r>
            <a:endParaRPr 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600">
                <a:latin typeface="Microsoft YaHei" panose="020B0503020204020204" pitchFamily="34" charset="-122"/>
                <a:ea typeface="Microsoft YaHei" panose="020B0503020204020204" pitchFamily="34" charset="-122"/>
              </a:rPr>
              <a:t>我们明天能走远点吗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  <a:endParaRPr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See under for further information.</a:t>
            </a:r>
            <a:endParaRPr 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600">
                <a:latin typeface="Microsoft YaHei" panose="020B0503020204020204" pitchFamily="34" charset="-122"/>
                <a:ea typeface="Microsoft YaHei" panose="020B0503020204020204" pitchFamily="34" charset="-122"/>
              </a:rPr>
              <a:t>更多内容详见下文</a:t>
            </a:r>
            <a:endParaRPr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2847" y="382676"/>
            <a:ext cx="45063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副词易混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most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mostly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1202" y="2937222"/>
            <a:ext cx="110459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most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3600">
                <a:latin typeface="Microsoft YaHei" panose="020B0503020204020204" pitchFamily="34" charset="-122"/>
                <a:ea typeface="Microsoft YaHei" panose="020B0503020204020204" pitchFamily="34" charset="-122"/>
              </a:rPr>
              <a:t>名词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3600">
                <a:latin typeface="Microsoft YaHei" panose="020B0503020204020204" pitchFamily="34" charset="-122"/>
                <a:ea typeface="Microsoft YaHei" panose="020B0503020204020204" pitchFamily="34" charset="-122"/>
              </a:rPr>
              <a:t>形容词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3600">
                <a:latin typeface="Microsoft YaHei" panose="020B0503020204020204" pitchFamily="34" charset="-122"/>
                <a:ea typeface="Microsoft YaHei" panose="020B0503020204020204" pitchFamily="34" charset="-122"/>
              </a:rPr>
              <a:t>副词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ja-JP" altLang="en-US" sz="360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表示最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3600">
                <a:latin typeface="Microsoft YaHei" panose="020B0503020204020204" pitchFamily="34" charset="-122"/>
                <a:ea typeface="Microsoft YaHei" panose="020B0503020204020204" pitchFamily="34" charset="-122"/>
              </a:rPr>
              <a:t>很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3600">
                <a:latin typeface="Microsoft YaHei" panose="020B0503020204020204" pitchFamily="34" charset="-122"/>
                <a:ea typeface="Microsoft YaHei" panose="020B0503020204020204" pitchFamily="34" charset="-122"/>
              </a:rPr>
              <a:t>十分</a:t>
            </a:r>
            <a:endParaRPr lang="en-US" altLang="ja-JP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mostly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3600">
                <a:latin typeface="Microsoft YaHei" panose="020B0503020204020204" pitchFamily="34" charset="-122"/>
                <a:ea typeface="Microsoft YaHei" panose="020B0503020204020204" pitchFamily="34" charset="-122"/>
              </a:rPr>
              <a:t>副词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ja-JP" altLang="en-US" sz="360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表示主要地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3600">
                <a:latin typeface="Microsoft YaHei" panose="020B0503020204020204" pitchFamily="34" charset="-122"/>
                <a:ea typeface="Microsoft YaHei" panose="020B0503020204020204" pitchFamily="34" charset="-122"/>
              </a:rPr>
              <a:t>大部分地</a:t>
            </a:r>
            <a:endParaRPr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2847" y="382676"/>
            <a:ext cx="45063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副词易混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most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mostly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4647" y="2937222"/>
            <a:ext cx="110459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 most outlandish ideas.</a:t>
            </a: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最奇特的想法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atoms themselves are mostly empty space.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原子本身大部分的空间是空隙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52082"/>
            <a:ext cx="12192000" cy="57538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91675" y="382676"/>
            <a:ext cx="46086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副词分类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时间副词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表示时间或频率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6342" y="1921219"/>
          <a:ext cx="12079314" cy="455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05609"/>
                <a:gridCol w="1005609"/>
                <a:gridCol w="1005609"/>
                <a:gridCol w="1005609"/>
                <a:gridCol w="116840"/>
                <a:gridCol w="900775"/>
                <a:gridCol w="1005609"/>
                <a:gridCol w="1005609"/>
                <a:gridCol w="1005609"/>
                <a:gridCol w="160253"/>
                <a:gridCol w="845356"/>
                <a:gridCol w="1005609"/>
                <a:gridCol w="1005609"/>
                <a:gridCol w="1005609"/>
              </a:tblGrid>
              <a:tr h="396240">
                <a:tc gridSpan="14">
                  <a:txBody>
                    <a:bodyPr/>
                    <a:lstStyle/>
                    <a:p>
                      <a:pPr algn="ctr"/>
                      <a:r>
                        <a:rPr lang="ja-JP" altLang="en-US" sz="20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表示时间</a:t>
                      </a:r>
                      <a:endParaRPr lang="en-US" sz="2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70840">
                <a:tc gridSpan="14">
                  <a:txBody>
                    <a:bodyPr/>
                    <a:lstStyle/>
                    <a:p>
                      <a:pPr algn="ctr"/>
                      <a:r>
                        <a:rPr lang="ja-JP" altLang="en-US" sz="20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过去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—————————————</a:t>
                      </a:r>
                      <a:r>
                        <a:rPr lang="ja-JP" altLang="en-US" sz="20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现在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———————————————</a:t>
                      </a:r>
                      <a:r>
                        <a:rPr lang="ja-JP" altLang="en-US" sz="20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将来</a:t>
                      </a:r>
                      <a:endParaRPr lang="en-US" sz="2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 anchor="ctr">
                    <a:noFill/>
                  </a:tcPr>
                </a:tc>
                <a:tc hMerge="1">
                  <a:tcPr anchor="ctr">
                    <a:noFill/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ja-JP" altLang="en-US" sz="14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确定时间</a:t>
                      </a:r>
                      <a:endParaRPr lang="en-US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ja-JP" altLang="en-US" sz="16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昨天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 hMerge="1">
                  <a:tcPr anchor="ctr">
                    <a:noFill/>
                  </a:tcPr>
                </a:tc>
                <a:tc hMerge="1">
                  <a:tcPr anchor="ctr"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ja-JP" altLang="en-US" sz="16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今天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 hMerge="1">
                  <a:tcPr/>
                </a:tc>
                <a:tc hMerge="1">
                  <a:tcPr anchor="ctr">
                    <a:noFill/>
                  </a:tcPr>
                </a:tc>
                <a:tc hMerge="1">
                  <a:tcPr anchor="ctr"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ja-JP" altLang="en-US" sz="16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今晚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 hMerge="1">
                  <a:tcPr anchor="ctr">
                    <a:noFill/>
                  </a:tcPr>
                </a:tc>
                <a:tc hMerge="1">
                  <a:tcPr/>
                </a:tc>
                <a:tc hMerge="1">
                  <a:tcPr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ja-JP" altLang="en-US" sz="16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明天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 hMerge="1">
                  <a:tcPr anchor="ctr">
                    <a:noFill/>
                  </a:tcPr>
                </a:tc>
              </a:tr>
              <a:tr h="370840">
                <a:tc vMerge="1">
                  <a:tcP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yesterday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 hMerge="1">
                  <a:tcPr anchor="ctr">
                    <a:noFill/>
                  </a:tcPr>
                </a:tc>
                <a:tc hMerge="1">
                  <a:tcPr anchor="ctr"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today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 hMerge="1">
                  <a:tcPr/>
                </a:tc>
                <a:tc hMerge="1">
                  <a:tcPr anchor="ctr">
                    <a:noFill/>
                  </a:tcPr>
                </a:tc>
                <a:tc hMerge="1">
                  <a:tcPr anchor="ctr"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tonight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 hMerge="1">
                  <a:tcPr anchor="ctr">
                    <a:noFill/>
                  </a:tcPr>
                </a:tc>
                <a:tc hMerge="1">
                  <a:tcPr/>
                </a:tc>
                <a:tc hMerge="1">
                  <a:tcPr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tomorrow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 hMerge="1">
                  <a:tcPr anchor="ctr">
                    <a:noFill/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ja-JP" altLang="en-US" sz="12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不确定时间</a:t>
                      </a:r>
                      <a:endParaRPr lang="en-US" sz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以前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以前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曾经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ja-JP" altLang="en-US" sz="16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刚刚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 hMerge="1"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现在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最近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近来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ja-JP" altLang="en-US" sz="16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后来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 hMerge="1"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不久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最后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最后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 vMerge="1"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ago</a:t>
                      </a:r>
                      <a:endParaRPr lang="en-US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before</a:t>
                      </a:r>
                      <a:endParaRPr lang="en-US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ever</a:t>
                      </a:r>
                      <a:endParaRPr lang="en-US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just</a:t>
                      </a:r>
                      <a:endParaRPr lang="en-US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 hMerge="1"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now</a:t>
                      </a:r>
                      <a:endParaRPr lang="en-US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recently</a:t>
                      </a:r>
                      <a:endParaRPr lang="en-US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lately</a:t>
                      </a:r>
                      <a:endParaRPr lang="en-US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later</a:t>
                      </a:r>
                      <a:endParaRPr lang="en-US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 hMerge="1"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soon</a:t>
                      </a:r>
                      <a:endParaRPr lang="en-US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last</a:t>
                      </a:r>
                      <a:endParaRPr lang="en-US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finally</a:t>
                      </a:r>
                      <a:endParaRPr lang="en-US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 gridSpan="14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ja-JP" altLang="en-US" sz="20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表示频率</a:t>
                      </a:r>
                      <a:endParaRPr lang="en-US" sz="2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70840">
                <a:tc gridSpan="14">
                  <a:txBody>
                    <a:bodyPr/>
                    <a:lstStyle/>
                    <a:p>
                      <a:pPr algn="l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             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100%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   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90%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      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80%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   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70%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    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60%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    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30%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      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10%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      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5%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      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1%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     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0.1%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   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0%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   </a:t>
                      </a:r>
                      <a:endParaRPr lang="en-US" sz="2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 hMerge="1">
                  <a:tcPr anchor="ctr">
                    <a:noFill/>
                  </a:tcPr>
                </a:tc>
                <a:tc hMerge="1">
                  <a:tcPr anchor="ctr">
                    <a:noFill/>
                  </a:tcPr>
                </a:tc>
                <a:tc hMerge="1">
                  <a:tcPr anchor="ctr">
                    <a:noFill/>
                  </a:tcPr>
                </a:tc>
                <a:tc hMerge="1">
                  <a:tcPr anchor="ctr">
                    <a:noFill/>
                  </a:tcPr>
                </a:tc>
                <a:tc hMerge="1">
                  <a:tcPr/>
                </a:tc>
                <a:tc hMerge="1">
                  <a:tcPr anchor="ctr">
                    <a:noFill/>
                  </a:tcPr>
                </a:tc>
                <a:tc hMerge="1">
                  <a:tcPr anchor="ctr">
                    <a:noFill/>
                  </a:tcPr>
                </a:tc>
                <a:tc hMerge="1">
                  <a:tcPr anchor="ctr">
                    <a:noFill/>
                  </a:tcPr>
                </a:tc>
                <a:tc hMerge="1">
                  <a:tcPr anchor="ctr">
                    <a:noFill/>
                  </a:tcPr>
                </a:tc>
                <a:tc hMerge="1">
                  <a:tcPr/>
                </a:tc>
                <a:tc hMerge="1">
                  <a:tcPr anchor="ctr">
                    <a:noFill/>
                  </a:tcPr>
                </a:tc>
                <a:tc hMerge="1">
                  <a:tcPr anchor="ctr">
                    <a:noFill/>
                  </a:tcPr>
                </a:tc>
                <a:tc hMerge="1">
                  <a:tcPr anchor="ctr">
                    <a:noFill/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ja-JP" altLang="en-US" sz="14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频度</a:t>
                      </a:r>
                      <a:endParaRPr lang="en-US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总是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常常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ja-JP" altLang="en-US" sz="16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通常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 hMerge="1"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经常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频繁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有时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ja-JP" altLang="en-US" sz="16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偶尔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 hMerge="1"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很少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几乎不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罕见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从不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 vMerge="1"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always</a:t>
                      </a:r>
                      <a:endParaRPr lang="en-US" sz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usually</a:t>
                      </a:r>
                      <a:endParaRPr lang="en-US" sz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generally</a:t>
                      </a:r>
                      <a:endParaRPr lang="en-US" sz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 hMerge="1"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often</a:t>
                      </a:r>
                      <a:endParaRPr lang="en-US" sz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frequency</a:t>
                      </a:r>
                      <a:endParaRPr lang="en-US" sz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sometimes</a:t>
                      </a:r>
                      <a:endParaRPr lang="en-US" sz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occasionally</a:t>
                      </a:r>
                      <a:endParaRPr lang="en-US" sz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 hMerge="1"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seldom</a:t>
                      </a:r>
                      <a:endParaRPr lang="en-US" sz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hardly</a:t>
                      </a:r>
                      <a:endParaRPr lang="en-US" sz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rarely</a:t>
                      </a:r>
                      <a:endParaRPr lang="en-US" sz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never</a:t>
                      </a:r>
                      <a:endParaRPr lang="en-US" sz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ja-JP" altLang="en-US" sz="14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速度</a:t>
                      </a:r>
                      <a:endParaRPr lang="en-US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突然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突然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ja-JP" altLang="en-US" sz="16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立刻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 hMerge="1"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立刻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ja-JP" altLang="en-US" sz="14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状态</a:t>
                      </a:r>
                      <a:endParaRPr lang="en-US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提早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ja-JP" altLang="en-US" sz="16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仍然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 hMerge="1"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然后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已经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还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接下来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 vMerge="1"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abruptly</a:t>
                      </a:r>
                      <a:endParaRPr lang="en-US" sz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suddenly</a:t>
                      </a:r>
                      <a:endParaRPr lang="en-US" sz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immediately</a:t>
                      </a:r>
                      <a:endParaRPr lang="en-US" sz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 hMerge="1"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shortly</a:t>
                      </a:r>
                      <a:endParaRPr lang="en-US" sz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 vMerge="1"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early</a:t>
                      </a:r>
                      <a:endParaRPr lang="en-US" sz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still</a:t>
                      </a:r>
                      <a:endParaRPr lang="en-US" sz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 hMerge="1"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then</a:t>
                      </a:r>
                      <a:endParaRPr lang="en-US" sz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already</a:t>
                      </a:r>
                      <a:endParaRPr lang="en-US" sz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yet</a:t>
                      </a:r>
                      <a:endParaRPr lang="en-US" sz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next</a:t>
                      </a:r>
                      <a:endParaRPr lang="en-US" sz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64784" y="2921168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谢谢观看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91675" y="382676"/>
            <a:ext cx="46086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副词分类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地点副词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表示地点或位置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4889" y="2459504"/>
            <a:ext cx="114687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表示地点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here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there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home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upstairs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downstairs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anywhere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everywhere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nowhere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somewhere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abroad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elsewhere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等等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表示位置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above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below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down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up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out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across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back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along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over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round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around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away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near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off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inside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outside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past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等等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Here is the remains of a mosque.</a:t>
            </a:r>
            <a:endParaRPr 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这里是一座清真寺的废墟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91675" y="382676"/>
            <a:ext cx="46086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副词分类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方式副词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表示行为方式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4889" y="2937222"/>
            <a:ext cx="1146879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carefully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properly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anxiously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suddenly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normally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fast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calmly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politely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proudly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softly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warmly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slowly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badly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等等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Now listen carefully</a:t>
            </a: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现在仔细听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91675" y="382676"/>
            <a:ext cx="46086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副词分类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程度副词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表示动作程度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4889" y="2937222"/>
            <a:ext cx="1146879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nearly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rather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very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too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fully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almost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extremely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absolutely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slightly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simply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awfully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deeply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really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perfectly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quite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much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等等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It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running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very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fast.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它跑的很快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91675" y="382676"/>
            <a:ext cx="46086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副词分类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疑问副词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引导特殊疑问句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1602" y="3053600"/>
            <a:ext cx="114687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how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when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where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why</a:t>
            </a:r>
            <a:endParaRPr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ja-JP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ja-JP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Where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are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you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going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  <a:endParaRPr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600">
                <a:latin typeface="Microsoft YaHei" panose="020B0503020204020204" pitchFamily="34" charset="-122"/>
                <a:ea typeface="Microsoft YaHei" panose="020B0503020204020204" pitchFamily="34" charset="-122"/>
              </a:rPr>
              <a:t>你要去哪里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  <a:endParaRPr lang="en-US" altLang="ja-JP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91675" y="382676"/>
            <a:ext cx="46086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副词分类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强调副词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强调形容词或动词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1602" y="2967335"/>
            <a:ext cx="114687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completely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perfectly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really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totally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really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mainly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only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等等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really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cold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day.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很冷的天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91675" y="382676"/>
            <a:ext cx="46086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副词分类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连接副词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引导主语从句宾语从句表语从句或者并列结构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1602" y="2609888"/>
            <a:ext cx="114687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how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when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where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why</a:t>
            </a:r>
            <a:endParaRPr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ja-JP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then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however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therefore</a:t>
            </a:r>
            <a:endParaRPr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ja-JP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problem is how he can do it.</a:t>
            </a:r>
            <a:endParaRPr 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600">
                <a:latin typeface="Microsoft YaHei" panose="020B0503020204020204" pitchFamily="34" charset="-122"/>
                <a:ea typeface="Microsoft YaHei" panose="020B0503020204020204" pitchFamily="34" charset="-122"/>
              </a:rPr>
              <a:t>问题是他如何做这事</a:t>
            </a:r>
            <a:endParaRPr lang="en-US" altLang="ja-JP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ja-JP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You feel all things, then what did you do? </a:t>
            </a:r>
            <a:endParaRPr lang="en-US" altLang="ja-JP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600">
                <a:latin typeface="Microsoft YaHei" panose="020B0503020204020204" pitchFamily="34" charset="-122"/>
                <a:ea typeface="Microsoft YaHei" panose="020B0503020204020204" pitchFamily="34" charset="-122"/>
              </a:rPr>
              <a:t>我感觉到了一切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3600">
                <a:latin typeface="Microsoft YaHei" panose="020B0503020204020204" pitchFamily="34" charset="-122"/>
                <a:ea typeface="Microsoft YaHei" panose="020B0503020204020204" pitchFamily="34" charset="-122"/>
              </a:rPr>
              <a:t>然后你做了什么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  <a:endParaRPr lang="en-US" altLang="ja-JP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0</TotalTime>
  <Words>5702</Words>
  <Application>WPS Presentation</Application>
  <PresentationFormat>Widescreen</PresentationFormat>
  <Paragraphs>608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4" baseType="lpstr">
      <vt:lpstr>Arial</vt:lpstr>
      <vt:lpstr>SimSun</vt:lpstr>
      <vt:lpstr>Wingdings</vt:lpstr>
      <vt:lpstr>Arial</vt:lpstr>
      <vt:lpstr>Microsoft YaHei</vt:lpstr>
      <vt:lpstr>HYQiHeiKW</vt:lpstr>
      <vt:lpstr>微软雅黑</vt:lpstr>
      <vt:lpstr/>
      <vt:lpstr>Arial Unicode MS</vt:lpstr>
      <vt:lpstr>Century Gothic</vt:lpstr>
      <vt:lpstr>PingFang SC</vt:lpstr>
      <vt:lpstr>Calibri</vt:lpstr>
      <vt:lpstr>HYShuSongErKW</vt:lpstr>
      <vt:lpstr>Mesh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jackmiao</cp:lastModifiedBy>
  <cp:revision>654</cp:revision>
  <dcterms:created xsi:type="dcterms:W3CDTF">2019-09-21T09:38:03Z</dcterms:created>
  <dcterms:modified xsi:type="dcterms:W3CDTF">2019-09-21T09:38:03Z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1033-1.3.1.1688</vt:lpwstr>
  </property>
</Properties>
</file>