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410" r:id="rId3"/>
    <p:sldId id="439" r:id="rId4"/>
    <p:sldId id="441" r:id="rId5"/>
    <p:sldId id="442" r:id="rId6"/>
    <p:sldId id="440" r:id="rId7"/>
    <p:sldId id="444" r:id="rId8"/>
    <p:sldId id="445" r:id="rId9"/>
    <p:sldId id="446" r:id="rId10"/>
    <p:sldId id="447" r:id="rId11"/>
    <p:sldId id="443" r:id="rId12"/>
    <p:sldId id="448" r:id="rId13"/>
    <p:sldId id="40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p:restoredTop sz="96429"/>
  </p:normalViewPr>
  <p:slideViewPr>
    <p:cSldViewPr snapToGrid="0" snapToObjects="1">
      <p:cViewPr varScale="1">
        <p:scale>
          <a:sx n="152" d="100"/>
          <a:sy n="152" d="100"/>
        </p:scale>
        <p:origin x="89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53135-2996-C847-B48E-BB2C29BB584D}" type="datetimeFigureOut">
              <a:rPr lang="en-US" smtClean="0"/>
              <a:t>10/11/19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B36B0-BE7E-134D-90D1-A9F10254F11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B36B0-BE7E-134D-90D1-A9F10254F11A}" type="slidenum">
              <a:rPr lang="en-US" smtClean="0"/>
              <a:t>2</a:t>
            </a:fld>
            <a:endParaRPr lang="en-US"/>
          </a:p>
        </p:txBody>
      </p:sp>
    </p:spTree>
    <p:extLst>
      <p:ext uri="{BB962C8B-B14F-4D97-AF65-F5344CB8AC3E}">
        <p14:creationId xmlns:p14="http://schemas.microsoft.com/office/powerpoint/2010/main" val="276312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t>10/11/19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t>10/11/19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t>10/11/19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t>10/11/19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a:t>10/11/19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2156457" y="1495984"/>
            <a:ext cx="7879080" cy="2785378"/>
          </a:xfrm>
          <a:prstGeom prst="rect">
            <a:avLst/>
          </a:prstGeom>
          <a:noFill/>
        </p:spPr>
        <p:txBody>
          <a:bodyPr wrap="none" rtlCol="0">
            <a:spAutoFit/>
          </a:bodyPr>
          <a:lstStyle/>
          <a:p>
            <a:pPr algn="ctr"/>
            <a:r>
              <a:rPr lang="ja-JP" altLang="en-US" sz="11500" b="1">
                <a:latin typeface="微软雅黑" panose="020B0503020204020204" pitchFamily="34" charset="-122"/>
                <a:ea typeface="微软雅黑" panose="020B0503020204020204" pitchFamily="34" charset="-122"/>
                <a:cs typeface="Arial" panose="020B0604020202020204" pitchFamily="34" charset="0"/>
              </a:rPr>
              <a:t>英语语法</a:t>
            </a:r>
            <a:endParaRPr lang="en-US" altLang="ja-JP" sz="11500" b="1" dirty="0">
              <a:latin typeface="微软雅黑" panose="020B0503020204020204" pitchFamily="34" charset="-122"/>
              <a:ea typeface="微软雅黑" panose="020B0503020204020204" pitchFamily="34" charset="-122"/>
              <a:cs typeface="Arial" panose="020B0604020202020204" pitchFamily="34" charset="0"/>
            </a:endParaRPr>
          </a:p>
          <a:p>
            <a:pPr algn="ctr"/>
            <a:r>
              <a:rPr lang="ja-JP" altLang="en-US" sz="6000" b="1">
                <a:latin typeface="微软雅黑" panose="020B0503020204020204" pitchFamily="34" charset="-122"/>
                <a:ea typeface="微软雅黑" panose="020B0503020204020204" pitchFamily="34" charset="-122"/>
                <a:cs typeface="Arial" panose="020B0604020202020204" pitchFamily="34" charset="0"/>
              </a:rPr>
              <a:t>从入门到高级</a:t>
            </a:r>
            <a:r>
              <a:rPr lang="zh-CN" altLang="en-US" sz="6000" b="1">
                <a:latin typeface="微软雅黑" panose="020B0503020204020204" pitchFamily="34" charset="-122"/>
                <a:ea typeface="微软雅黑" panose="020B0503020204020204" pitchFamily="34" charset="-122"/>
                <a:cs typeface="Arial" panose="020B0604020202020204" pitchFamily="34" charset="0"/>
              </a:rPr>
              <a:t>（</a:t>
            </a:r>
            <a:r>
              <a:rPr lang="ja-JP" altLang="en-US" sz="6000" b="1">
                <a:latin typeface="微软雅黑" panose="020B0503020204020204" pitchFamily="34" charset="-122"/>
                <a:ea typeface="微软雅黑" panose="020B0503020204020204" pitchFamily="34" charset="-122"/>
                <a:cs typeface="Arial" panose="020B0604020202020204" pitchFamily="34" charset="0"/>
              </a:rPr>
              <a:t>放弃</a:t>
            </a:r>
            <a:r>
              <a:rPr lang="zh-CN" altLang="en-US" sz="6000" b="1">
                <a:latin typeface="微软雅黑" panose="020B0503020204020204" pitchFamily="34" charset="-122"/>
                <a:ea typeface="微软雅黑" panose="020B0503020204020204" pitchFamily="34" charset="-122"/>
                <a:cs typeface="Arial" panose="020B0604020202020204" pitchFamily="34" charset="0"/>
              </a:rPr>
              <a:t>）</a:t>
            </a:r>
            <a:endParaRPr lang="en-US" sz="6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TextBox 4"/>
          <p:cNvSpPr txBox="1"/>
          <p:nvPr/>
        </p:nvSpPr>
        <p:spPr>
          <a:xfrm>
            <a:off x="3568928" y="4654130"/>
            <a:ext cx="5054137" cy="706755"/>
          </a:xfrm>
          <a:prstGeom prst="rect">
            <a:avLst/>
          </a:prstGeom>
          <a:noFill/>
        </p:spPr>
        <p:txBody>
          <a:bodyPr wrap="square" rtlCol="0">
            <a:spAutoFit/>
          </a:bodyPr>
          <a:lstStyle/>
          <a:p>
            <a:pPr algn="ctr"/>
            <a:r>
              <a:rPr lang="zh-CN" altLang="en-US" sz="4000" dirty="0">
                <a:latin typeface="微软雅黑" panose="020B0503020204020204" pitchFamily="34" charset="-122"/>
                <a:ea typeface="微软雅黑" panose="020B0503020204020204" pitchFamily="34" charset="-122"/>
              </a:rPr>
              <a:t>虚拟语气</a:t>
            </a:r>
            <a:endParaRPr lang="zh-CN" sz="4000" dirty="0">
              <a:latin typeface="微软雅黑" panose="020B0503020204020204" pitchFamily="34" charset="-122"/>
              <a:ea typeface="微软雅黑" panose="020B0503020204020204" pitchFamily="34" charset="-122"/>
            </a:endParaRPr>
          </a:p>
        </p:txBody>
      </p:sp>
      <p:sp>
        <p:nvSpPr>
          <p:cNvPr id="6" name="TextBox 5"/>
          <p:cNvSpPr txBox="1"/>
          <p:nvPr/>
        </p:nvSpPr>
        <p:spPr>
          <a:xfrm>
            <a:off x="3568928" y="5599326"/>
            <a:ext cx="5054137" cy="707886"/>
          </a:xfrm>
          <a:prstGeom prst="rect">
            <a:avLst/>
          </a:prstGeom>
          <a:noFill/>
        </p:spPr>
        <p:txBody>
          <a:bodyPr wrap="square" rtlCol="0">
            <a:spAutoFit/>
          </a:bodyPr>
          <a:lstStyle/>
          <a:p>
            <a:pPr algn="ctr"/>
            <a:r>
              <a:rPr lang="en-US" altLang="ja-JP" sz="4000" dirty="0">
                <a:latin typeface="微软雅黑" panose="020B0503020204020204" pitchFamily="34" charset="-122"/>
                <a:ea typeface="微软雅黑" panose="020B0503020204020204" pitchFamily="34" charset="-122"/>
              </a:rPr>
              <a:t>Jack</a:t>
            </a:r>
            <a:r>
              <a:rPr lang="zh-CN" altLang="en-US" sz="4000">
                <a:latin typeface="微软雅黑" panose="020B0503020204020204" pitchFamily="34" charset="-122"/>
                <a:ea typeface="微软雅黑" panose="020B0503020204020204" pitchFamily="34" charset="-122"/>
              </a:rPr>
              <a:t> </a:t>
            </a:r>
            <a:r>
              <a:rPr lang="en-US" altLang="zh-CN" sz="4000" dirty="0">
                <a:latin typeface="微软雅黑" panose="020B0503020204020204" pitchFamily="34" charset="-122"/>
                <a:ea typeface="微软雅黑" panose="020B0503020204020204" pitchFamily="34" charset="-122"/>
              </a:rPr>
              <a:t>M.</a:t>
            </a:r>
            <a:endParaRPr lang="en-US" sz="4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830997"/>
          </a:xfrm>
          <a:prstGeom prst="rect">
            <a:avLst/>
          </a:prstGeom>
          <a:noFill/>
        </p:spPr>
        <p:txBody>
          <a:bodyPr wrap="square" rtlCol="0">
            <a:spAutoFit/>
          </a:bodyPr>
          <a:lstStyle/>
          <a:p>
            <a:pPr algn="ctr"/>
            <a:r>
              <a:rPr lang="zh-CN" altLang="en-US" sz="2400" b="1" dirty="0">
                <a:solidFill>
                  <a:srgbClr val="FF0000"/>
                </a:solidFill>
                <a:latin typeface="Microsoft YaHei" panose="020B0503020204020204" pitchFamily="34" charset="-122"/>
                <a:ea typeface="Microsoft YaHei" panose="020B0503020204020204" pitchFamily="34" charset="-122"/>
              </a:rPr>
              <a:t>其他虚拟</a:t>
            </a:r>
            <a:endParaRPr lang="en-US" altLang="zh-CN" sz="2400" b="1" dirty="0">
              <a:solidFill>
                <a:srgbClr val="FF0000"/>
              </a:solidFill>
              <a:latin typeface="Microsoft YaHei" panose="020B0503020204020204" pitchFamily="34" charset="-122"/>
              <a:ea typeface="Microsoft YaHei" panose="020B0503020204020204" pitchFamily="34" charset="-122"/>
            </a:endParaRPr>
          </a:p>
          <a:p>
            <a:pPr algn="ctr"/>
            <a:r>
              <a:rPr lang="zh-CN" altLang="en-US" sz="2400" b="1" dirty="0">
                <a:solidFill>
                  <a:srgbClr val="FF0000"/>
                </a:solidFill>
                <a:latin typeface="Microsoft YaHei" panose="020B0503020204020204" pitchFamily="34" charset="-122"/>
                <a:ea typeface="Microsoft YaHei" panose="020B0503020204020204" pitchFamily="34" charset="-122"/>
              </a:rPr>
              <a:t>对现在的虚拟：</a:t>
            </a:r>
            <a:r>
              <a:rPr lang="en-US" sz="2400" b="1" dirty="0" err="1">
                <a:solidFill>
                  <a:srgbClr val="FF0000"/>
                </a:solidFill>
                <a:latin typeface="Microsoft YaHei" panose="020B0503020204020204" pitchFamily="34" charset="-122"/>
                <a:ea typeface="Microsoft YaHei" panose="020B0503020204020204" pitchFamily="34" charset="-122"/>
              </a:rPr>
              <a:t>would+do</a:t>
            </a:r>
            <a:r>
              <a:rPr lang="en-US" sz="2400" b="1" dirty="0">
                <a:solidFill>
                  <a:srgbClr val="FF0000"/>
                </a:solidFill>
                <a:latin typeface="Microsoft YaHei" panose="020B0503020204020204" pitchFamily="34" charset="-122"/>
                <a:ea typeface="Microsoft YaHei" panose="020B0503020204020204" pitchFamily="34" charset="-122"/>
              </a:rPr>
              <a:t>；</a:t>
            </a:r>
            <a:r>
              <a:rPr lang="zh-CN" altLang="en-US" sz="2400" b="1" dirty="0">
                <a:solidFill>
                  <a:srgbClr val="FF0000"/>
                </a:solidFill>
                <a:latin typeface="Microsoft YaHei" panose="020B0503020204020204" pitchFamily="34" charset="-122"/>
                <a:ea typeface="Microsoft YaHei" panose="020B0503020204020204" pitchFamily="34" charset="-122"/>
              </a:rPr>
              <a:t>对过去的虚拟：</a:t>
            </a:r>
            <a:r>
              <a:rPr lang="en-US" sz="2400" b="1" dirty="0">
                <a:solidFill>
                  <a:srgbClr val="FF0000"/>
                </a:solidFill>
                <a:latin typeface="Microsoft YaHei" panose="020B0503020204020204" pitchFamily="34" charset="-122"/>
                <a:ea typeface="Microsoft YaHei" panose="020B0503020204020204" pitchFamily="34" charset="-122"/>
              </a:rPr>
              <a:t>would(not) + have done</a:t>
            </a:r>
            <a:endParaRPr lang="zh-CN" sz="2400" b="1" dirty="0">
              <a:solidFill>
                <a:srgbClr val="FF0000"/>
              </a:solidFill>
              <a:latin typeface="Microsoft YaHei" panose="020B0503020204020204" pitchFamily="34" charset="-122"/>
              <a:ea typeface="Microsoft YaHei" panose="020B0503020204020204" pitchFamily="34" charset="-122"/>
            </a:endParaRPr>
          </a:p>
        </p:txBody>
      </p:sp>
      <p:sp>
        <p:nvSpPr>
          <p:cNvPr id="5" name="TextBox 4"/>
          <p:cNvSpPr txBox="1"/>
          <p:nvPr/>
        </p:nvSpPr>
        <p:spPr>
          <a:xfrm>
            <a:off x="110454" y="2414002"/>
            <a:ext cx="11971090" cy="4154984"/>
          </a:xfrm>
          <a:prstGeom prst="rect">
            <a:avLst/>
          </a:prstGeom>
          <a:noFill/>
        </p:spPr>
        <p:txBody>
          <a:bodyPr wrap="square" rtlCol="0">
            <a:spAutoFit/>
          </a:bodyPr>
          <a:lstStyle/>
          <a:p>
            <a:pPr algn="ctr"/>
            <a:r>
              <a:rPr lang="en-US" altLang="zh-CN" sz="2400" dirty="0">
                <a:latin typeface="Microsoft YaHei" panose="020B0503020204020204" pitchFamily="34" charset="-122"/>
                <a:ea typeface="Microsoft YaHei" panose="020B0503020204020204" pitchFamily="34" charset="-122"/>
              </a:rPr>
              <a:t>Without</a:t>
            </a:r>
          </a:p>
          <a:p>
            <a:pPr algn="ctr"/>
            <a:r>
              <a:rPr lang="en-US" sz="2400" dirty="0">
                <a:latin typeface="Microsoft YaHei" panose="020B0503020204020204" pitchFamily="34" charset="-122"/>
                <a:ea typeface="Microsoft YaHei" panose="020B0503020204020204" pitchFamily="34" charset="-122"/>
              </a:rPr>
              <a:t>Alex had done this without consulting her. </a:t>
            </a:r>
          </a:p>
          <a:p>
            <a:pPr algn="ctr"/>
            <a:r>
              <a:rPr lang="zh-CN" altLang="en-US" sz="2400" dirty="0">
                <a:latin typeface="Microsoft YaHei" panose="020B0503020204020204" pitchFamily="34" charset="-122"/>
                <a:ea typeface="Microsoft YaHei" panose="020B0503020204020204" pitchFamily="34" charset="-122"/>
              </a:rPr>
              <a:t>亚历克斯这么做事先并没有跟她商量</a:t>
            </a:r>
          </a:p>
          <a:p>
            <a:pPr algn="ctr"/>
            <a:endParaRPr lang="en-US" altLang="zh-CN" sz="2400" dirty="0">
              <a:latin typeface="Microsoft YaHei" panose="020B0503020204020204" pitchFamily="34" charset="-122"/>
              <a:ea typeface="Microsoft YaHei" panose="020B0503020204020204" pitchFamily="34" charset="-122"/>
            </a:endParaRPr>
          </a:p>
          <a:p>
            <a:pPr algn="ctr"/>
            <a:r>
              <a:rPr lang="en-US" altLang="zh-CN" sz="2400" dirty="0">
                <a:latin typeface="Microsoft YaHei" panose="020B0503020204020204" pitchFamily="34" charset="-122"/>
                <a:ea typeface="Microsoft YaHei" panose="020B0503020204020204" pitchFamily="34" charset="-122"/>
              </a:rPr>
              <a:t>but</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for</a:t>
            </a:r>
          </a:p>
          <a:p>
            <a:pPr algn="ctr"/>
            <a:r>
              <a:rPr lang="en-US" sz="2400" dirty="0">
                <a:latin typeface="Microsoft YaHei" panose="020B0503020204020204" pitchFamily="34" charset="-122"/>
                <a:ea typeface="Microsoft YaHei" panose="020B0503020204020204" pitchFamily="34" charset="-122"/>
              </a:rPr>
              <a:t>But for your help, I might have failed. </a:t>
            </a:r>
          </a:p>
          <a:p>
            <a:pPr algn="ctr"/>
            <a:r>
              <a:rPr lang="zh-CN" altLang="en-US" sz="2400" dirty="0">
                <a:latin typeface="Microsoft YaHei" panose="020B0503020204020204" pitchFamily="34" charset="-122"/>
                <a:ea typeface="Microsoft YaHei" panose="020B0503020204020204" pitchFamily="34" charset="-122"/>
              </a:rPr>
              <a:t>假如没有你帮忙，我兴许会失败</a:t>
            </a:r>
          </a:p>
          <a:p>
            <a:pPr algn="ctr"/>
            <a:endParaRPr lang="en-US" altLang="zh-CN" sz="2400" dirty="0">
              <a:latin typeface="Microsoft YaHei" panose="020B0503020204020204" pitchFamily="34" charset="-122"/>
              <a:ea typeface="Microsoft YaHei" panose="020B0503020204020204" pitchFamily="34" charset="-122"/>
            </a:endParaRPr>
          </a:p>
          <a:p>
            <a:pPr algn="ctr"/>
            <a:r>
              <a:rPr lang="en-US" altLang="zh-CN" sz="2400" dirty="0">
                <a:latin typeface="Microsoft YaHei" panose="020B0503020204020204" pitchFamily="34" charset="-122"/>
                <a:ea typeface="Microsoft YaHei" panose="020B0503020204020204" pitchFamily="34" charset="-122"/>
              </a:rPr>
              <a:t>Otherwise</a:t>
            </a:r>
          </a:p>
          <a:p>
            <a:pPr algn="ctr"/>
            <a:r>
              <a:rPr lang="en-US" sz="2400" dirty="0">
                <a:latin typeface="Microsoft YaHei" panose="020B0503020204020204" pitchFamily="34" charset="-122"/>
                <a:ea typeface="Microsoft YaHei" panose="020B0503020204020204" pitchFamily="34" charset="-122"/>
              </a:rPr>
              <a:t>It was for the police to assess the validity or otherwise of the evidence </a:t>
            </a:r>
          </a:p>
          <a:p>
            <a:pPr algn="ctr"/>
            <a:r>
              <a:rPr lang="zh-CN" altLang="en-US" sz="2400" dirty="0">
                <a:latin typeface="Microsoft YaHei" panose="020B0503020204020204" pitchFamily="34" charset="-122"/>
                <a:ea typeface="Microsoft YaHei" panose="020B0503020204020204" pitchFamily="34" charset="-122"/>
              </a:rPr>
              <a:t>应该由警方来判定证据有效与否</a:t>
            </a:r>
          </a:p>
        </p:txBody>
      </p:sp>
    </p:spTree>
    <p:extLst>
      <p:ext uri="{BB962C8B-B14F-4D97-AF65-F5344CB8AC3E}">
        <p14:creationId xmlns:p14="http://schemas.microsoft.com/office/powerpoint/2010/main" val="290209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521970"/>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最好用的，最简单的，虚拟语气</a:t>
            </a:r>
            <a:r>
              <a:rPr lang="en-US" altLang="zh-CN" sz="2800" b="1" dirty="0">
                <a:solidFill>
                  <a:srgbClr val="FF0000"/>
                </a:solidFill>
                <a:latin typeface="微软雅黑" panose="020B0503020204020204" pitchFamily="34" charset="-122"/>
                <a:ea typeface="微软雅黑" panose="020B0503020204020204" pitchFamily="34" charset="-122"/>
              </a:rPr>
              <a:t>without…would+</a:t>
            </a:r>
            <a:r>
              <a:rPr lang="zh-CN" altLang="en-US" sz="2800" b="1" dirty="0">
                <a:solidFill>
                  <a:srgbClr val="FF0000"/>
                </a:solidFill>
                <a:latin typeface="微软雅黑" panose="020B0503020204020204" pitchFamily="34" charset="-122"/>
                <a:ea typeface="微软雅黑" panose="020B0503020204020204" pitchFamily="34" charset="-122"/>
              </a:rPr>
              <a:t>动词原形</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2075641"/>
            <a:ext cx="12499596" cy="4093428"/>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rPr>
              <a:t>论述题目：谈谈你觉得电对现代人生活有什么影响？</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提出观点：</a:t>
            </a:r>
            <a:r>
              <a:rPr lang="en-US" altLang="zh-CN" sz="2000" dirty="0">
                <a:latin typeface="Microsoft YaHei" panose="020B0503020204020204" pitchFamily="34" charset="-122"/>
                <a:ea typeface="Microsoft YaHei" panose="020B0503020204020204" pitchFamily="34" charset="-122"/>
              </a:rPr>
              <a:t>Electricity is necessary for modern life. </a:t>
            </a:r>
          </a:p>
          <a:p>
            <a:r>
              <a:rPr lang="zh-CN" altLang="en-US" sz="2000" dirty="0">
                <a:latin typeface="Microsoft YaHei" panose="020B0503020204020204" pitchFamily="34" charset="-122"/>
                <a:ea typeface="Microsoft YaHei" panose="020B0503020204020204" pitchFamily="34" charset="-122"/>
              </a:rPr>
              <a:t>电是现代人生活的必须</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举例说明：</a:t>
            </a:r>
            <a:r>
              <a:rPr lang="en-US" altLang="zh-CN" sz="2000" dirty="0">
                <a:latin typeface="Microsoft YaHei" panose="020B0503020204020204" pitchFamily="34" charset="-122"/>
                <a:ea typeface="Microsoft YaHei" panose="020B0503020204020204" pitchFamily="34" charset="-122"/>
              </a:rPr>
              <a:t>We need electricity for our mobile phones and electricity for our computers…</a:t>
            </a:r>
          </a:p>
          <a:p>
            <a:r>
              <a:rPr lang="zh-CN" altLang="en-US" sz="2000" dirty="0">
                <a:latin typeface="Microsoft YaHei" panose="020B0503020204020204" pitchFamily="34" charset="-122"/>
                <a:ea typeface="Microsoft YaHei" panose="020B0503020204020204" pitchFamily="34" charset="-122"/>
              </a:rPr>
              <a:t>我们手机和电脑需要电</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什么什么也需要电</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正反论证：</a:t>
            </a:r>
            <a:r>
              <a:rPr lang="en-US" altLang="zh-CN" sz="2000" dirty="0">
                <a:solidFill>
                  <a:srgbClr val="FF0000"/>
                </a:solidFill>
                <a:latin typeface="Microsoft YaHei" panose="020B0503020204020204" pitchFamily="34" charset="-122"/>
                <a:ea typeface="Microsoft YaHei" panose="020B0503020204020204" pitchFamily="34" charset="-122"/>
              </a:rPr>
              <a:t>Without</a:t>
            </a:r>
            <a:r>
              <a:rPr lang="en-US" altLang="zh-CN" sz="2000" dirty="0">
                <a:latin typeface="Microsoft YaHei" panose="020B0503020204020204" pitchFamily="34" charset="-122"/>
                <a:ea typeface="Microsoft YaHei" panose="020B0503020204020204" pitchFamily="34" charset="-122"/>
              </a:rPr>
              <a:t> these our life </a:t>
            </a:r>
            <a:r>
              <a:rPr lang="en-US" altLang="zh-CN" sz="2000" dirty="0">
                <a:solidFill>
                  <a:srgbClr val="FF0000"/>
                </a:solidFill>
                <a:latin typeface="Microsoft YaHei" panose="020B0503020204020204" pitchFamily="34" charset="-122"/>
                <a:ea typeface="Microsoft YaHei" panose="020B0503020204020204" pitchFamily="34" charset="-122"/>
              </a:rPr>
              <a:t>would</a:t>
            </a:r>
            <a:r>
              <a:rPr lang="en-US" altLang="zh-CN" sz="2000" dirty="0">
                <a:latin typeface="Microsoft YaHei" panose="020B0503020204020204" pitchFamily="34" charset="-122"/>
                <a:ea typeface="Microsoft YaHei" panose="020B0503020204020204" pitchFamily="34" charset="-122"/>
              </a:rPr>
              <a:t> </a:t>
            </a:r>
            <a:r>
              <a:rPr lang="en-US" altLang="zh-CN" sz="2000" dirty="0">
                <a:solidFill>
                  <a:srgbClr val="FF0000"/>
                </a:solidFill>
                <a:latin typeface="Microsoft YaHei" panose="020B0503020204020204" pitchFamily="34" charset="-122"/>
                <a:ea typeface="Microsoft YaHei" panose="020B0503020204020204" pitchFamily="34" charset="-122"/>
              </a:rPr>
              <a:t>disintegrate</a:t>
            </a:r>
            <a:r>
              <a:rPr lang="en-US" altLang="zh-CN" sz="2000" dirty="0">
                <a:latin typeface="Microsoft YaHei" panose="020B0503020204020204" pitchFamily="34" charset="-122"/>
                <a:ea typeface="Microsoft YaHei" panose="020B0503020204020204" pitchFamily="34" charset="-122"/>
              </a:rPr>
              <a:t>…</a:t>
            </a:r>
          </a:p>
          <a:p>
            <a:r>
              <a:rPr lang="zh-CN" altLang="en-US" sz="2000" dirty="0">
                <a:latin typeface="Microsoft YaHei" panose="020B0503020204020204" pitchFamily="34" charset="-122"/>
                <a:ea typeface="Microsoft YaHei" panose="020B0503020204020204" pitchFamily="34" charset="-122"/>
              </a:rPr>
              <a:t>如果没有这些我们的生活将崩溃</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什么什么也不能用了</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总结观点：</a:t>
            </a:r>
            <a:r>
              <a:rPr lang="en-US" sz="2000" dirty="0">
                <a:latin typeface="Microsoft YaHei" panose="020B0503020204020204" pitchFamily="34" charset="-122"/>
                <a:ea typeface="Microsoft YaHei" panose="020B0503020204020204" pitchFamily="34" charset="-122"/>
              </a:rPr>
              <a:t> Therefore, we should realize the importance of electricity. </a:t>
            </a:r>
          </a:p>
          <a:p>
            <a:r>
              <a:rPr lang="zh-CN" altLang="en-US" sz="2000" dirty="0">
                <a:latin typeface="Microsoft YaHei" panose="020B0503020204020204" pitchFamily="34" charset="-122"/>
                <a:ea typeface="Microsoft YaHei" panose="020B0503020204020204" pitchFamily="34" charset="-122"/>
              </a:rPr>
              <a:t>因此，我们应该认识到电的重要性</a:t>
            </a:r>
            <a:endParaRPr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4197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521970"/>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用虚拟语气，进行正反论证，提升写作论述能力</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0454" y="2075641"/>
            <a:ext cx="11971090" cy="4093428"/>
          </a:xfrm>
          <a:prstGeom prst="rect">
            <a:avLst/>
          </a:prstGeom>
          <a:noFill/>
        </p:spPr>
        <p:txBody>
          <a:bodyPr wrap="square" rtlCol="0">
            <a:spAutoFit/>
          </a:bodyPr>
          <a:lstStyle/>
          <a:p>
            <a:r>
              <a:rPr lang="en-US" altLang="zh-CN" sz="2000" dirty="0">
                <a:latin typeface="Microsoft YaHei" panose="020B0503020204020204" pitchFamily="34" charset="-122"/>
                <a:ea typeface="Microsoft YaHei" panose="020B0503020204020204" pitchFamily="34" charset="-122"/>
              </a:rPr>
              <a:t>Research indicates that the characteristics we were born with have much more influence on our personality and development than experiences we have had in our life. Which do you think is the major influence?</a:t>
            </a:r>
          </a:p>
          <a:p>
            <a:r>
              <a:rPr lang="zh-CN" altLang="en-US" sz="2000" dirty="0">
                <a:latin typeface="Microsoft YaHei" panose="020B0503020204020204" pitchFamily="34" charset="-122"/>
                <a:ea typeface="Microsoft YaHei" panose="020B0503020204020204" pitchFamily="34" charset="-122"/>
              </a:rPr>
              <a:t>研究显示天生特质和后天发展对我们性格有巨大影响，你认为主要的影响是什么？</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en-US" altLang="zh-CN" sz="2000" dirty="0">
                <a:latin typeface="Microsoft YaHei" panose="020B0503020204020204" pitchFamily="34" charset="-122"/>
                <a:ea typeface="Microsoft YaHei" panose="020B0503020204020204" pitchFamily="34" charset="-122"/>
              </a:rPr>
              <a:t>The traits we inherit from our parents and the situation and experiences that we encounter in life are constantly interacting. It is the interaction of the two that shapes a person</a:t>
            </a:r>
            <a:r>
              <a:rPr lang="en-US" altLang="zh-CN" sz="2000" dirty="0">
                <a:latin typeface="Microsoft YaHei" panose="020B0503020204020204" pitchFamily="34" charset="-122"/>
                <a:ea typeface="Microsoft YaHei" panose="020B0503020204020204" pitchFamily="34" charset="-122"/>
                <a:cs typeface="Arial" panose="020B0604020202020204" pitchFamily="34" charset="0"/>
              </a:rPr>
              <a:t>’</a:t>
            </a:r>
            <a:r>
              <a:rPr lang="en-US" altLang="zh-CN" sz="2000" dirty="0">
                <a:latin typeface="Microsoft YaHei" panose="020B0503020204020204" pitchFamily="34" charset="-122"/>
                <a:ea typeface="Microsoft YaHei" panose="020B0503020204020204" pitchFamily="34" charset="-122"/>
              </a:rPr>
              <a:t>s personality and dictates how that personality develops.</a:t>
            </a:r>
          </a:p>
          <a:p>
            <a:r>
              <a:rPr lang="en-US" altLang="zh-CN" sz="2000" dirty="0">
                <a:solidFill>
                  <a:srgbClr val="FF0000"/>
                </a:solidFill>
                <a:latin typeface="Microsoft YaHei" panose="020B0503020204020204" pitchFamily="34" charset="-122"/>
                <a:ea typeface="Microsoft YaHei" panose="020B0503020204020204" pitchFamily="34" charset="-122"/>
              </a:rPr>
              <a:t>If </a:t>
            </a:r>
            <a:r>
              <a:rPr lang="en-US" altLang="zh-CN" sz="2000" dirty="0">
                <a:latin typeface="Microsoft YaHei" panose="020B0503020204020204" pitchFamily="34" charset="-122"/>
                <a:ea typeface="Microsoft YaHei" panose="020B0503020204020204" pitchFamily="34" charset="-122"/>
              </a:rPr>
              <a:t>this </a:t>
            </a:r>
            <a:r>
              <a:rPr lang="en-US" altLang="zh-CN" sz="2000" dirty="0">
                <a:solidFill>
                  <a:srgbClr val="FF0000"/>
                </a:solidFill>
                <a:latin typeface="Microsoft YaHei" panose="020B0503020204020204" pitchFamily="34" charset="-122"/>
                <a:ea typeface="Microsoft YaHei" panose="020B0503020204020204" pitchFamily="34" charset="-122"/>
              </a:rPr>
              <a:t>were</a:t>
            </a:r>
            <a:r>
              <a:rPr lang="en-US" altLang="zh-CN" sz="2000" dirty="0">
                <a:latin typeface="Microsoft YaHei" panose="020B0503020204020204" pitchFamily="34" charset="-122"/>
                <a:ea typeface="Microsoft YaHei" panose="020B0503020204020204" pitchFamily="34" charset="-122"/>
              </a:rPr>
              <a:t> not true, we</a:t>
            </a:r>
            <a:r>
              <a:rPr lang="en-US" altLang="zh-CN" sz="2000" dirty="0">
                <a:solidFill>
                  <a:srgbClr val="FF0000"/>
                </a:solidFill>
                <a:latin typeface="Microsoft YaHei" panose="020B0503020204020204" pitchFamily="34" charset="-122"/>
                <a:ea typeface="Microsoft YaHei" panose="020B0503020204020204" pitchFamily="34" charset="-122"/>
              </a:rPr>
              <a:t> would be </a:t>
            </a:r>
            <a:r>
              <a:rPr lang="en-US" altLang="zh-CN" sz="2000" dirty="0">
                <a:latin typeface="Microsoft YaHei" panose="020B0503020204020204" pitchFamily="34" charset="-122"/>
                <a:ea typeface="Microsoft YaHei" panose="020B0503020204020204" pitchFamily="34" charset="-122"/>
              </a:rPr>
              <a:t>able to predict the behavior and character of a person from the moment they were born.</a:t>
            </a:r>
          </a:p>
          <a:p>
            <a:r>
              <a:rPr lang="zh-CN" altLang="en-US" sz="2000" dirty="0">
                <a:latin typeface="Microsoft YaHei" panose="020B0503020204020204" pitchFamily="34" charset="-122"/>
                <a:ea typeface="Microsoft YaHei" panose="020B0503020204020204" pitchFamily="34" charset="-122"/>
              </a:rPr>
              <a:t>从父母那里继承的特质和我们在生活中遇到的情况和经历是不断相互影响的，正是这两者的相互作用塑造了一个人的性格，并决定了这种性格的发展，如果这不是真的，我们可以在一个人出生时，就预测他的行为和性格</a:t>
            </a:r>
            <a:endParaRPr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18633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784" y="2921168"/>
            <a:ext cx="3262432" cy="1015663"/>
          </a:xfrm>
          <a:prstGeom prst="rect">
            <a:avLst/>
          </a:prstGeom>
          <a:noFill/>
        </p:spPr>
        <p:txBody>
          <a:bodyPr wrap="none" rtlCol="0">
            <a:spAutoFit/>
          </a:bodyPr>
          <a:lstStyle/>
          <a:p>
            <a:pPr algn="ctr"/>
            <a:r>
              <a:rPr lang="ja-JP" altLang="en-US" sz="6000" b="1">
                <a:latin typeface="微软雅黑" panose="020B0503020204020204" pitchFamily="34" charset="-122"/>
                <a:ea typeface="微软雅黑" panose="020B0503020204020204" pitchFamily="34" charset="-122"/>
                <a:cs typeface="Arial" panose="020B0604020202020204" pitchFamily="34" charset="0"/>
              </a:rPr>
              <a:t>谢谢观看</a:t>
            </a:r>
            <a:endParaRPr lang="en-US" sz="6000" b="1"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954107"/>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真实条件句，可能发生的用主将从现</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ctr"/>
            <a:r>
              <a:rPr lang="zh-CN" altLang="en-US" sz="2800" b="1" dirty="0">
                <a:solidFill>
                  <a:srgbClr val="FF0000"/>
                </a:solidFill>
                <a:latin typeface="微软雅黑" panose="020B0503020204020204" pitchFamily="34" charset="-122"/>
                <a:ea typeface="微软雅黑" panose="020B0503020204020204" pitchFamily="34" charset="-122"/>
              </a:rPr>
              <a:t>虚拟条件句，不可能发生的假设用虚拟语气</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730ADABD-BE1D-9041-8EFC-012FAF14F70B}"/>
              </a:ext>
            </a:extLst>
          </p:cNvPr>
          <p:cNvSpPr txBox="1"/>
          <p:nvPr/>
        </p:nvSpPr>
        <p:spPr>
          <a:xfrm>
            <a:off x="110454" y="2905116"/>
            <a:ext cx="11971090" cy="2554545"/>
          </a:xfrm>
          <a:prstGeom prst="rect">
            <a:avLst/>
          </a:prstGeom>
          <a:noFill/>
        </p:spPr>
        <p:txBody>
          <a:bodyPr wrap="square" rtlCol="0">
            <a:spAutoFit/>
          </a:bodyPr>
          <a:lstStyle/>
          <a:p>
            <a:pPr algn="ctr"/>
            <a:r>
              <a:rPr lang="en-US" altLang="zh-CN" sz="3200" dirty="0">
                <a:latin typeface="微软雅黑" panose="020B0503020204020204" pitchFamily="34" charset="-122"/>
                <a:ea typeface="微软雅黑" panose="020B0503020204020204" pitchFamily="34" charset="-122"/>
              </a:rPr>
              <a:t>If</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it</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rains tomorrow, I will stay at home.</a:t>
            </a:r>
          </a:p>
          <a:p>
            <a:pPr algn="ctr"/>
            <a:r>
              <a:rPr lang="zh-CN" altLang="en-US" sz="3200" dirty="0">
                <a:latin typeface="微软雅黑" panose="020B0503020204020204" pitchFamily="34" charset="-122"/>
                <a:ea typeface="微软雅黑" panose="020B0503020204020204" pitchFamily="34" charset="-122"/>
              </a:rPr>
              <a:t>如果明天下雨，我会待在家里</a:t>
            </a:r>
            <a:endParaRPr lang="en-US" altLang="zh-CN" sz="3200" dirty="0">
              <a:latin typeface="微软雅黑" panose="020B0503020204020204" pitchFamily="34" charset="-122"/>
              <a:ea typeface="微软雅黑" panose="020B0503020204020204" pitchFamily="34" charset="-122"/>
            </a:endParaRPr>
          </a:p>
          <a:p>
            <a:pPr algn="ctr"/>
            <a:endParaRPr lang="en-US" altLang="zh-CN" sz="3200" dirty="0">
              <a:latin typeface="微软雅黑" panose="020B0503020204020204" pitchFamily="34" charset="-122"/>
              <a:ea typeface="微软雅黑" panose="020B0503020204020204" pitchFamily="34" charset="-122"/>
            </a:endParaRPr>
          </a:p>
          <a:p>
            <a:pPr algn="ctr"/>
            <a:r>
              <a:rPr lang="en-US" altLang="zh-CN" sz="3200" dirty="0">
                <a:latin typeface="微软雅黑" panose="020B0503020204020204" pitchFamily="34" charset="-122"/>
                <a:ea typeface="微软雅黑" panose="020B0503020204020204" pitchFamily="34" charset="-122"/>
              </a:rPr>
              <a:t>If it should rain every day, I could be mad.</a:t>
            </a:r>
          </a:p>
          <a:p>
            <a:pPr algn="ctr"/>
            <a:r>
              <a:rPr lang="zh-CN" altLang="en-US" sz="3200" dirty="0">
                <a:latin typeface="微软雅黑" panose="020B0503020204020204" pitchFamily="34" charset="-122"/>
                <a:ea typeface="微软雅黑" panose="020B0503020204020204" pitchFamily="34" charset="-122"/>
              </a:rPr>
              <a:t>如果每天下雨，我可能会疯掉</a:t>
            </a:r>
            <a:endParaRPr lang="en-US" altLang="zh-CN"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521970"/>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虚拟现在过去将来</a:t>
            </a:r>
            <a:endParaRPr lang="zh-CN"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Table 1">
            <a:extLst>
              <a:ext uri="{FF2B5EF4-FFF2-40B4-BE49-F238E27FC236}">
                <a16:creationId xmlns:a16="http://schemas.microsoft.com/office/drawing/2014/main" id="{1A44CAE1-87CF-B645-A3EE-46A1E6514758}"/>
              </a:ext>
            </a:extLst>
          </p:cNvPr>
          <p:cNvGraphicFramePr>
            <a:graphicFrameLocks noGrp="1"/>
          </p:cNvGraphicFramePr>
          <p:nvPr>
            <p:extLst>
              <p:ext uri="{D42A27DB-BD31-4B8C-83A1-F6EECF244321}">
                <p14:modId xmlns:p14="http://schemas.microsoft.com/office/powerpoint/2010/main" val="3319816156"/>
              </p:ext>
            </p:extLst>
          </p:nvPr>
        </p:nvGraphicFramePr>
        <p:xfrm>
          <a:off x="474889" y="2617365"/>
          <a:ext cx="11412311" cy="3468009"/>
        </p:xfrm>
        <a:graphic>
          <a:graphicData uri="http://schemas.openxmlformats.org/drawingml/2006/table">
            <a:tbl>
              <a:tblPr firstRow="1" bandRow="1">
                <a:tableStyleId>{5C22544A-7EE6-4342-B048-85BDC9FD1C3A}</a:tableStyleId>
              </a:tblPr>
              <a:tblGrid>
                <a:gridCol w="988409">
                  <a:extLst>
                    <a:ext uri="{9D8B030D-6E8A-4147-A177-3AD203B41FA5}">
                      <a16:colId xmlns:a16="http://schemas.microsoft.com/office/drawing/2014/main" val="901957535"/>
                    </a:ext>
                  </a:extLst>
                </a:gridCol>
                <a:gridCol w="3419095">
                  <a:extLst>
                    <a:ext uri="{9D8B030D-6E8A-4147-A177-3AD203B41FA5}">
                      <a16:colId xmlns:a16="http://schemas.microsoft.com/office/drawing/2014/main" val="613002538"/>
                    </a:ext>
                  </a:extLst>
                </a:gridCol>
                <a:gridCol w="7004807">
                  <a:extLst>
                    <a:ext uri="{9D8B030D-6E8A-4147-A177-3AD203B41FA5}">
                      <a16:colId xmlns:a16="http://schemas.microsoft.com/office/drawing/2014/main" val="1287069441"/>
                    </a:ext>
                  </a:extLst>
                </a:gridCol>
              </a:tblGrid>
              <a:tr h="481668">
                <a:tc>
                  <a:txBody>
                    <a:bodyPr/>
                    <a:lstStyle/>
                    <a:p>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tc>
                  <a: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条件（从句）</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tc>
                  <a: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结果（主句）</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extLst>
                  <a:ext uri="{0D108BD9-81ED-4DB2-BD59-A6C34878D82A}">
                    <a16:rowId xmlns:a16="http://schemas.microsoft.com/office/drawing/2014/main" val="2730626323"/>
                  </a:ext>
                </a:extLst>
              </a:tr>
              <a:tr h="867002">
                <a:tc>
                  <a: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现在</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tc>
                  <a: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动词过去式</a:t>
                      </a:r>
                      <a:endParaRPr lang="en-US" altLang="zh-CN" sz="2400" dirty="0">
                        <a:solidFill>
                          <a:schemeClr val="tx1"/>
                        </a:solidFill>
                        <a:latin typeface="Microsoft YaHei" panose="020B0503020204020204" pitchFamily="34" charset="-122"/>
                        <a:ea typeface="Microsoft YaHei" panose="020B0503020204020204" pitchFamily="34" charset="-122"/>
                      </a:endParaRPr>
                    </a:p>
                    <a:p>
                      <a:r>
                        <a:rPr lang="en-US" altLang="zh-CN" sz="2400" dirty="0">
                          <a:solidFill>
                            <a:schemeClr val="tx1"/>
                          </a:solidFill>
                          <a:latin typeface="Microsoft YaHei" panose="020B0503020204020204" pitchFamily="34" charset="-122"/>
                          <a:ea typeface="Microsoft YaHei" panose="020B0503020204020204" pitchFamily="34" charset="-122"/>
                        </a:rPr>
                        <a:t>be</a:t>
                      </a:r>
                      <a:r>
                        <a:rPr lang="zh-CN" altLang="en-US" sz="2400" dirty="0">
                          <a:solidFill>
                            <a:schemeClr val="tx1"/>
                          </a:solidFill>
                          <a:latin typeface="Microsoft YaHei" panose="020B0503020204020204" pitchFamily="34" charset="-122"/>
                          <a:ea typeface="Microsoft YaHei" panose="020B0503020204020204" pitchFamily="34" charset="-122"/>
                        </a:rPr>
                        <a:t>动词用</a:t>
                      </a:r>
                      <a:r>
                        <a:rPr lang="en-US" altLang="zh-CN" sz="2400" dirty="0">
                          <a:solidFill>
                            <a:schemeClr val="tx1"/>
                          </a:solidFill>
                          <a:latin typeface="Microsoft YaHei" panose="020B0503020204020204" pitchFamily="34" charset="-122"/>
                          <a:ea typeface="Microsoft YaHei" panose="020B0503020204020204" pitchFamily="34" charset="-122"/>
                        </a:rPr>
                        <a:t>were</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tc>
                  <a:txBody>
                    <a:bodyPr/>
                    <a:lstStyle/>
                    <a:p>
                      <a:r>
                        <a:rPr lang="en-US" sz="2400" dirty="0">
                          <a:solidFill>
                            <a:schemeClr val="tx1"/>
                          </a:solidFill>
                          <a:latin typeface="Microsoft YaHei" panose="020B0503020204020204" pitchFamily="34" charset="-122"/>
                          <a:ea typeface="Microsoft YaHei" panose="020B0503020204020204" pitchFamily="34" charset="-122"/>
                        </a:rPr>
                        <a:t>should</a:t>
                      </a:r>
                      <a:r>
                        <a:rPr lang="en-US" altLang="zh-CN" sz="2400" dirty="0">
                          <a:solidFill>
                            <a:schemeClr val="tx1"/>
                          </a:solidFill>
                          <a:latin typeface="Microsoft YaHei" panose="020B0503020204020204" pitchFamily="34" charset="-122"/>
                          <a:ea typeface="Microsoft YaHei" panose="020B0503020204020204" pitchFamily="34" charset="-122"/>
                        </a:rPr>
                        <a:t>/would/could/might+</a:t>
                      </a:r>
                      <a:r>
                        <a:rPr lang="zh-CN" altLang="en-US" sz="2400" dirty="0">
                          <a:solidFill>
                            <a:schemeClr val="tx1"/>
                          </a:solidFill>
                          <a:latin typeface="Microsoft YaHei" panose="020B0503020204020204" pitchFamily="34" charset="-122"/>
                          <a:ea typeface="Microsoft YaHei" panose="020B0503020204020204" pitchFamily="34" charset="-122"/>
                        </a:rPr>
                        <a:t>动词原形</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extLst>
                  <a:ext uri="{0D108BD9-81ED-4DB2-BD59-A6C34878D82A}">
                    <a16:rowId xmlns:a16="http://schemas.microsoft.com/office/drawing/2014/main" val="1308546051"/>
                  </a:ext>
                </a:extLst>
              </a:tr>
              <a:tr h="1252337">
                <a:tc>
                  <a: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过去</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tc>
                  <a:txBody>
                    <a:bodyPr/>
                    <a:lstStyle/>
                    <a:p>
                      <a:r>
                        <a:rPr lang="en-US" sz="2400" dirty="0">
                          <a:solidFill>
                            <a:schemeClr val="tx1"/>
                          </a:solidFill>
                          <a:latin typeface="Microsoft YaHei" panose="020B0503020204020204" pitchFamily="34" charset="-122"/>
                          <a:ea typeface="Microsoft YaHei" panose="020B0503020204020204" pitchFamily="34" charset="-122"/>
                        </a:rPr>
                        <a:t>had</a:t>
                      </a:r>
                      <a:r>
                        <a:rPr lang="en-US" altLang="zh-CN" sz="2400" dirty="0">
                          <a:solidFill>
                            <a:schemeClr val="tx1"/>
                          </a:solidFill>
                          <a:latin typeface="Microsoft YaHei" panose="020B0503020204020204" pitchFamily="34" charset="-122"/>
                          <a:ea typeface="Microsoft YaHei" panose="020B0503020204020204" pitchFamily="34" charset="-122"/>
                        </a:rPr>
                        <a:t>+</a:t>
                      </a:r>
                      <a:r>
                        <a:rPr lang="zh-CN" altLang="en-US" sz="2400" dirty="0">
                          <a:solidFill>
                            <a:schemeClr val="tx1"/>
                          </a:solidFill>
                          <a:latin typeface="Microsoft YaHei" panose="020B0503020204020204" pitchFamily="34" charset="-122"/>
                          <a:ea typeface="Microsoft YaHei" panose="020B0503020204020204" pitchFamily="34" charset="-122"/>
                        </a:rPr>
                        <a:t>过去分词</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Microsoft YaHei" panose="020B0503020204020204" pitchFamily="34" charset="-122"/>
                          <a:ea typeface="Microsoft YaHei" panose="020B0503020204020204" pitchFamily="34" charset="-122"/>
                        </a:rPr>
                        <a:t>should</a:t>
                      </a:r>
                      <a:r>
                        <a:rPr lang="en-US" altLang="zh-CN" sz="2400" dirty="0">
                          <a:solidFill>
                            <a:schemeClr val="tx1"/>
                          </a:solidFill>
                          <a:latin typeface="Microsoft YaHei" panose="020B0503020204020204" pitchFamily="34" charset="-122"/>
                          <a:ea typeface="Microsoft YaHei" panose="020B0503020204020204" pitchFamily="34" charset="-122"/>
                        </a:rPr>
                        <a:t>/would/could/</a:t>
                      </a:r>
                      <a:r>
                        <a:rPr lang="en-US" altLang="zh-CN" sz="2400" dirty="0" err="1">
                          <a:solidFill>
                            <a:schemeClr val="tx1"/>
                          </a:solidFill>
                          <a:latin typeface="Microsoft YaHei" panose="020B0503020204020204" pitchFamily="34" charset="-122"/>
                          <a:ea typeface="Microsoft YaHei" panose="020B0503020204020204" pitchFamily="34" charset="-122"/>
                        </a:rPr>
                        <a:t>might+have</a:t>
                      </a:r>
                      <a:r>
                        <a:rPr lang="en-US" altLang="zh-CN" sz="2400" dirty="0">
                          <a:solidFill>
                            <a:schemeClr val="tx1"/>
                          </a:solidFill>
                          <a:latin typeface="Microsoft YaHei" panose="020B0503020204020204" pitchFamily="34" charset="-122"/>
                          <a:ea typeface="Microsoft YaHei" panose="020B0503020204020204" pitchFamily="34" charset="-122"/>
                        </a:rPr>
                        <a:t>+</a:t>
                      </a:r>
                      <a:r>
                        <a:rPr lang="zh-CN" altLang="en-US" sz="2400" dirty="0">
                          <a:solidFill>
                            <a:schemeClr val="tx1"/>
                          </a:solidFill>
                          <a:latin typeface="Microsoft YaHei" panose="020B0503020204020204" pitchFamily="34" charset="-122"/>
                          <a:ea typeface="Microsoft YaHei" panose="020B0503020204020204" pitchFamily="34" charset="-122"/>
                        </a:rPr>
                        <a:t>过去分词</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extLst>
                  <a:ext uri="{0D108BD9-81ED-4DB2-BD59-A6C34878D82A}">
                    <a16:rowId xmlns:a16="http://schemas.microsoft.com/office/drawing/2014/main" val="1118560664"/>
                  </a:ext>
                </a:extLst>
              </a:tr>
              <a:tr h="867002">
                <a:tc>
                  <a:txBody>
                    <a:bodyPr/>
                    <a:lstStyle/>
                    <a:p>
                      <a:r>
                        <a:rPr lang="zh-CN" altLang="en-US" sz="2400" dirty="0">
                          <a:solidFill>
                            <a:schemeClr val="tx1"/>
                          </a:solidFill>
                          <a:latin typeface="Microsoft YaHei" panose="020B0503020204020204" pitchFamily="34" charset="-122"/>
                          <a:ea typeface="Microsoft YaHei" panose="020B0503020204020204" pitchFamily="34" charset="-122"/>
                        </a:rPr>
                        <a:t>将来</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tc>
                  <a:txBody>
                    <a:bodyPr/>
                    <a:lstStyle/>
                    <a:p>
                      <a:r>
                        <a:rPr lang="en-US" sz="2400" dirty="0">
                          <a:solidFill>
                            <a:schemeClr val="tx1"/>
                          </a:solidFill>
                          <a:latin typeface="Microsoft YaHei" panose="020B0503020204020204" pitchFamily="34" charset="-122"/>
                          <a:ea typeface="Microsoft YaHei" panose="020B0503020204020204" pitchFamily="34" charset="-122"/>
                        </a:rPr>
                        <a:t>should</a:t>
                      </a:r>
                      <a:r>
                        <a:rPr lang="en-US" altLang="zh-CN" sz="2400" dirty="0">
                          <a:solidFill>
                            <a:schemeClr val="tx1"/>
                          </a:solidFill>
                          <a:latin typeface="Microsoft YaHei" panose="020B0503020204020204" pitchFamily="34" charset="-122"/>
                          <a:ea typeface="Microsoft YaHei" panose="020B0503020204020204" pitchFamily="34" charset="-122"/>
                        </a:rPr>
                        <a:t>+</a:t>
                      </a:r>
                      <a:r>
                        <a:rPr lang="zh-CN" altLang="en-US" sz="2400" dirty="0">
                          <a:solidFill>
                            <a:schemeClr val="tx1"/>
                          </a:solidFill>
                          <a:latin typeface="Microsoft YaHei" panose="020B0503020204020204" pitchFamily="34" charset="-122"/>
                          <a:ea typeface="Microsoft YaHei" panose="020B0503020204020204" pitchFamily="34" charset="-122"/>
                        </a:rPr>
                        <a:t>动词原形</a:t>
                      </a:r>
                      <a:endParaRPr lang="en-US" altLang="zh-CN" sz="2400" dirty="0">
                        <a:solidFill>
                          <a:schemeClr val="tx1"/>
                        </a:solidFill>
                        <a:latin typeface="Microsoft YaHei" panose="020B0503020204020204" pitchFamily="34" charset="-122"/>
                        <a:ea typeface="Microsoft YaHei" panose="020B0503020204020204" pitchFamily="34" charset="-122"/>
                      </a:endParaRPr>
                    </a:p>
                    <a:p>
                      <a:r>
                        <a:rPr lang="en-US" altLang="zh-CN" sz="2400" dirty="0">
                          <a:solidFill>
                            <a:schemeClr val="tx1"/>
                          </a:solidFill>
                          <a:latin typeface="Microsoft YaHei" panose="020B0503020204020204" pitchFamily="34" charset="-122"/>
                          <a:ea typeface="Microsoft YaHei" panose="020B0503020204020204" pitchFamily="34" charset="-122"/>
                        </a:rPr>
                        <a:t>were</a:t>
                      </a:r>
                      <a:r>
                        <a:rPr lang="zh-CN" altLang="en-US" sz="2400" dirty="0">
                          <a:solidFill>
                            <a:schemeClr val="tx1"/>
                          </a:solidFill>
                          <a:latin typeface="Microsoft YaHei" panose="020B0503020204020204" pitchFamily="34" charset="-122"/>
                          <a:ea typeface="Microsoft YaHei" panose="020B0503020204020204" pitchFamily="34" charset="-122"/>
                        </a:rPr>
                        <a:t> </a:t>
                      </a:r>
                      <a:r>
                        <a:rPr lang="en-US" altLang="zh-CN" sz="2400" dirty="0">
                          <a:solidFill>
                            <a:schemeClr val="tx1"/>
                          </a:solidFill>
                          <a:latin typeface="Microsoft YaHei" panose="020B0503020204020204" pitchFamily="34" charset="-122"/>
                          <a:ea typeface="Microsoft YaHei" panose="020B0503020204020204" pitchFamily="34" charset="-122"/>
                        </a:rPr>
                        <a:t>to+</a:t>
                      </a:r>
                      <a:r>
                        <a:rPr lang="zh-CN" altLang="en-US" sz="2400" dirty="0">
                          <a:solidFill>
                            <a:schemeClr val="tx1"/>
                          </a:solidFill>
                          <a:latin typeface="Microsoft YaHei" panose="020B0503020204020204" pitchFamily="34" charset="-122"/>
                          <a:ea typeface="Microsoft YaHei" panose="020B0503020204020204" pitchFamily="34" charset="-122"/>
                        </a:rPr>
                        <a:t>动词原形</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Microsoft YaHei" panose="020B0503020204020204" pitchFamily="34" charset="-122"/>
                          <a:ea typeface="Microsoft YaHei" panose="020B0503020204020204" pitchFamily="34" charset="-122"/>
                        </a:rPr>
                        <a:t>should</a:t>
                      </a:r>
                      <a:r>
                        <a:rPr lang="en-US" altLang="zh-CN" sz="2400" dirty="0">
                          <a:solidFill>
                            <a:schemeClr val="tx1"/>
                          </a:solidFill>
                          <a:latin typeface="Microsoft YaHei" panose="020B0503020204020204" pitchFamily="34" charset="-122"/>
                          <a:ea typeface="Microsoft YaHei" panose="020B0503020204020204" pitchFamily="34" charset="-122"/>
                        </a:rPr>
                        <a:t>/would/could/might+</a:t>
                      </a:r>
                      <a:r>
                        <a:rPr lang="zh-CN" altLang="en-US" sz="2400" dirty="0">
                          <a:solidFill>
                            <a:schemeClr val="tx1"/>
                          </a:solidFill>
                          <a:latin typeface="Microsoft YaHei" panose="020B0503020204020204" pitchFamily="34" charset="-122"/>
                          <a:ea typeface="Microsoft YaHei" panose="020B0503020204020204" pitchFamily="34" charset="-122"/>
                        </a:rPr>
                        <a:t>动词原形</a:t>
                      </a:r>
                      <a:endParaRPr lang="en-US" sz="2400" dirty="0">
                        <a:solidFill>
                          <a:schemeClr val="tx1"/>
                        </a:solidFill>
                        <a:latin typeface="Microsoft YaHei" panose="020B0503020204020204" pitchFamily="34" charset="-122"/>
                        <a:ea typeface="Microsoft YaHei" panose="020B0503020204020204" pitchFamily="34" charset="-122"/>
                      </a:endParaRPr>
                    </a:p>
                  </a:txBody>
                  <a:tcPr anchor="ctr">
                    <a:noFill/>
                  </a:tcPr>
                </a:tc>
                <a:extLst>
                  <a:ext uri="{0D108BD9-81ED-4DB2-BD59-A6C34878D82A}">
                    <a16:rowId xmlns:a16="http://schemas.microsoft.com/office/drawing/2014/main" val="2836515051"/>
                  </a:ext>
                </a:extLst>
              </a:tr>
            </a:tbl>
          </a:graphicData>
        </a:graphic>
      </p:graphicFrame>
    </p:spTree>
    <p:extLst>
      <p:ext uri="{BB962C8B-B14F-4D97-AF65-F5344CB8AC3E}">
        <p14:creationId xmlns:p14="http://schemas.microsoft.com/office/powerpoint/2010/main" val="424042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521970"/>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虚拟现在过去将来</a:t>
            </a:r>
          </a:p>
        </p:txBody>
      </p:sp>
      <p:sp>
        <p:nvSpPr>
          <p:cNvPr id="5" name="TextBox 4"/>
          <p:cNvSpPr txBox="1"/>
          <p:nvPr/>
        </p:nvSpPr>
        <p:spPr>
          <a:xfrm>
            <a:off x="110454" y="2551889"/>
            <a:ext cx="11971090" cy="4031873"/>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从句对现在虚拟</a:t>
            </a:r>
            <a:endParaRPr lang="en-US" altLang="zh-CN" sz="3200" dirty="0">
              <a:latin typeface="微软雅黑" panose="020B0503020204020204" pitchFamily="34" charset="-122"/>
              <a:ea typeface="微软雅黑" panose="020B0503020204020204" pitchFamily="34" charset="-122"/>
            </a:endParaRPr>
          </a:p>
          <a:p>
            <a:pPr algn="ctr"/>
            <a:r>
              <a:rPr lang="en-US" altLang="zh-CN" sz="3200" dirty="0">
                <a:latin typeface="微软雅黑" panose="020B0503020204020204" pitchFamily="34" charset="-122"/>
                <a:ea typeface="微软雅黑" panose="020B0503020204020204" pitchFamily="34" charset="-122"/>
              </a:rPr>
              <a:t>If</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I were you, I would marry him without any hesitation.</a:t>
            </a:r>
          </a:p>
          <a:p>
            <a:pPr algn="ctr"/>
            <a:endParaRPr lang="en-US" altLang="zh-CN" sz="3200" dirty="0">
              <a:latin typeface="微软雅黑" panose="020B0503020204020204" pitchFamily="34" charset="-122"/>
              <a:ea typeface="微软雅黑" panose="020B0503020204020204" pitchFamily="34" charset="-122"/>
            </a:endParaRPr>
          </a:p>
          <a:p>
            <a:pPr algn="ctr"/>
            <a:r>
              <a:rPr lang="zh-CN" altLang="en-US" sz="3200" dirty="0">
                <a:latin typeface="微软雅黑" panose="020B0503020204020204" pitchFamily="34" charset="-122"/>
                <a:ea typeface="微软雅黑" panose="020B0503020204020204" pitchFamily="34" charset="-122"/>
              </a:rPr>
              <a:t>从句对过去虚拟</a:t>
            </a:r>
            <a:endParaRPr lang="en-US" altLang="zh-CN" sz="3200" dirty="0">
              <a:latin typeface="微软雅黑" panose="020B0503020204020204" pitchFamily="34" charset="-122"/>
              <a:ea typeface="微软雅黑" panose="020B0503020204020204" pitchFamily="34" charset="-122"/>
            </a:endParaRPr>
          </a:p>
          <a:p>
            <a:pPr algn="ctr"/>
            <a:r>
              <a:rPr lang="en-US" altLang="zh-CN" sz="3200" dirty="0">
                <a:latin typeface="微软雅黑" panose="020B0503020204020204" pitchFamily="34" charset="-122"/>
                <a:ea typeface="微软雅黑" panose="020B0503020204020204" pitchFamily="34" charset="-122"/>
              </a:rPr>
              <a:t>If you had come yesterday, you would have met he.</a:t>
            </a:r>
          </a:p>
          <a:p>
            <a:pPr algn="ctr"/>
            <a:endParaRPr lang="en-US" altLang="zh-CN" sz="3200" dirty="0">
              <a:latin typeface="微软雅黑" panose="020B0503020204020204" pitchFamily="34" charset="-122"/>
              <a:ea typeface="微软雅黑" panose="020B0503020204020204" pitchFamily="34" charset="-122"/>
            </a:endParaRPr>
          </a:p>
          <a:p>
            <a:pPr algn="ctr"/>
            <a:r>
              <a:rPr lang="zh-CN" altLang="en-US" sz="3200" dirty="0">
                <a:latin typeface="微软雅黑" panose="020B0503020204020204" pitchFamily="34" charset="-122"/>
                <a:ea typeface="微软雅黑" panose="020B0503020204020204" pitchFamily="34" charset="-122"/>
              </a:rPr>
              <a:t>从句对将来虚拟</a:t>
            </a:r>
            <a:endParaRPr lang="en-US" altLang="zh-CN" sz="3200" dirty="0">
              <a:latin typeface="微软雅黑" panose="020B0503020204020204" pitchFamily="34" charset="-122"/>
              <a:ea typeface="微软雅黑" panose="020B0503020204020204" pitchFamily="34" charset="-122"/>
            </a:endParaRPr>
          </a:p>
          <a:p>
            <a:pPr algn="ctr"/>
            <a:r>
              <a:rPr lang="en-US" altLang="zh-CN" sz="3200" dirty="0">
                <a:latin typeface="微软雅黑" panose="020B0503020204020204" pitchFamily="34" charset="-122"/>
                <a:ea typeface="微软雅黑" panose="020B0503020204020204" pitchFamily="34" charset="-122"/>
              </a:rPr>
              <a:t>If it should rain, the crops would be saved.</a:t>
            </a:r>
            <a:endParaRPr 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78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954107"/>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省略</a:t>
            </a:r>
            <a:r>
              <a:rPr lang="en-US" altLang="zh-CN" sz="2800" b="1" dirty="0">
                <a:solidFill>
                  <a:srgbClr val="FF0000"/>
                </a:solidFill>
                <a:latin typeface="微软雅黑" panose="020B0503020204020204" pitchFamily="34" charset="-122"/>
                <a:ea typeface="微软雅黑" panose="020B0503020204020204" pitchFamily="34" charset="-122"/>
              </a:rPr>
              <a:t>if</a:t>
            </a:r>
            <a:r>
              <a:rPr lang="zh-CN" altLang="en-US" sz="2800" b="1" dirty="0">
                <a:solidFill>
                  <a:srgbClr val="FF0000"/>
                </a:solidFill>
                <a:latin typeface="微软雅黑" panose="020B0503020204020204" pitchFamily="34" charset="-122"/>
                <a:ea typeface="微软雅黑" panose="020B0503020204020204" pitchFamily="34" charset="-122"/>
              </a:rPr>
              <a:t>的虚拟语气</a:t>
            </a:r>
            <a:r>
              <a:rPr lang="en-US" altLang="zh-CN" sz="2800" b="1" dirty="0">
                <a:solidFill>
                  <a:srgbClr val="FF0000"/>
                </a:solidFill>
                <a:latin typeface="微软雅黑" panose="020B0503020204020204" pitchFamily="34" charset="-122"/>
                <a:ea typeface="微软雅黑" panose="020B0503020204020204" pitchFamily="34" charset="-122"/>
              </a:rPr>
              <a:t>were, had, should</a:t>
            </a:r>
            <a:r>
              <a:rPr lang="zh-CN" altLang="en-US" sz="2800" b="1" dirty="0">
                <a:solidFill>
                  <a:srgbClr val="FF0000"/>
                </a:solidFill>
                <a:latin typeface="微软雅黑" panose="020B0503020204020204" pitchFamily="34" charset="-122"/>
                <a:ea typeface="微软雅黑" panose="020B0503020204020204" pitchFamily="34" charset="-122"/>
              </a:rPr>
              <a:t>等在主语前放在句首</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ctr"/>
            <a:r>
              <a:rPr lang="zh-CN" altLang="en-US" sz="2800" b="1" dirty="0">
                <a:solidFill>
                  <a:srgbClr val="FF0000"/>
                </a:solidFill>
                <a:latin typeface="微软雅黑" panose="020B0503020204020204" pitchFamily="34" charset="-122"/>
                <a:ea typeface="微软雅黑" panose="020B0503020204020204" pitchFamily="34" charset="-122"/>
              </a:rPr>
              <a:t>条件句要部分倒装</a:t>
            </a:r>
          </a:p>
        </p:txBody>
      </p:sp>
      <p:sp>
        <p:nvSpPr>
          <p:cNvPr id="5" name="TextBox 4"/>
          <p:cNvSpPr txBox="1"/>
          <p:nvPr/>
        </p:nvSpPr>
        <p:spPr>
          <a:xfrm>
            <a:off x="110454" y="2551889"/>
            <a:ext cx="11971090" cy="3539430"/>
          </a:xfrm>
          <a:prstGeom prst="rect">
            <a:avLst/>
          </a:prstGeom>
          <a:noFill/>
        </p:spPr>
        <p:txBody>
          <a:bodyPr wrap="square" rtlCol="0">
            <a:spAutoFit/>
          </a:bodyPr>
          <a:lstStyle/>
          <a:p>
            <a:pPr algn="ctr"/>
            <a:r>
              <a:rPr lang="zh-CN" altLang="en-US" sz="3200" dirty="0">
                <a:latin typeface="Microsoft YaHei" panose="020B0503020204020204" pitchFamily="34" charset="-122"/>
                <a:ea typeface="Microsoft YaHei" panose="020B0503020204020204" pitchFamily="34" charset="-122"/>
              </a:rPr>
              <a:t>如果我是你，我必须尝试一下</a:t>
            </a:r>
            <a:endParaRPr lang="en-US" altLang="zh-CN" sz="3200" dirty="0">
              <a:latin typeface="Microsoft YaHei" panose="020B0503020204020204" pitchFamily="34" charset="-122"/>
              <a:ea typeface="Microsoft YaHei" panose="020B0503020204020204" pitchFamily="34" charset="-122"/>
            </a:endParaRPr>
          </a:p>
          <a:p>
            <a:pPr algn="ctr"/>
            <a:r>
              <a:rPr lang="en-US" sz="3200" dirty="0">
                <a:latin typeface="Microsoft YaHei" panose="020B0503020204020204" pitchFamily="34" charset="-122"/>
                <a:ea typeface="Microsoft YaHei" panose="020B0503020204020204" pitchFamily="34" charset="-122"/>
              </a:rPr>
              <a:t>If</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I</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were</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you, I must try it</a:t>
            </a:r>
            <a:r>
              <a:rPr lang="en-US" sz="3200" dirty="0">
                <a:latin typeface="Microsoft YaHei" panose="020B0503020204020204" pitchFamily="34" charset="-122"/>
                <a:ea typeface="Microsoft YaHei" panose="020B0503020204020204" pitchFamily="34" charset="-122"/>
              </a:rPr>
              <a:t>.</a:t>
            </a:r>
          </a:p>
          <a:p>
            <a:pPr algn="ctr"/>
            <a:r>
              <a:rPr lang="en-US" altLang="zh-CN" sz="3200" dirty="0">
                <a:latin typeface="Microsoft YaHei" panose="020B0503020204020204" pitchFamily="34" charset="-122"/>
                <a:ea typeface="Microsoft YaHei" panose="020B0503020204020204" pitchFamily="34" charset="-122"/>
              </a:rPr>
              <a:t>Were I you, I must try it</a:t>
            </a:r>
            <a:r>
              <a:rPr lang="en-US" sz="3200" dirty="0">
                <a:latin typeface="Microsoft YaHei" panose="020B0503020204020204" pitchFamily="34" charset="-122"/>
                <a:ea typeface="Microsoft YaHei" panose="020B0503020204020204" pitchFamily="34" charset="-122"/>
              </a:rPr>
              <a:t>.</a:t>
            </a:r>
            <a:endParaRPr lang="en-US" altLang="zh-CN" sz="3200" dirty="0">
              <a:latin typeface="Microsoft YaHei" panose="020B0503020204020204" pitchFamily="34" charset="-122"/>
              <a:ea typeface="Microsoft YaHei" panose="020B0503020204020204" pitchFamily="34" charset="-122"/>
            </a:endParaRPr>
          </a:p>
          <a:p>
            <a:pPr algn="ctr"/>
            <a:endParaRPr lang="en-US" altLang="zh-CN" sz="3200" dirty="0">
              <a:latin typeface="Microsoft YaHei" panose="020B0503020204020204" pitchFamily="34" charset="-122"/>
              <a:ea typeface="Microsoft YaHei" panose="020B0503020204020204" pitchFamily="34" charset="-122"/>
            </a:endParaRPr>
          </a:p>
          <a:p>
            <a:pPr algn="ctr"/>
            <a:r>
              <a:rPr lang="zh-CN" altLang="en-US" sz="3200" dirty="0">
                <a:latin typeface="Microsoft YaHei" panose="020B0503020204020204" pitchFamily="34" charset="-122"/>
                <a:ea typeface="Microsoft YaHei" panose="020B0503020204020204" pitchFamily="34" charset="-122"/>
              </a:rPr>
              <a:t>如有任何疑问，我可以提供帮助 </a:t>
            </a:r>
            <a:endParaRPr lang="en-US" altLang="zh-CN" sz="3200" dirty="0">
              <a:latin typeface="Microsoft YaHei" panose="020B0503020204020204" pitchFamily="34" charset="-122"/>
              <a:ea typeface="Microsoft YaHei" panose="020B0503020204020204" pitchFamily="34" charset="-122"/>
            </a:endParaRPr>
          </a:p>
          <a:p>
            <a:pPr algn="ctr"/>
            <a:r>
              <a:rPr lang="en-US" sz="3200" dirty="0">
                <a:latin typeface="Microsoft YaHei" panose="020B0503020204020204" pitchFamily="34" charset="-122"/>
                <a:ea typeface="Microsoft YaHei" panose="020B0503020204020204" pitchFamily="34" charset="-122"/>
              </a:rPr>
              <a:t>If you had any questions, I can help you.</a:t>
            </a:r>
          </a:p>
          <a:p>
            <a:pPr algn="ctr"/>
            <a:r>
              <a:rPr lang="en-US" sz="3200" dirty="0">
                <a:latin typeface="Microsoft YaHei" panose="020B0503020204020204" pitchFamily="34" charset="-122"/>
                <a:ea typeface="Microsoft YaHei" panose="020B0503020204020204" pitchFamily="34" charset="-122"/>
              </a:rPr>
              <a:t>Had you any questions, I can help you.</a:t>
            </a:r>
            <a:endParaRPr 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359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521970"/>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名词性从句的虚拟语气</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0454" y="2082724"/>
            <a:ext cx="11971090" cy="4708981"/>
          </a:xfrm>
          <a:prstGeom prst="rect">
            <a:avLst/>
          </a:prstGeom>
          <a:noFill/>
        </p:spPr>
        <p:txBody>
          <a:bodyPr wrap="square" rtlCol="0">
            <a:spAutoFit/>
          </a:bodyPr>
          <a:lstStyle/>
          <a:p>
            <a:pPr algn="ctr"/>
            <a:r>
              <a:rPr lang="zh-CN" altLang="en-US" sz="2000" dirty="0">
                <a:latin typeface="Microsoft YaHei" panose="020B0503020204020204" pitchFamily="34" charset="-122"/>
                <a:ea typeface="Microsoft YaHei" panose="020B0503020204020204" pitchFamily="34" charset="-122"/>
              </a:rPr>
              <a:t>表示希望愿望含义的词时候</a:t>
            </a:r>
            <a:endParaRPr lang="en-US" altLang="zh-CN" sz="2000" dirty="0">
              <a:latin typeface="Microsoft YaHei" panose="020B0503020204020204" pitchFamily="34" charset="-122"/>
              <a:ea typeface="Microsoft YaHei" panose="020B0503020204020204" pitchFamily="34" charset="-122"/>
            </a:endParaRPr>
          </a:p>
          <a:p>
            <a:pPr algn="ctr"/>
            <a:r>
              <a:rPr lang="en-US" altLang="zh-CN" sz="2000" dirty="0">
                <a:latin typeface="Microsoft YaHei" panose="020B0503020204020204" pitchFamily="34" charset="-122"/>
                <a:ea typeface="Microsoft YaHei" panose="020B0503020204020204" pitchFamily="34" charset="-122"/>
              </a:rPr>
              <a:t>I wish I were to become a pilot. </a:t>
            </a:r>
          </a:p>
          <a:p>
            <a:pPr algn="ctr"/>
            <a:r>
              <a:rPr lang="zh-CN" altLang="en-US" sz="2000" dirty="0">
                <a:latin typeface="Microsoft YaHei" panose="020B0503020204020204" pitchFamily="34" charset="-122"/>
                <a:ea typeface="Microsoft YaHei" panose="020B0503020204020204" pitchFamily="34" charset="-122"/>
              </a:rPr>
              <a:t>我希望我能成为一名飞行员</a:t>
            </a:r>
            <a:endParaRPr lang="en-US" altLang="zh-CN" sz="2000" dirty="0">
              <a:latin typeface="Microsoft YaHei" panose="020B0503020204020204" pitchFamily="34" charset="-122"/>
              <a:ea typeface="Microsoft YaHei" panose="020B0503020204020204" pitchFamily="34" charset="-122"/>
            </a:endParaRPr>
          </a:p>
          <a:p>
            <a:pPr algn="ctr"/>
            <a:endParaRPr lang="en-US" altLang="zh-CN" sz="2000" dirty="0">
              <a:latin typeface="Microsoft YaHei" panose="020B0503020204020204" pitchFamily="34" charset="-122"/>
              <a:ea typeface="Microsoft YaHei" panose="020B0503020204020204" pitchFamily="34" charset="-122"/>
            </a:endParaRPr>
          </a:p>
          <a:p>
            <a:pPr algn="ctr"/>
            <a:r>
              <a:rPr lang="zh-CN" altLang="en-US" sz="2000" dirty="0">
                <a:latin typeface="Microsoft YaHei" panose="020B0503020204020204" pitchFamily="34" charset="-122"/>
                <a:ea typeface="Microsoft YaHei" panose="020B0503020204020204" pitchFamily="34" charset="-122"/>
              </a:rPr>
              <a:t>表示命令建议含义的词时候，</a:t>
            </a:r>
            <a:r>
              <a:rPr lang="en-US" altLang="zh-CN" sz="2000" dirty="0">
                <a:latin typeface="Microsoft YaHei" panose="020B0503020204020204" pitchFamily="34" charset="-122"/>
                <a:ea typeface="Microsoft YaHei" panose="020B0503020204020204" pitchFamily="34" charset="-122"/>
              </a:rPr>
              <a:t>should</a:t>
            </a:r>
            <a:r>
              <a:rPr lang="zh-CN" altLang="en-US" sz="2000" dirty="0">
                <a:latin typeface="Microsoft YaHei" panose="020B0503020204020204" pitchFamily="34" charset="-122"/>
                <a:ea typeface="Microsoft YaHei" panose="020B0503020204020204" pitchFamily="34" charset="-122"/>
              </a:rPr>
              <a:t>加动词原形，</a:t>
            </a:r>
            <a:r>
              <a:rPr lang="en-US" altLang="zh-CN" sz="2000" dirty="0">
                <a:latin typeface="Microsoft YaHei" panose="020B0503020204020204" pitchFamily="34" charset="-122"/>
                <a:ea typeface="Microsoft YaHei" panose="020B0503020204020204" pitchFamily="34" charset="-122"/>
              </a:rPr>
              <a:t>should</a:t>
            </a:r>
            <a:r>
              <a:rPr lang="zh-CN" altLang="en-US" sz="2000" dirty="0">
                <a:latin typeface="Microsoft YaHei" panose="020B0503020204020204" pitchFamily="34" charset="-122"/>
                <a:ea typeface="Microsoft YaHei" panose="020B0503020204020204" pitchFamily="34" charset="-122"/>
              </a:rPr>
              <a:t>可以省略</a:t>
            </a:r>
            <a:endParaRPr lang="en-US" altLang="zh-CN" sz="2000" dirty="0">
              <a:latin typeface="Microsoft YaHei" panose="020B0503020204020204" pitchFamily="34" charset="-122"/>
              <a:ea typeface="Microsoft YaHei" panose="020B0503020204020204" pitchFamily="34" charset="-122"/>
            </a:endParaRPr>
          </a:p>
          <a:p>
            <a:pPr algn="ctr"/>
            <a:r>
              <a:rPr lang="en-US" altLang="zh-CN" sz="2000" dirty="0">
                <a:latin typeface="Microsoft YaHei" panose="020B0503020204020204" pitchFamily="34" charset="-122"/>
                <a:ea typeface="Microsoft YaHei" panose="020B0503020204020204" pitchFamily="34" charset="-122"/>
              </a:rPr>
              <a:t>The doctor</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advised</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that she</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should</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cares about her health.</a:t>
            </a:r>
          </a:p>
          <a:p>
            <a:pPr algn="ctr"/>
            <a:r>
              <a:rPr lang="zh-CN" altLang="en-US" sz="2000" dirty="0">
                <a:latin typeface="Microsoft YaHei" panose="020B0503020204020204" pitchFamily="34" charset="-122"/>
                <a:ea typeface="Microsoft YaHei" panose="020B0503020204020204" pitchFamily="34" charset="-122"/>
              </a:rPr>
              <a:t>医生建议她要关心自己的健康</a:t>
            </a:r>
            <a:endParaRPr lang="en-US" altLang="zh-CN" sz="2000" dirty="0">
              <a:latin typeface="Microsoft YaHei" panose="020B0503020204020204" pitchFamily="34" charset="-122"/>
              <a:ea typeface="Microsoft YaHei" panose="020B0503020204020204" pitchFamily="34" charset="-122"/>
            </a:endParaRPr>
          </a:p>
          <a:p>
            <a:pPr algn="ctr"/>
            <a:endParaRPr lang="en-US" altLang="zh-CN" sz="2000" dirty="0">
              <a:latin typeface="Microsoft YaHei" panose="020B0503020204020204" pitchFamily="34" charset="-122"/>
              <a:ea typeface="Microsoft YaHei" panose="020B0503020204020204" pitchFamily="34" charset="-122"/>
            </a:endParaRPr>
          </a:p>
          <a:p>
            <a:pPr algn="ctr"/>
            <a:r>
              <a:rPr lang="zh-CN" altLang="en-US" sz="2000" dirty="0">
                <a:latin typeface="Microsoft YaHei" panose="020B0503020204020204" pitchFamily="34" charset="-122"/>
                <a:ea typeface="Microsoft YaHei" panose="020B0503020204020204" pitchFamily="34" charset="-122"/>
              </a:rPr>
              <a:t>表示宁愿怎么样时候用虚拟语气，</a:t>
            </a:r>
            <a:r>
              <a:rPr lang="en-US" altLang="zh-CN" sz="2000" dirty="0">
                <a:latin typeface="Microsoft YaHei" panose="020B0503020204020204" pitchFamily="34" charset="-122"/>
                <a:ea typeface="Microsoft YaHei" panose="020B0503020204020204" pitchFamily="34" charset="-122"/>
              </a:rPr>
              <a:t>would</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rather</a:t>
            </a:r>
            <a:r>
              <a:rPr lang="zh-CN" altLang="en-US" sz="2000" dirty="0">
                <a:latin typeface="Microsoft YaHei" panose="020B0503020204020204" pitchFamily="34" charset="-122"/>
                <a:ea typeface="Microsoft YaHei" panose="020B0503020204020204" pitchFamily="34" charset="-122"/>
              </a:rPr>
              <a:t>加过去式</a:t>
            </a:r>
            <a:endParaRPr lang="en-US" altLang="zh-CN" sz="2000" dirty="0">
              <a:latin typeface="Microsoft YaHei" panose="020B0503020204020204" pitchFamily="34" charset="-122"/>
              <a:ea typeface="Microsoft YaHei" panose="020B0503020204020204" pitchFamily="34" charset="-122"/>
            </a:endParaRPr>
          </a:p>
          <a:p>
            <a:pPr algn="ctr"/>
            <a:r>
              <a:rPr lang="en-US" sz="2000" dirty="0">
                <a:latin typeface="Microsoft YaHei" panose="020B0503020204020204" pitchFamily="34" charset="-122"/>
                <a:ea typeface="Microsoft YaHei" panose="020B0503020204020204" pitchFamily="34" charset="-122"/>
              </a:rPr>
              <a:t>You tell them</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that</a:t>
            </a:r>
            <a:r>
              <a:rPr lang="en-US" sz="2000" dirty="0">
                <a:latin typeface="Microsoft YaHei" panose="020B0503020204020204" pitchFamily="34" charset="-122"/>
                <a:ea typeface="Microsoft YaHei" panose="020B0503020204020204" pitchFamily="34" charset="-122"/>
              </a:rPr>
              <a:t> I would rather died here.</a:t>
            </a:r>
          </a:p>
          <a:p>
            <a:pPr algn="ctr"/>
            <a:r>
              <a:rPr lang="zh-CN" altLang="en-US" sz="2000" dirty="0">
                <a:latin typeface="Microsoft YaHei" panose="020B0503020204020204" pitchFamily="34" charset="-122"/>
                <a:ea typeface="Microsoft YaHei" panose="020B0503020204020204" pitchFamily="34" charset="-122"/>
              </a:rPr>
              <a:t>你告诉他们我宁愿死这里</a:t>
            </a:r>
            <a:endParaRPr lang="en-US" altLang="zh-CN" sz="2000" dirty="0">
              <a:latin typeface="Microsoft YaHei" panose="020B0503020204020204" pitchFamily="34" charset="-122"/>
              <a:ea typeface="Microsoft YaHei" panose="020B0503020204020204" pitchFamily="34" charset="-122"/>
            </a:endParaRPr>
          </a:p>
          <a:p>
            <a:pPr algn="ctr"/>
            <a:endParaRPr lang="en-US" altLang="zh-CN" sz="2000" dirty="0">
              <a:latin typeface="Microsoft YaHei" panose="020B0503020204020204" pitchFamily="34" charset="-122"/>
              <a:ea typeface="Microsoft YaHei" panose="020B0503020204020204" pitchFamily="34" charset="-122"/>
            </a:endParaRPr>
          </a:p>
          <a:p>
            <a:pPr algn="ctr"/>
            <a:r>
              <a:rPr lang="en-US" altLang="zh-CN" sz="2000" dirty="0">
                <a:latin typeface="Microsoft YaHei" panose="020B0503020204020204" pitchFamily="34" charset="-122"/>
                <a:ea typeface="Microsoft YaHei" panose="020B0503020204020204" pitchFamily="34" charset="-122"/>
              </a:rPr>
              <a:t>It</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be</a:t>
            </a:r>
            <a:r>
              <a:rPr lang="zh-CN" altLang="en-US" sz="2000" dirty="0">
                <a:latin typeface="Microsoft YaHei" panose="020B0503020204020204" pitchFamily="34" charset="-122"/>
                <a:ea typeface="Microsoft YaHei" panose="020B0503020204020204" pitchFamily="34" charset="-122"/>
              </a:rPr>
              <a:t>加形容词</a:t>
            </a:r>
            <a:r>
              <a:rPr lang="en-US" altLang="zh-CN" sz="2000" dirty="0">
                <a:latin typeface="Microsoft YaHei" panose="020B0503020204020204" pitchFamily="34" charset="-122"/>
                <a:ea typeface="Microsoft YaHei" panose="020B0503020204020204" pitchFamily="34" charset="-122"/>
              </a:rPr>
              <a:t>+that</a:t>
            </a:r>
            <a:r>
              <a:rPr lang="zh-CN" altLang="en-US" sz="2000" dirty="0">
                <a:latin typeface="Microsoft YaHei" panose="020B0503020204020204" pitchFamily="34" charset="-122"/>
                <a:ea typeface="Microsoft YaHei" panose="020B0503020204020204" pitchFamily="34" charset="-122"/>
              </a:rPr>
              <a:t>什么</a:t>
            </a:r>
            <a:r>
              <a:rPr lang="en-US" altLang="zh-CN" sz="2000" dirty="0">
                <a:latin typeface="Microsoft YaHei" panose="020B0503020204020204" pitchFamily="34" charset="-122"/>
                <a:ea typeface="Microsoft YaHei" panose="020B0503020204020204" pitchFamily="34" charset="-122"/>
              </a:rPr>
              <a:t>+should+</a:t>
            </a:r>
            <a:r>
              <a:rPr lang="zh-CN" altLang="en-US" sz="2000" dirty="0">
                <a:latin typeface="Microsoft YaHei" panose="020B0503020204020204" pitchFamily="34" charset="-122"/>
                <a:ea typeface="Microsoft YaHei" panose="020B0503020204020204" pitchFamily="34" charset="-122"/>
              </a:rPr>
              <a:t>动词原形，</a:t>
            </a:r>
            <a:r>
              <a:rPr lang="en-US" altLang="zh-CN" sz="2000" dirty="0">
                <a:latin typeface="Microsoft YaHei" panose="020B0503020204020204" pitchFamily="34" charset="-122"/>
                <a:ea typeface="Microsoft YaHei" panose="020B0503020204020204" pitchFamily="34" charset="-122"/>
              </a:rPr>
              <a:t>should</a:t>
            </a:r>
            <a:r>
              <a:rPr lang="zh-CN" altLang="en-US" sz="2000" dirty="0">
                <a:latin typeface="Microsoft YaHei" panose="020B0503020204020204" pitchFamily="34" charset="-122"/>
                <a:ea typeface="Microsoft YaHei" panose="020B0503020204020204" pitchFamily="34" charset="-122"/>
              </a:rPr>
              <a:t>可以省略</a:t>
            </a:r>
            <a:endParaRPr lang="en-US" altLang="zh-CN" sz="2000" dirty="0">
              <a:latin typeface="Microsoft YaHei" panose="020B0503020204020204" pitchFamily="34" charset="-122"/>
              <a:ea typeface="Microsoft YaHei" panose="020B0503020204020204" pitchFamily="34" charset="-122"/>
            </a:endParaRPr>
          </a:p>
          <a:p>
            <a:pPr algn="ctr"/>
            <a:r>
              <a:rPr lang="en-US" altLang="zh-CN" sz="2000" dirty="0">
                <a:latin typeface="Microsoft YaHei" panose="020B0503020204020204" pitchFamily="34" charset="-122"/>
                <a:ea typeface="Microsoft YaHei" panose="020B0503020204020204" pitchFamily="34" charset="-122"/>
              </a:rPr>
              <a:t>It</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is</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clear that she</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should</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try it.</a:t>
            </a:r>
          </a:p>
          <a:p>
            <a:pPr algn="ctr"/>
            <a:r>
              <a:rPr lang="zh-CN" altLang="en-US" sz="2000" dirty="0">
                <a:latin typeface="Microsoft YaHei" panose="020B0503020204020204" pitchFamily="34" charset="-122"/>
                <a:ea typeface="Microsoft YaHei" panose="020B0503020204020204" pitchFamily="34" charset="-122"/>
              </a:rPr>
              <a:t>显然她应该试了</a:t>
            </a:r>
            <a:endParaRPr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47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521970"/>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状语从句的虚拟语气</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0454" y="2414002"/>
            <a:ext cx="11971090" cy="4093428"/>
          </a:xfrm>
          <a:prstGeom prst="rect">
            <a:avLst/>
          </a:prstGeom>
          <a:noFill/>
        </p:spPr>
        <p:txBody>
          <a:bodyPr wrap="square" rtlCol="0">
            <a:spAutoFit/>
          </a:bodyPr>
          <a:lstStyle/>
          <a:p>
            <a:r>
              <a:rPr lang="zh-CN" altLang="en-US" sz="2400" dirty="0">
                <a:latin typeface="Microsoft YaHei" panose="020B0503020204020204" pitchFamily="34" charset="-122"/>
                <a:ea typeface="Microsoft YaHei" panose="020B0503020204020204" pitchFamily="34" charset="-122"/>
              </a:rPr>
              <a:t>表示与将来情况不同：</a:t>
            </a:r>
            <a:r>
              <a:rPr lang="en-US" sz="2400" dirty="0">
                <a:latin typeface="Microsoft YaHei" panose="020B0503020204020204" pitchFamily="34" charset="-122"/>
                <a:ea typeface="Microsoft YaHei" panose="020B0503020204020204" pitchFamily="34" charset="-122"/>
              </a:rPr>
              <a:t>if only＋ </a:t>
            </a:r>
            <a:r>
              <a:rPr lang="zh-CN" altLang="en-US" sz="2400" dirty="0">
                <a:latin typeface="Microsoft YaHei" panose="020B0503020204020204" pitchFamily="34" charset="-122"/>
                <a:ea typeface="Microsoft YaHei" panose="020B0503020204020204" pitchFamily="34" charset="-122"/>
              </a:rPr>
              <a:t>从句主语＋</a:t>
            </a:r>
            <a:r>
              <a:rPr lang="en-US" sz="2400" dirty="0">
                <a:latin typeface="Microsoft YaHei" panose="020B0503020204020204" pitchFamily="34" charset="-122"/>
                <a:ea typeface="Microsoft YaHei" panose="020B0503020204020204" pitchFamily="34" charset="-122"/>
              </a:rPr>
              <a:t>would(could, might)+</a:t>
            </a:r>
            <a:r>
              <a:rPr lang="zh-CN" altLang="en-US" sz="2400" dirty="0">
                <a:latin typeface="Microsoft YaHei" panose="020B0503020204020204" pitchFamily="34" charset="-122"/>
                <a:ea typeface="Microsoft YaHei" panose="020B0503020204020204" pitchFamily="34" charset="-122"/>
              </a:rPr>
              <a:t>动词原形</a:t>
            </a:r>
          </a:p>
          <a:p>
            <a:r>
              <a:rPr lang="en-US" sz="2000" dirty="0">
                <a:latin typeface="Microsoft YaHei" panose="020B0503020204020204" pitchFamily="34" charset="-122"/>
                <a:ea typeface="Microsoft YaHei" panose="020B0503020204020204" pitchFamily="34" charset="-122"/>
              </a:rPr>
              <a:t>I told her if only she would try again.</a:t>
            </a:r>
          </a:p>
          <a:p>
            <a:r>
              <a:rPr lang="zh-CN" altLang="en-US" sz="2400" dirty="0">
                <a:latin typeface="Microsoft YaHei" panose="020B0503020204020204" pitchFamily="34" charset="-122"/>
                <a:ea typeface="Microsoft YaHei" panose="020B0503020204020204" pitchFamily="34" charset="-122"/>
              </a:rPr>
              <a:t>我告诉她，如果她会再试一次</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表示与现在情况不同：</a:t>
            </a:r>
            <a:r>
              <a:rPr lang="en-US" sz="2400" dirty="0">
                <a:latin typeface="Microsoft YaHei" panose="020B0503020204020204" pitchFamily="34" charset="-122"/>
                <a:ea typeface="Microsoft YaHei" panose="020B0503020204020204" pitchFamily="34" charset="-122"/>
              </a:rPr>
              <a:t>if only＋</a:t>
            </a:r>
            <a:r>
              <a:rPr lang="zh-CN" altLang="en-US" sz="2400" dirty="0">
                <a:latin typeface="Microsoft YaHei" panose="020B0503020204020204" pitchFamily="34" charset="-122"/>
                <a:ea typeface="Microsoft YaHei" panose="020B0503020204020204" pitchFamily="34" charset="-122"/>
              </a:rPr>
              <a:t>从句主语＋动词过去式</a:t>
            </a:r>
          </a:p>
          <a:p>
            <a:r>
              <a:rPr lang="en-US" sz="2400" dirty="0">
                <a:latin typeface="Microsoft YaHei" panose="020B0503020204020204" pitchFamily="34" charset="-122"/>
                <a:ea typeface="Microsoft YaHei" panose="020B0503020204020204" pitchFamily="34" charset="-122"/>
              </a:rPr>
              <a:t>I told her if only I didn't live in London.</a:t>
            </a:r>
          </a:p>
          <a:p>
            <a:r>
              <a:rPr lang="zh-CN" altLang="en-US" sz="2400" dirty="0">
                <a:latin typeface="Microsoft YaHei" panose="020B0503020204020204" pitchFamily="34" charset="-122"/>
                <a:ea typeface="Microsoft YaHei" panose="020B0503020204020204" pitchFamily="34" charset="-122"/>
              </a:rPr>
              <a:t>我告诉她，如果我不住在伦敦</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表达与过去情况不同：</a:t>
            </a:r>
            <a:r>
              <a:rPr lang="en-US" sz="2400" dirty="0">
                <a:latin typeface="Microsoft YaHei" panose="020B0503020204020204" pitchFamily="34" charset="-122"/>
                <a:ea typeface="Microsoft YaHei" panose="020B0503020204020204" pitchFamily="34" charset="-122"/>
              </a:rPr>
              <a:t>if only＋</a:t>
            </a:r>
            <a:r>
              <a:rPr lang="zh-CN" altLang="en-US" sz="2400" dirty="0">
                <a:latin typeface="Microsoft YaHei" panose="020B0503020204020204" pitchFamily="34" charset="-122"/>
                <a:ea typeface="Microsoft YaHei" panose="020B0503020204020204" pitchFamily="34" charset="-122"/>
              </a:rPr>
              <a:t>从句主语＋</a:t>
            </a:r>
            <a:r>
              <a:rPr lang="en-US" sz="2400" dirty="0">
                <a:latin typeface="Microsoft YaHei" panose="020B0503020204020204" pitchFamily="34" charset="-122"/>
                <a:ea typeface="Microsoft YaHei" panose="020B0503020204020204" pitchFamily="34" charset="-122"/>
              </a:rPr>
              <a:t>would/could have/had＋</a:t>
            </a:r>
            <a:r>
              <a:rPr lang="zh-CN" altLang="en-US" sz="2400" dirty="0">
                <a:latin typeface="Microsoft YaHei" panose="020B0503020204020204" pitchFamily="34" charset="-122"/>
                <a:ea typeface="Microsoft YaHei" panose="020B0503020204020204" pitchFamily="34" charset="-122"/>
              </a:rPr>
              <a:t>过去分词</a:t>
            </a:r>
          </a:p>
          <a:p>
            <a:r>
              <a:rPr lang="en-US" sz="2400" dirty="0">
                <a:latin typeface="Microsoft YaHei" panose="020B0503020204020204" pitchFamily="34" charset="-122"/>
                <a:ea typeface="Microsoft YaHei" panose="020B0503020204020204" pitchFamily="34" charset="-122"/>
              </a:rPr>
              <a:t>I told her if only you had come to my birthday party.</a:t>
            </a:r>
          </a:p>
          <a:p>
            <a:r>
              <a:rPr lang="zh-CN" altLang="en-US" sz="2400" dirty="0">
                <a:latin typeface="Microsoft YaHei" panose="020B0503020204020204" pitchFamily="34" charset="-122"/>
                <a:ea typeface="Microsoft YaHei" panose="020B0503020204020204" pitchFamily="34" charset="-122"/>
              </a:rPr>
              <a:t>我告诉她，你要是来我的生日晚会就好了</a:t>
            </a:r>
          </a:p>
        </p:txBody>
      </p:sp>
    </p:spTree>
    <p:extLst>
      <p:ext uri="{BB962C8B-B14F-4D97-AF65-F5344CB8AC3E}">
        <p14:creationId xmlns:p14="http://schemas.microsoft.com/office/powerpoint/2010/main" val="229995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521970"/>
          </a:xfrm>
          <a:prstGeom prst="rect">
            <a:avLst/>
          </a:prstGeom>
          <a:noFill/>
        </p:spPr>
        <p:txBody>
          <a:bodyPr wrap="square" rtlCol="0">
            <a:spAutoFit/>
          </a:bodyPr>
          <a:lstStyle/>
          <a:p>
            <a:pPr algn="ctr"/>
            <a:r>
              <a:rPr lang="zh-CN" altLang="en-US" sz="2800" b="1" dirty="0">
                <a:solidFill>
                  <a:srgbClr val="FF0000"/>
                </a:solidFill>
                <a:latin typeface="微软雅黑" panose="020B0503020204020204" pitchFamily="34" charset="-122"/>
                <a:ea typeface="微软雅黑" panose="020B0503020204020204" pitchFamily="34" charset="-122"/>
              </a:rPr>
              <a:t>状语从句的虚拟语气</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10454" y="2414002"/>
            <a:ext cx="11971090" cy="4154984"/>
          </a:xfrm>
          <a:prstGeom prst="rect">
            <a:avLst/>
          </a:prstGeom>
          <a:noFill/>
        </p:spPr>
        <p:txBody>
          <a:bodyPr wrap="square" rtlCol="0">
            <a:spAutoFit/>
          </a:bodyPr>
          <a:lstStyle/>
          <a:p>
            <a:r>
              <a:rPr lang="zh-CN" altLang="en-US" sz="2400" dirty="0">
                <a:latin typeface="Microsoft YaHei" panose="020B0503020204020204" pitchFamily="34" charset="-122"/>
                <a:ea typeface="Microsoft YaHei" panose="020B0503020204020204" pitchFamily="34" charset="-122"/>
              </a:rPr>
              <a:t>表示与将来情况不同：</a:t>
            </a:r>
            <a:r>
              <a:rPr lang="en-US" sz="2400" dirty="0">
                <a:latin typeface="Microsoft YaHei" panose="020B0503020204020204" pitchFamily="34" charset="-122"/>
                <a:ea typeface="Microsoft YaHei" panose="020B0503020204020204" pitchFamily="34" charset="-122"/>
              </a:rPr>
              <a:t>as</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if</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从句主语＋</a:t>
            </a:r>
            <a:r>
              <a:rPr lang="en-US" sz="2400" dirty="0">
                <a:latin typeface="Microsoft YaHei" panose="020B0503020204020204" pitchFamily="34" charset="-122"/>
                <a:ea typeface="Microsoft YaHei" panose="020B0503020204020204" pitchFamily="34" charset="-122"/>
              </a:rPr>
              <a:t>would(could, might)+</a:t>
            </a:r>
            <a:r>
              <a:rPr lang="zh-CN" altLang="en-US" sz="2400" dirty="0">
                <a:latin typeface="Microsoft YaHei" panose="020B0503020204020204" pitchFamily="34" charset="-122"/>
                <a:ea typeface="Microsoft YaHei" panose="020B0503020204020204" pitchFamily="34" charset="-122"/>
              </a:rPr>
              <a:t>动词原形</a:t>
            </a:r>
          </a:p>
          <a:p>
            <a:r>
              <a:rPr lang="en-US" sz="2400" dirty="0">
                <a:latin typeface="Microsoft YaHei" panose="020B0503020204020204" pitchFamily="34" charset="-122"/>
                <a:ea typeface="Microsoft YaHei" panose="020B0503020204020204" pitchFamily="34" charset="-122"/>
              </a:rPr>
              <a:t>I told her as</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if </a:t>
            </a:r>
            <a:r>
              <a:rPr lang="en-US" sz="2400" dirty="0">
                <a:latin typeface="Microsoft YaHei" panose="020B0503020204020204" pitchFamily="34" charset="-122"/>
                <a:ea typeface="Microsoft YaHei" panose="020B0503020204020204" pitchFamily="34" charset="-122"/>
              </a:rPr>
              <a:t>she would try again.</a:t>
            </a:r>
          </a:p>
          <a:p>
            <a:r>
              <a:rPr lang="zh-CN" altLang="en-US" sz="2400" dirty="0">
                <a:latin typeface="Microsoft YaHei" panose="020B0503020204020204" pitchFamily="34" charset="-122"/>
                <a:ea typeface="Microsoft YaHei" panose="020B0503020204020204" pitchFamily="34" charset="-122"/>
              </a:rPr>
              <a:t>我告诉她，好像她能再试一次</a:t>
            </a: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表示与现在情况不同：</a:t>
            </a:r>
            <a:r>
              <a:rPr lang="en-US" sz="2400" dirty="0">
                <a:latin typeface="Microsoft YaHei" panose="020B0503020204020204" pitchFamily="34" charset="-122"/>
                <a:ea typeface="Microsoft YaHei" panose="020B0503020204020204" pitchFamily="34" charset="-122"/>
              </a:rPr>
              <a:t> as</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if </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从句主语＋过去式</a:t>
            </a:r>
          </a:p>
          <a:p>
            <a:r>
              <a:rPr lang="en-US" sz="2400" dirty="0">
                <a:latin typeface="Microsoft YaHei" panose="020B0503020204020204" pitchFamily="34" charset="-122"/>
                <a:ea typeface="Microsoft YaHei" panose="020B0503020204020204" pitchFamily="34" charset="-122"/>
              </a:rPr>
              <a:t>I told her as</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if </a:t>
            </a:r>
            <a:r>
              <a:rPr lang="en-US" sz="2400" dirty="0">
                <a:latin typeface="Microsoft YaHei" panose="020B0503020204020204" pitchFamily="34" charset="-122"/>
                <a:ea typeface="Microsoft YaHei" panose="020B0503020204020204" pitchFamily="34" charset="-122"/>
              </a:rPr>
              <a:t>I didn't live in London.</a:t>
            </a:r>
          </a:p>
          <a:p>
            <a:r>
              <a:rPr lang="zh-CN" altLang="en-US" sz="2400" dirty="0">
                <a:latin typeface="Microsoft YaHei" panose="020B0503020204020204" pitchFamily="34" charset="-122"/>
                <a:ea typeface="Microsoft YaHei" panose="020B0503020204020204" pitchFamily="34" charset="-122"/>
              </a:rPr>
              <a:t>我告诉她，好像我没在伦敦住过</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表达与过去情况不同：</a:t>
            </a:r>
            <a:r>
              <a:rPr lang="en-US" sz="2400" dirty="0">
                <a:latin typeface="Microsoft YaHei" panose="020B0503020204020204" pitchFamily="34" charset="-122"/>
                <a:ea typeface="Microsoft YaHei" panose="020B0503020204020204" pitchFamily="34" charset="-122"/>
              </a:rPr>
              <a:t> as</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if </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从句主语＋</a:t>
            </a:r>
            <a:r>
              <a:rPr lang="en-US" sz="2400" dirty="0">
                <a:latin typeface="Microsoft YaHei" panose="020B0503020204020204" pitchFamily="34" charset="-122"/>
                <a:ea typeface="Microsoft YaHei" panose="020B0503020204020204" pitchFamily="34" charset="-122"/>
              </a:rPr>
              <a:t>would/could have/had＋</a:t>
            </a:r>
            <a:r>
              <a:rPr lang="zh-CN" altLang="en-US" sz="2400" dirty="0">
                <a:latin typeface="Microsoft YaHei" panose="020B0503020204020204" pitchFamily="34" charset="-122"/>
                <a:ea typeface="Microsoft YaHei" panose="020B0503020204020204" pitchFamily="34" charset="-122"/>
              </a:rPr>
              <a:t>过去分词</a:t>
            </a:r>
          </a:p>
          <a:p>
            <a:r>
              <a:rPr lang="en-US" sz="2400" dirty="0">
                <a:latin typeface="Microsoft YaHei" panose="020B0503020204020204" pitchFamily="34" charset="-122"/>
                <a:ea typeface="Microsoft YaHei" panose="020B0503020204020204" pitchFamily="34" charset="-122"/>
              </a:rPr>
              <a:t>I told her as</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if </a:t>
            </a:r>
            <a:r>
              <a:rPr lang="en-US" sz="2400" dirty="0">
                <a:latin typeface="Microsoft YaHei" panose="020B0503020204020204" pitchFamily="34" charset="-122"/>
                <a:ea typeface="Microsoft YaHei" panose="020B0503020204020204" pitchFamily="34" charset="-122"/>
              </a:rPr>
              <a:t>you had come to my birthday party.</a:t>
            </a:r>
          </a:p>
          <a:p>
            <a:r>
              <a:rPr lang="zh-CN" altLang="en-US" sz="2400" dirty="0">
                <a:latin typeface="Microsoft YaHei" panose="020B0503020204020204" pitchFamily="34" charset="-122"/>
                <a:ea typeface="Microsoft YaHei" panose="020B0503020204020204" pitchFamily="34" charset="-122"/>
              </a:rPr>
              <a:t>我告诉她，你好像来了我的生日晚会</a:t>
            </a:r>
          </a:p>
        </p:txBody>
      </p:sp>
    </p:spTree>
    <p:extLst>
      <p:ext uri="{BB962C8B-B14F-4D97-AF65-F5344CB8AC3E}">
        <p14:creationId xmlns:p14="http://schemas.microsoft.com/office/powerpoint/2010/main" val="298732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4832" y="382676"/>
            <a:ext cx="3262432" cy="1015663"/>
          </a:xfrm>
          <a:prstGeom prst="rect">
            <a:avLst/>
          </a:prstGeom>
          <a:noFill/>
        </p:spPr>
        <p:txBody>
          <a:bodyPr wrap="none" rtlCol="0">
            <a:spAutoFit/>
          </a:bodyPr>
          <a:lstStyle/>
          <a:p>
            <a:pPr algn="ctr"/>
            <a:r>
              <a:rPr lang="zh-CN" altLang="en-US" sz="6000" b="1" dirty="0">
                <a:latin typeface="微软雅黑" panose="020B0503020204020204" pitchFamily="34" charset="-122"/>
                <a:ea typeface="微软雅黑" panose="020B0503020204020204" pitchFamily="34" charset="-122"/>
                <a:cs typeface="Arial" panose="020B0604020202020204" pitchFamily="34" charset="0"/>
              </a:rPr>
              <a:t>虚拟语气</a:t>
            </a:r>
          </a:p>
        </p:txBody>
      </p:sp>
      <p:sp>
        <p:nvSpPr>
          <p:cNvPr id="7" name="TextBox 6"/>
          <p:cNvSpPr txBox="1"/>
          <p:nvPr/>
        </p:nvSpPr>
        <p:spPr>
          <a:xfrm>
            <a:off x="474889" y="1398339"/>
            <a:ext cx="11242221" cy="461665"/>
          </a:xfrm>
          <a:prstGeom prst="rect">
            <a:avLst/>
          </a:prstGeom>
          <a:noFill/>
        </p:spPr>
        <p:txBody>
          <a:bodyPr wrap="square" rtlCol="0">
            <a:spAutoFit/>
          </a:bodyPr>
          <a:lstStyle/>
          <a:p>
            <a:pPr algn="ctr"/>
            <a:r>
              <a:rPr lang="en-US" altLang="zh-CN" sz="2400" b="1" dirty="0">
                <a:solidFill>
                  <a:srgbClr val="FF0000"/>
                </a:solidFill>
                <a:latin typeface="Microsoft YaHei" panose="020B0503020204020204" pitchFamily="34" charset="-122"/>
                <a:ea typeface="Microsoft YaHei" panose="020B0503020204020204" pitchFamily="34" charset="-122"/>
              </a:rPr>
              <a:t>in</a:t>
            </a:r>
            <a:r>
              <a:rPr lang="zh-CN" altLang="en-US" sz="2400" b="1" dirty="0">
                <a:solidFill>
                  <a:srgbClr val="FF0000"/>
                </a:solidFill>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case</a:t>
            </a:r>
            <a:r>
              <a:rPr lang="zh-CN" altLang="en-US" sz="2400" b="1" dirty="0">
                <a:solidFill>
                  <a:srgbClr val="FF0000"/>
                </a:solidFill>
                <a:latin typeface="Microsoft YaHei" panose="020B0503020204020204" pitchFamily="34" charset="-122"/>
                <a:ea typeface="Microsoft YaHei" panose="020B0503020204020204" pitchFamily="34" charset="-122"/>
              </a:rPr>
              <a:t>、</a:t>
            </a:r>
            <a:r>
              <a:rPr lang="en-US" altLang="zh-CN" sz="2400" b="1" dirty="0">
                <a:solidFill>
                  <a:srgbClr val="FF0000"/>
                </a:solidFill>
                <a:latin typeface="Microsoft YaHei" panose="020B0503020204020204" pitchFamily="34" charset="-122"/>
                <a:ea typeface="Microsoft YaHei" panose="020B0503020204020204" pitchFamily="34" charset="-122"/>
              </a:rPr>
              <a:t>for</a:t>
            </a:r>
            <a:r>
              <a:rPr lang="zh-CN" altLang="en-US" sz="2400" b="1" dirty="0">
                <a:solidFill>
                  <a:srgbClr val="FF0000"/>
                </a:solidFill>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fear</a:t>
            </a:r>
            <a:r>
              <a:rPr lang="zh-CN" altLang="en-US" sz="2400" b="1" dirty="0">
                <a:solidFill>
                  <a:srgbClr val="FF0000"/>
                </a:solidFill>
                <a:latin typeface="Microsoft YaHei" panose="020B0503020204020204" pitchFamily="34" charset="-122"/>
                <a:ea typeface="Microsoft YaHei" panose="020B0503020204020204" pitchFamily="34" charset="-122"/>
              </a:rPr>
              <a:t> </a:t>
            </a:r>
            <a:r>
              <a:rPr lang="en-US" altLang="zh-CN" sz="2400" b="1" dirty="0">
                <a:solidFill>
                  <a:srgbClr val="FF0000"/>
                </a:solidFill>
                <a:latin typeface="Microsoft YaHei" panose="020B0503020204020204" pitchFamily="34" charset="-122"/>
                <a:ea typeface="Microsoft YaHei" panose="020B0503020204020204" pitchFamily="34" charset="-122"/>
              </a:rPr>
              <a:t>that</a:t>
            </a:r>
            <a:r>
              <a:rPr lang="zh-CN" altLang="en-US" sz="2400" b="1" dirty="0">
                <a:solidFill>
                  <a:srgbClr val="FF0000"/>
                </a:solidFill>
                <a:latin typeface="Microsoft YaHei" panose="020B0503020204020204" pitchFamily="34" charset="-122"/>
                <a:ea typeface="Microsoft YaHei" panose="020B0503020204020204" pitchFamily="34" charset="-122"/>
              </a:rPr>
              <a:t>、</a:t>
            </a:r>
            <a:r>
              <a:rPr lang="en-US" altLang="zh-CN" sz="2400" b="1" dirty="0">
                <a:solidFill>
                  <a:srgbClr val="FF0000"/>
                </a:solidFill>
                <a:latin typeface="Microsoft YaHei" panose="020B0503020204020204" pitchFamily="34" charset="-122"/>
                <a:ea typeface="Microsoft YaHei" panose="020B0503020204020204" pitchFamily="34" charset="-122"/>
              </a:rPr>
              <a:t>lest</a:t>
            </a:r>
            <a:r>
              <a:rPr lang="zh-CN" altLang="en-US" sz="2400" b="1" dirty="0">
                <a:solidFill>
                  <a:srgbClr val="FF0000"/>
                </a:solidFill>
                <a:latin typeface="Microsoft YaHei" panose="020B0503020204020204" pitchFamily="34" charset="-122"/>
                <a:ea typeface="Microsoft YaHei" panose="020B0503020204020204" pitchFamily="34" charset="-122"/>
              </a:rPr>
              <a:t>引导的状语从句虚拟语气，</a:t>
            </a:r>
            <a:r>
              <a:rPr lang="en-US" altLang="zh-CN" sz="2400" b="1" dirty="0">
                <a:solidFill>
                  <a:srgbClr val="FF0000"/>
                </a:solidFill>
                <a:latin typeface="Microsoft YaHei" panose="020B0503020204020204" pitchFamily="34" charset="-122"/>
                <a:ea typeface="Microsoft YaHei" panose="020B0503020204020204" pitchFamily="34" charset="-122"/>
              </a:rPr>
              <a:t>should</a:t>
            </a:r>
            <a:r>
              <a:rPr lang="zh-CN" altLang="en-US" sz="2400" b="1" dirty="0">
                <a:solidFill>
                  <a:srgbClr val="FF0000"/>
                </a:solidFill>
                <a:latin typeface="Microsoft YaHei" panose="020B0503020204020204" pitchFamily="34" charset="-122"/>
                <a:ea typeface="Microsoft YaHei" panose="020B0503020204020204" pitchFamily="34" charset="-122"/>
              </a:rPr>
              <a:t>可以省略</a:t>
            </a:r>
            <a:endParaRPr lang="zh-CN" sz="2400" b="1" dirty="0">
              <a:solidFill>
                <a:srgbClr val="FF0000"/>
              </a:solidFill>
              <a:latin typeface="Microsoft YaHei" panose="020B0503020204020204" pitchFamily="34" charset="-122"/>
              <a:ea typeface="Microsoft YaHei" panose="020B0503020204020204" pitchFamily="34" charset="-122"/>
            </a:endParaRPr>
          </a:p>
        </p:txBody>
      </p:sp>
      <p:sp>
        <p:nvSpPr>
          <p:cNvPr id="5" name="TextBox 4"/>
          <p:cNvSpPr txBox="1"/>
          <p:nvPr/>
        </p:nvSpPr>
        <p:spPr>
          <a:xfrm>
            <a:off x="110454" y="3013501"/>
            <a:ext cx="11971090" cy="830997"/>
          </a:xfrm>
          <a:prstGeom prst="rect">
            <a:avLst/>
          </a:prstGeom>
          <a:noFill/>
        </p:spPr>
        <p:txBody>
          <a:bodyPr wrap="square" rtlCol="0">
            <a:spAutoFit/>
          </a:bodyPr>
          <a:lstStyle/>
          <a:p>
            <a:pPr algn="ctr"/>
            <a:r>
              <a:rPr lang="en-US" altLang="zh-CN" sz="2400" dirty="0">
                <a:latin typeface="Microsoft YaHei" panose="020B0503020204020204" pitchFamily="34" charset="-122"/>
                <a:ea typeface="Microsoft YaHei" panose="020B0503020204020204" pitchFamily="34" charset="-122"/>
              </a:rPr>
              <a:t>We</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took</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a</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lot</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of</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guns</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with</a:t>
            </a:r>
            <a:r>
              <a:rPr lang="zh-CN" altLang="en-US" sz="2400" dirty="0">
                <a:latin typeface="Microsoft YaHei" panose="020B0503020204020204" pitchFamily="34" charset="-122"/>
                <a:ea typeface="Microsoft YaHei" panose="020B0503020204020204" pitchFamily="34" charset="-122"/>
              </a:rPr>
              <a:t> </a:t>
            </a:r>
            <a:r>
              <a:rPr lang="en-US" altLang="zh-CN" sz="2400" dirty="0">
                <a:solidFill>
                  <a:srgbClr val="FF0000"/>
                </a:solidFill>
                <a:latin typeface="Microsoft YaHei" panose="020B0503020204020204" pitchFamily="34" charset="-122"/>
                <a:ea typeface="Microsoft YaHei" panose="020B0503020204020204" pitchFamily="34" charset="-122"/>
              </a:rPr>
              <a:t>in</a:t>
            </a:r>
            <a:r>
              <a:rPr lang="zh-CN" altLang="en-US" sz="2400" dirty="0">
                <a:solidFill>
                  <a:srgbClr val="FF0000"/>
                </a:solidFill>
                <a:latin typeface="Microsoft YaHei" panose="020B0503020204020204" pitchFamily="34" charset="-122"/>
                <a:ea typeface="Microsoft YaHei" panose="020B0503020204020204" pitchFamily="34" charset="-122"/>
              </a:rPr>
              <a:t> </a:t>
            </a:r>
            <a:r>
              <a:rPr lang="en-US" altLang="zh-CN" sz="2400" dirty="0">
                <a:solidFill>
                  <a:srgbClr val="FF0000"/>
                </a:solidFill>
                <a:latin typeface="Microsoft YaHei" panose="020B0503020204020204" pitchFamily="34" charset="-122"/>
                <a:ea typeface="Microsoft YaHei" panose="020B0503020204020204" pitchFamily="34" charset="-122"/>
              </a:rPr>
              <a:t>case/for</a:t>
            </a:r>
            <a:r>
              <a:rPr lang="zh-CN" altLang="en-US" sz="2400" dirty="0">
                <a:solidFill>
                  <a:srgbClr val="FF0000"/>
                </a:solidFill>
                <a:latin typeface="Microsoft YaHei" panose="020B0503020204020204" pitchFamily="34" charset="-122"/>
                <a:ea typeface="Microsoft YaHei" panose="020B0503020204020204" pitchFamily="34" charset="-122"/>
              </a:rPr>
              <a:t> </a:t>
            </a:r>
            <a:r>
              <a:rPr lang="en-US" altLang="zh-CN" sz="2400" dirty="0">
                <a:solidFill>
                  <a:srgbClr val="FF0000"/>
                </a:solidFill>
                <a:latin typeface="Microsoft YaHei" panose="020B0503020204020204" pitchFamily="34" charset="-122"/>
                <a:ea typeface="Microsoft YaHei" panose="020B0503020204020204" pitchFamily="34" charset="-122"/>
              </a:rPr>
              <a:t>fear</a:t>
            </a:r>
            <a:r>
              <a:rPr lang="zh-CN" altLang="en-US" sz="2400" dirty="0">
                <a:solidFill>
                  <a:srgbClr val="FF0000"/>
                </a:solidFill>
                <a:latin typeface="Microsoft YaHei" panose="020B0503020204020204" pitchFamily="34" charset="-122"/>
                <a:ea typeface="Microsoft YaHei" panose="020B0503020204020204" pitchFamily="34" charset="-122"/>
              </a:rPr>
              <a:t> </a:t>
            </a:r>
            <a:r>
              <a:rPr lang="en-US" altLang="zh-CN" sz="2400" dirty="0">
                <a:solidFill>
                  <a:srgbClr val="FF0000"/>
                </a:solidFill>
                <a:latin typeface="Microsoft YaHei" panose="020B0503020204020204" pitchFamily="34" charset="-122"/>
                <a:ea typeface="Microsoft YaHei" panose="020B0503020204020204" pitchFamily="34" charset="-122"/>
              </a:rPr>
              <a:t>that/lest</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it</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should</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meet terrorist.</a:t>
            </a:r>
          </a:p>
          <a:p>
            <a:pPr algn="ctr"/>
            <a:r>
              <a:rPr lang="zh-CN" altLang="en-US" sz="2400" dirty="0">
                <a:latin typeface="Microsoft YaHei" panose="020B0503020204020204" pitchFamily="34" charset="-122"/>
                <a:ea typeface="Microsoft YaHei" panose="020B0503020204020204" pitchFamily="34" charset="-122"/>
              </a:rPr>
              <a:t>为了防备恐怖分子，我们带了很多枪  </a:t>
            </a:r>
          </a:p>
        </p:txBody>
      </p:sp>
    </p:spTree>
    <p:extLst>
      <p:ext uri="{BB962C8B-B14F-4D97-AF65-F5344CB8AC3E}">
        <p14:creationId xmlns:p14="http://schemas.microsoft.com/office/powerpoint/2010/main" val="396979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705</TotalTime>
  <Words>1075</Words>
  <Application>Microsoft Macintosh PowerPoint</Application>
  <PresentationFormat>Widescreen</PresentationFormat>
  <Paragraphs>133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Microsoft YaHei</vt:lpstr>
      <vt:lpstr>Microsoft YaHei</vt:lpstr>
      <vt:lpstr>Arial</vt:lpstr>
      <vt:lpstr>Calibri</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1035</cp:revision>
  <dcterms:created xsi:type="dcterms:W3CDTF">2019-09-28T03:23:00Z</dcterms:created>
  <dcterms:modified xsi:type="dcterms:W3CDTF">2019-10-11T12:36:12Z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