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311" r:id="rId3"/>
    <p:sldId id="337" r:id="rId4"/>
    <p:sldId id="339" r:id="rId5"/>
    <p:sldId id="312" r:id="rId6"/>
    <p:sldId id="306" r:id="rId7"/>
    <p:sldId id="286" r:id="rId8"/>
    <p:sldId id="282" r:id="rId9"/>
    <p:sldId id="284" r:id="rId10"/>
    <p:sldId id="321" r:id="rId11"/>
    <p:sldId id="320" r:id="rId12"/>
    <p:sldId id="343" r:id="rId13"/>
    <p:sldId id="341" r:id="rId14"/>
    <p:sldId id="342" r:id="rId15"/>
    <p:sldId id="357" r:id="rId16"/>
    <p:sldId id="295" r:id="rId17"/>
    <p:sldId id="296" r:id="rId18"/>
    <p:sldId id="322" r:id="rId19"/>
    <p:sldId id="307" r:id="rId20"/>
    <p:sldId id="285" r:id="rId21"/>
    <p:sldId id="298" r:id="rId22"/>
    <p:sldId id="323" r:id="rId23"/>
    <p:sldId id="297" r:id="rId24"/>
    <p:sldId id="308" r:id="rId25"/>
    <p:sldId id="289" r:id="rId26"/>
    <p:sldId id="315" r:id="rId27"/>
    <p:sldId id="316" r:id="rId28"/>
    <p:sldId id="349" r:id="rId29"/>
    <p:sldId id="350" r:id="rId30"/>
    <p:sldId id="359" r:id="rId31"/>
    <p:sldId id="338" r:id="rId32"/>
    <p:sldId id="365" r:id="rId33"/>
    <p:sldId id="325" r:id="rId34"/>
    <p:sldId id="340" r:id="rId35"/>
    <p:sldId id="326" r:id="rId36"/>
    <p:sldId id="360" r:id="rId37"/>
    <p:sldId id="351" r:id="rId38"/>
    <p:sldId id="388" r:id="rId39"/>
    <p:sldId id="389" r:id="rId40"/>
    <p:sldId id="361" r:id="rId41"/>
    <p:sldId id="328" r:id="rId42"/>
    <p:sldId id="355" r:id="rId43"/>
    <p:sldId id="317" r:id="rId44"/>
    <p:sldId id="354" r:id="rId45"/>
    <p:sldId id="362" r:id="rId46"/>
    <p:sldId id="330" r:id="rId47"/>
    <p:sldId id="356" r:id="rId48"/>
    <p:sldId id="374" r:id="rId49"/>
    <p:sldId id="375" r:id="rId50"/>
    <p:sldId id="363" r:id="rId51"/>
    <p:sldId id="332" r:id="rId52"/>
    <p:sldId id="333" r:id="rId53"/>
    <p:sldId id="364" r:id="rId54"/>
    <p:sldId id="366" r:id="rId55"/>
    <p:sldId id="367" r:id="rId56"/>
    <p:sldId id="368" r:id="rId57"/>
    <p:sldId id="371" r:id="rId58"/>
    <p:sldId id="381" r:id="rId59"/>
    <p:sldId id="382" r:id="rId60"/>
    <p:sldId id="383" r:id="rId61"/>
    <p:sldId id="384" r:id="rId62"/>
    <p:sldId id="372" r:id="rId63"/>
    <p:sldId id="373" r:id="rId64"/>
    <p:sldId id="385" r:id="rId65"/>
    <p:sldId id="386" r:id="rId66"/>
    <p:sldId id="387" r:id="rId67"/>
    <p:sldId id="376" r:id="rId68"/>
    <p:sldId id="377" r:id="rId69"/>
    <p:sldId id="378" r:id="rId70"/>
    <p:sldId id="379" r:id="rId71"/>
    <p:sldId id="380" r:id="rId72"/>
    <p:sldId id="369" r:id="rId73"/>
    <p:sldId id="370" r:id="rId74"/>
    <p:sldId id="258" r:id="rId7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B2D"/>
    <a:srgbClr val="A1C0DB"/>
    <a:srgbClr val="99CCFF"/>
    <a:srgbClr val="0099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7" autoAdjust="0"/>
    <p:restoredTop sz="95329" autoAdjust="0"/>
  </p:normalViewPr>
  <p:slideViewPr>
    <p:cSldViewPr>
      <p:cViewPr varScale="1">
        <p:scale>
          <a:sx n="109" d="100"/>
          <a:sy n="109" d="100"/>
        </p:scale>
        <p:origin x="8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6804037-5C54-4995-8FB8-2C6488287FFB}" type="datetimeFigureOut">
              <a:rPr lang="zh-CN" altLang="en-US"/>
              <a:pPr>
                <a:defRPr/>
              </a:pPr>
              <a:t>2017/8/8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A40935F-B946-4B01-BEB7-1CC2825BE1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205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1DC2A6-B694-473D-B89D-6C60302EFD42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2279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7D4B9DA-9A58-4CE3-8292-A8EB9DE8BF02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9667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2566CE-DDCE-44A1-BA35-DEBED8578C67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9991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BA4AA4-05FC-4208-B266-088D7E9A975E}" type="slidenum">
              <a:rPr lang="zh-CN" altLang="en-US" smtClean="0"/>
              <a:pPr/>
              <a:t>31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9195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PPT模板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5"/>
          <p:cNvSpPr txBox="1">
            <a:spLocks/>
          </p:cNvSpPr>
          <p:nvPr userDrawn="1"/>
        </p:nvSpPr>
        <p:spPr bwMode="auto">
          <a:xfrm>
            <a:off x="7510463" y="6357938"/>
            <a:ext cx="13477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smtClean="0">
                <a:solidFill>
                  <a:srgbClr val="404040"/>
                </a:solidFill>
                <a:latin typeface="Myriad Pro"/>
                <a:ea typeface="黑体" panose="02010609060101010101" pitchFamily="49" charset="-122"/>
                <a:cs typeface="Arial" panose="020B0604020202020204" pitchFamily="34" charset="0"/>
              </a:rPr>
              <a:t>www.hytera.com</a:t>
            </a:r>
            <a:endParaRPr lang="zh-CN" altLang="en-US" sz="1200" smtClean="0">
              <a:solidFill>
                <a:srgbClr val="404040"/>
              </a:solidFill>
              <a:latin typeface="Myriad Pro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5"/>
          <p:cNvSpPr>
            <a:spLocks noGrp="1"/>
          </p:cNvSpPr>
          <p:nvPr userDrawn="1"/>
        </p:nvSpPr>
        <p:spPr bwMode="auto">
          <a:xfrm>
            <a:off x="6715125" y="71438"/>
            <a:ext cx="26431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应所需 畅所能</a:t>
            </a:r>
          </a:p>
        </p:txBody>
      </p:sp>
    </p:spTree>
    <p:extLst>
      <p:ext uri="{BB962C8B-B14F-4D97-AF65-F5344CB8AC3E}">
        <p14:creationId xmlns:p14="http://schemas.microsoft.com/office/powerpoint/2010/main" val="255136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PT模板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1" b="82292"/>
          <a:stretch>
            <a:fillRect/>
          </a:stretch>
        </p:blipFill>
        <p:spPr bwMode="auto">
          <a:xfrm>
            <a:off x="6929438" y="0"/>
            <a:ext cx="2214562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73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PT模板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59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428875"/>
            <a:ext cx="271780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1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6D5D5-EDDF-44F4-8E32-0914C5C5DCB1}" type="datetimeFigureOut">
              <a:rPr lang="zh-CN" altLang="en-US"/>
              <a:pPr>
                <a:defRPr/>
              </a:pPr>
              <a:t>2017/8/8 Tuesday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6EE25-8FDD-4E36-A852-CE184E7825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99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2B552-9FE9-4D0C-B80F-CF7A68D80B41}" type="datetimeFigureOut">
              <a:rPr lang="zh-CN" altLang="en-US"/>
              <a:pPr>
                <a:defRPr/>
              </a:pPr>
              <a:t>2017/8/8 Tuesday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E813C-F6B3-48B0-87BE-C20E61F570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29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FD859-0CE0-4C97-A41C-68BF8D27B33A}" type="datetimeFigureOut">
              <a:rPr lang="zh-CN" altLang="en-US"/>
              <a:pPr>
                <a:defRPr/>
              </a:pPr>
              <a:t>2017/8/8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EC6EE-6205-4BDD-971E-35164ADE19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5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C5669-E834-4453-B8A1-ADA1D6DFCAAC}" type="datetimeFigureOut">
              <a:rPr lang="zh-CN" altLang="en-US"/>
              <a:pPr>
                <a:defRPr/>
              </a:pPr>
              <a:t>2017/8/8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FE553-EBD6-43EB-816A-45D25D5D4F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09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7B60DA3-B7B9-404E-B7CF-AD6664ED2208}" type="datetimeFigureOut">
              <a:rPr lang="zh-CN" altLang="en-US"/>
              <a:pPr>
                <a:defRPr/>
              </a:pPr>
              <a:t>2017/8/8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D8008B8-D918-4D31-9BCA-85AC140852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18" r:id="rId5"/>
    <p:sldLayoutId id="2147484119" r:id="rId6"/>
    <p:sldLayoutId id="2147484120" r:id="rId7"/>
    <p:sldLayoutId id="2147484121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0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2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6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7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4"/>
          <p:cNvSpPr txBox="1">
            <a:spLocks noChangeArrowheads="1"/>
          </p:cNvSpPr>
          <p:nvPr/>
        </p:nvSpPr>
        <p:spPr bwMode="auto">
          <a:xfrm>
            <a:off x="500063" y="4997450"/>
            <a:ext cx="3786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sz="3600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5"/>
          <p:cNvSpPr txBox="1">
            <a:spLocks/>
          </p:cNvSpPr>
          <p:nvPr/>
        </p:nvSpPr>
        <p:spPr bwMode="auto">
          <a:xfrm>
            <a:off x="428625" y="428625"/>
            <a:ext cx="5214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--QMANIFEST</a:t>
            </a:r>
            <a:endParaRPr lang="zh-CN" altLang="en-US" b="1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571500" y="476250"/>
            <a:ext cx="7429500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>
              <a:latin typeface="Arial" charset="0"/>
              <a:ea typeface="+mn-ea"/>
              <a:cs typeface="Times New Roman" pitchFamily="18" charset="0"/>
            </a:endParaRPr>
          </a:p>
          <a:p>
            <a:pPr marL="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zh-CN" altLang="en-US" dirty="0">
                <a:latin typeface="Arial" charset="0"/>
                <a:ea typeface="宋体" charset="-122"/>
              </a:rPr>
              <a:t>每一个协议栈实例（模块）由</a:t>
            </a:r>
            <a:r>
              <a:rPr lang="en-US" altLang="zh-CN" b="1" dirty="0">
                <a:latin typeface="Arial" charset="0"/>
                <a:ea typeface="宋体" charset="-122"/>
              </a:rPr>
              <a:t>QMANIFEST</a:t>
            </a:r>
            <a:r>
              <a:rPr lang="zh-CN" altLang="en-US" dirty="0">
                <a:latin typeface="Arial" charset="0"/>
                <a:ea typeface="宋体" charset="-122"/>
              </a:rPr>
              <a:t>数据结构来表示，</a:t>
            </a:r>
            <a:r>
              <a:rPr lang="en-US" altLang="zh-CN" dirty="0">
                <a:latin typeface="Arial" charset="0"/>
                <a:ea typeface="宋体" charset="-122"/>
              </a:rPr>
              <a:t>CSPL</a:t>
            </a:r>
            <a:r>
              <a:rPr lang="zh-CN" altLang="en-US" dirty="0">
                <a:latin typeface="Arial" charset="0"/>
                <a:ea typeface="宋体" charset="-122"/>
              </a:rPr>
              <a:t>通过此数据结构来和协议栈交互， </a:t>
            </a:r>
            <a:r>
              <a:rPr lang="en-US" altLang="zh-CN" dirty="0" err="1">
                <a:latin typeface="Arial" charset="0"/>
                <a:ea typeface="宋体" charset="-122"/>
              </a:rPr>
              <a:t>CSPL_RegisterModule</a:t>
            </a:r>
            <a:r>
              <a:rPr lang="zh-CN" altLang="en-US" dirty="0">
                <a:latin typeface="Arial" charset="0"/>
                <a:ea typeface="宋体" charset="-122"/>
              </a:rPr>
              <a:t>函数使用此结构体向</a:t>
            </a:r>
            <a:r>
              <a:rPr lang="en-US" altLang="zh-CN" dirty="0">
                <a:latin typeface="Arial" charset="0"/>
                <a:ea typeface="宋体" charset="-122"/>
              </a:rPr>
              <a:t>CSPL</a:t>
            </a:r>
            <a:r>
              <a:rPr lang="zh-CN" altLang="en-US" dirty="0">
                <a:latin typeface="Arial" charset="0"/>
                <a:ea typeface="宋体" charset="-122"/>
              </a:rPr>
              <a:t>注册</a:t>
            </a:r>
            <a:r>
              <a:rPr lang="en-US" altLang="zh-CN" dirty="0">
                <a:latin typeface="Arial" charset="0"/>
                <a:ea typeface="宋体" charset="-122"/>
              </a:rPr>
              <a:t>module</a:t>
            </a:r>
          </a:p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dirty="0">
              <a:latin typeface="Arial" charset="0"/>
              <a:ea typeface="+mn-ea"/>
              <a:cs typeface="Times New Roman" pitchFamily="18" charset="0"/>
            </a:endParaRPr>
          </a:p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>
              <a:latin typeface="Arial" charset="0"/>
              <a:ea typeface="+mn-ea"/>
              <a:cs typeface="Times New Roman" pitchFamily="18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2462213"/>
            <a:ext cx="5819775" cy="4038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圆角矩形标注 6"/>
          <p:cNvSpPr/>
          <p:nvPr/>
        </p:nvSpPr>
        <p:spPr>
          <a:xfrm>
            <a:off x="4867275" y="2571750"/>
            <a:ext cx="1360488" cy="357188"/>
          </a:xfrm>
          <a:prstGeom prst="wedgeRoundRectCallout">
            <a:avLst>
              <a:gd name="adj1" fmla="val -155409"/>
              <a:gd name="adj2" fmla="val 98193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rgbClr val="FF0000"/>
                </a:solidFill>
              </a:rPr>
              <a:t>Module ID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929313" y="3143250"/>
            <a:ext cx="1000125" cy="571500"/>
          </a:xfrm>
          <a:prstGeom prst="wedgeRoundRectCallout">
            <a:avLst>
              <a:gd name="adj1" fmla="val -126446"/>
              <a:gd name="adj2" fmla="val 43091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初始化函数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7358063" y="3714750"/>
            <a:ext cx="1500187" cy="785813"/>
          </a:xfrm>
          <a:prstGeom prst="wedgeRoundRectCallout">
            <a:avLst>
              <a:gd name="adj1" fmla="val -120097"/>
              <a:gd name="adj2" fmla="val 5157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消息、定时器处理入口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929438" y="5715000"/>
            <a:ext cx="1214437" cy="785813"/>
          </a:xfrm>
          <a:prstGeom prst="wedgeRoundRectCallout">
            <a:avLst>
              <a:gd name="adj1" fmla="val -172036"/>
              <a:gd name="adj2" fmla="val 1278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外部交互模块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214313" y="4572000"/>
            <a:ext cx="1500187" cy="785813"/>
          </a:xfrm>
          <a:prstGeom prst="wedgeRoundRectCallout">
            <a:avLst>
              <a:gd name="adj1" fmla="val 83076"/>
              <a:gd name="adj2" fmla="val 6612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消息编解码函数</a:t>
            </a:r>
          </a:p>
        </p:txBody>
      </p:sp>
      <p:sp>
        <p:nvSpPr>
          <p:cNvPr id="12" name="矩形 11"/>
          <p:cNvSpPr/>
          <p:nvPr/>
        </p:nvSpPr>
        <p:spPr>
          <a:xfrm>
            <a:off x="1857375" y="2714625"/>
            <a:ext cx="2357438" cy="5715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57375" y="3357563"/>
            <a:ext cx="3214688" cy="71437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857375" y="4214813"/>
            <a:ext cx="4500563" cy="71437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857375" y="5072063"/>
            <a:ext cx="4929188" cy="92868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build="allAtOnce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5"/>
          <p:cNvSpPr txBox="1">
            <a:spLocks/>
          </p:cNvSpPr>
          <p:nvPr/>
        </p:nvSpPr>
        <p:spPr bwMode="auto">
          <a:xfrm>
            <a:off x="428625" y="428625"/>
            <a:ext cx="5214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--cspl_address_t</a:t>
            </a:r>
            <a:endParaRPr lang="zh-CN" altLang="en-US" b="1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79388" y="476250"/>
            <a:ext cx="8640762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>
              <a:latin typeface="Arial" charset="0"/>
              <a:ea typeface="+mn-ea"/>
              <a:cs typeface="Times New Roman" pitchFamily="18" charset="0"/>
            </a:endParaRPr>
          </a:p>
          <a:p>
            <a:pPr marL="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zh-CN" altLang="en-US" dirty="0">
                <a:solidFill>
                  <a:srgbClr val="FF0000"/>
                </a:solidFill>
                <a:latin typeface="Arial" charset="0"/>
                <a:ea typeface="宋体" charset="-122"/>
              </a:rPr>
              <a:t>每一个协议栈路由信息用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charset="-122"/>
              </a:rPr>
              <a:t>cspl_address_t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  <a:ea typeface="宋体" charset="-122"/>
              </a:rPr>
              <a:t>数据结构来表示</a:t>
            </a:r>
            <a:r>
              <a:rPr lang="zh-CN" altLang="en-US" dirty="0">
                <a:latin typeface="Arial" charset="0"/>
                <a:ea typeface="宋体" charset="-122"/>
              </a:rPr>
              <a:t>，</a:t>
            </a:r>
            <a:r>
              <a:rPr lang="en-US" altLang="zh-CN" dirty="0" err="1">
                <a:latin typeface="Arial" charset="0"/>
                <a:ea typeface="宋体" charset="-122"/>
              </a:rPr>
              <a:t>CSPL_Open</a:t>
            </a:r>
            <a:r>
              <a:rPr lang="zh-CN" altLang="en-US" dirty="0">
                <a:latin typeface="Arial" charset="0"/>
                <a:ea typeface="宋体" charset="-122"/>
              </a:rPr>
              <a:t>内部通过此数据结构来配置本地接收和发送的路由（即创建相应的</a:t>
            </a:r>
            <a:r>
              <a:rPr lang="en-US" altLang="zh-CN" dirty="0" err="1">
                <a:latin typeface="Arial" charset="0"/>
                <a:ea typeface="宋体" charset="-122"/>
              </a:rPr>
              <a:t>fd</a:t>
            </a:r>
            <a:r>
              <a:rPr lang="zh-CN" altLang="en-US" dirty="0">
                <a:latin typeface="Arial" charset="0"/>
                <a:ea typeface="宋体" charset="-122"/>
              </a:rPr>
              <a:t>， 并加入到</a:t>
            </a:r>
            <a:r>
              <a:rPr lang="en-US" altLang="zh-CN" dirty="0" err="1">
                <a:latin typeface="Arial" charset="0"/>
                <a:ea typeface="宋体" charset="-122"/>
              </a:rPr>
              <a:t>epoll</a:t>
            </a:r>
            <a:r>
              <a:rPr lang="zh-CN" altLang="en-US" dirty="0">
                <a:latin typeface="Arial" charset="0"/>
                <a:ea typeface="宋体" charset="-122"/>
              </a:rPr>
              <a:t>中）。</a:t>
            </a:r>
            <a:endParaRPr lang="en-US" altLang="zh-CN" dirty="0">
              <a:latin typeface="Arial" charset="0"/>
              <a:ea typeface="宋体" charset="-122"/>
            </a:endParaRPr>
          </a:p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dirty="0">
              <a:latin typeface="Arial" charset="0"/>
              <a:ea typeface="+mn-ea"/>
              <a:cs typeface="Times New Roman" pitchFamily="18" charset="0"/>
            </a:endParaRPr>
          </a:p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>
              <a:latin typeface="Arial" charset="0"/>
              <a:ea typeface="+mn-ea"/>
              <a:cs typeface="Times New Roman" pitchFamily="18" charset="0"/>
            </a:endParaRPr>
          </a:p>
        </p:txBody>
      </p:sp>
      <p:pic>
        <p:nvPicPr>
          <p:cNvPr id="2048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9138"/>
            <a:ext cx="80645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6875463" y="3068638"/>
            <a:ext cx="1944687" cy="504825"/>
          </a:xfrm>
          <a:prstGeom prst="wedgeRoundRectCallout">
            <a:avLst>
              <a:gd name="adj1" fmla="val -61711"/>
              <a:gd name="adj2" fmla="val 2294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核心网往其他网元发送数据时，需要去掉</a:t>
            </a:r>
            <a:r>
              <a:rPr lang="en-US" altLang="zh-CN" sz="1200" dirty="0" err="1"/>
              <a:t>cspl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5"/>
          <p:cNvSpPr txBox="1">
            <a:spLocks/>
          </p:cNvSpPr>
          <p:nvPr/>
        </p:nvSpPr>
        <p:spPr bwMode="auto">
          <a:xfrm>
            <a:off x="428625" y="428625"/>
            <a:ext cx="5214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--qvars</a:t>
            </a:r>
            <a:endParaRPr lang="zh-CN" altLang="en-US" b="1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150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205038"/>
            <a:ext cx="803116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文本框 5"/>
          <p:cNvSpPr txBox="1">
            <a:spLocks noChangeArrowheads="1"/>
          </p:cNvSpPr>
          <p:nvPr/>
        </p:nvSpPr>
        <p:spPr bwMode="auto">
          <a:xfrm>
            <a:off x="436563" y="1220788"/>
            <a:ext cx="82248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cs typeface="Times New Roman" panose="02020603050405020304" pitchFamily="18" charset="0"/>
              </a:rPr>
              <a:t>qvars</a:t>
            </a:r>
            <a:r>
              <a:rPr lang="zh-CN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结构体用于描述</a:t>
            </a:r>
            <a:r>
              <a:rPr lang="en-US" altLang="zh-CN" sz="1800">
                <a:latin typeface="Arial" panose="020B0604020202020204" pitchFamily="34" charset="0"/>
                <a:cs typeface="Times New Roman" panose="02020603050405020304" pitchFamily="18" charset="0"/>
              </a:rPr>
              <a:t>driver</a:t>
            </a:r>
            <a:r>
              <a:rPr lang="zh-CN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，当模块未设置立即发送标志时，</a:t>
            </a:r>
            <a:r>
              <a:rPr lang="en-US" altLang="zh-CN" sz="1800">
                <a:latin typeface="Arial" panose="020B0604020202020204" pitchFamily="34" charset="0"/>
                <a:cs typeface="Times New Roman" panose="02020603050405020304" pitchFamily="18" charset="0"/>
              </a:rPr>
              <a:t>hold</a:t>
            </a:r>
            <a:r>
              <a:rPr lang="zh-CN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队列用于存放</a:t>
            </a:r>
            <a:endParaRPr lang="en-US" altLang="zh-CN" sz="18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所有的发送消息，当本</a:t>
            </a:r>
            <a:r>
              <a:rPr lang="en-US" altLang="zh-CN" sz="1800">
                <a:latin typeface="Arial" panose="020B0604020202020204" pitchFamily="34" charset="0"/>
                <a:cs typeface="Times New Roman" panose="02020603050405020304" pitchFamily="18" charset="0"/>
              </a:rPr>
              <a:t>driver</a:t>
            </a:r>
            <a:r>
              <a:rPr lang="zh-CN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调度运行时，会将所有</a:t>
            </a:r>
            <a:r>
              <a:rPr lang="en-US" altLang="zh-CN" sz="1800">
                <a:latin typeface="Arial" panose="020B0604020202020204" pitchFamily="34" charset="0"/>
                <a:cs typeface="Times New Roman" panose="02020603050405020304" pitchFamily="18" charset="0"/>
              </a:rPr>
              <a:t>hold</a:t>
            </a:r>
            <a:r>
              <a:rPr lang="zh-CN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消息都发送出去。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3003550" y="2363788"/>
            <a:ext cx="1617663" cy="504825"/>
          </a:xfrm>
          <a:prstGeom prst="wedgeRoundRectCallout">
            <a:avLst>
              <a:gd name="adj1" fmla="val -58216"/>
              <a:gd name="adj2" fmla="val 2887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用于遍历所有</a:t>
            </a:r>
            <a:r>
              <a:rPr lang="en-US" altLang="zh-CN" sz="1400" dirty="0"/>
              <a:t>driver</a:t>
            </a:r>
            <a:endParaRPr lang="zh-CN" altLang="en-US" sz="1400" dirty="0"/>
          </a:p>
        </p:txBody>
      </p:sp>
      <p:sp>
        <p:nvSpPr>
          <p:cNvPr id="3" name="圆角矩形标注 2"/>
          <p:cNvSpPr/>
          <p:nvPr/>
        </p:nvSpPr>
        <p:spPr>
          <a:xfrm>
            <a:off x="3003549" y="4293393"/>
            <a:ext cx="1617663" cy="575767"/>
          </a:xfrm>
          <a:prstGeom prst="wedgeRoundRectCallout">
            <a:avLst>
              <a:gd name="adj1" fmla="val -57945"/>
              <a:gd name="adj2" fmla="val 2492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用于遍历此</a:t>
            </a:r>
            <a:r>
              <a:rPr lang="en-US" altLang="zh-CN" sz="1400" dirty="0"/>
              <a:t>driver</a:t>
            </a:r>
            <a:r>
              <a:rPr lang="zh-CN" altLang="en-US" sz="1400" dirty="0"/>
              <a:t>下所有</a:t>
            </a:r>
            <a:r>
              <a:rPr lang="en-US" altLang="zh-CN" sz="1400" dirty="0"/>
              <a:t>module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5"/>
          <p:cNvSpPr txBox="1">
            <a:spLocks/>
          </p:cNvSpPr>
          <p:nvPr/>
        </p:nvSpPr>
        <p:spPr bwMode="auto">
          <a:xfrm>
            <a:off x="428625" y="428625"/>
            <a:ext cx="5214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  <a:r>
              <a:rPr lang="en-US" altLang="zh-CN" b="1" dirty="0" smtClean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--QSHELL</a:t>
            </a:r>
            <a:endParaRPr lang="zh-CN" altLang="en-US" b="1" dirty="0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253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76475"/>
            <a:ext cx="7745413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文本框 3"/>
          <p:cNvSpPr txBox="1">
            <a:spLocks noChangeArrowheads="1"/>
          </p:cNvSpPr>
          <p:nvPr/>
        </p:nvSpPr>
        <p:spPr bwMode="auto">
          <a:xfrm>
            <a:off x="436563" y="1354138"/>
            <a:ext cx="8482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cs typeface="Times New Roman" panose="02020603050405020304" pitchFamily="18" charset="0"/>
              </a:rPr>
              <a:t>QSHELL</a:t>
            </a:r>
            <a:r>
              <a:rPr lang="zh-CN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结构体用于适配不同的操作系统， 属于</a:t>
            </a:r>
            <a:r>
              <a:rPr lang="en-US" altLang="zh-CN" sz="1800">
                <a:latin typeface="Arial" panose="020B0604020202020204" pitchFamily="34" charset="0"/>
                <a:cs typeface="Times New Roman" panose="02020603050405020304" pitchFamily="18" charset="0"/>
              </a:rPr>
              <a:t>OSAL</a:t>
            </a:r>
            <a:r>
              <a:rPr lang="zh-CN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层。使用多路复用</a:t>
            </a:r>
            <a:r>
              <a:rPr lang="en-US" altLang="zh-CN" sz="1800">
                <a:latin typeface="Arial" panose="020B0604020202020204" pitchFamily="34" charset="0"/>
                <a:cs typeface="Times New Roman" panose="02020603050405020304" pitchFamily="18" charset="0"/>
              </a:rPr>
              <a:t>IO</a:t>
            </a:r>
            <a:r>
              <a:rPr lang="zh-CN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模型，</a:t>
            </a:r>
            <a:endParaRPr lang="en-US" altLang="zh-CN" sz="18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内部使用</a:t>
            </a:r>
            <a:r>
              <a:rPr lang="en-US" altLang="zh-CN" sz="1800">
                <a:latin typeface="Arial" panose="020B0604020202020204" pitchFamily="34" charset="0"/>
                <a:cs typeface="Times New Roman" panose="02020603050405020304" pitchFamily="18" charset="0"/>
              </a:rPr>
              <a:t>epoll</a:t>
            </a:r>
            <a:r>
              <a:rPr lang="zh-CN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完成对多路事件的监控</a:t>
            </a:r>
            <a:endParaRPr lang="en-US" altLang="zh-CN" sz="18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1403350" y="4508500"/>
            <a:ext cx="3240088" cy="433388"/>
          </a:xfrm>
          <a:prstGeom prst="wedgeRoundRectCallout">
            <a:avLst>
              <a:gd name="adj1" fmla="val -30813"/>
              <a:gd name="adj2" fmla="val -7595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FF0000"/>
                </a:solidFill>
              </a:rPr>
              <a:t>receive</a:t>
            </a:r>
            <a:r>
              <a:rPr lang="zh-CN" altLang="en-US" sz="1400" dirty="0">
                <a:solidFill>
                  <a:srgbClr val="FF0000"/>
                </a:solidFill>
              </a:rPr>
              <a:t>内部调用</a:t>
            </a:r>
            <a:r>
              <a:rPr lang="en-US" altLang="zh-CN" sz="1400" dirty="0" err="1">
                <a:solidFill>
                  <a:srgbClr val="FF0000"/>
                </a:solidFill>
              </a:rPr>
              <a:t>epoll_wait</a:t>
            </a:r>
            <a:r>
              <a:rPr lang="zh-CN" altLang="en-US" sz="1400" dirty="0">
                <a:solidFill>
                  <a:srgbClr val="FF0000"/>
                </a:solidFill>
              </a:rPr>
              <a:t>时传入的时间参数为</a:t>
            </a:r>
            <a:r>
              <a:rPr lang="en-US" altLang="zh-CN" sz="1400" dirty="0">
                <a:solidFill>
                  <a:srgbClr val="FF0000"/>
                </a:solidFill>
              </a:rPr>
              <a:t>0</a:t>
            </a:r>
            <a:r>
              <a:rPr lang="zh-CN" altLang="en-US" sz="1400" dirty="0">
                <a:solidFill>
                  <a:srgbClr val="FF0000"/>
                </a:solidFill>
              </a:rPr>
              <a:t>，是非阻塞调用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4572000" y="6021388"/>
            <a:ext cx="3671888" cy="612775"/>
          </a:xfrm>
          <a:prstGeom prst="wedgeRoundRectCallout">
            <a:avLst>
              <a:gd name="adj1" fmla="val 6885"/>
              <a:gd name="adj2" fmla="val -12563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rgbClr val="FF0000"/>
                </a:solidFill>
              </a:rPr>
              <a:t>每一条路由信息实际都对应着一个</a:t>
            </a:r>
            <a:r>
              <a:rPr lang="en-US" altLang="zh-CN" sz="1400" dirty="0" err="1">
                <a:solidFill>
                  <a:srgbClr val="FF0000"/>
                </a:solidFill>
              </a:rPr>
              <a:t>fd</a:t>
            </a:r>
            <a:r>
              <a:rPr lang="zh-CN" altLang="en-US" sz="1400" dirty="0">
                <a:solidFill>
                  <a:srgbClr val="FF0000"/>
                </a:solidFill>
              </a:rPr>
              <a:t>，并加入到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epoll</a:t>
            </a:r>
            <a:r>
              <a:rPr lang="zh-CN" altLang="en-US" sz="1400" dirty="0">
                <a:solidFill>
                  <a:srgbClr val="FF0000"/>
                </a:solidFill>
              </a:rPr>
              <a:t>的监听数组中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5"/>
          <p:cNvSpPr txBox="1">
            <a:spLocks/>
          </p:cNvSpPr>
          <p:nvPr/>
        </p:nvSpPr>
        <p:spPr bwMode="auto">
          <a:xfrm>
            <a:off x="428625" y="428625"/>
            <a:ext cx="5214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--QWAIT</a:t>
            </a:r>
            <a:endParaRPr lang="zh-CN" altLang="en-US" b="1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" name="文本框 3"/>
          <p:cNvSpPr txBox="1">
            <a:spLocks noChangeArrowheads="1"/>
          </p:cNvSpPr>
          <p:nvPr/>
        </p:nvSpPr>
        <p:spPr bwMode="auto">
          <a:xfrm>
            <a:off x="436563" y="1354138"/>
            <a:ext cx="844073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cs typeface="Times New Roman" panose="02020603050405020304" pitchFamily="18" charset="0"/>
              </a:rPr>
              <a:t>QWAIT</a:t>
            </a:r>
            <a:r>
              <a:rPr lang="zh-CN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结构体用于适配不同的操作系统， 属于</a:t>
            </a:r>
            <a:r>
              <a:rPr lang="en-US" altLang="zh-CN" sz="1800">
                <a:latin typeface="Arial" panose="020B0604020202020204" pitchFamily="34" charset="0"/>
                <a:cs typeface="Times New Roman" panose="02020603050405020304" pitchFamily="18" charset="0"/>
              </a:rPr>
              <a:t>OSAL</a:t>
            </a:r>
            <a:r>
              <a:rPr lang="zh-CN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层。使用条件变量</a:t>
            </a:r>
            <a:r>
              <a:rPr lang="en-US" altLang="zh-CN" sz="1800">
                <a:latin typeface="Arial" panose="020B0604020202020204" pitchFamily="34" charset="0"/>
                <a:cs typeface="Times New Roman" panose="02020603050405020304" pitchFamily="18" charset="0"/>
              </a:rPr>
              <a:t>+</a:t>
            </a:r>
            <a:r>
              <a:rPr lang="zh-CN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互斥锁</a:t>
            </a:r>
            <a:r>
              <a:rPr lang="zh-CN" altLang="en-US" sz="1800">
                <a:latin typeface="Arial" panose="020B0604020202020204" pitchFamily="34" charset="0"/>
              </a:rPr>
              <a:t>，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完成</a:t>
            </a:r>
            <a:r>
              <a:rPr lang="en-US" altLang="zh-CN" sz="1800">
                <a:latin typeface="Arial" panose="020B0604020202020204" pitchFamily="34" charset="0"/>
                <a:cs typeface="Times New Roman" panose="02020603050405020304" pitchFamily="18" charset="0"/>
              </a:rPr>
              <a:t>driver</a:t>
            </a:r>
            <a:r>
              <a:rPr lang="zh-CN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的睡眠与唤醒操作。</a:t>
            </a:r>
            <a:endParaRPr lang="en-US" altLang="zh-CN" sz="1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55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420938"/>
            <a:ext cx="84772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文本框 5"/>
          <p:cNvSpPr txBox="1">
            <a:spLocks noChangeArrowheads="1"/>
          </p:cNvSpPr>
          <p:nvPr/>
        </p:nvSpPr>
        <p:spPr bwMode="auto">
          <a:xfrm>
            <a:off x="436563" y="4883150"/>
            <a:ext cx="83121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latin typeface="Arial" panose="020B0604020202020204" pitchFamily="34" charset="0"/>
                <a:cs typeface="Times New Roman" panose="02020603050405020304" pitchFamily="18" charset="0"/>
              </a:rPr>
              <a:t>walltime</a:t>
            </a:r>
            <a:r>
              <a:rPr lang="zh-CN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内部使用</a:t>
            </a:r>
            <a:r>
              <a:rPr lang="en-US" altLang="zh-CN" sz="1800" dirty="0" err="1">
                <a:latin typeface="Arial" panose="020B0604020202020204" pitchFamily="34" charset="0"/>
                <a:cs typeface="Times New Roman" panose="02020603050405020304" pitchFamily="18" charset="0"/>
              </a:rPr>
              <a:t>clock_gettime</a:t>
            </a:r>
            <a:r>
              <a:rPr lang="en-US" altLang="zh-CN" sz="1800" dirty="0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CLOCK_MONOTONIC</a:t>
            </a:r>
            <a:r>
              <a:rPr lang="en-US" altLang="zh-CN" sz="1800" dirty="0">
                <a:latin typeface="Arial" panose="020B0604020202020204" pitchFamily="34" charset="0"/>
                <a:cs typeface="Times New Roman" panose="02020603050405020304" pitchFamily="18" charset="0"/>
              </a:rPr>
              <a:t>, &amp;</a:t>
            </a:r>
            <a:r>
              <a:rPr lang="en-US" altLang="zh-CN" sz="1800" dirty="0" err="1">
                <a:latin typeface="Arial" panose="020B0604020202020204" pitchFamily="34" charset="0"/>
                <a:cs typeface="Times New Roman" panose="02020603050405020304" pitchFamily="18" charset="0"/>
              </a:rPr>
              <a:t>ts</a:t>
            </a:r>
            <a:r>
              <a:rPr lang="en-US" altLang="zh-CN" sz="1800" dirty="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获取系统时间，</a:t>
            </a:r>
            <a:endParaRPr lang="en-US" altLang="zh-CN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此时间为单调递增时间，避免系统时间修改后， 对定时器造成影响。</a:t>
            </a:r>
            <a:endParaRPr lang="en-US" altLang="zh-CN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latin typeface="Arial" panose="020B0604020202020204" pitchFamily="34" charset="0"/>
                <a:cs typeface="Times New Roman" panose="02020603050405020304" pitchFamily="18" charset="0"/>
              </a:rPr>
              <a:t>newchannel</a:t>
            </a:r>
            <a:r>
              <a:rPr lang="zh-CN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中创建的条件变量使用函数</a:t>
            </a:r>
            <a:r>
              <a:rPr lang="en-US" altLang="zh-CN" sz="1800" dirty="0" err="1">
                <a:latin typeface="Arial" panose="020B0604020202020204" pitchFamily="34" charset="0"/>
                <a:cs typeface="Times New Roman" panose="02020603050405020304" pitchFamily="18" charset="0"/>
              </a:rPr>
              <a:t>pthread_condattr_setclock</a:t>
            </a:r>
            <a:r>
              <a:rPr lang="en-US" altLang="zh-CN" sz="1800" dirty="0">
                <a:latin typeface="Arial" panose="020B0604020202020204" pitchFamily="34" charset="0"/>
                <a:cs typeface="Times New Roman" panose="02020603050405020304" pitchFamily="18" charset="0"/>
              </a:rPr>
              <a:t>(&amp;</a:t>
            </a:r>
            <a:r>
              <a:rPr lang="en-US" altLang="zh-CN" sz="1800" dirty="0" err="1">
                <a:latin typeface="Arial" panose="020B0604020202020204" pitchFamily="34" charset="0"/>
                <a:cs typeface="Times New Roman" panose="02020603050405020304" pitchFamily="18" charset="0"/>
              </a:rPr>
              <a:t>condattr</a:t>
            </a:r>
            <a:r>
              <a:rPr lang="en-US" altLang="zh-CN" sz="1800" dirty="0"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CLOCK_MONOTONIC</a:t>
            </a:r>
            <a:r>
              <a:rPr lang="en-US" altLang="zh-CN" sz="1800" dirty="0">
                <a:latin typeface="Arial" panose="020B0604020202020204" pitchFamily="34" charset="0"/>
                <a:cs typeface="Times New Roman" panose="02020603050405020304" pitchFamily="18" charset="0"/>
              </a:rPr>
              <a:t>);</a:t>
            </a:r>
            <a:r>
              <a:rPr lang="zh-CN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来避免系统时间修改所造成的影响</a:t>
            </a:r>
            <a:endParaRPr lang="en-US" altLang="zh-CN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7452320" y="3356992"/>
            <a:ext cx="1584176" cy="432048"/>
          </a:xfrm>
          <a:prstGeom prst="wedgeRoundRectCallout">
            <a:avLst>
              <a:gd name="adj1" fmla="val -57567"/>
              <a:gd name="adj2" fmla="val 2294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pthread_cond_wait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pthread_cond_signa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5"/>
          <p:cNvSpPr txBox="1">
            <a:spLocks/>
          </p:cNvSpPr>
          <p:nvPr/>
        </p:nvSpPr>
        <p:spPr bwMode="auto">
          <a:xfrm>
            <a:off x="428625" y="428625"/>
            <a:ext cx="5214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--QSYSOP</a:t>
            </a:r>
            <a:endParaRPr lang="zh-CN" altLang="en-US" b="1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9" name="文本框 3"/>
          <p:cNvSpPr txBox="1">
            <a:spLocks noChangeArrowheads="1"/>
          </p:cNvSpPr>
          <p:nvPr/>
        </p:nvSpPr>
        <p:spPr bwMode="auto">
          <a:xfrm>
            <a:off x="436563" y="1125538"/>
            <a:ext cx="854551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cs typeface="Times New Roman" panose="02020603050405020304" pitchFamily="18" charset="0"/>
              </a:rPr>
              <a:t>QSYSOP</a:t>
            </a:r>
            <a:r>
              <a:rPr lang="zh-CN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结构体用于适配不同的操作系统， 属于</a:t>
            </a:r>
            <a:r>
              <a:rPr lang="en-US" altLang="zh-CN" sz="1800" dirty="0">
                <a:latin typeface="Arial" panose="020B0604020202020204" pitchFamily="34" charset="0"/>
                <a:cs typeface="Times New Roman" panose="02020603050405020304" pitchFamily="18" charset="0"/>
              </a:rPr>
              <a:t>OSAL</a:t>
            </a:r>
            <a:r>
              <a:rPr lang="zh-CN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层。使用</a:t>
            </a:r>
            <a:r>
              <a:rPr lang="en-US" altLang="zh-CN" sz="1800" dirty="0" err="1">
                <a:latin typeface="Arial" panose="020B0604020202020204" pitchFamily="34" charset="0"/>
                <a:cs typeface="Times New Roman" panose="02020603050405020304" pitchFamily="18" charset="0"/>
              </a:rPr>
              <a:t>linux</a:t>
            </a:r>
            <a:r>
              <a:rPr lang="zh-CN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线程局部存储</a:t>
            </a:r>
            <a:endParaRPr lang="en-US" altLang="zh-CN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设施来存放每个线程都具有的信息</a:t>
            </a:r>
            <a:endParaRPr lang="en-US" altLang="zh-CN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58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2001838"/>
            <a:ext cx="713422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2681288" y="2109788"/>
            <a:ext cx="3000375" cy="42338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domain                     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376488" y="1804988"/>
            <a:ext cx="3000375" cy="42338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domain                     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071688" y="1500188"/>
            <a:ext cx="3000375" cy="42338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domain </a:t>
            </a: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zh-CN" altLang="en-US" sz="1600" dirty="0" smtClean="0">
                <a:solidFill>
                  <a:schemeClr val="tx1"/>
                </a:solidFill>
              </a:rPr>
              <a:t>进程</a:t>
            </a:r>
            <a:r>
              <a:rPr lang="en-US" altLang="zh-CN" sz="1600" dirty="0" smtClean="0">
                <a:solidFill>
                  <a:schemeClr val="tx1"/>
                </a:solidFill>
              </a:rPr>
              <a:t>)                    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571750" y="2162175"/>
            <a:ext cx="2000250" cy="32337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driver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606" name="日期占位符 5"/>
          <p:cNvSpPr txBox="1">
            <a:spLocks/>
          </p:cNvSpPr>
          <p:nvPr/>
        </p:nvSpPr>
        <p:spPr bwMode="auto">
          <a:xfrm>
            <a:off x="395288" y="458788"/>
            <a:ext cx="47863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运行模式</a:t>
            </a: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单线程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857500" y="2714625"/>
            <a:ext cx="1357313" cy="571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module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609" name="TextBox 26"/>
          <p:cNvSpPr txBox="1">
            <a:spLocks noChangeArrowheads="1"/>
          </p:cNvSpPr>
          <p:nvPr/>
        </p:nvSpPr>
        <p:spPr bwMode="auto">
          <a:xfrm rot="5400000">
            <a:off x="3313113" y="4116388"/>
            <a:ext cx="458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642938" y="2000250"/>
            <a:ext cx="1143000" cy="785813"/>
          </a:xfrm>
          <a:prstGeom prst="wedgeRoundRectCallout">
            <a:avLst>
              <a:gd name="adj1" fmla="val 151565"/>
              <a:gd name="adj2" fmla="val 86603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协议栈模块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857500" y="3429000"/>
            <a:ext cx="1357313" cy="571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module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857500" y="4429125"/>
            <a:ext cx="1357313" cy="571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module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6143625" y="1571625"/>
            <a:ext cx="2357438" cy="1285875"/>
          </a:xfrm>
          <a:prstGeom prst="wedgeRoundRectCallout">
            <a:avLst>
              <a:gd name="adj1" fmla="val -107559"/>
              <a:gd name="adj2" fmla="val 55096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en-US" altLang="zh-CN" dirty="0" smtClean="0">
                <a:solidFill>
                  <a:srgbClr val="FF0000"/>
                </a:solidFill>
              </a:rPr>
              <a:t>domain(</a:t>
            </a:r>
            <a:r>
              <a:rPr lang="zh-CN" altLang="en-US" dirty="0" smtClean="0">
                <a:solidFill>
                  <a:srgbClr val="FF0000"/>
                </a:solidFill>
              </a:rPr>
              <a:t>进程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只有</a:t>
            </a: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en-US" altLang="zh-CN" dirty="0">
                <a:solidFill>
                  <a:srgbClr val="FF0000"/>
                </a:solidFill>
              </a:rPr>
              <a:t>driver</a:t>
            </a:r>
            <a:r>
              <a:rPr lang="zh-CN" altLang="en-US" dirty="0">
                <a:solidFill>
                  <a:srgbClr val="FF0000"/>
                </a:solidFill>
              </a:rPr>
              <a:t>，所有协议栈模块运行在一个</a:t>
            </a:r>
            <a:r>
              <a:rPr lang="en-US" altLang="zh-CN" dirty="0">
                <a:solidFill>
                  <a:srgbClr val="FF0000"/>
                </a:solidFill>
              </a:rPr>
              <a:t>driver</a:t>
            </a:r>
            <a:r>
              <a:rPr lang="zh-CN" altLang="en-US" dirty="0">
                <a:solidFill>
                  <a:srgbClr val="FF0000"/>
                </a:solidFill>
              </a:rPr>
              <a:t>内</a:t>
            </a:r>
          </a:p>
        </p:txBody>
      </p:sp>
      <p:sp>
        <p:nvSpPr>
          <p:cNvPr id="22" name="圆角矩形标注 21"/>
          <p:cNvSpPr/>
          <p:nvPr/>
        </p:nvSpPr>
        <p:spPr>
          <a:xfrm>
            <a:off x="6300788" y="4652963"/>
            <a:ext cx="2519362" cy="1071562"/>
          </a:xfrm>
          <a:prstGeom prst="wedgeRoundRectCallout">
            <a:avLst>
              <a:gd name="adj1" fmla="val -128788"/>
              <a:gd name="adj2" fmla="val -14162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 smtClean="0">
                <a:solidFill>
                  <a:srgbClr val="FF0000"/>
                </a:solidFill>
              </a:rPr>
              <a:t>river</a:t>
            </a:r>
            <a:r>
              <a:rPr lang="zh-CN" altLang="en-US" dirty="0">
                <a:solidFill>
                  <a:srgbClr val="FF0000"/>
                </a:solidFill>
              </a:rPr>
              <a:t>驱动协议栈运行</a:t>
            </a:r>
          </a:p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，同时负责对外通信（收发消息）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3214688" y="1714500"/>
            <a:ext cx="5572125" cy="4286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domain                     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000375" y="1928813"/>
            <a:ext cx="5572125" cy="4286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domain                     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86063" y="2143125"/>
            <a:ext cx="5572125" cy="4286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domain                     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86125" y="2786063"/>
            <a:ext cx="1214438" cy="2357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driver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630" name="日期占位符 5"/>
          <p:cNvSpPr txBox="1">
            <a:spLocks/>
          </p:cNvSpPr>
          <p:nvPr/>
        </p:nvSpPr>
        <p:spPr bwMode="auto">
          <a:xfrm>
            <a:off x="285750" y="428625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运行模式</a:t>
            </a: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多线程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500438" y="3214688"/>
            <a:ext cx="714375" cy="3571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633" name="TextBox 26"/>
          <p:cNvSpPr txBox="1">
            <a:spLocks noChangeArrowheads="1"/>
          </p:cNvSpPr>
          <p:nvPr/>
        </p:nvSpPr>
        <p:spPr bwMode="auto">
          <a:xfrm>
            <a:off x="6072188" y="3857625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00438" y="3714750"/>
            <a:ext cx="714375" cy="35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500438" y="4572000"/>
            <a:ext cx="714375" cy="35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636" name="TextBox 26"/>
          <p:cNvSpPr txBox="1">
            <a:spLocks noChangeArrowheads="1"/>
          </p:cNvSpPr>
          <p:nvPr/>
        </p:nvSpPr>
        <p:spPr bwMode="auto">
          <a:xfrm rot="5400000">
            <a:off x="3670300" y="4187825"/>
            <a:ext cx="458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786313" y="2786063"/>
            <a:ext cx="1214437" cy="2357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driver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000625" y="3214688"/>
            <a:ext cx="714375" cy="3571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000625" y="3714750"/>
            <a:ext cx="714375" cy="35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000625" y="4572000"/>
            <a:ext cx="714375" cy="35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641" name="TextBox 26"/>
          <p:cNvSpPr txBox="1">
            <a:spLocks noChangeArrowheads="1"/>
          </p:cNvSpPr>
          <p:nvPr/>
        </p:nvSpPr>
        <p:spPr bwMode="auto">
          <a:xfrm rot="5400000">
            <a:off x="5170488" y="4187825"/>
            <a:ext cx="458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572250" y="2786063"/>
            <a:ext cx="1214438" cy="2357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driver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786563" y="3214688"/>
            <a:ext cx="714375" cy="3571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86563" y="3714750"/>
            <a:ext cx="714375" cy="35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86563" y="4572000"/>
            <a:ext cx="714375" cy="35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646" name="TextBox 26"/>
          <p:cNvSpPr txBox="1">
            <a:spLocks noChangeArrowheads="1"/>
          </p:cNvSpPr>
          <p:nvPr/>
        </p:nvSpPr>
        <p:spPr bwMode="auto">
          <a:xfrm rot="5400000">
            <a:off x="6956425" y="4187825"/>
            <a:ext cx="458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286125" y="5357813"/>
            <a:ext cx="4500563" cy="71437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main driver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285750" y="1714500"/>
            <a:ext cx="1928813" cy="1500188"/>
          </a:xfrm>
          <a:prstGeom prst="wedgeRoundRectCallout">
            <a:avLst>
              <a:gd name="adj1" fmla="val 109930"/>
              <a:gd name="adj2" fmla="val 49616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en-US" altLang="zh-CN" dirty="0">
                <a:solidFill>
                  <a:srgbClr val="FF0000"/>
                </a:solidFill>
              </a:rPr>
              <a:t>domain</a:t>
            </a:r>
            <a:r>
              <a:rPr lang="zh-CN" altLang="en-US" dirty="0">
                <a:solidFill>
                  <a:srgbClr val="FF0000"/>
                </a:solidFill>
              </a:rPr>
              <a:t>有多个</a:t>
            </a:r>
            <a:r>
              <a:rPr lang="en-US" altLang="zh-CN" dirty="0">
                <a:solidFill>
                  <a:srgbClr val="FF0000"/>
                </a:solidFill>
              </a:rPr>
              <a:t>driver</a:t>
            </a:r>
            <a:r>
              <a:rPr lang="zh-CN" altLang="en-US" dirty="0">
                <a:solidFill>
                  <a:srgbClr val="FF0000"/>
                </a:solidFill>
              </a:rPr>
              <a:t>，协议栈模块分散运行在多个</a:t>
            </a:r>
            <a:r>
              <a:rPr lang="en-US" altLang="zh-CN" dirty="0">
                <a:solidFill>
                  <a:srgbClr val="FF0000"/>
                </a:solidFill>
              </a:rPr>
              <a:t>driver</a:t>
            </a:r>
            <a:r>
              <a:rPr lang="zh-CN" altLang="en-US" dirty="0">
                <a:solidFill>
                  <a:srgbClr val="FF0000"/>
                </a:solidFill>
              </a:rPr>
              <a:t>上</a:t>
            </a:r>
          </a:p>
        </p:txBody>
      </p:sp>
      <p:sp>
        <p:nvSpPr>
          <p:cNvPr id="25" name="圆角矩形标注 24"/>
          <p:cNvSpPr/>
          <p:nvPr/>
        </p:nvSpPr>
        <p:spPr>
          <a:xfrm>
            <a:off x="285750" y="4283075"/>
            <a:ext cx="1785938" cy="1306513"/>
          </a:xfrm>
          <a:prstGeom prst="wedgeRoundRectCallout">
            <a:avLst>
              <a:gd name="adj1" fmla="val 124578"/>
              <a:gd name="adj2" fmla="val 54589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rgbClr val="FF0000"/>
                </a:solidFill>
              </a:rPr>
              <a:t>domain</a:t>
            </a:r>
            <a:r>
              <a:rPr lang="zh-CN" altLang="en-US" dirty="0">
                <a:solidFill>
                  <a:srgbClr val="FF0000"/>
                </a:solidFill>
              </a:rPr>
              <a:t>内有一个主</a:t>
            </a:r>
            <a:r>
              <a:rPr lang="en-US" altLang="zh-CN" dirty="0">
                <a:solidFill>
                  <a:srgbClr val="FF0000"/>
                </a:solidFill>
              </a:rPr>
              <a:t>driver</a:t>
            </a:r>
            <a:r>
              <a:rPr lang="zh-CN" altLang="en-US" dirty="0">
                <a:solidFill>
                  <a:srgbClr val="FF0000"/>
                </a:solidFill>
              </a:rPr>
              <a:t>负责对外通信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收发消息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3214688" y="1376363"/>
            <a:ext cx="5572125" cy="47894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domain                     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000375" y="1579563"/>
            <a:ext cx="5572125" cy="48736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domain                     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44788" y="1804988"/>
            <a:ext cx="5572125" cy="47926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domain                     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86125" y="2447925"/>
            <a:ext cx="1214438" cy="23574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driver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654" name="日期占位符 5"/>
          <p:cNvSpPr txBox="1">
            <a:spLocks/>
          </p:cNvSpPr>
          <p:nvPr/>
        </p:nvSpPr>
        <p:spPr bwMode="auto">
          <a:xfrm>
            <a:off x="120650" y="584200"/>
            <a:ext cx="79295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运行模式</a:t>
            </a: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多线程</a:t>
            </a:r>
            <a:endParaRPr lang="en-US" altLang="zh-CN" b="1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+IndependDriver</a:t>
            </a:r>
            <a:endParaRPr lang="zh-CN" altLang="en-US" b="1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500438" y="2876550"/>
            <a:ext cx="714375" cy="35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656" name="TextBox 26"/>
          <p:cNvSpPr txBox="1">
            <a:spLocks noChangeArrowheads="1"/>
          </p:cNvSpPr>
          <p:nvPr/>
        </p:nvSpPr>
        <p:spPr bwMode="auto">
          <a:xfrm>
            <a:off x="6072188" y="3857625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500438" y="3376613"/>
            <a:ext cx="714375" cy="3571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500438" y="4233863"/>
            <a:ext cx="714375" cy="3571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659" name="TextBox 26"/>
          <p:cNvSpPr txBox="1">
            <a:spLocks noChangeArrowheads="1"/>
          </p:cNvSpPr>
          <p:nvPr/>
        </p:nvSpPr>
        <p:spPr bwMode="auto">
          <a:xfrm rot="5400000">
            <a:off x="3670300" y="3849688"/>
            <a:ext cx="458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786313" y="2447925"/>
            <a:ext cx="1214437" cy="23574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driver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000625" y="2876550"/>
            <a:ext cx="714375" cy="35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000625" y="3376613"/>
            <a:ext cx="714375" cy="3571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000625" y="4233863"/>
            <a:ext cx="714375" cy="3571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664" name="TextBox 26"/>
          <p:cNvSpPr txBox="1">
            <a:spLocks noChangeArrowheads="1"/>
          </p:cNvSpPr>
          <p:nvPr/>
        </p:nvSpPr>
        <p:spPr bwMode="auto">
          <a:xfrm rot="5400000">
            <a:off x="5170488" y="3849688"/>
            <a:ext cx="458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572250" y="2447925"/>
            <a:ext cx="1214438" cy="39179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独立</a:t>
            </a:r>
            <a:r>
              <a:rPr lang="en-US" altLang="zh-CN" sz="1600" dirty="0">
                <a:solidFill>
                  <a:schemeClr val="tx1"/>
                </a:solidFill>
              </a:rPr>
              <a:t>driver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786563" y="2876550"/>
            <a:ext cx="714375" cy="35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86563" y="3376613"/>
            <a:ext cx="714375" cy="3571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86563" y="4233863"/>
            <a:ext cx="714375" cy="3571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669" name="TextBox 26"/>
          <p:cNvSpPr txBox="1">
            <a:spLocks noChangeArrowheads="1"/>
          </p:cNvSpPr>
          <p:nvPr/>
        </p:nvSpPr>
        <p:spPr bwMode="auto">
          <a:xfrm rot="5400000">
            <a:off x="6956425" y="3849688"/>
            <a:ext cx="458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286125" y="5019675"/>
            <a:ext cx="2714625" cy="71437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main driver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285750" y="1714500"/>
            <a:ext cx="1928813" cy="1500188"/>
          </a:xfrm>
          <a:prstGeom prst="wedgeRoundRectCallout">
            <a:avLst>
              <a:gd name="adj1" fmla="val 109044"/>
              <a:gd name="adj2" fmla="val 5189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en-US" altLang="zh-CN" dirty="0">
                <a:solidFill>
                  <a:srgbClr val="FF0000"/>
                </a:solidFill>
              </a:rPr>
              <a:t>domain</a:t>
            </a:r>
            <a:r>
              <a:rPr lang="zh-CN" altLang="en-US" dirty="0">
                <a:solidFill>
                  <a:srgbClr val="FF0000"/>
                </a:solidFill>
              </a:rPr>
              <a:t>有多个</a:t>
            </a:r>
            <a:r>
              <a:rPr lang="en-US" altLang="zh-CN" dirty="0">
                <a:solidFill>
                  <a:srgbClr val="FF0000"/>
                </a:solidFill>
              </a:rPr>
              <a:t>driver</a:t>
            </a:r>
            <a:r>
              <a:rPr lang="zh-CN" altLang="en-US" dirty="0">
                <a:solidFill>
                  <a:srgbClr val="FF0000"/>
                </a:solidFill>
              </a:rPr>
              <a:t>，协议栈模块分散运行在多个</a:t>
            </a:r>
            <a:r>
              <a:rPr lang="en-US" altLang="zh-CN" dirty="0">
                <a:solidFill>
                  <a:srgbClr val="FF0000"/>
                </a:solidFill>
              </a:rPr>
              <a:t>driver</a:t>
            </a:r>
            <a:r>
              <a:rPr lang="zh-CN" altLang="en-US" dirty="0">
                <a:solidFill>
                  <a:srgbClr val="FF0000"/>
                </a:solidFill>
              </a:rPr>
              <a:t>上</a:t>
            </a:r>
          </a:p>
        </p:txBody>
      </p:sp>
      <p:sp>
        <p:nvSpPr>
          <p:cNvPr id="25" name="圆角矩形标注 24"/>
          <p:cNvSpPr/>
          <p:nvPr/>
        </p:nvSpPr>
        <p:spPr>
          <a:xfrm>
            <a:off x="285750" y="3490913"/>
            <a:ext cx="1887538" cy="1233487"/>
          </a:xfrm>
          <a:prstGeom prst="wedgeRoundRectCallout">
            <a:avLst>
              <a:gd name="adj1" fmla="val 112664"/>
              <a:gd name="adj2" fmla="val 9810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rgbClr val="FF0000"/>
                </a:solidFill>
              </a:rPr>
              <a:t>domain</a:t>
            </a:r>
            <a:r>
              <a:rPr lang="zh-CN" altLang="en-US" dirty="0">
                <a:solidFill>
                  <a:srgbClr val="FF0000"/>
                </a:solidFill>
              </a:rPr>
              <a:t>内有一个主</a:t>
            </a:r>
            <a:r>
              <a:rPr lang="en-US" altLang="zh-CN" dirty="0">
                <a:solidFill>
                  <a:srgbClr val="FF0000"/>
                </a:solidFill>
              </a:rPr>
              <a:t>driver</a:t>
            </a:r>
            <a:r>
              <a:rPr lang="zh-CN" altLang="en-US" dirty="0">
                <a:solidFill>
                  <a:srgbClr val="FF0000"/>
                </a:solidFill>
              </a:rPr>
              <a:t>负责对外通信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收发消息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圆角矩形标注 25"/>
          <p:cNvSpPr/>
          <p:nvPr/>
        </p:nvSpPr>
        <p:spPr>
          <a:xfrm>
            <a:off x="290513" y="5084763"/>
            <a:ext cx="1882775" cy="1281112"/>
          </a:xfrm>
          <a:prstGeom prst="wedgeRoundRectCallout">
            <a:avLst>
              <a:gd name="adj1" fmla="val 289090"/>
              <a:gd name="adj2" fmla="val 2333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rgbClr val="FF0000"/>
                </a:solidFill>
              </a:rPr>
              <a:t>domain</a:t>
            </a:r>
            <a:r>
              <a:rPr lang="zh-CN" altLang="en-US" dirty="0">
                <a:solidFill>
                  <a:srgbClr val="FF0000"/>
                </a:solidFill>
              </a:rPr>
              <a:t>内还有独立的</a:t>
            </a:r>
            <a:r>
              <a:rPr lang="en-US" altLang="zh-CN" dirty="0">
                <a:solidFill>
                  <a:srgbClr val="FF0000"/>
                </a:solidFill>
              </a:rPr>
              <a:t>driver</a:t>
            </a:r>
            <a:r>
              <a:rPr lang="zh-CN" altLang="en-US" dirty="0">
                <a:solidFill>
                  <a:srgbClr val="FF0000"/>
                </a:solidFill>
              </a:rPr>
              <a:t>可以单独接收外部数据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5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5"/>
          <p:cNvSpPr txBox="1">
            <a:spLocks/>
          </p:cNvSpPr>
          <p:nvPr/>
        </p:nvSpPr>
        <p:spPr bwMode="auto">
          <a:xfrm>
            <a:off x="428625" y="428625"/>
            <a:ext cx="5929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设计思路</a:t>
            </a:r>
          </a:p>
        </p:txBody>
      </p:sp>
      <p:sp>
        <p:nvSpPr>
          <p:cNvPr id="17" name="单圆角矩形 16"/>
          <p:cNvSpPr/>
          <p:nvPr/>
        </p:nvSpPr>
        <p:spPr>
          <a:xfrm>
            <a:off x="3135313" y="2214563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模型抽象</a:t>
            </a:r>
          </a:p>
        </p:txBody>
      </p:sp>
      <p:sp>
        <p:nvSpPr>
          <p:cNvPr id="18" name="单圆角矩形 17"/>
          <p:cNvSpPr/>
          <p:nvPr/>
        </p:nvSpPr>
        <p:spPr>
          <a:xfrm flipH="1">
            <a:off x="2644775" y="2214563"/>
            <a:ext cx="490538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单圆角矩形 19"/>
          <p:cNvSpPr/>
          <p:nvPr/>
        </p:nvSpPr>
        <p:spPr>
          <a:xfrm>
            <a:off x="3135313" y="3559175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消息格式</a:t>
            </a:r>
          </a:p>
        </p:txBody>
      </p:sp>
      <p:sp>
        <p:nvSpPr>
          <p:cNvPr id="21" name="单圆角矩形 20"/>
          <p:cNvSpPr/>
          <p:nvPr/>
        </p:nvSpPr>
        <p:spPr>
          <a:xfrm flipH="1">
            <a:off x="2644775" y="3559175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单圆角矩形 21"/>
          <p:cNvSpPr/>
          <p:nvPr/>
        </p:nvSpPr>
        <p:spPr>
          <a:xfrm>
            <a:off x="3127375" y="2871788"/>
            <a:ext cx="2865438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通信机制</a:t>
            </a:r>
          </a:p>
        </p:txBody>
      </p:sp>
      <p:sp>
        <p:nvSpPr>
          <p:cNvPr id="23" name="单圆角矩形 22"/>
          <p:cNvSpPr/>
          <p:nvPr/>
        </p:nvSpPr>
        <p:spPr>
          <a:xfrm flipH="1">
            <a:off x="2636838" y="2871788"/>
            <a:ext cx="490537" cy="369887"/>
          </a:xfrm>
          <a:prstGeom prst="round1Rect">
            <a:avLst>
              <a:gd name="adj" fmla="val 27147"/>
            </a:avLst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单圆角矩形 23"/>
          <p:cNvSpPr/>
          <p:nvPr/>
        </p:nvSpPr>
        <p:spPr>
          <a:xfrm>
            <a:off x="3101975" y="4273550"/>
            <a:ext cx="2865438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内存管理</a:t>
            </a:r>
          </a:p>
        </p:txBody>
      </p:sp>
      <p:sp>
        <p:nvSpPr>
          <p:cNvPr id="25" name="单圆角矩形 24"/>
          <p:cNvSpPr/>
          <p:nvPr/>
        </p:nvSpPr>
        <p:spPr>
          <a:xfrm flipH="1">
            <a:off x="2635250" y="4273550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单圆角矩形 12"/>
          <p:cNvSpPr/>
          <p:nvPr/>
        </p:nvSpPr>
        <p:spPr>
          <a:xfrm>
            <a:off x="3133725" y="4987925"/>
            <a:ext cx="2865438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启动流程及默认模块</a:t>
            </a:r>
          </a:p>
        </p:txBody>
      </p:sp>
      <p:sp>
        <p:nvSpPr>
          <p:cNvPr id="14" name="单圆角矩形 13"/>
          <p:cNvSpPr/>
          <p:nvPr/>
        </p:nvSpPr>
        <p:spPr>
          <a:xfrm flipH="1">
            <a:off x="2643188" y="4987925"/>
            <a:ext cx="490537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单圆角矩形 14"/>
          <p:cNvSpPr/>
          <p:nvPr/>
        </p:nvSpPr>
        <p:spPr>
          <a:xfrm>
            <a:off x="3125788" y="5708524"/>
            <a:ext cx="2865438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版本信息</a:t>
            </a:r>
          </a:p>
        </p:txBody>
      </p:sp>
      <p:sp>
        <p:nvSpPr>
          <p:cNvPr id="16" name="单圆角矩形 15"/>
          <p:cNvSpPr/>
          <p:nvPr/>
        </p:nvSpPr>
        <p:spPr>
          <a:xfrm flipH="1">
            <a:off x="2633366" y="5710112"/>
            <a:ext cx="490537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>
          <a:xfrm>
            <a:off x="2857500" y="2000250"/>
            <a:ext cx="4222750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CSPL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架构简述</a:t>
            </a:r>
          </a:p>
        </p:txBody>
      </p:sp>
      <p:sp>
        <p:nvSpPr>
          <p:cNvPr id="4" name="单圆角矩形 3"/>
          <p:cNvSpPr/>
          <p:nvPr/>
        </p:nvSpPr>
        <p:spPr>
          <a:xfrm flipH="1">
            <a:off x="2135188" y="2000250"/>
            <a:ext cx="722312" cy="369888"/>
          </a:xfrm>
          <a:prstGeom prst="round1Rect">
            <a:avLst>
              <a:gd name="adj" fmla="val 27147"/>
            </a:avLst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2857500" y="3344863"/>
            <a:ext cx="4222750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</a:rPr>
              <a:t>CSPL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组件</a:t>
            </a:r>
          </a:p>
        </p:txBody>
      </p:sp>
      <p:sp>
        <p:nvSpPr>
          <p:cNvPr id="6" name="单圆角矩形 5"/>
          <p:cNvSpPr/>
          <p:nvPr/>
        </p:nvSpPr>
        <p:spPr>
          <a:xfrm flipH="1">
            <a:off x="2135188" y="3344863"/>
            <a:ext cx="722312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单圆角矩形 16"/>
          <p:cNvSpPr/>
          <p:nvPr/>
        </p:nvSpPr>
        <p:spPr>
          <a:xfrm>
            <a:off x="2849563" y="2657475"/>
            <a:ext cx="4222750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</a:rPr>
              <a:t>CSPL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设计思路</a:t>
            </a:r>
          </a:p>
        </p:txBody>
      </p:sp>
      <p:sp>
        <p:nvSpPr>
          <p:cNvPr id="18" name="单圆角矩形 17"/>
          <p:cNvSpPr/>
          <p:nvPr/>
        </p:nvSpPr>
        <p:spPr>
          <a:xfrm flipH="1">
            <a:off x="2127250" y="2657475"/>
            <a:ext cx="722313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单圆角矩形 9"/>
          <p:cNvSpPr/>
          <p:nvPr/>
        </p:nvSpPr>
        <p:spPr>
          <a:xfrm>
            <a:off x="2857500" y="3987800"/>
            <a:ext cx="4222750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>
              <a:defRPr/>
            </a:pP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</a:rPr>
              <a:t>CSPL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后续开发计划</a:t>
            </a:r>
          </a:p>
        </p:txBody>
      </p:sp>
      <p:sp>
        <p:nvSpPr>
          <p:cNvPr id="11" name="单圆角矩形 10"/>
          <p:cNvSpPr/>
          <p:nvPr/>
        </p:nvSpPr>
        <p:spPr>
          <a:xfrm flipH="1">
            <a:off x="2135188" y="3987800"/>
            <a:ext cx="722312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5"/>
          <p:cNvSpPr txBox="1">
            <a:spLocks/>
          </p:cNvSpPr>
          <p:nvPr/>
        </p:nvSpPr>
        <p:spPr bwMode="auto">
          <a:xfrm>
            <a:off x="428625" y="428625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通信机制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661988" y="765175"/>
            <a:ext cx="755332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>
              <a:latin typeface="Arial" charset="0"/>
              <a:ea typeface="+mn-ea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CSPL</a:t>
            </a:r>
            <a:r>
              <a:rPr lang="zh-CN" altLang="en-US" dirty="0">
                <a:latin typeface="Arial" charset="0"/>
                <a:ea typeface="宋体" charset="-122"/>
              </a:rPr>
              <a:t>提供消息循环，各协议模块</a:t>
            </a:r>
            <a:r>
              <a:rPr lang="en-US" altLang="zh-CN" dirty="0">
                <a:latin typeface="Arial" charset="0"/>
                <a:ea typeface="宋体" charset="-122"/>
              </a:rPr>
              <a:t>(module)</a:t>
            </a:r>
            <a:r>
              <a:rPr lang="zh-CN" altLang="en-US" dirty="0">
                <a:latin typeface="Arial" charset="0"/>
                <a:ea typeface="宋体" charset="-122"/>
              </a:rPr>
              <a:t>之间基于消息进行通信：</a:t>
            </a:r>
            <a:endParaRPr lang="en-US" altLang="zh-CN" dirty="0">
              <a:latin typeface="Arial" charset="0"/>
              <a:ea typeface="+mn-ea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内部模块（进程内）之间通过线程调度通信。</a:t>
            </a: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00" dirty="0">
                <a:latin typeface="Arial" charset="0"/>
                <a:ea typeface="宋体" charset="-122"/>
                <a:cs typeface="Times New Roman" pitchFamily="18" charset="0"/>
              </a:rPr>
              <a:t>	</a:t>
            </a:r>
            <a:r>
              <a:rPr lang="zh-CN" altLang="en-US" sz="1600" dirty="0">
                <a:latin typeface="Arial" charset="0"/>
                <a:ea typeface="宋体" charset="-122"/>
                <a:cs typeface="Times New Roman" pitchFamily="18" charset="0"/>
              </a:rPr>
              <a:t>基于链表实现，直接传递消息指针，消息处理支持零拷贝，引用计数等特性。</a:t>
            </a:r>
            <a:endParaRPr lang="en-US" altLang="zh-CN" sz="1600" dirty="0">
              <a:latin typeface="Arial" charset="0"/>
              <a:ea typeface="宋体" charset="-122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70C0"/>
                </a:solidFill>
                <a:latin typeface="Arial" charset="0"/>
                <a:ea typeface="+mn-ea"/>
                <a:cs typeface="Times New Roman" pitchFamily="18" charset="0"/>
              </a:rPr>
              <a:t>与外部模块通信基于</a:t>
            </a:r>
            <a:r>
              <a:rPr lang="en-US" altLang="zh-CN" dirty="0">
                <a:solidFill>
                  <a:srgbClr val="0070C0"/>
                </a:solidFill>
                <a:latin typeface="Arial" charset="0"/>
                <a:ea typeface="+mn-ea"/>
                <a:cs typeface="Times New Roman" pitchFamily="18" charset="0"/>
              </a:rPr>
              <a:t>OS</a:t>
            </a:r>
            <a:r>
              <a:rPr lang="zh-CN" altLang="en-US" dirty="0">
                <a:solidFill>
                  <a:srgbClr val="0070C0"/>
                </a:solidFill>
                <a:latin typeface="Arial" charset="0"/>
                <a:ea typeface="+mn-ea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rgbClr val="0070C0"/>
                </a:solidFill>
                <a:latin typeface="Arial" charset="0"/>
                <a:ea typeface="+mn-ea"/>
                <a:cs typeface="Times New Roman" pitchFamily="18" charset="0"/>
              </a:rPr>
              <a:t>IPC</a:t>
            </a:r>
            <a:r>
              <a:rPr lang="zh-CN" altLang="en-US" dirty="0">
                <a:solidFill>
                  <a:srgbClr val="0070C0"/>
                </a:solidFill>
                <a:latin typeface="Arial" charset="0"/>
                <a:ea typeface="+mn-ea"/>
                <a:cs typeface="Times New Roman" pitchFamily="18" charset="0"/>
              </a:rPr>
              <a:t>机制，比如</a:t>
            </a:r>
            <a:r>
              <a:rPr lang="en-US" altLang="zh-CN" dirty="0">
                <a:solidFill>
                  <a:srgbClr val="0070C0"/>
                </a:solidFill>
                <a:latin typeface="Arial" charset="0"/>
                <a:ea typeface="+mn-ea"/>
                <a:cs typeface="Times New Roman" pitchFamily="18" charset="0"/>
              </a:rPr>
              <a:t>socket</a:t>
            </a: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00" dirty="0">
                <a:latin typeface="Arial" charset="0"/>
                <a:ea typeface="+mn-ea"/>
                <a:cs typeface="Times New Roman" pitchFamily="18" charset="0"/>
              </a:rPr>
              <a:t>	</a:t>
            </a:r>
            <a:r>
              <a:rPr lang="zh-CN" altLang="en-US" sz="1600" dirty="0">
                <a:latin typeface="Arial" charset="0"/>
                <a:ea typeface="+mn-ea"/>
                <a:cs typeface="Times New Roman" pitchFamily="18" charset="0"/>
              </a:rPr>
              <a:t>采用钩子注册机制，可以选择</a:t>
            </a:r>
            <a:r>
              <a:rPr lang="en-US" altLang="zh-CN" sz="1600" dirty="0">
                <a:latin typeface="Arial" charset="0"/>
                <a:ea typeface="+mn-ea"/>
                <a:cs typeface="Times New Roman" pitchFamily="18" charset="0"/>
              </a:rPr>
              <a:t>UDP</a:t>
            </a:r>
            <a:r>
              <a:rPr lang="zh-CN" altLang="en-US" sz="1600" dirty="0">
                <a:latin typeface="Arial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1600" dirty="0">
                <a:latin typeface="Arial" charset="0"/>
                <a:ea typeface="+mn-ea"/>
                <a:cs typeface="Times New Roman" pitchFamily="18" charset="0"/>
              </a:rPr>
              <a:t>TCP</a:t>
            </a:r>
            <a:r>
              <a:rPr lang="zh-CN" altLang="en-US" sz="1600" dirty="0">
                <a:latin typeface="Arial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1600" dirty="0" err="1">
                <a:latin typeface="Arial" charset="0"/>
                <a:ea typeface="+mn-ea"/>
                <a:cs typeface="Times New Roman" pitchFamily="18" charset="0"/>
              </a:rPr>
              <a:t>Linx</a:t>
            </a:r>
            <a:r>
              <a:rPr lang="zh-CN" altLang="en-US" sz="1600" dirty="0">
                <a:latin typeface="Arial" charset="0"/>
                <a:ea typeface="+mn-ea"/>
                <a:cs typeface="Times New Roman" pitchFamily="18" charset="0"/>
              </a:rPr>
              <a:t>、消息队列等具体机制。</a:t>
            </a:r>
            <a:endParaRPr lang="en-US" altLang="zh-CN" sz="1600" dirty="0">
              <a:latin typeface="Arial" charset="0"/>
              <a:ea typeface="+mn-ea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对每个外部模块可以单独注册通信函数</a:t>
            </a: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00" dirty="0">
                <a:latin typeface="Arial" charset="0"/>
                <a:ea typeface="+mn-ea"/>
                <a:cs typeface="Times New Roman" pitchFamily="18" charset="0"/>
              </a:rPr>
              <a:t>	 </a:t>
            </a:r>
            <a:r>
              <a:rPr lang="zh-CN" altLang="en-US" sz="1600" dirty="0">
                <a:latin typeface="Arial" charset="0"/>
                <a:ea typeface="+mn-ea"/>
                <a:cs typeface="Times New Roman" pitchFamily="18" charset="0"/>
              </a:rPr>
              <a:t>对每个外部模块可以选择不同的通信方式</a:t>
            </a:r>
            <a:r>
              <a:rPr lang="zh-CN" altLang="en-US" sz="1600" dirty="0" smtClean="0">
                <a:latin typeface="Arial" charset="0"/>
                <a:ea typeface="+mn-ea"/>
                <a:cs typeface="Times New Roman" pitchFamily="18" charset="0"/>
              </a:rPr>
              <a:t>，比如板内选择消息队列</a:t>
            </a:r>
            <a:r>
              <a:rPr lang="zh-CN" altLang="en-US" sz="1600" dirty="0" smtClean="0">
                <a:latin typeface="Arial" charset="0"/>
                <a:ea typeface="宋体" charset="-122"/>
                <a:cs typeface="Times New Roman" pitchFamily="18" charset="0"/>
              </a:rPr>
              <a:t>，板间选择</a:t>
            </a:r>
            <a:r>
              <a:rPr lang="en-US" altLang="zh-CN" sz="1600" dirty="0" smtClean="0">
                <a:latin typeface="Arial" charset="0"/>
                <a:ea typeface="宋体" charset="-122"/>
                <a:cs typeface="Times New Roman" pitchFamily="18" charset="0"/>
              </a:rPr>
              <a:t>UDP </a:t>
            </a:r>
            <a:r>
              <a:rPr lang="en-US" altLang="zh-CN" sz="1600" dirty="0">
                <a:latin typeface="Arial" charset="0"/>
                <a:ea typeface="宋体" charset="-122"/>
                <a:cs typeface="Times New Roman" pitchFamily="18" charset="0"/>
              </a:rPr>
              <a:t>socket</a:t>
            </a:r>
            <a:r>
              <a:rPr lang="zh-CN" altLang="en-US" sz="1600" dirty="0" smtClean="0">
                <a:latin typeface="Arial" charset="0"/>
                <a:ea typeface="宋体" charset="-122"/>
                <a:cs typeface="Times New Roman" pitchFamily="18" charset="0"/>
              </a:rPr>
              <a:t>。</a:t>
            </a:r>
            <a:endParaRPr lang="en-US" altLang="zh-CN" sz="1600" dirty="0">
              <a:latin typeface="Arial" charset="0"/>
              <a:ea typeface="+mn-ea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dirty="0">
              <a:solidFill>
                <a:schemeClr val="tx2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dirty="0">
              <a:latin typeface="Arial" charset="0"/>
              <a:ea typeface="+mn-ea"/>
              <a:cs typeface="Times New Roman" pitchFamily="18" charset="0"/>
            </a:endParaRPr>
          </a:p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endParaRPr lang="en-US" altLang="zh-CN" sz="1600" dirty="0"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29700" name="文本框 3"/>
          <p:cNvSpPr txBox="1">
            <a:spLocks noChangeArrowheads="1"/>
          </p:cNvSpPr>
          <p:nvPr/>
        </p:nvSpPr>
        <p:spPr bwMode="auto">
          <a:xfrm>
            <a:off x="665163" y="5208588"/>
            <a:ext cx="7675562" cy="8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CSPL</a:t>
            </a:r>
            <a:r>
              <a:rPr lang="zh-CN" altLang="en-US" sz="1800" dirty="0">
                <a:latin typeface="Arial" panose="020B0604020202020204" pitchFamily="34" charset="0"/>
              </a:rPr>
              <a:t>通讯抽象为</a:t>
            </a:r>
            <a:r>
              <a:rPr lang="en-US" altLang="zh-CN" sz="1800" dirty="0">
                <a:latin typeface="Arial" panose="020B0604020202020204" pitchFamily="34" charset="0"/>
              </a:rPr>
              <a:t>driver</a:t>
            </a:r>
            <a:r>
              <a:rPr lang="zh-CN" altLang="en-US" sz="1800" dirty="0">
                <a:latin typeface="Arial" panose="020B0604020202020204" pitchFamily="34" charset="0"/>
              </a:rPr>
              <a:t>内通信，</a:t>
            </a:r>
            <a:r>
              <a:rPr lang="en-US" altLang="zh-CN" sz="1800" dirty="0">
                <a:latin typeface="Arial" panose="020B0604020202020204" pitchFamily="34" charset="0"/>
              </a:rPr>
              <a:t>driver</a:t>
            </a:r>
            <a:r>
              <a:rPr lang="zh-CN" altLang="en-US" sz="1800" dirty="0">
                <a:latin typeface="Arial" panose="020B0604020202020204" pitchFamily="34" charset="0"/>
              </a:rPr>
              <a:t>之间通信，</a:t>
            </a:r>
            <a:r>
              <a:rPr lang="en-US" altLang="zh-CN" sz="1800" dirty="0" smtClean="0">
                <a:latin typeface="Arial" panose="020B0604020202020204" pitchFamily="34" charset="0"/>
              </a:rPr>
              <a:t>domain(</a:t>
            </a:r>
            <a:r>
              <a:rPr lang="zh-CN" altLang="en-US" sz="1800" dirty="0" smtClean="0">
                <a:latin typeface="Arial" panose="020B0604020202020204" pitchFamily="34" charset="0"/>
              </a:rPr>
              <a:t>进程</a:t>
            </a:r>
            <a:r>
              <a:rPr lang="en-US" altLang="zh-CN" sz="1800" dirty="0" smtClean="0">
                <a:latin typeface="Arial" panose="020B0604020202020204" pitchFamily="34" charset="0"/>
              </a:rPr>
              <a:t>)</a:t>
            </a:r>
            <a:r>
              <a:rPr lang="zh-CN" altLang="en-US" sz="1800" dirty="0" smtClean="0">
                <a:latin typeface="Arial" panose="020B0604020202020204" pitchFamily="34" charset="0"/>
              </a:rPr>
              <a:t>之间</a:t>
            </a:r>
            <a:r>
              <a:rPr lang="zh-CN" altLang="en-US" sz="1800" dirty="0">
                <a:latin typeface="Arial" panose="020B0604020202020204" pitchFamily="34" charset="0"/>
              </a:rPr>
              <a:t>通信。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518569" y="1069543"/>
            <a:ext cx="4357687" cy="457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domain                     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724" name="日期占位符 5"/>
          <p:cNvSpPr txBox="1">
            <a:spLocks/>
          </p:cNvSpPr>
          <p:nvPr/>
        </p:nvSpPr>
        <p:spPr bwMode="auto">
          <a:xfrm>
            <a:off x="428625" y="428625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通信机制</a:t>
            </a: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单线程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807494" y="1641043"/>
            <a:ext cx="3711575" cy="35718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driver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304631" y="2206838"/>
            <a:ext cx="714375" cy="3571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304631" y="3069793"/>
            <a:ext cx="714375" cy="35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304631" y="3927043"/>
            <a:ext cx="714375" cy="35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729" name="TextBox 26"/>
          <p:cNvSpPr txBox="1">
            <a:spLocks noChangeArrowheads="1"/>
          </p:cNvSpPr>
          <p:nvPr/>
        </p:nvSpPr>
        <p:spPr bwMode="auto">
          <a:xfrm rot="5400000">
            <a:off x="5474494" y="3542868"/>
            <a:ext cx="458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090069" y="2784043"/>
            <a:ext cx="1143000" cy="12144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3804444" y="3141231"/>
            <a:ext cx="500062" cy="21431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 rot="10800000">
            <a:off x="3733006" y="3426981"/>
            <a:ext cx="500063" cy="21431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环形箭头 25"/>
          <p:cNvSpPr/>
          <p:nvPr/>
        </p:nvSpPr>
        <p:spPr>
          <a:xfrm>
            <a:off x="3232944" y="3141231"/>
            <a:ext cx="428625" cy="500062"/>
          </a:xfrm>
          <a:prstGeom prst="circular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环形箭头 27"/>
          <p:cNvSpPr/>
          <p:nvPr/>
        </p:nvSpPr>
        <p:spPr>
          <a:xfrm rot="10800000">
            <a:off x="3232944" y="3141231"/>
            <a:ext cx="428625" cy="500062"/>
          </a:xfrm>
          <a:prstGeom prst="circular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4210844" y="2438613"/>
            <a:ext cx="1104900" cy="738336"/>
          </a:xfrm>
          <a:custGeom>
            <a:avLst/>
            <a:gdLst>
              <a:gd name="connsiteX0" fmla="*/ 0 w 3390900"/>
              <a:gd name="connsiteY0" fmla="*/ 520700 h 721783"/>
              <a:gd name="connsiteX1" fmla="*/ 1485900 w 3390900"/>
              <a:gd name="connsiteY1" fmla="*/ 635000 h 721783"/>
              <a:gd name="connsiteX2" fmla="*/ 3390900 w 3390900"/>
              <a:gd name="connsiteY2" fmla="*/ 0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0900" h="721783">
                <a:moveTo>
                  <a:pt x="0" y="520700"/>
                </a:moveTo>
                <a:cubicBezTo>
                  <a:pt x="460375" y="621241"/>
                  <a:pt x="920750" y="721783"/>
                  <a:pt x="1485900" y="635000"/>
                </a:cubicBezTo>
                <a:cubicBezTo>
                  <a:pt x="2051050" y="548217"/>
                  <a:pt x="2720975" y="274108"/>
                  <a:pt x="3390900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 rot="21381387">
            <a:off x="2228469" y="3895865"/>
            <a:ext cx="3071001" cy="270100"/>
          </a:xfrm>
          <a:custGeom>
            <a:avLst/>
            <a:gdLst>
              <a:gd name="connsiteX0" fmla="*/ 3378200 w 3378200"/>
              <a:gd name="connsiteY0" fmla="*/ 742950 h 742950"/>
              <a:gd name="connsiteX1" fmla="*/ 2844800 w 3378200"/>
              <a:gd name="connsiteY1" fmla="*/ 527050 h 742950"/>
              <a:gd name="connsiteX2" fmla="*/ 2095500 w 3378200"/>
              <a:gd name="connsiteY2" fmla="*/ 57150 h 742950"/>
              <a:gd name="connsiteX3" fmla="*/ 0 w 3378200"/>
              <a:gd name="connsiteY3" fmla="*/ 1841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00" h="742950">
                <a:moveTo>
                  <a:pt x="3378200" y="742950"/>
                </a:moveTo>
                <a:cubicBezTo>
                  <a:pt x="3218391" y="692150"/>
                  <a:pt x="3058583" y="641350"/>
                  <a:pt x="2844800" y="527050"/>
                </a:cubicBezTo>
                <a:cubicBezTo>
                  <a:pt x="2631017" y="412750"/>
                  <a:pt x="2569633" y="114300"/>
                  <a:pt x="2095500" y="57150"/>
                </a:cubicBezTo>
                <a:cubicBezTo>
                  <a:pt x="1621367" y="0"/>
                  <a:pt x="810683" y="92075"/>
                  <a:pt x="0" y="18415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4210844" y="3212666"/>
            <a:ext cx="1093787" cy="781051"/>
          </a:xfrm>
          <a:custGeom>
            <a:avLst/>
            <a:gdLst>
              <a:gd name="connsiteX0" fmla="*/ 1284817 w 1284817"/>
              <a:gd name="connsiteY0" fmla="*/ 0 h 1155700"/>
              <a:gd name="connsiteX1" fmla="*/ 14817 w 1284817"/>
              <a:gd name="connsiteY1" fmla="*/ 431800 h 1155700"/>
              <a:gd name="connsiteX2" fmla="*/ 1195917 w 1284817"/>
              <a:gd name="connsiteY2" fmla="*/ 115570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4817" h="1155700">
                <a:moveTo>
                  <a:pt x="1284817" y="0"/>
                </a:moveTo>
                <a:cubicBezTo>
                  <a:pt x="657225" y="119591"/>
                  <a:pt x="29634" y="239183"/>
                  <a:pt x="14817" y="431800"/>
                </a:cubicBezTo>
                <a:cubicBezTo>
                  <a:pt x="0" y="624417"/>
                  <a:pt x="597958" y="890058"/>
                  <a:pt x="1195917" y="11557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1" name="圆角矩形标注 20"/>
          <p:cNvSpPr/>
          <p:nvPr/>
        </p:nvSpPr>
        <p:spPr>
          <a:xfrm>
            <a:off x="6621967" y="1940390"/>
            <a:ext cx="1714500" cy="1346568"/>
          </a:xfrm>
          <a:prstGeom prst="wedgeRoundRectCallout">
            <a:avLst>
              <a:gd name="adj1" fmla="val -140546"/>
              <a:gd name="adj2" fmla="val 4511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400" dirty="0" smtClean="0">
                <a:solidFill>
                  <a:srgbClr val="FF0000"/>
                </a:solidFill>
              </a:rPr>
              <a:t>module</a:t>
            </a:r>
            <a:r>
              <a:rPr lang="zh-CN" altLang="en-US" sz="1400" dirty="0">
                <a:solidFill>
                  <a:srgbClr val="FF0000"/>
                </a:solidFill>
              </a:rPr>
              <a:t>调用</a:t>
            </a:r>
            <a:r>
              <a:rPr lang="en-US" altLang="zh-CN" sz="1400" dirty="0" err="1">
                <a:solidFill>
                  <a:srgbClr val="FF0000"/>
                </a:solidFill>
              </a:rPr>
              <a:t>qvSend</a:t>
            </a:r>
            <a:r>
              <a:rPr lang="en-US" altLang="zh-CN" sz="1400" dirty="0">
                <a:solidFill>
                  <a:srgbClr val="FF0000"/>
                </a:solidFill>
              </a:rPr>
              <a:t>()</a:t>
            </a:r>
            <a:r>
              <a:rPr lang="zh-CN" altLang="en-US" sz="1400" dirty="0">
                <a:solidFill>
                  <a:srgbClr val="FF0000"/>
                </a:solidFill>
              </a:rPr>
              <a:t>发送消息</a:t>
            </a:r>
            <a:r>
              <a:rPr lang="zh-CN" altLang="en-US" sz="1400" dirty="0" smtClean="0">
                <a:solidFill>
                  <a:srgbClr val="FF0000"/>
                </a:solidFill>
              </a:rPr>
              <a:t>给目的</a:t>
            </a:r>
            <a:r>
              <a:rPr lang="en-US" altLang="zh-CN" sz="1400" dirty="0" smtClean="0">
                <a:solidFill>
                  <a:srgbClr val="FF0000"/>
                </a:solidFill>
              </a:rPr>
              <a:t>module</a:t>
            </a:r>
            <a:r>
              <a:rPr lang="zh-CN" altLang="en-US" sz="1400" dirty="0" smtClean="0">
                <a:solidFill>
                  <a:srgbClr val="FF0000"/>
                </a:solidFill>
              </a:rPr>
              <a:t>，将消息指针压入到</a:t>
            </a:r>
            <a:r>
              <a:rPr lang="en-US" altLang="zh-CN" sz="1400" dirty="0" smtClean="0">
                <a:solidFill>
                  <a:srgbClr val="FF0000"/>
                </a:solidFill>
              </a:rPr>
              <a:t>driver</a:t>
            </a:r>
            <a:r>
              <a:rPr lang="zh-CN" altLang="en-US" sz="1400" dirty="0" smtClean="0">
                <a:solidFill>
                  <a:srgbClr val="FF0000"/>
                </a:solidFill>
              </a:rPr>
              <a:t>消息接收优先级队列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318294" y="3723308"/>
            <a:ext cx="1570038" cy="785812"/>
          </a:xfrm>
          <a:prstGeom prst="wedgeRoundRectCallout">
            <a:avLst>
              <a:gd name="adj1" fmla="val 137082"/>
              <a:gd name="adj2" fmla="val -69239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400" dirty="0">
                <a:solidFill>
                  <a:srgbClr val="FF0000"/>
                </a:solidFill>
              </a:rPr>
              <a:t>主消息循环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algn="ctr" eaLnBrk="1" hangingPunct="1">
              <a:defRPr/>
            </a:pPr>
            <a:r>
              <a:rPr lang="en-US" altLang="zh-CN" sz="1400" dirty="0" err="1">
                <a:solidFill>
                  <a:srgbClr val="FF0000"/>
                </a:solidFill>
              </a:rPr>
              <a:t>qvRun</a:t>
            </a:r>
            <a:r>
              <a:rPr lang="en-US" altLang="zh-CN" sz="1400" dirty="0" smtClean="0">
                <a:solidFill>
                  <a:srgbClr val="FF0000"/>
                </a:solidFill>
              </a:rPr>
              <a:t>(),</a:t>
            </a:r>
            <a:r>
              <a:rPr lang="zh-CN" altLang="en-US" sz="1400" dirty="0" smtClean="0">
                <a:solidFill>
                  <a:srgbClr val="FF0000"/>
                </a:solidFill>
              </a:rPr>
              <a:t>内部</a:t>
            </a:r>
            <a:r>
              <a:rPr lang="zh-CN" altLang="en-US" sz="1400" dirty="0">
                <a:solidFill>
                  <a:srgbClr val="FF0000"/>
                </a:solidFill>
              </a:rPr>
              <a:t>调用</a:t>
            </a:r>
            <a:r>
              <a:rPr lang="en-US" altLang="zh-CN" sz="1400" dirty="0" err="1">
                <a:solidFill>
                  <a:srgbClr val="FF0000"/>
                </a:solidFill>
                <a:sym typeface="Wingdings" pitchFamily="2" charset="2"/>
              </a:rPr>
              <a:t>qvSchdule</a:t>
            </a:r>
            <a:r>
              <a:rPr lang="en-US" altLang="zh-CN" sz="1400" dirty="0" smtClean="0">
                <a:solidFill>
                  <a:srgbClr val="FF0000"/>
                </a:solidFill>
                <a:sym typeface="Wingdings" pitchFamily="2" charset="2"/>
              </a:rPr>
              <a:t>()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1516243" y="3002087"/>
            <a:ext cx="1566863" cy="642937"/>
          </a:xfrm>
          <a:prstGeom prst="rightArrow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400" dirty="0" smtClean="0">
                <a:solidFill>
                  <a:srgbClr val="FF0000"/>
                </a:solidFill>
              </a:rPr>
              <a:t>外部消息到来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394303" y="1210327"/>
            <a:ext cx="1498600" cy="1122970"/>
          </a:xfrm>
          <a:prstGeom prst="wedgeRoundRectCallout">
            <a:avLst>
              <a:gd name="adj1" fmla="val 142180"/>
              <a:gd name="adj2" fmla="val 133349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400" dirty="0">
                <a:solidFill>
                  <a:srgbClr val="FF0000"/>
                </a:solidFill>
              </a:rPr>
              <a:t>接收外部</a:t>
            </a:r>
            <a:r>
              <a:rPr lang="zh-CN" altLang="en-US" sz="1400" dirty="0" smtClean="0">
                <a:solidFill>
                  <a:srgbClr val="FF0000"/>
                </a:solidFill>
              </a:rPr>
              <a:t>消息</a:t>
            </a:r>
            <a:r>
              <a:rPr lang="en-US" altLang="zh-CN" sz="1400" dirty="0" smtClean="0">
                <a:solidFill>
                  <a:srgbClr val="FF0000"/>
                </a:solidFill>
              </a:rPr>
              <a:t>:</a:t>
            </a:r>
            <a:r>
              <a:rPr lang="en-US" altLang="zh-CN" sz="1400" dirty="0">
                <a:solidFill>
                  <a:srgbClr val="FF0000"/>
                </a:solidFill>
              </a:rPr>
              <a:t>QSHELL-&gt;receive() </a:t>
            </a:r>
            <a:r>
              <a:rPr lang="en-US" altLang="zh-CN" sz="1400" dirty="0" smtClean="0">
                <a:solidFill>
                  <a:srgbClr val="FF0000"/>
                </a:solidFill>
              </a:rPr>
              <a:t>;</a:t>
            </a:r>
            <a:r>
              <a:rPr lang="zh-CN" altLang="en-US" sz="1400" dirty="0" smtClean="0">
                <a:solidFill>
                  <a:srgbClr val="FF0000"/>
                </a:solidFill>
              </a:rPr>
              <a:t>调用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qvIncoming</a:t>
            </a:r>
            <a:r>
              <a:rPr lang="en-US" altLang="zh-CN" sz="1400" dirty="0" smtClean="0">
                <a:solidFill>
                  <a:srgbClr val="FF0000"/>
                </a:solidFill>
              </a:rPr>
              <a:t>()</a:t>
            </a:r>
            <a:r>
              <a:rPr lang="zh-CN" altLang="en-US" sz="1400" dirty="0" smtClean="0">
                <a:solidFill>
                  <a:srgbClr val="FF0000"/>
                </a:solidFill>
              </a:rPr>
              <a:t>进行消息分发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5076056" y="836712"/>
            <a:ext cx="3888432" cy="704893"/>
          </a:xfrm>
          <a:prstGeom prst="wedgeRoundRectCallout">
            <a:avLst>
              <a:gd name="adj1" fmla="val -48287"/>
              <a:gd name="adj2" fmla="val 18837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400" dirty="0" smtClean="0">
                <a:solidFill>
                  <a:srgbClr val="FF0000"/>
                </a:solidFill>
              </a:rPr>
              <a:t>将消息指针</a:t>
            </a:r>
            <a:r>
              <a:rPr lang="en-US" altLang="zh-CN" sz="1400" dirty="0" smtClean="0">
                <a:solidFill>
                  <a:srgbClr val="FF0000"/>
                </a:solidFill>
              </a:rPr>
              <a:t>driver</a:t>
            </a:r>
            <a:r>
              <a:rPr lang="zh-CN" altLang="en-US" sz="1400" dirty="0">
                <a:solidFill>
                  <a:srgbClr val="FF0000"/>
                </a:solidFill>
              </a:rPr>
              <a:t>的接收</a:t>
            </a:r>
            <a:r>
              <a:rPr lang="zh-CN" altLang="en-US" sz="1400" dirty="0" smtClean="0">
                <a:solidFill>
                  <a:srgbClr val="FF0000"/>
                </a:solidFill>
              </a:rPr>
              <a:t>消息优先级队列</a:t>
            </a:r>
            <a:r>
              <a:rPr lang="en-US" altLang="zh-CN" sz="1400" dirty="0" smtClean="0">
                <a:solidFill>
                  <a:srgbClr val="FF0000"/>
                </a:solidFill>
              </a:rPr>
              <a:t>:</a:t>
            </a:r>
            <a:r>
              <a:rPr lang="en-US" altLang="zh-CN" sz="14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sym typeface="Wingdings" pitchFamily="2" charset="2"/>
              </a:rPr>
              <a:t>qvDeliver</a:t>
            </a:r>
            <a:r>
              <a:rPr lang="en-US" altLang="zh-CN" sz="1400" dirty="0">
                <a:solidFill>
                  <a:srgbClr val="FF0000"/>
                </a:solidFill>
                <a:sym typeface="Wingdings" pitchFamily="2" charset="2"/>
              </a:rPr>
              <a:t>() </a:t>
            </a:r>
            <a:r>
              <a:rPr lang="en-US" altLang="zh-CN" sz="1400" dirty="0" smtClean="0">
                <a:solidFill>
                  <a:srgbClr val="FF0000"/>
                </a:solidFill>
                <a:sym typeface="Wingdings" pitchFamily="2" charset="2"/>
              </a:rPr>
              <a:t>;</a:t>
            </a:r>
            <a:r>
              <a:rPr lang="zh-CN" altLang="en-US" sz="1400" dirty="0" smtClean="0">
                <a:solidFill>
                  <a:srgbClr val="FF0000"/>
                </a:solidFill>
                <a:sym typeface="Wingdings" pitchFamily="2" charset="2"/>
              </a:rPr>
              <a:t>在</a:t>
            </a:r>
            <a:r>
              <a:rPr lang="en-US" altLang="zh-CN" sz="1400" dirty="0" err="1" smtClean="0">
                <a:solidFill>
                  <a:srgbClr val="FF0000"/>
                </a:solidFill>
                <a:sym typeface="Wingdings" pitchFamily="2" charset="2"/>
              </a:rPr>
              <a:t>qvSchedule</a:t>
            </a:r>
            <a:r>
              <a:rPr lang="en-US" altLang="zh-CN" sz="1400" dirty="0" smtClean="0">
                <a:solidFill>
                  <a:srgbClr val="FF0000"/>
                </a:solidFill>
                <a:sym typeface="Wingdings" pitchFamily="2" charset="2"/>
              </a:rPr>
              <a:t>()-&gt;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qvProcPendingMsg</a:t>
            </a:r>
            <a:r>
              <a:rPr lang="en-US" altLang="zh-CN" sz="1400" dirty="0" smtClean="0">
                <a:solidFill>
                  <a:srgbClr val="FF0000"/>
                </a:solidFill>
              </a:rPr>
              <a:t>()</a:t>
            </a:r>
            <a:r>
              <a:rPr lang="zh-CN" altLang="en-US" sz="1400" dirty="0" smtClean="0">
                <a:solidFill>
                  <a:srgbClr val="FF0000"/>
                </a:solidFill>
                <a:sym typeface="Wingdings" pitchFamily="2" charset="2"/>
              </a:rPr>
              <a:t>中回调</a:t>
            </a:r>
            <a:r>
              <a:rPr lang="en-US" altLang="zh-CN" sz="1400" dirty="0" smtClean="0">
                <a:solidFill>
                  <a:srgbClr val="FF0000"/>
                </a:solidFill>
              </a:rPr>
              <a:t>module-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messageservice</a:t>
            </a:r>
            <a:r>
              <a:rPr lang="zh-CN" altLang="en-US" sz="1400" dirty="0" smtClean="0">
                <a:solidFill>
                  <a:srgbClr val="FF0000"/>
                </a:solidFill>
              </a:rPr>
              <a:t>处理此消息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圆角矩形标注 26"/>
          <p:cNvSpPr/>
          <p:nvPr/>
        </p:nvSpPr>
        <p:spPr>
          <a:xfrm>
            <a:off x="6601138" y="3603191"/>
            <a:ext cx="1859294" cy="1346568"/>
          </a:xfrm>
          <a:prstGeom prst="wedgeRoundRectCallout">
            <a:avLst>
              <a:gd name="adj1" fmla="val -150728"/>
              <a:gd name="adj2" fmla="val -3675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400" dirty="0">
                <a:solidFill>
                  <a:srgbClr val="FF0000"/>
                </a:solidFill>
                <a:sym typeface="Wingdings" pitchFamily="2" charset="2"/>
              </a:rPr>
              <a:t>在</a:t>
            </a:r>
            <a:r>
              <a:rPr lang="en-US" altLang="zh-CN" sz="1400" dirty="0" err="1">
                <a:solidFill>
                  <a:srgbClr val="FF0000"/>
                </a:solidFill>
                <a:sym typeface="Wingdings" pitchFamily="2" charset="2"/>
              </a:rPr>
              <a:t>qvSchedule</a:t>
            </a:r>
            <a:r>
              <a:rPr lang="en-US" altLang="zh-CN" sz="1400" dirty="0">
                <a:solidFill>
                  <a:srgbClr val="FF0000"/>
                </a:solidFill>
                <a:sym typeface="Wingdings" pitchFamily="2" charset="2"/>
              </a:rPr>
              <a:t>()-&gt;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qvProcPendingMsg</a:t>
            </a:r>
            <a:r>
              <a:rPr lang="en-US" altLang="zh-CN" sz="1400" dirty="0">
                <a:solidFill>
                  <a:srgbClr val="FF0000"/>
                </a:solidFill>
              </a:rPr>
              <a:t>()</a:t>
            </a:r>
            <a:r>
              <a:rPr lang="zh-CN" altLang="en-US" sz="1400" dirty="0">
                <a:solidFill>
                  <a:srgbClr val="FF0000"/>
                </a:solidFill>
                <a:sym typeface="Wingdings" pitchFamily="2" charset="2"/>
              </a:rPr>
              <a:t>中回调</a:t>
            </a:r>
            <a:r>
              <a:rPr lang="en-US" altLang="zh-CN" sz="1400" dirty="0">
                <a:solidFill>
                  <a:srgbClr val="FF0000"/>
                </a:solidFill>
              </a:rPr>
              <a:t>module-&gt;</a:t>
            </a:r>
            <a:r>
              <a:rPr lang="en-US" altLang="zh-CN" sz="1400" dirty="0" err="1">
                <a:solidFill>
                  <a:srgbClr val="FF0000"/>
                </a:solidFill>
              </a:rPr>
              <a:t>messageservice</a:t>
            </a:r>
            <a:r>
              <a:rPr lang="zh-CN" altLang="en-US" sz="1400" dirty="0">
                <a:solidFill>
                  <a:srgbClr val="FF0000"/>
                </a:solidFill>
              </a:rPr>
              <a:t>处理此消息</a:t>
            </a:r>
          </a:p>
        </p:txBody>
      </p:sp>
      <p:sp>
        <p:nvSpPr>
          <p:cNvPr id="29" name="圆角矩形标注 28"/>
          <p:cNvSpPr/>
          <p:nvPr/>
        </p:nvSpPr>
        <p:spPr>
          <a:xfrm>
            <a:off x="3995936" y="4539634"/>
            <a:ext cx="2448272" cy="1173345"/>
          </a:xfrm>
          <a:prstGeom prst="wedgeRoundRectCallout">
            <a:avLst>
              <a:gd name="adj1" fmla="val -343"/>
              <a:gd name="adj2" fmla="val -8035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400" dirty="0">
                <a:solidFill>
                  <a:srgbClr val="FF0000"/>
                </a:solidFill>
              </a:rPr>
              <a:t>module</a:t>
            </a:r>
            <a:r>
              <a:rPr lang="zh-CN" altLang="en-US" sz="1400" dirty="0">
                <a:solidFill>
                  <a:srgbClr val="FF0000"/>
                </a:solidFill>
              </a:rPr>
              <a:t>调用</a:t>
            </a:r>
            <a:r>
              <a:rPr lang="en-US" altLang="zh-CN" sz="1400" dirty="0" err="1">
                <a:solidFill>
                  <a:srgbClr val="FF0000"/>
                </a:solidFill>
              </a:rPr>
              <a:t>qvSend</a:t>
            </a:r>
            <a:r>
              <a:rPr lang="en-US" altLang="zh-CN" sz="1400" dirty="0">
                <a:solidFill>
                  <a:srgbClr val="FF0000"/>
                </a:solidFill>
              </a:rPr>
              <a:t>()</a:t>
            </a:r>
            <a:r>
              <a:rPr lang="zh-CN" altLang="en-US" sz="1400" dirty="0">
                <a:solidFill>
                  <a:srgbClr val="FF0000"/>
                </a:solidFill>
              </a:rPr>
              <a:t>发送消息给外部模块，将消息指针压入到</a:t>
            </a:r>
            <a:r>
              <a:rPr lang="en-US" altLang="zh-CN" sz="1400" dirty="0">
                <a:solidFill>
                  <a:srgbClr val="FF0000"/>
                </a:solidFill>
              </a:rPr>
              <a:t>driver</a:t>
            </a:r>
            <a:r>
              <a:rPr lang="zh-CN" altLang="en-US" sz="1400" dirty="0">
                <a:solidFill>
                  <a:srgbClr val="FF0000"/>
                </a:solidFill>
              </a:rPr>
              <a:t>的发送优先级队列</a:t>
            </a:r>
            <a:r>
              <a:rPr lang="en-US" altLang="zh-CN" sz="1400" dirty="0">
                <a:solidFill>
                  <a:srgbClr val="FF0000"/>
                </a:solidFill>
              </a:rPr>
              <a:t>:</a:t>
            </a:r>
            <a:r>
              <a:rPr lang="en-US" altLang="zh-CN" sz="1400" dirty="0">
                <a:latin typeface="Arial" charset="0"/>
                <a:ea typeface="宋体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sym typeface="Wingdings" pitchFamily="2" charset="2"/>
              </a:rPr>
              <a:t>qvDeliver</a:t>
            </a:r>
            <a:r>
              <a:rPr lang="en-US" altLang="zh-CN" sz="1400" dirty="0">
                <a:solidFill>
                  <a:srgbClr val="FF0000"/>
                </a:solidFill>
                <a:sym typeface="Wingdings" pitchFamily="2" charset="2"/>
              </a:rPr>
              <a:t>()</a:t>
            </a:r>
          </a:p>
          <a:p>
            <a:pPr algn="ctr" eaLnBrk="1" hangingPunct="1">
              <a:defRPr/>
            </a:pPr>
            <a:r>
              <a:rPr lang="en-US" altLang="zh-CN" sz="1400" dirty="0">
                <a:solidFill>
                  <a:srgbClr val="FF0000"/>
                </a:solidFill>
              </a:rPr>
              <a:t>(</a:t>
            </a:r>
            <a:r>
              <a:rPr lang="zh-CN" altLang="en-US" sz="1400" dirty="0">
                <a:solidFill>
                  <a:srgbClr val="FF0000"/>
                </a:solidFill>
              </a:rPr>
              <a:t>非立即发送模式下</a:t>
            </a:r>
            <a:r>
              <a:rPr lang="en-US" altLang="zh-CN" sz="1400" dirty="0">
                <a:solidFill>
                  <a:srgbClr val="FF0000"/>
                </a:solidFill>
              </a:rPr>
              <a:t>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圆角矩形标注 29"/>
          <p:cNvSpPr/>
          <p:nvPr/>
        </p:nvSpPr>
        <p:spPr>
          <a:xfrm>
            <a:off x="1542324" y="4539633"/>
            <a:ext cx="2350714" cy="1173345"/>
          </a:xfrm>
          <a:prstGeom prst="wedgeRoundRectCallout">
            <a:avLst>
              <a:gd name="adj1" fmla="val 28279"/>
              <a:gd name="adj2" fmla="val -10220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400" dirty="0" err="1">
                <a:solidFill>
                  <a:srgbClr val="FF0000"/>
                </a:solidFill>
                <a:sym typeface="Wingdings" pitchFamily="2" charset="2"/>
              </a:rPr>
              <a:t>qvSchdule</a:t>
            </a:r>
            <a:r>
              <a:rPr lang="en-US" altLang="zh-CN" sz="1400" dirty="0">
                <a:solidFill>
                  <a:srgbClr val="FF0000"/>
                </a:solidFill>
                <a:sym typeface="Wingdings" pitchFamily="2" charset="2"/>
              </a:rPr>
              <a:t>()-&gt; </a:t>
            </a:r>
            <a:r>
              <a:rPr lang="en-US" altLang="zh-CN" sz="1400" dirty="0" err="1" smtClean="0">
                <a:solidFill>
                  <a:srgbClr val="FF0000"/>
                </a:solidFill>
                <a:sym typeface="Wingdings" pitchFamily="2" charset="2"/>
              </a:rPr>
              <a:t>qvProcHoldMsg</a:t>
            </a:r>
            <a:r>
              <a:rPr lang="en-US" altLang="zh-CN" sz="1400" dirty="0" smtClean="0">
                <a:solidFill>
                  <a:srgbClr val="FF0000"/>
                </a:solidFill>
                <a:sym typeface="Wingdings" pitchFamily="2" charset="2"/>
              </a:rPr>
              <a:t>()</a:t>
            </a:r>
            <a:r>
              <a:rPr lang="zh-CN" altLang="en-US" sz="1400" dirty="0" smtClean="0">
                <a:solidFill>
                  <a:srgbClr val="FF0000"/>
                </a:solidFill>
                <a:sym typeface="Wingdings" pitchFamily="2" charset="2"/>
              </a:rPr>
              <a:t>中调用</a:t>
            </a:r>
            <a:r>
              <a:rPr lang="en-US" altLang="zh-CN" sz="1400" dirty="0" err="1">
                <a:solidFill>
                  <a:srgbClr val="FF0000"/>
                </a:solidFill>
                <a:sym typeface="Wingdings" pitchFamily="2" charset="2"/>
              </a:rPr>
              <a:t>qmodule</a:t>
            </a:r>
            <a:r>
              <a:rPr lang="en-US" altLang="zh-CN" sz="1400" dirty="0">
                <a:solidFill>
                  <a:srgbClr val="FF0000"/>
                </a:solidFill>
                <a:sym typeface="Wingdings" pitchFamily="2" charset="2"/>
              </a:rPr>
              <a:t>-&gt;dispatch ()</a:t>
            </a:r>
            <a:r>
              <a:rPr lang="zh-CN" altLang="en-US" sz="1400" dirty="0">
                <a:solidFill>
                  <a:srgbClr val="FF0000"/>
                </a:solidFill>
              </a:rPr>
              <a:t>发送消息给外部</a:t>
            </a:r>
            <a:r>
              <a:rPr lang="zh-CN" altLang="en-US" sz="1400" dirty="0" smtClean="0">
                <a:solidFill>
                  <a:srgbClr val="FF0000"/>
                </a:solidFill>
              </a:rPr>
              <a:t>模块</a:t>
            </a:r>
            <a:endParaRPr lang="en-US" altLang="zh-CN" sz="1400" dirty="0">
              <a:latin typeface="Arial" charset="0"/>
              <a:ea typeface="宋体" charset="-122"/>
              <a:cs typeface="Times New Roman" pitchFamily="18" charset="0"/>
            </a:endParaRPr>
          </a:p>
          <a:p>
            <a:pPr algn="ctr" eaLnBrk="1" hangingPunct="1">
              <a:defRPr/>
            </a:pPr>
            <a:r>
              <a:rPr lang="en-US" altLang="zh-CN" sz="1400" dirty="0" smtClean="0">
                <a:solidFill>
                  <a:srgbClr val="FF0000"/>
                </a:solidFill>
              </a:rPr>
              <a:t>(</a:t>
            </a:r>
            <a:r>
              <a:rPr lang="zh-CN" altLang="en-US" sz="1400" dirty="0">
                <a:solidFill>
                  <a:srgbClr val="FF0000"/>
                </a:solidFill>
              </a:rPr>
              <a:t>非立即发送模式下</a:t>
            </a:r>
            <a:r>
              <a:rPr lang="en-US" altLang="zh-CN" sz="1400" dirty="0">
                <a:solidFill>
                  <a:srgbClr val="FF0000"/>
                </a:solidFill>
              </a:rPr>
              <a:t>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文本框 1"/>
          <p:cNvSpPr txBox="1">
            <a:spLocks noChangeArrowheads="1"/>
          </p:cNvSpPr>
          <p:nvPr/>
        </p:nvSpPr>
        <p:spPr bwMode="auto">
          <a:xfrm>
            <a:off x="360703" y="5855856"/>
            <a:ext cx="83915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driver</a:t>
            </a:r>
            <a:r>
              <a:rPr lang="zh-CN" altLang="en-US" sz="1800" dirty="0">
                <a:latin typeface="Arial" panose="020B0604020202020204" pitchFamily="34" charset="0"/>
              </a:rPr>
              <a:t>有发送消息</a:t>
            </a:r>
            <a:r>
              <a:rPr lang="en-US" altLang="zh-CN" sz="1800" dirty="0">
                <a:latin typeface="Arial" panose="020B0604020202020204" pitchFamily="34" charset="0"/>
              </a:rPr>
              <a:t>(hold)</a:t>
            </a:r>
            <a:r>
              <a:rPr lang="zh-CN" altLang="en-US" sz="1800" dirty="0">
                <a:latin typeface="Arial" panose="020B0604020202020204" pitchFamily="34" charset="0"/>
              </a:rPr>
              <a:t>和接收消息</a:t>
            </a:r>
            <a:r>
              <a:rPr lang="en-US" altLang="zh-CN" sz="1800" dirty="0">
                <a:latin typeface="Arial" panose="020B0604020202020204" pitchFamily="34" charset="0"/>
              </a:rPr>
              <a:t>(queue)</a:t>
            </a:r>
            <a:r>
              <a:rPr lang="zh-CN" altLang="en-US" sz="1800" dirty="0">
                <a:latin typeface="Arial" panose="020B0604020202020204" pitchFamily="34" charset="0"/>
              </a:rPr>
              <a:t>优先级队列，</a:t>
            </a:r>
            <a:r>
              <a:rPr lang="en-US" altLang="zh-CN" sz="1800" dirty="0" err="1">
                <a:latin typeface="Arial" panose="020B0604020202020204" pitchFamily="34" charset="0"/>
              </a:rPr>
              <a:t>qvSchdule</a:t>
            </a:r>
            <a:r>
              <a:rPr lang="zh-CN" altLang="en-US" sz="1800" dirty="0">
                <a:latin typeface="Arial" panose="020B0604020202020204" pitchFamily="34" charset="0"/>
              </a:rPr>
              <a:t>运行时，从接收消息队列上取出消息进行处理</a:t>
            </a:r>
            <a:r>
              <a:rPr lang="en-US" altLang="zh-CN" sz="1800" dirty="0">
                <a:latin typeface="Arial" panose="020B0604020202020204" pitchFamily="34" charset="0"/>
              </a:rPr>
              <a:t>(</a:t>
            </a:r>
            <a:r>
              <a:rPr lang="en-US" altLang="zh-CN" sz="1800" dirty="0" err="1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qmodule</a:t>
            </a:r>
            <a:r>
              <a:rPr lang="en-US" altLang="zh-CN" sz="1800" dirty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-&gt;</a:t>
            </a:r>
            <a:r>
              <a:rPr lang="en-US" altLang="zh-CN" sz="1800" dirty="0" err="1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messageservice</a:t>
            </a:r>
            <a:r>
              <a:rPr lang="en-US" altLang="zh-CN" sz="1800" dirty="0">
                <a:latin typeface="Arial" panose="020B0604020202020204" pitchFamily="34" charset="0"/>
              </a:rPr>
              <a:t>)</a:t>
            </a:r>
            <a:r>
              <a:rPr lang="zh-CN" altLang="en-US" sz="1800" dirty="0">
                <a:latin typeface="Arial" panose="020B0604020202020204" pitchFamily="34" charset="0"/>
              </a:rPr>
              <a:t>， 从发送队列取出消息发送出去</a:t>
            </a:r>
            <a:r>
              <a:rPr lang="en-US" altLang="zh-CN" sz="1800" dirty="0">
                <a:latin typeface="Arial" panose="020B0604020202020204" pitchFamily="34" charset="0"/>
              </a:rPr>
              <a:t>(</a:t>
            </a:r>
            <a:r>
              <a:rPr lang="en-US" altLang="zh-CN" sz="1800" dirty="0" err="1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qmodule</a:t>
            </a:r>
            <a:r>
              <a:rPr lang="en-US" altLang="zh-CN" sz="1800" dirty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-&gt;dispatch</a:t>
            </a:r>
            <a:r>
              <a:rPr lang="zh-CN" altLang="en-US" sz="1800" dirty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，仅在非立即发送模式下</a:t>
            </a:r>
            <a:r>
              <a:rPr lang="en-US" altLang="zh-CN" sz="1800" dirty="0">
                <a:latin typeface="Arial" panose="020B0604020202020204" pitchFamily="34" charset="0"/>
              </a:rPr>
              <a:t>)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5"/>
          <p:cNvSpPr txBox="1">
            <a:spLocks/>
          </p:cNvSpPr>
          <p:nvPr/>
        </p:nvSpPr>
        <p:spPr bwMode="auto">
          <a:xfrm>
            <a:off x="428625" y="428625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 dirty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通信机制</a:t>
            </a:r>
            <a:r>
              <a:rPr lang="en-US" altLang="zh-CN" b="1" dirty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b="1" dirty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多线程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379090" y="1714500"/>
            <a:ext cx="6286500" cy="47148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domain                     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950840" y="2214563"/>
            <a:ext cx="3500438" cy="18573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driver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22590" y="2286000"/>
            <a:ext cx="714375" cy="35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522590" y="2786063"/>
            <a:ext cx="714375" cy="3571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522590" y="3571875"/>
            <a:ext cx="714375" cy="35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752" name="TextBox 26"/>
          <p:cNvSpPr txBox="1">
            <a:spLocks noChangeArrowheads="1"/>
          </p:cNvSpPr>
          <p:nvPr/>
        </p:nvSpPr>
        <p:spPr bwMode="auto">
          <a:xfrm rot="5400000">
            <a:off x="6692453" y="3187700"/>
            <a:ext cx="458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08028" y="2643188"/>
            <a:ext cx="1143000" cy="121443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5022403" y="3071813"/>
            <a:ext cx="500062" cy="21431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 rot="10800000">
            <a:off x="4950965" y="3214688"/>
            <a:ext cx="500063" cy="21431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曲线连接符 18"/>
          <p:cNvCxnSpPr>
            <a:endCxn id="8" idx="1"/>
          </p:cNvCxnSpPr>
          <p:nvPr/>
        </p:nvCxnSpPr>
        <p:spPr>
          <a:xfrm flipV="1">
            <a:off x="5522465" y="2465388"/>
            <a:ext cx="1000125" cy="7493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endCxn id="9" idx="1"/>
          </p:cNvCxnSpPr>
          <p:nvPr/>
        </p:nvCxnSpPr>
        <p:spPr>
          <a:xfrm flipV="1">
            <a:off x="5522465" y="2964657"/>
            <a:ext cx="1000125" cy="250031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endCxn id="10" idx="1"/>
          </p:cNvCxnSpPr>
          <p:nvPr/>
        </p:nvCxnSpPr>
        <p:spPr>
          <a:xfrm>
            <a:off x="5522465" y="3214688"/>
            <a:ext cx="1000125" cy="53657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环形箭头 25"/>
          <p:cNvSpPr/>
          <p:nvPr/>
        </p:nvSpPr>
        <p:spPr>
          <a:xfrm>
            <a:off x="4450903" y="3000375"/>
            <a:ext cx="428625" cy="500063"/>
          </a:xfrm>
          <a:prstGeom prst="circular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环形箭头 27"/>
          <p:cNvSpPr/>
          <p:nvPr/>
        </p:nvSpPr>
        <p:spPr>
          <a:xfrm rot="10800000">
            <a:off x="4450903" y="3000375"/>
            <a:ext cx="428625" cy="500063"/>
          </a:xfrm>
          <a:prstGeom prst="circular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950840" y="4357688"/>
            <a:ext cx="3500438" cy="18573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driver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522590" y="4429125"/>
            <a:ext cx="714375" cy="35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522590" y="5226050"/>
            <a:ext cx="714375" cy="35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764" name="TextBox 26"/>
          <p:cNvSpPr txBox="1">
            <a:spLocks noChangeArrowheads="1"/>
          </p:cNvSpPr>
          <p:nvPr/>
        </p:nvSpPr>
        <p:spPr bwMode="auto">
          <a:xfrm rot="5400000">
            <a:off x="6692453" y="4913313"/>
            <a:ext cx="458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308028" y="4643438"/>
            <a:ext cx="1143000" cy="121443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5022403" y="5072063"/>
            <a:ext cx="500062" cy="21431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右箭头 34"/>
          <p:cNvSpPr/>
          <p:nvPr/>
        </p:nvSpPr>
        <p:spPr>
          <a:xfrm rot="10800000">
            <a:off x="4950965" y="5214938"/>
            <a:ext cx="500063" cy="21431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曲线连接符 35"/>
          <p:cNvCxnSpPr>
            <a:endCxn id="23" idx="1"/>
          </p:cNvCxnSpPr>
          <p:nvPr/>
        </p:nvCxnSpPr>
        <p:spPr>
          <a:xfrm flipV="1">
            <a:off x="5522465" y="4608513"/>
            <a:ext cx="1000125" cy="642937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endCxn id="27" idx="1"/>
          </p:cNvCxnSpPr>
          <p:nvPr/>
        </p:nvCxnSpPr>
        <p:spPr>
          <a:xfrm>
            <a:off x="5593903" y="5316538"/>
            <a:ext cx="928687" cy="889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环形箭头 38"/>
          <p:cNvSpPr/>
          <p:nvPr/>
        </p:nvSpPr>
        <p:spPr>
          <a:xfrm>
            <a:off x="4450903" y="5000625"/>
            <a:ext cx="428625" cy="500063"/>
          </a:xfrm>
          <a:prstGeom prst="circular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环形箭头 39"/>
          <p:cNvSpPr/>
          <p:nvPr/>
        </p:nvSpPr>
        <p:spPr>
          <a:xfrm rot="10800000">
            <a:off x="4450903" y="5000625"/>
            <a:ext cx="428625" cy="500063"/>
          </a:xfrm>
          <a:prstGeom prst="circular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736278" y="2214563"/>
            <a:ext cx="1714500" cy="4000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main driver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022028" y="3286125"/>
            <a:ext cx="1143000" cy="221456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曲线连接符 48"/>
          <p:cNvCxnSpPr>
            <a:stCxn id="13" idx="0"/>
          </p:cNvCxnSpPr>
          <p:nvPr/>
        </p:nvCxnSpPr>
        <p:spPr>
          <a:xfrm rot="16200000" flipV="1">
            <a:off x="3696046" y="1459707"/>
            <a:ext cx="1857375" cy="50958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endCxn id="33" idx="1"/>
          </p:cNvCxnSpPr>
          <p:nvPr/>
        </p:nvCxnSpPr>
        <p:spPr>
          <a:xfrm>
            <a:off x="2950715" y="4214813"/>
            <a:ext cx="1357313" cy="1036637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环形箭头 51"/>
          <p:cNvSpPr/>
          <p:nvPr/>
        </p:nvSpPr>
        <p:spPr>
          <a:xfrm>
            <a:off x="2164903" y="3838575"/>
            <a:ext cx="857250" cy="947738"/>
          </a:xfrm>
          <a:prstGeom prst="circular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环形箭头 52"/>
          <p:cNvSpPr/>
          <p:nvPr/>
        </p:nvSpPr>
        <p:spPr>
          <a:xfrm rot="10800000">
            <a:off x="2164903" y="3838575"/>
            <a:ext cx="857250" cy="947738"/>
          </a:xfrm>
          <a:prstGeom prst="circular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778" name="TextBox 26"/>
          <p:cNvSpPr txBox="1">
            <a:spLocks noChangeArrowheads="1"/>
          </p:cNvSpPr>
          <p:nvPr/>
        </p:nvSpPr>
        <p:spPr bwMode="auto">
          <a:xfrm rot="5400000">
            <a:off x="5679628" y="4044950"/>
            <a:ext cx="458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65" name="圆角矩形标注 64"/>
          <p:cNvSpPr/>
          <p:nvPr/>
        </p:nvSpPr>
        <p:spPr>
          <a:xfrm>
            <a:off x="107504" y="2214564"/>
            <a:ext cx="1498600" cy="1122970"/>
          </a:xfrm>
          <a:prstGeom prst="wedgeRoundRectCallout">
            <a:avLst>
              <a:gd name="adj1" fmla="val 86295"/>
              <a:gd name="adj2" fmla="val 128783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400" dirty="0">
                <a:solidFill>
                  <a:srgbClr val="FF0000"/>
                </a:solidFill>
              </a:rPr>
              <a:t>接收外部</a:t>
            </a:r>
            <a:r>
              <a:rPr lang="zh-CN" altLang="en-US" sz="1400" dirty="0" smtClean="0">
                <a:solidFill>
                  <a:srgbClr val="FF0000"/>
                </a:solidFill>
              </a:rPr>
              <a:t>消息</a:t>
            </a:r>
            <a:r>
              <a:rPr lang="en-US" altLang="zh-CN" sz="1400" dirty="0" smtClean="0">
                <a:solidFill>
                  <a:srgbClr val="FF0000"/>
                </a:solidFill>
              </a:rPr>
              <a:t>:</a:t>
            </a:r>
            <a:r>
              <a:rPr lang="en-US" altLang="zh-CN" sz="1400" dirty="0">
                <a:solidFill>
                  <a:srgbClr val="FF0000"/>
                </a:solidFill>
              </a:rPr>
              <a:t>QSHELL-&gt;receive() </a:t>
            </a:r>
            <a:r>
              <a:rPr lang="en-US" altLang="zh-CN" sz="1400" dirty="0" smtClean="0">
                <a:solidFill>
                  <a:srgbClr val="FF0000"/>
                </a:solidFill>
              </a:rPr>
              <a:t>;</a:t>
            </a:r>
            <a:r>
              <a:rPr lang="zh-CN" altLang="en-US" sz="1400" dirty="0" smtClean="0">
                <a:solidFill>
                  <a:srgbClr val="FF0000"/>
                </a:solidFill>
              </a:rPr>
              <a:t>调用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qvIncoming</a:t>
            </a:r>
            <a:r>
              <a:rPr lang="en-US" altLang="zh-CN" sz="1400" dirty="0" smtClean="0">
                <a:solidFill>
                  <a:srgbClr val="FF0000"/>
                </a:solidFill>
              </a:rPr>
              <a:t>()</a:t>
            </a:r>
            <a:r>
              <a:rPr lang="zh-CN" altLang="en-US" sz="1400" dirty="0" smtClean="0">
                <a:solidFill>
                  <a:srgbClr val="FF0000"/>
                </a:solidFill>
              </a:rPr>
              <a:t>进行消息分发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6" name="圆角矩形标注 65"/>
          <p:cNvSpPr/>
          <p:nvPr/>
        </p:nvSpPr>
        <p:spPr>
          <a:xfrm>
            <a:off x="166240" y="5072063"/>
            <a:ext cx="1570038" cy="785812"/>
          </a:xfrm>
          <a:prstGeom prst="wedgeRoundRectCallout">
            <a:avLst>
              <a:gd name="adj1" fmla="val 81019"/>
              <a:gd name="adj2" fmla="val -13992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400" dirty="0">
                <a:solidFill>
                  <a:srgbClr val="FF0000"/>
                </a:solidFill>
              </a:rPr>
              <a:t>主消息循环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algn="ctr" eaLnBrk="1" hangingPunct="1">
              <a:defRPr/>
            </a:pPr>
            <a:r>
              <a:rPr lang="en-US" altLang="zh-CN" sz="1400" dirty="0" err="1">
                <a:solidFill>
                  <a:srgbClr val="FF0000"/>
                </a:solidFill>
              </a:rPr>
              <a:t>qvInputLoop</a:t>
            </a:r>
            <a:r>
              <a:rPr lang="en-US" altLang="zh-CN" sz="1400" dirty="0">
                <a:solidFill>
                  <a:srgbClr val="FF0000"/>
                </a:solidFill>
              </a:rPr>
              <a:t>()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3634928" y="3357563"/>
            <a:ext cx="601662" cy="1857375"/>
          </a:xfrm>
          <a:custGeom>
            <a:avLst/>
            <a:gdLst>
              <a:gd name="connsiteX0" fmla="*/ 620806 w 620806"/>
              <a:gd name="connsiteY0" fmla="*/ 0 h 2151529"/>
              <a:gd name="connsiteX1" fmla="*/ 190500 w 620806"/>
              <a:gd name="connsiteY1" fmla="*/ 537882 h 2151529"/>
              <a:gd name="connsiteX2" fmla="*/ 69476 w 620806"/>
              <a:gd name="connsiteY2" fmla="*/ 1116105 h 2151529"/>
              <a:gd name="connsiteX3" fmla="*/ 607359 w 620806"/>
              <a:gd name="connsiteY3" fmla="*/ 2151529 h 215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806" h="2151529">
                <a:moveTo>
                  <a:pt x="620806" y="0"/>
                </a:moveTo>
                <a:cubicBezTo>
                  <a:pt x="451597" y="175932"/>
                  <a:pt x="282388" y="351865"/>
                  <a:pt x="190500" y="537882"/>
                </a:cubicBezTo>
                <a:cubicBezTo>
                  <a:pt x="98612" y="723900"/>
                  <a:pt x="0" y="847164"/>
                  <a:pt x="69476" y="1116105"/>
                </a:cubicBezTo>
                <a:cubicBezTo>
                  <a:pt x="138952" y="1385046"/>
                  <a:pt x="373155" y="1768287"/>
                  <a:pt x="607359" y="2151529"/>
                </a:cubicBezTo>
              </a:path>
            </a:pathLst>
          </a:custGeom>
          <a:ln w="19050">
            <a:headEnd type="triangle" w="lg" len="med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4" name="圆角矩形标注 83"/>
          <p:cNvSpPr/>
          <p:nvPr/>
        </p:nvSpPr>
        <p:spPr>
          <a:xfrm>
            <a:off x="2593527" y="6000750"/>
            <a:ext cx="2540943" cy="714375"/>
          </a:xfrm>
          <a:prstGeom prst="wedgeRoundRectCallout">
            <a:avLst>
              <a:gd name="adj1" fmla="val 27095"/>
              <a:gd name="adj2" fmla="val -12358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en-US" altLang="zh-CN" sz="1400" dirty="0" smtClean="0">
                <a:solidFill>
                  <a:srgbClr val="FF0000"/>
                </a:solidFill>
              </a:rPr>
              <a:t>river</a:t>
            </a:r>
            <a:r>
              <a:rPr lang="zh-CN" altLang="en-US" sz="1400" dirty="0" smtClean="0">
                <a:solidFill>
                  <a:srgbClr val="FF0000"/>
                </a:solidFill>
              </a:rPr>
              <a:t>被唤醒后，在消息</a:t>
            </a:r>
            <a:r>
              <a:rPr lang="zh-CN" altLang="en-US" sz="1400" dirty="0">
                <a:solidFill>
                  <a:srgbClr val="FF0000"/>
                </a:solidFill>
              </a:rPr>
              <a:t>循环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algn="ctr" eaLnBrk="1" hangingPunct="1">
              <a:defRPr/>
            </a:pPr>
            <a:r>
              <a:rPr lang="en-US" altLang="zh-CN" sz="1400" dirty="0" err="1">
                <a:solidFill>
                  <a:srgbClr val="FF0000"/>
                </a:solidFill>
              </a:rPr>
              <a:t>qvDriverLoop</a:t>
            </a:r>
            <a:r>
              <a:rPr lang="en-US" altLang="zh-CN" sz="1400" dirty="0" smtClean="0">
                <a:solidFill>
                  <a:srgbClr val="FF0000"/>
                </a:solidFill>
              </a:rPr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)</a:t>
            </a:r>
            <a:r>
              <a:rPr lang="zh-CN" altLang="en-US" sz="1400" dirty="0" smtClean="0">
                <a:solidFill>
                  <a:srgbClr val="FF0000"/>
                </a:solidFill>
              </a:rPr>
              <a:t>调用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algn="ctr" eaLnBrk="1" hangingPunct="1">
              <a:defRPr/>
            </a:pPr>
            <a:r>
              <a:rPr lang="en-US" altLang="zh-CN" sz="1400" dirty="0" err="1" smtClean="0">
                <a:solidFill>
                  <a:srgbClr val="FF0000"/>
                </a:solidFill>
                <a:sym typeface="Wingdings" pitchFamily="2" charset="2"/>
              </a:rPr>
              <a:t>qvSchdule</a:t>
            </a:r>
            <a:r>
              <a:rPr lang="en-US" altLang="zh-CN" sz="1400" dirty="0">
                <a:solidFill>
                  <a:srgbClr val="FF0000"/>
                </a:solidFill>
                <a:sym typeface="Wingdings" pitchFamily="2" charset="2"/>
              </a:rPr>
              <a:t>()</a:t>
            </a:r>
            <a:r>
              <a:rPr lang="zh-CN" altLang="en-US" sz="1400" dirty="0">
                <a:solidFill>
                  <a:srgbClr val="FF0000"/>
                </a:solidFill>
                <a:sym typeface="Wingdings" pitchFamily="2" charset="2"/>
              </a:rPr>
              <a:t>进行</a:t>
            </a:r>
            <a:r>
              <a:rPr lang="zh-CN" altLang="en-US" sz="1400" dirty="0" smtClean="0">
                <a:solidFill>
                  <a:srgbClr val="FF0000"/>
                </a:solidFill>
                <a:sym typeface="Wingdings" pitchFamily="2" charset="2"/>
              </a:rPr>
              <a:t>消息接收处理</a:t>
            </a:r>
            <a:endParaRPr lang="en-US" altLang="zh-CN" sz="1400" dirty="0">
              <a:latin typeface="Arial" charset="0"/>
              <a:ea typeface="宋体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85" name="圆角矩形标注 84"/>
          <p:cNvSpPr/>
          <p:nvPr/>
        </p:nvSpPr>
        <p:spPr>
          <a:xfrm>
            <a:off x="4836664" y="1000125"/>
            <a:ext cx="1685925" cy="1047751"/>
          </a:xfrm>
          <a:prstGeom prst="wedgeRoundRectCallout">
            <a:avLst>
              <a:gd name="adj1" fmla="val -56927"/>
              <a:gd name="adj2" fmla="val 309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400" dirty="0" err="1">
                <a:solidFill>
                  <a:srgbClr val="FF0000"/>
                </a:solidFill>
                <a:sym typeface="Wingdings" pitchFamily="2" charset="2"/>
              </a:rPr>
              <a:t>qvSchdule</a:t>
            </a:r>
            <a:r>
              <a:rPr lang="en-US" altLang="zh-CN" sz="1400" dirty="0">
                <a:solidFill>
                  <a:srgbClr val="FF0000"/>
                </a:solidFill>
                <a:sym typeface="Wingdings" pitchFamily="2" charset="2"/>
              </a:rPr>
              <a:t>()-&gt; </a:t>
            </a:r>
            <a:r>
              <a:rPr lang="en-US" altLang="zh-CN" sz="1400" dirty="0" err="1">
                <a:solidFill>
                  <a:srgbClr val="FF0000"/>
                </a:solidFill>
                <a:sym typeface="Wingdings" pitchFamily="2" charset="2"/>
              </a:rPr>
              <a:t>qvProcHoldMsg</a:t>
            </a:r>
            <a:r>
              <a:rPr lang="en-US" altLang="zh-CN" sz="1400" dirty="0" smtClean="0">
                <a:solidFill>
                  <a:srgbClr val="FF0000"/>
                </a:solidFill>
                <a:sym typeface="Wingdings" pitchFamily="2" charset="2"/>
              </a:rPr>
              <a:t>()</a:t>
            </a:r>
            <a:r>
              <a:rPr lang="zh-CN" altLang="en-US" sz="1400" dirty="0" smtClean="0">
                <a:solidFill>
                  <a:srgbClr val="FF0000"/>
                </a:solidFill>
                <a:sym typeface="Wingdings" pitchFamily="2" charset="2"/>
              </a:rPr>
              <a:t>中</a:t>
            </a:r>
            <a:r>
              <a:rPr lang="zh-CN" altLang="en-US" sz="1400" dirty="0" smtClean="0">
                <a:solidFill>
                  <a:srgbClr val="FF0000"/>
                </a:solidFill>
              </a:rPr>
              <a:t>调用</a:t>
            </a:r>
            <a:r>
              <a:rPr lang="en-US" altLang="zh-CN" sz="1400" dirty="0" err="1">
                <a:solidFill>
                  <a:srgbClr val="FF0000"/>
                </a:solidFill>
                <a:sym typeface="Wingdings" pitchFamily="2" charset="2"/>
              </a:rPr>
              <a:t>qmodule</a:t>
            </a:r>
            <a:r>
              <a:rPr lang="en-US" altLang="zh-CN" sz="1400" dirty="0">
                <a:solidFill>
                  <a:srgbClr val="FF0000"/>
                </a:solidFill>
                <a:sym typeface="Wingdings" pitchFamily="2" charset="2"/>
              </a:rPr>
              <a:t>-&gt;dispatch()</a:t>
            </a:r>
            <a:r>
              <a:rPr lang="zh-CN" altLang="en-US" sz="1400" dirty="0">
                <a:solidFill>
                  <a:srgbClr val="FF0000"/>
                </a:solidFill>
              </a:rPr>
              <a:t>发送</a:t>
            </a:r>
            <a:r>
              <a:rPr lang="zh-CN" altLang="en-US" sz="1400" dirty="0" smtClean="0">
                <a:solidFill>
                  <a:srgbClr val="FF0000"/>
                </a:solidFill>
              </a:rPr>
              <a:t>消息给外部</a:t>
            </a:r>
            <a:r>
              <a:rPr lang="zh-CN" altLang="en-US" sz="1400" dirty="0">
                <a:solidFill>
                  <a:srgbClr val="FF0000"/>
                </a:solidFill>
              </a:rPr>
              <a:t>模块</a:t>
            </a:r>
          </a:p>
        </p:txBody>
      </p:sp>
      <p:cxnSp>
        <p:nvCxnSpPr>
          <p:cNvPr id="47" name="曲线连接符 46"/>
          <p:cNvCxnSpPr/>
          <p:nvPr/>
        </p:nvCxnSpPr>
        <p:spPr>
          <a:xfrm flipV="1">
            <a:off x="2950715" y="3357563"/>
            <a:ext cx="1357313" cy="893762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triangle" w="sm" len="sm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右箭头 58"/>
          <p:cNvSpPr/>
          <p:nvPr/>
        </p:nvSpPr>
        <p:spPr>
          <a:xfrm>
            <a:off x="271015" y="3929063"/>
            <a:ext cx="1566863" cy="642937"/>
          </a:xfrm>
          <a:prstGeom prst="rightArrow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400" dirty="0" smtClean="0">
                <a:solidFill>
                  <a:srgbClr val="FF0000"/>
                </a:solidFill>
              </a:rPr>
              <a:t>外部消息到来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0" name="圆角矩形标注 59"/>
          <p:cNvSpPr/>
          <p:nvPr/>
        </p:nvSpPr>
        <p:spPr>
          <a:xfrm>
            <a:off x="1246037" y="1000125"/>
            <a:ext cx="2946101" cy="785813"/>
          </a:xfrm>
          <a:prstGeom prst="wedgeRoundRectCallout">
            <a:avLst>
              <a:gd name="adj1" fmla="val 39235"/>
              <a:gd name="adj2" fmla="val 257474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400" dirty="0" smtClean="0">
                <a:solidFill>
                  <a:srgbClr val="FF0000"/>
                </a:solidFill>
              </a:rPr>
              <a:t>将消息指针到压入</a:t>
            </a:r>
            <a:r>
              <a:rPr lang="zh-CN" altLang="en-US" sz="1400" dirty="0">
                <a:solidFill>
                  <a:srgbClr val="FF0000"/>
                </a:solidFill>
              </a:rPr>
              <a:t>目的模块所在</a:t>
            </a:r>
            <a:r>
              <a:rPr lang="en-US" altLang="zh-CN" sz="1400" dirty="0">
                <a:solidFill>
                  <a:srgbClr val="FF0000"/>
                </a:solidFill>
              </a:rPr>
              <a:t>driver</a:t>
            </a:r>
            <a:r>
              <a:rPr lang="zh-CN" altLang="en-US" sz="1400" dirty="0">
                <a:solidFill>
                  <a:srgbClr val="FF0000"/>
                </a:solidFill>
              </a:rPr>
              <a:t>的接收</a:t>
            </a:r>
            <a:r>
              <a:rPr lang="zh-CN" altLang="en-US" sz="1400" dirty="0" smtClean="0">
                <a:solidFill>
                  <a:srgbClr val="FF0000"/>
                </a:solidFill>
              </a:rPr>
              <a:t>消息优先级队列，并唤醒此</a:t>
            </a:r>
            <a:r>
              <a:rPr lang="en-US" altLang="zh-CN" sz="1400" dirty="0" smtClean="0">
                <a:solidFill>
                  <a:srgbClr val="FF0000"/>
                </a:solidFill>
              </a:rPr>
              <a:t>driver: </a:t>
            </a:r>
            <a:r>
              <a:rPr lang="en-US" altLang="zh-CN" sz="1400" dirty="0" err="1" smtClean="0">
                <a:solidFill>
                  <a:srgbClr val="FF0000"/>
                </a:solidFill>
                <a:sym typeface="Wingdings" pitchFamily="2" charset="2"/>
              </a:rPr>
              <a:t>qvDeliver</a:t>
            </a:r>
            <a:r>
              <a:rPr lang="en-US" altLang="zh-CN" sz="1400" dirty="0">
                <a:solidFill>
                  <a:srgbClr val="FF0000"/>
                </a:solidFill>
                <a:sym typeface="Wingdings" pitchFamily="2" charset="2"/>
              </a:rPr>
              <a:t>() 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8" name="圆角矩形标注 47"/>
          <p:cNvSpPr/>
          <p:nvPr/>
        </p:nvSpPr>
        <p:spPr>
          <a:xfrm>
            <a:off x="5634190" y="6000750"/>
            <a:ext cx="2161574" cy="686891"/>
          </a:xfrm>
          <a:prstGeom prst="wedgeRoundRectCallout">
            <a:avLst>
              <a:gd name="adj1" fmla="val -16878"/>
              <a:gd name="adj2" fmla="val -13919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400" dirty="0">
                <a:solidFill>
                  <a:srgbClr val="FF0000"/>
                </a:solidFill>
              </a:rPr>
              <a:t>回调函</a:t>
            </a:r>
            <a:r>
              <a:rPr lang="zh-CN" altLang="en-US" sz="1400" dirty="0" smtClean="0">
                <a:solidFill>
                  <a:srgbClr val="FF0000"/>
                </a:solidFill>
              </a:rPr>
              <a:t>数被调用</a:t>
            </a:r>
            <a:r>
              <a:rPr lang="en-US" altLang="zh-CN" sz="1400" dirty="0">
                <a:solidFill>
                  <a:srgbClr val="FF0000"/>
                </a:solidFill>
              </a:rPr>
              <a:t>: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qvProcPendingMsg</a:t>
            </a:r>
            <a:r>
              <a:rPr lang="en-US" altLang="zh-CN" sz="1400" dirty="0" smtClean="0">
                <a:solidFill>
                  <a:srgbClr val="FF0000"/>
                </a:solidFill>
              </a:rPr>
              <a:t>()</a:t>
            </a:r>
            <a:r>
              <a:rPr lang="zh-CN" altLang="en-US" sz="1400" dirty="0" smtClean="0">
                <a:solidFill>
                  <a:srgbClr val="FF0000"/>
                </a:solidFill>
              </a:rPr>
              <a:t>中</a:t>
            </a:r>
            <a:r>
              <a:rPr lang="en-US" altLang="zh-CN" sz="1400" dirty="0">
                <a:solidFill>
                  <a:srgbClr val="FF0000"/>
                </a:solidFill>
              </a:rPr>
              <a:t>module-&gt;</a:t>
            </a:r>
            <a:r>
              <a:rPr lang="en-US" altLang="zh-CN" sz="1400" dirty="0" err="1">
                <a:solidFill>
                  <a:srgbClr val="FF0000"/>
                </a:solidFill>
              </a:rPr>
              <a:t>messageservice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0" name="圆角矩形标注 49"/>
          <p:cNvSpPr/>
          <p:nvPr/>
        </p:nvSpPr>
        <p:spPr>
          <a:xfrm>
            <a:off x="7594152" y="3250406"/>
            <a:ext cx="1518746" cy="1964532"/>
          </a:xfrm>
          <a:prstGeom prst="wedgeRoundRectCallout">
            <a:avLst>
              <a:gd name="adj1" fmla="val -147702"/>
              <a:gd name="adj2" fmla="val -6005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400" dirty="0">
                <a:solidFill>
                  <a:srgbClr val="FF0000"/>
                </a:solidFill>
              </a:rPr>
              <a:t>m</a:t>
            </a:r>
            <a:r>
              <a:rPr lang="en-US" altLang="zh-CN" sz="1400" dirty="0" smtClean="0">
                <a:solidFill>
                  <a:srgbClr val="FF0000"/>
                </a:solidFill>
              </a:rPr>
              <a:t>odule</a:t>
            </a:r>
            <a:r>
              <a:rPr lang="zh-CN" altLang="en-US" sz="1400" dirty="0" smtClean="0">
                <a:solidFill>
                  <a:srgbClr val="FF0000"/>
                </a:solidFill>
              </a:rPr>
              <a:t>调用</a:t>
            </a:r>
            <a:r>
              <a:rPr lang="en-US" altLang="zh-CN" sz="1400" dirty="0" err="1">
                <a:solidFill>
                  <a:srgbClr val="FF0000"/>
                </a:solidFill>
              </a:rPr>
              <a:t>qvSend</a:t>
            </a:r>
            <a:r>
              <a:rPr lang="en-US" altLang="zh-CN" sz="1400" dirty="0" smtClean="0">
                <a:solidFill>
                  <a:srgbClr val="FF0000"/>
                </a:solidFill>
              </a:rPr>
              <a:t>()</a:t>
            </a:r>
            <a:r>
              <a:rPr lang="zh-CN" altLang="en-US" sz="1400" dirty="0" smtClean="0">
                <a:solidFill>
                  <a:srgbClr val="FF0000"/>
                </a:solidFill>
              </a:rPr>
              <a:t>发送消息给外部模块，将消息指针压入到</a:t>
            </a:r>
            <a:r>
              <a:rPr lang="en-US" altLang="zh-CN" sz="1400" dirty="0" smtClean="0">
                <a:solidFill>
                  <a:srgbClr val="FF0000"/>
                </a:solidFill>
              </a:rPr>
              <a:t>driver</a:t>
            </a:r>
            <a:r>
              <a:rPr lang="zh-CN" altLang="en-US" sz="1400" dirty="0" smtClean="0">
                <a:solidFill>
                  <a:srgbClr val="FF0000"/>
                </a:solidFill>
              </a:rPr>
              <a:t>的发送优先级队列</a:t>
            </a:r>
            <a:r>
              <a:rPr lang="en-US" altLang="zh-CN" sz="1400" dirty="0" smtClean="0">
                <a:solidFill>
                  <a:srgbClr val="FF0000"/>
                </a:solidFill>
              </a:rPr>
              <a:t>:</a:t>
            </a:r>
            <a:r>
              <a:rPr lang="en-US" altLang="zh-CN" sz="1400" dirty="0">
                <a:latin typeface="Arial" charset="0"/>
                <a:ea typeface="宋体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sym typeface="Wingdings" pitchFamily="2" charset="2"/>
              </a:rPr>
              <a:t>qvDeliver</a:t>
            </a:r>
            <a:r>
              <a:rPr lang="en-US" altLang="zh-CN" sz="1400" dirty="0">
                <a:solidFill>
                  <a:srgbClr val="FF0000"/>
                </a:solidFill>
                <a:sym typeface="Wingdings" pitchFamily="2" charset="2"/>
              </a:rPr>
              <a:t>()</a:t>
            </a:r>
          </a:p>
          <a:p>
            <a:pPr algn="ctr" eaLnBrk="1" hangingPunct="1">
              <a:defRPr/>
            </a:pPr>
            <a:r>
              <a:rPr lang="en-US" altLang="zh-CN" sz="1400" dirty="0" smtClean="0">
                <a:solidFill>
                  <a:srgbClr val="FF0000"/>
                </a:solidFill>
              </a:rPr>
              <a:t>(</a:t>
            </a:r>
            <a:r>
              <a:rPr lang="zh-CN" altLang="en-US" sz="1400" dirty="0" smtClean="0">
                <a:solidFill>
                  <a:srgbClr val="FF0000"/>
                </a:solidFill>
              </a:rPr>
              <a:t>非立即发送模式下</a:t>
            </a:r>
            <a:r>
              <a:rPr lang="en-US" altLang="zh-CN" sz="1400" dirty="0" smtClean="0">
                <a:solidFill>
                  <a:srgbClr val="FF0000"/>
                </a:solidFill>
              </a:rPr>
              <a:t>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4" name="圆角矩形标注 53"/>
          <p:cNvSpPr/>
          <p:nvPr/>
        </p:nvSpPr>
        <p:spPr>
          <a:xfrm>
            <a:off x="6807974" y="1035049"/>
            <a:ext cx="1776777" cy="953791"/>
          </a:xfrm>
          <a:prstGeom prst="wedgeRoundRectCallout">
            <a:avLst>
              <a:gd name="adj1" fmla="val -158550"/>
              <a:gd name="adj2" fmla="val 167872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en-US" altLang="zh-CN" sz="1400" dirty="0" smtClean="0">
                <a:solidFill>
                  <a:srgbClr val="FF0000"/>
                </a:solidFill>
              </a:rPr>
              <a:t>river</a:t>
            </a:r>
            <a:r>
              <a:rPr lang="zh-CN" altLang="en-US" sz="1400" dirty="0" smtClean="0">
                <a:solidFill>
                  <a:srgbClr val="FF0000"/>
                </a:solidFill>
              </a:rPr>
              <a:t>在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algn="ctr" eaLnBrk="1" hangingPunct="1">
              <a:defRPr/>
            </a:pPr>
            <a:r>
              <a:rPr lang="en-US" altLang="zh-CN" sz="1400" dirty="0" err="1">
                <a:solidFill>
                  <a:srgbClr val="FF0000"/>
                </a:solidFill>
              </a:rPr>
              <a:t>qvDriverLoop</a:t>
            </a:r>
            <a:r>
              <a:rPr lang="en-US" altLang="zh-CN" sz="1400" dirty="0">
                <a:solidFill>
                  <a:srgbClr val="FF0000"/>
                </a:solidFill>
              </a:rPr>
              <a:t>()</a:t>
            </a:r>
            <a:r>
              <a:rPr lang="zh-CN" altLang="en-US" sz="1400" dirty="0">
                <a:solidFill>
                  <a:srgbClr val="FF0000"/>
                </a:solidFill>
              </a:rPr>
              <a:t>调用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algn="ctr" eaLnBrk="1" hangingPunct="1">
              <a:defRPr/>
            </a:pPr>
            <a:r>
              <a:rPr lang="en-US" altLang="zh-CN" sz="1400" dirty="0" err="1">
                <a:solidFill>
                  <a:srgbClr val="FF0000"/>
                </a:solidFill>
                <a:sym typeface="Wingdings" pitchFamily="2" charset="2"/>
              </a:rPr>
              <a:t>qvSchdule</a:t>
            </a:r>
            <a:r>
              <a:rPr lang="en-US" altLang="zh-CN" sz="1400" dirty="0">
                <a:solidFill>
                  <a:srgbClr val="FF0000"/>
                </a:solidFill>
                <a:sym typeface="Wingdings" pitchFamily="2" charset="2"/>
              </a:rPr>
              <a:t>()</a:t>
            </a:r>
            <a:r>
              <a:rPr lang="zh-CN" altLang="en-US" sz="1400" dirty="0">
                <a:solidFill>
                  <a:srgbClr val="FF0000"/>
                </a:solidFill>
                <a:sym typeface="Wingdings" pitchFamily="2" charset="2"/>
              </a:rPr>
              <a:t>进行</a:t>
            </a:r>
            <a:r>
              <a:rPr lang="zh-CN" altLang="en-US" sz="1400" dirty="0" smtClean="0">
                <a:solidFill>
                  <a:srgbClr val="FF0000"/>
                </a:solidFill>
                <a:sym typeface="Wingdings" pitchFamily="2" charset="2"/>
              </a:rPr>
              <a:t>消息</a:t>
            </a:r>
            <a:r>
              <a:rPr lang="zh-CN" altLang="en-US" sz="1400" dirty="0">
                <a:solidFill>
                  <a:srgbClr val="FF0000"/>
                </a:solidFill>
                <a:sym typeface="Wingdings" pitchFamily="2" charset="2"/>
              </a:rPr>
              <a:t>发送</a:t>
            </a:r>
            <a:r>
              <a:rPr lang="zh-CN" altLang="en-US" sz="1400" dirty="0" smtClean="0">
                <a:solidFill>
                  <a:srgbClr val="FF0000"/>
                </a:solidFill>
                <a:sym typeface="Wingdings" pitchFamily="2" charset="2"/>
              </a:rPr>
              <a:t>处理</a:t>
            </a:r>
            <a:endParaRPr lang="en-US" altLang="zh-CN" sz="1400" dirty="0">
              <a:latin typeface="Arial" charset="0"/>
              <a:ea typeface="宋体" charset="-122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84" grpId="0" animBg="1"/>
      <p:bldP spid="85" grpId="0" animBg="1"/>
      <p:bldP spid="59" grpId="0" animBg="1"/>
      <p:bldP spid="60" grpId="0" animBg="1"/>
      <p:bldP spid="48" grpId="0" animBg="1"/>
      <p:bldP spid="50" grpId="0" animBg="1"/>
      <p:bldP spid="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5"/>
          <p:cNvSpPr txBox="1">
            <a:spLocks/>
          </p:cNvSpPr>
          <p:nvPr/>
        </p:nvSpPr>
        <p:spPr bwMode="auto">
          <a:xfrm>
            <a:off x="428625" y="428625"/>
            <a:ext cx="6572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通信机制</a:t>
            </a: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多线程</a:t>
            </a: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独立</a:t>
            </a: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driver</a:t>
            </a:r>
            <a:endParaRPr lang="zh-CN" altLang="en-US" b="1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53852" y="1357313"/>
            <a:ext cx="6286500" cy="50720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domain                     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97039" y="1500188"/>
            <a:ext cx="3500438" cy="12858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driver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68789" y="1643063"/>
            <a:ext cx="714375" cy="3571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668789" y="2357438"/>
            <a:ext cx="714375" cy="3571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775" name="TextBox 26"/>
          <p:cNvSpPr txBox="1">
            <a:spLocks noChangeArrowheads="1"/>
          </p:cNvSpPr>
          <p:nvPr/>
        </p:nvSpPr>
        <p:spPr bwMode="auto">
          <a:xfrm rot="5400000">
            <a:off x="6838652" y="2044700"/>
            <a:ext cx="458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54227" y="1643063"/>
            <a:ext cx="1143000" cy="85725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5097164" y="1857375"/>
            <a:ext cx="500063" cy="21431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 rot="10800000">
            <a:off x="5097164" y="2000250"/>
            <a:ext cx="500063" cy="21431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曲线连接符 18"/>
          <p:cNvCxnSpPr/>
          <p:nvPr/>
        </p:nvCxnSpPr>
        <p:spPr>
          <a:xfrm flipV="1">
            <a:off x="5597227" y="1785938"/>
            <a:ext cx="1000125" cy="249237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7" idx="1"/>
            <a:endCxn id="9" idx="1"/>
          </p:cNvCxnSpPr>
          <p:nvPr/>
        </p:nvCxnSpPr>
        <p:spPr>
          <a:xfrm>
            <a:off x="5597227" y="2106613"/>
            <a:ext cx="1071562" cy="42862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环形箭头 25"/>
          <p:cNvSpPr/>
          <p:nvPr/>
        </p:nvSpPr>
        <p:spPr>
          <a:xfrm>
            <a:off x="4597102" y="1785938"/>
            <a:ext cx="428625" cy="500062"/>
          </a:xfrm>
          <a:prstGeom prst="circular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环形箭头 27"/>
          <p:cNvSpPr/>
          <p:nvPr/>
        </p:nvSpPr>
        <p:spPr>
          <a:xfrm rot="10800000">
            <a:off x="4597102" y="1857375"/>
            <a:ext cx="428625" cy="500063"/>
          </a:xfrm>
          <a:prstGeom prst="circular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025602" y="3214688"/>
            <a:ext cx="3500437" cy="13573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driver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597352" y="3357563"/>
            <a:ext cx="714375" cy="3571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668789" y="4143375"/>
            <a:ext cx="714375" cy="35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786" name="TextBox 26"/>
          <p:cNvSpPr txBox="1">
            <a:spLocks noChangeArrowheads="1"/>
          </p:cNvSpPr>
          <p:nvPr/>
        </p:nvSpPr>
        <p:spPr bwMode="auto">
          <a:xfrm rot="5400000">
            <a:off x="6767214" y="3759200"/>
            <a:ext cx="458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525664" y="3500438"/>
            <a:ext cx="1143000" cy="71437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5097164" y="3643313"/>
            <a:ext cx="500063" cy="21431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右箭头 34"/>
          <p:cNvSpPr/>
          <p:nvPr/>
        </p:nvSpPr>
        <p:spPr>
          <a:xfrm rot="10800000">
            <a:off x="5097164" y="3857625"/>
            <a:ext cx="500063" cy="21431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曲线连接符 35"/>
          <p:cNvCxnSpPr/>
          <p:nvPr/>
        </p:nvCxnSpPr>
        <p:spPr>
          <a:xfrm flipV="1">
            <a:off x="5597227" y="3571875"/>
            <a:ext cx="1000125" cy="35718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endCxn id="24" idx="1"/>
          </p:cNvCxnSpPr>
          <p:nvPr/>
        </p:nvCxnSpPr>
        <p:spPr>
          <a:xfrm>
            <a:off x="5597227" y="3929063"/>
            <a:ext cx="1071562" cy="3937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环形箭头 38"/>
          <p:cNvSpPr/>
          <p:nvPr/>
        </p:nvSpPr>
        <p:spPr>
          <a:xfrm>
            <a:off x="4597102" y="3571875"/>
            <a:ext cx="428625" cy="500063"/>
          </a:xfrm>
          <a:prstGeom prst="circular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环形箭头 39"/>
          <p:cNvSpPr/>
          <p:nvPr/>
        </p:nvSpPr>
        <p:spPr>
          <a:xfrm rot="10800000">
            <a:off x="4597102" y="3571875"/>
            <a:ext cx="428625" cy="500063"/>
          </a:xfrm>
          <a:prstGeom prst="circular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882477" y="1571625"/>
            <a:ext cx="1714500" cy="30718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main driver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168227" y="2286000"/>
            <a:ext cx="1143000" cy="170021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曲线连接符 48"/>
          <p:cNvCxnSpPr/>
          <p:nvPr/>
        </p:nvCxnSpPr>
        <p:spPr>
          <a:xfrm rot="16200000" flipV="1">
            <a:off x="4204196" y="1178719"/>
            <a:ext cx="928687" cy="42862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曲线连接符 50"/>
          <p:cNvCxnSpPr/>
          <p:nvPr/>
        </p:nvCxnSpPr>
        <p:spPr>
          <a:xfrm>
            <a:off x="3096914" y="3357563"/>
            <a:ext cx="1357313" cy="642937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环形箭头 51"/>
          <p:cNvSpPr/>
          <p:nvPr/>
        </p:nvSpPr>
        <p:spPr>
          <a:xfrm>
            <a:off x="2311102" y="2838450"/>
            <a:ext cx="857250" cy="727075"/>
          </a:xfrm>
          <a:prstGeom prst="circular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环形箭头 52"/>
          <p:cNvSpPr/>
          <p:nvPr/>
        </p:nvSpPr>
        <p:spPr>
          <a:xfrm rot="10800000">
            <a:off x="2311102" y="2838450"/>
            <a:ext cx="857250" cy="727075"/>
          </a:xfrm>
          <a:prstGeom prst="circular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800" name="TextBox 26"/>
          <p:cNvSpPr txBox="1">
            <a:spLocks noChangeArrowheads="1"/>
          </p:cNvSpPr>
          <p:nvPr/>
        </p:nvSpPr>
        <p:spPr bwMode="auto">
          <a:xfrm rot="5400000">
            <a:off x="5695652" y="2901950"/>
            <a:ext cx="458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3739852" y="2071688"/>
            <a:ext cx="785812" cy="1857375"/>
          </a:xfrm>
          <a:custGeom>
            <a:avLst/>
            <a:gdLst>
              <a:gd name="connsiteX0" fmla="*/ 620806 w 620806"/>
              <a:gd name="connsiteY0" fmla="*/ 0 h 2151529"/>
              <a:gd name="connsiteX1" fmla="*/ 190500 w 620806"/>
              <a:gd name="connsiteY1" fmla="*/ 537882 h 2151529"/>
              <a:gd name="connsiteX2" fmla="*/ 69476 w 620806"/>
              <a:gd name="connsiteY2" fmla="*/ 1116105 h 2151529"/>
              <a:gd name="connsiteX3" fmla="*/ 607359 w 620806"/>
              <a:gd name="connsiteY3" fmla="*/ 2151529 h 215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806" h="2151529">
                <a:moveTo>
                  <a:pt x="620806" y="0"/>
                </a:moveTo>
                <a:cubicBezTo>
                  <a:pt x="451597" y="175932"/>
                  <a:pt x="282388" y="351865"/>
                  <a:pt x="190500" y="537882"/>
                </a:cubicBezTo>
                <a:cubicBezTo>
                  <a:pt x="98612" y="723900"/>
                  <a:pt x="0" y="847164"/>
                  <a:pt x="69476" y="1116105"/>
                </a:cubicBezTo>
                <a:cubicBezTo>
                  <a:pt x="138952" y="1385046"/>
                  <a:pt x="373155" y="1768287"/>
                  <a:pt x="607359" y="2151529"/>
                </a:cubicBezTo>
              </a:path>
            </a:pathLst>
          </a:custGeom>
          <a:ln w="19050">
            <a:headEnd type="triangle" w="lg" len="med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47" name="曲线连接符 46"/>
          <p:cNvCxnSpPr>
            <a:stCxn id="52" idx="1"/>
            <a:endCxn id="13" idx="1"/>
          </p:cNvCxnSpPr>
          <p:nvPr/>
        </p:nvCxnSpPr>
        <p:spPr>
          <a:xfrm flipV="1">
            <a:off x="3141364" y="2071688"/>
            <a:ext cx="1312863" cy="1023937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triangle" w="sm" len="sm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右箭头 58"/>
          <p:cNvSpPr/>
          <p:nvPr/>
        </p:nvSpPr>
        <p:spPr>
          <a:xfrm>
            <a:off x="668039" y="2928938"/>
            <a:ext cx="1428750" cy="642937"/>
          </a:xfrm>
          <a:prstGeom prst="rightArrow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2096789" y="4929188"/>
            <a:ext cx="5429250" cy="13573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独立</a:t>
            </a:r>
            <a:r>
              <a:rPr lang="en-US" altLang="zh-CN" sz="1600" dirty="0">
                <a:solidFill>
                  <a:schemeClr val="tx1"/>
                </a:solidFill>
              </a:rPr>
              <a:t>driver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2668289" y="5072063"/>
            <a:ext cx="1357313" cy="107156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环形箭头 86"/>
          <p:cNvSpPr/>
          <p:nvPr/>
        </p:nvSpPr>
        <p:spPr>
          <a:xfrm>
            <a:off x="2882602" y="5286375"/>
            <a:ext cx="428625" cy="500063"/>
          </a:xfrm>
          <a:prstGeom prst="circular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环形箭头 87"/>
          <p:cNvSpPr/>
          <p:nvPr/>
        </p:nvSpPr>
        <p:spPr>
          <a:xfrm rot="10800000">
            <a:off x="2882602" y="5357813"/>
            <a:ext cx="428625" cy="500062"/>
          </a:xfrm>
          <a:prstGeom prst="circular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圆角矩形标注 84"/>
          <p:cNvSpPr/>
          <p:nvPr/>
        </p:nvSpPr>
        <p:spPr>
          <a:xfrm>
            <a:off x="7668913" y="3095625"/>
            <a:ext cx="1458120" cy="2333625"/>
          </a:xfrm>
          <a:prstGeom prst="wedgeRoundRectCallout">
            <a:avLst>
              <a:gd name="adj1" fmla="val -71469"/>
              <a:gd name="adj2" fmla="val 7203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400" dirty="0">
                <a:solidFill>
                  <a:srgbClr val="FF0000"/>
                </a:solidFill>
              </a:rPr>
              <a:t>module</a:t>
            </a:r>
            <a:r>
              <a:rPr lang="zh-CN" altLang="en-US" sz="1400" dirty="0">
                <a:solidFill>
                  <a:srgbClr val="FF0000"/>
                </a:solidFill>
              </a:rPr>
              <a:t>调用</a:t>
            </a:r>
            <a:r>
              <a:rPr lang="en-US" altLang="zh-CN" sz="1400" dirty="0" err="1">
                <a:solidFill>
                  <a:srgbClr val="FF0000"/>
                </a:solidFill>
              </a:rPr>
              <a:t>qvSend</a:t>
            </a:r>
            <a:r>
              <a:rPr lang="en-US" altLang="zh-CN" sz="1400" dirty="0">
                <a:solidFill>
                  <a:srgbClr val="FF0000"/>
                </a:solidFill>
              </a:rPr>
              <a:t>()</a:t>
            </a:r>
            <a:r>
              <a:rPr lang="zh-CN" altLang="en-US" sz="1400" dirty="0">
                <a:solidFill>
                  <a:srgbClr val="FF0000"/>
                </a:solidFill>
              </a:rPr>
              <a:t>发送消息给外部模块</a:t>
            </a:r>
            <a:r>
              <a:rPr lang="zh-CN" altLang="en-US" sz="1400" dirty="0" smtClean="0">
                <a:solidFill>
                  <a:srgbClr val="FF0000"/>
                </a:solidFill>
              </a:rPr>
              <a:t>，内部直接调用 </a:t>
            </a:r>
            <a:r>
              <a:rPr lang="en-US" altLang="zh-CN" sz="1400" dirty="0" err="1">
                <a:solidFill>
                  <a:srgbClr val="FF0000"/>
                </a:solidFill>
                <a:sym typeface="Wingdings" pitchFamily="2" charset="2"/>
              </a:rPr>
              <a:t>qmodule</a:t>
            </a:r>
            <a:r>
              <a:rPr lang="en-US" altLang="zh-CN" sz="1400" dirty="0">
                <a:solidFill>
                  <a:srgbClr val="FF0000"/>
                </a:solidFill>
                <a:sym typeface="Wingdings" pitchFamily="2" charset="2"/>
              </a:rPr>
              <a:t>-&gt;dispatch()</a:t>
            </a:r>
            <a:r>
              <a:rPr lang="zh-CN" altLang="en-US" sz="1400" dirty="0">
                <a:solidFill>
                  <a:srgbClr val="FF0000"/>
                </a:solidFill>
              </a:rPr>
              <a:t>发送消息给外部模块</a:t>
            </a:r>
          </a:p>
          <a:p>
            <a:pPr algn="ctr" eaLnBrk="1" hangingPunct="1">
              <a:defRPr/>
            </a:pPr>
            <a:r>
              <a:rPr lang="en-US" altLang="zh-CN" sz="1400" dirty="0" smtClean="0">
                <a:solidFill>
                  <a:srgbClr val="FF0000"/>
                </a:solidFill>
              </a:rPr>
              <a:t>(</a:t>
            </a:r>
            <a:r>
              <a:rPr lang="zh-CN" altLang="en-US" sz="1400" dirty="0" smtClean="0">
                <a:solidFill>
                  <a:srgbClr val="FF0000"/>
                </a:solidFill>
              </a:rPr>
              <a:t>立即</a:t>
            </a:r>
            <a:r>
              <a:rPr lang="zh-CN" altLang="en-US" sz="1400" dirty="0">
                <a:solidFill>
                  <a:srgbClr val="FF0000"/>
                </a:solidFill>
              </a:rPr>
              <a:t>发送模式下</a:t>
            </a:r>
            <a:r>
              <a:rPr lang="en-US" altLang="zh-CN" sz="1400" dirty="0">
                <a:solidFill>
                  <a:srgbClr val="FF0000"/>
                </a:solidFill>
              </a:rPr>
              <a:t>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9" name="右箭头 88"/>
          <p:cNvSpPr/>
          <p:nvPr/>
        </p:nvSpPr>
        <p:spPr>
          <a:xfrm>
            <a:off x="3382664" y="5429250"/>
            <a:ext cx="500063" cy="21431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右箭头 89"/>
          <p:cNvSpPr/>
          <p:nvPr/>
        </p:nvSpPr>
        <p:spPr>
          <a:xfrm rot="10800000">
            <a:off x="3382664" y="5572125"/>
            <a:ext cx="500063" cy="21431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曲线连接符 90"/>
          <p:cNvCxnSpPr/>
          <p:nvPr/>
        </p:nvCxnSpPr>
        <p:spPr>
          <a:xfrm flipV="1">
            <a:off x="4097039" y="5214938"/>
            <a:ext cx="2143125" cy="357187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曲线连接符 92"/>
          <p:cNvCxnSpPr/>
          <p:nvPr/>
        </p:nvCxnSpPr>
        <p:spPr>
          <a:xfrm>
            <a:off x="4097039" y="5643563"/>
            <a:ext cx="2214563" cy="357187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6311602" y="5072063"/>
            <a:ext cx="714375" cy="3571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6311602" y="5786438"/>
            <a:ext cx="714375" cy="3571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module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815" name="TextBox 26"/>
          <p:cNvSpPr txBox="1">
            <a:spLocks noChangeArrowheads="1"/>
          </p:cNvSpPr>
          <p:nvPr/>
        </p:nvSpPr>
        <p:spPr bwMode="auto">
          <a:xfrm rot="5400000">
            <a:off x="6410027" y="5402263"/>
            <a:ext cx="458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…</a:t>
            </a:r>
            <a:endParaRPr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100" name="右箭头 99"/>
          <p:cNvSpPr/>
          <p:nvPr/>
        </p:nvSpPr>
        <p:spPr>
          <a:xfrm>
            <a:off x="668039" y="5286375"/>
            <a:ext cx="1500188" cy="642938"/>
          </a:xfrm>
          <a:prstGeom prst="rightArrow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2" name="曲线连接符 101"/>
          <p:cNvCxnSpPr>
            <a:stCxn id="82" idx="0"/>
          </p:cNvCxnSpPr>
          <p:nvPr/>
        </p:nvCxnSpPr>
        <p:spPr>
          <a:xfrm rot="5400000" flipH="1" flipV="1">
            <a:off x="3364408" y="3910807"/>
            <a:ext cx="1143000" cy="1179512"/>
          </a:xfrm>
          <a:prstGeom prst="curved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曲线连接符 103"/>
          <p:cNvCxnSpPr/>
          <p:nvPr/>
        </p:nvCxnSpPr>
        <p:spPr>
          <a:xfrm rot="16200000" flipV="1">
            <a:off x="6853930" y="5516374"/>
            <a:ext cx="1163639" cy="894953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圆角矩形标注 53"/>
          <p:cNvSpPr/>
          <p:nvPr/>
        </p:nvSpPr>
        <p:spPr>
          <a:xfrm>
            <a:off x="237827" y="3929062"/>
            <a:ext cx="1428750" cy="1000126"/>
          </a:xfrm>
          <a:prstGeom prst="wedgeRoundRectCallout">
            <a:avLst>
              <a:gd name="adj1" fmla="val 135741"/>
              <a:gd name="adj2" fmla="val 108452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400" dirty="0">
                <a:solidFill>
                  <a:srgbClr val="FF0000"/>
                </a:solidFill>
              </a:rPr>
              <a:t>独立</a:t>
            </a:r>
            <a:r>
              <a:rPr lang="en-US" altLang="zh-CN" sz="1400" dirty="0" smtClean="0">
                <a:solidFill>
                  <a:srgbClr val="FF0000"/>
                </a:solidFill>
              </a:rPr>
              <a:t>driver</a:t>
            </a:r>
            <a:r>
              <a:rPr lang="zh-CN" altLang="en-US" sz="1400" dirty="0" smtClean="0">
                <a:solidFill>
                  <a:srgbClr val="FF0000"/>
                </a:solidFill>
              </a:rPr>
              <a:t>消息循环</a:t>
            </a:r>
            <a:r>
              <a:rPr lang="en-US" altLang="zh-CN" sz="1400" dirty="0" smtClean="0">
                <a:solidFill>
                  <a:srgbClr val="FF0000"/>
                </a:solidFill>
              </a:rPr>
              <a:t>: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qvRun</a:t>
            </a:r>
            <a:r>
              <a:rPr lang="en-US" altLang="zh-CN" sz="1400" dirty="0" smtClean="0">
                <a:solidFill>
                  <a:srgbClr val="FF0000"/>
                </a:solidFill>
              </a:rPr>
              <a:t>()</a:t>
            </a:r>
            <a:r>
              <a:rPr lang="zh-CN" altLang="en-US" sz="1400" dirty="0" smtClean="0">
                <a:solidFill>
                  <a:srgbClr val="FF0000"/>
                </a:solidFill>
              </a:rPr>
              <a:t>， 可独立接收</a:t>
            </a:r>
            <a:r>
              <a:rPr lang="zh-CN" altLang="en-US" sz="1400" dirty="0">
                <a:solidFill>
                  <a:srgbClr val="FF0000"/>
                </a:solidFill>
              </a:rPr>
              <a:t>外部消息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5"/>
          <p:cNvSpPr txBox="1">
            <a:spLocks/>
          </p:cNvSpPr>
          <p:nvPr/>
        </p:nvSpPr>
        <p:spPr bwMode="auto">
          <a:xfrm>
            <a:off x="428625" y="428625"/>
            <a:ext cx="5929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设计思路</a:t>
            </a:r>
          </a:p>
        </p:txBody>
      </p:sp>
      <p:sp>
        <p:nvSpPr>
          <p:cNvPr id="17" name="单圆角矩形 16"/>
          <p:cNvSpPr/>
          <p:nvPr/>
        </p:nvSpPr>
        <p:spPr>
          <a:xfrm>
            <a:off x="3135313" y="2214563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模型抽象</a:t>
            </a:r>
          </a:p>
        </p:txBody>
      </p:sp>
      <p:sp>
        <p:nvSpPr>
          <p:cNvPr id="18" name="单圆角矩形 17"/>
          <p:cNvSpPr/>
          <p:nvPr/>
        </p:nvSpPr>
        <p:spPr>
          <a:xfrm flipH="1">
            <a:off x="2644775" y="2214563"/>
            <a:ext cx="490538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单圆角矩形 19"/>
          <p:cNvSpPr/>
          <p:nvPr/>
        </p:nvSpPr>
        <p:spPr>
          <a:xfrm>
            <a:off x="3135313" y="3559175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消息格式</a:t>
            </a:r>
          </a:p>
        </p:txBody>
      </p:sp>
      <p:sp>
        <p:nvSpPr>
          <p:cNvPr id="21" name="单圆角矩形 20"/>
          <p:cNvSpPr/>
          <p:nvPr/>
        </p:nvSpPr>
        <p:spPr>
          <a:xfrm flipH="1">
            <a:off x="2644775" y="3559175"/>
            <a:ext cx="490538" cy="369888"/>
          </a:xfrm>
          <a:prstGeom prst="round1Rect">
            <a:avLst>
              <a:gd name="adj" fmla="val 27147"/>
            </a:avLst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单圆角矩形 21"/>
          <p:cNvSpPr/>
          <p:nvPr/>
        </p:nvSpPr>
        <p:spPr>
          <a:xfrm>
            <a:off x="3127375" y="2871788"/>
            <a:ext cx="2865438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通信机制</a:t>
            </a:r>
          </a:p>
        </p:txBody>
      </p:sp>
      <p:sp>
        <p:nvSpPr>
          <p:cNvPr id="23" name="单圆角矩形 22"/>
          <p:cNvSpPr/>
          <p:nvPr/>
        </p:nvSpPr>
        <p:spPr>
          <a:xfrm flipH="1">
            <a:off x="2636838" y="2871788"/>
            <a:ext cx="490537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单圆角矩形 23"/>
          <p:cNvSpPr/>
          <p:nvPr/>
        </p:nvSpPr>
        <p:spPr>
          <a:xfrm>
            <a:off x="3125788" y="4273550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内存管理</a:t>
            </a:r>
          </a:p>
        </p:txBody>
      </p:sp>
      <p:sp>
        <p:nvSpPr>
          <p:cNvPr id="25" name="单圆角矩形 24"/>
          <p:cNvSpPr/>
          <p:nvPr/>
        </p:nvSpPr>
        <p:spPr>
          <a:xfrm flipH="1">
            <a:off x="2635250" y="4273550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单圆角矩形 25"/>
          <p:cNvSpPr/>
          <p:nvPr/>
        </p:nvSpPr>
        <p:spPr>
          <a:xfrm>
            <a:off x="3125788" y="4916488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启动流程及默认模块</a:t>
            </a:r>
          </a:p>
        </p:txBody>
      </p:sp>
      <p:sp>
        <p:nvSpPr>
          <p:cNvPr id="27" name="单圆角矩形 26"/>
          <p:cNvSpPr/>
          <p:nvPr/>
        </p:nvSpPr>
        <p:spPr>
          <a:xfrm flipH="1">
            <a:off x="2635250" y="4916488"/>
            <a:ext cx="490538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单圆角矩形 12"/>
          <p:cNvSpPr/>
          <p:nvPr/>
        </p:nvSpPr>
        <p:spPr>
          <a:xfrm>
            <a:off x="3108325" y="5559425"/>
            <a:ext cx="2865438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版本信息</a:t>
            </a:r>
          </a:p>
        </p:txBody>
      </p:sp>
      <p:sp>
        <p:nvSpPr>
          <p:cNvPr id="14" name="单圆角矩形 13"/>
          <p:cNvSpPr/>
          <p:nvPr/>
        </p:nvSpPr>
        <p:spPr>
          <a:xfrm flipH="1">
            <a:off x="2617788" y="5559425"/>
            <a:ext cx="490537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5"/>
          <p:cNvSpPr txBox="1">
            <a:spLocks/>
          </p:cNvSpPr>
          <p:nvPr/>
        </p:nvSpPr>
        <p:spPr bwMode="auto">
          <a:xfrm>
            <a:off x="428625" y="428625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消息格式</a:t>
            </a:r>
          </a:p>
        </p:txBody>
      </p:sp>
      <p:pic>
        <p:nvPicPr>
          <p:cNvPr id="3481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268413"/>
            <a:ext cx="82391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4211960" y="4725144"/>
            <a:ext cx="4824536" cy="576064"/>
          </a:xfrm>
          <a:prstGeom prst="wedgeRoundRectCallout">
            <a:avLst>
              <a:gd name="adj1" fmla="val -54134"/>
              <a:gd name="adj2" fmla="val -2486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/>
            <a:r>
              <a:rPr lang="en-US" altLang="zh-CN" sz="1400" dirty="0" err="1">
                <a:latin typeface="Arial" panose="020B0604020202020204" pitchFamily="34" charset="0"/>
              </a:rPr>
              <a:t>loadSize</a:t>
            </a:r>
            <a:r>
              <a:rPr lang="en-US" altLang="zh-CN" sz="1400" dirty="0">
                <a:latin typeface="Arial" panose="020B0604020202020204" pitchFamily="34" charset="0"/>
              </a:rPr>
              <a:t> = payload + CSPL_HEADER_SIZE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5"/>
          <p:cNvSpPr txBox="1">
            <a:spLocks/>
          </p:cNvSpPr>
          <p:nvPr/>
        </p:nvSpPr>
        <p:spPr bwMode="auto">
          <a:xfrm>
            <a:off x="428625" y="428625"/>
            <a:ext cx="5929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设计思路</a:t>
            </a:r>
          </a:p>
        </p:txBody>
      </p:sp>
      <p:sp>
        <p:nvSpPr>
          <p:cNvPr id="17" name="单圆角矩形 16"/>
          <p:cNvSpPr/>
          <p:nvPr/>
        </p:nvSpPr>
        <p:spPr>
          <a:xfrm>
            <a:off x="3135313" y="2214563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模型抽象</a:t>
            </a:r>
          </a:p>
        </p:txBody>
      </p:sp>
      <p:sp>
        <p:nvSpPr>
          <p:cNvPr id="18" name="单圆角矩形 17"/>
          <p:cNvSpPr/>
          <p:nvPr/>
        </p:nvSpPr>
        <p:spPr>
          <a:xfrm flipH="1">
            <a:off x="2644775" y="2214563"/>
            <a:ext cx="490538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单圆角矩形 19"/>
          <p:cNvSpPr/>
          <p:nvPr/>
        </p:nvSpPr>
        <p:spPr>
          <a:xfrm>
            <a:off x="3135313" y="3559175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消息格式</a:t>
            </a:r>
          </a:p>
        </p:txBody>
      </p:sp>
      <p:sp>
        <p:nvSpPr>
          <p:cNvPr id="21" name="单圆角矩形 20"/>
          <p:cNvSpPr/>
          <p:nvPr/>
        </p:nvSpPr>
        <p:spPr>
          <a:xfrm flipH="1">
            <a:off x="2644775" y="3559175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单圆角矩形 21"/>
          <p:cNvSpPr/>
          <p:nvPr/>
        </p:nvSpPr>
        <p:spPr>
          <a:xfrm>
            <a:off x="3127375" y="2871788"/>
            <a:ext cx="2865438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通信机制</a:t>
            </a:r>
          </a:p>
        </p:txBody>
      </p:sp>
      <p:sp>
        <p:nvSpPr>
          <p:cNvPr id="23" name="单圆角矩形 22"/>
          <p:cNvSpPr/>
          <p:nvPr/>
        </p:nvSpPr>
        <p:spPr>
          <a:xfrm flipH="1">
            <a:off x="2636838" y="2871788"/>
            <a:ext cx="490537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单圆角矩形 23"/>
          <p:cNvSpPr/>
          <p:nvPr/>
        </p:nvSpPr>
        <p:spPr>
          <a:xfrm>
            <a:off x="3125788" y="4273550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内存管理</a:t>
            </a:r>
          </a:p>
        </p:txBody>
      </p:sp>
      <p:sp>
        <p:nvSpPr>
          <p:cNvPr id="25" name="单圆角矩形 24"/>
          <p:cNvSpPr/>
          <p:nvPr/>
        </p:nvSpPr>
        <p:spPr>
          <a:xfrm flipH="1">
            <a:off x="2635250" y="4273550"/>
            <a:ext cx="490538" cy="369888"/>
          </a:xfrm>
          <a:prstGeom prst="round1Rect">
            <a:avLst>
              <a:gd name="adj" fmla="val 27147"/>
            </a:avLst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单圆角矩形 14"/>
          <p:cNvSpPr/>
          <p:nvPr/>
        </p:nvSpPr>
        <p:spPr>
          <a:xfrm>
            <a:off x="3125788" y="5013325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启动流程及默认模块</a:t>
            </a:r>
          </a:p>
        </p:txBody>
      </p:sp>
      <p:sp>
        <p:nvSpPr>
          <p:cNvPr id="16" name="单圆角矩形 15"/>
          <p:cNvSpPr/>
          <p:nvPr/>
        </p:nvSpPr>
        <p:spPr>
          <a:xfrm flipH="1">
            <a:off x="2644775" y="5024438"/>
            <a:ext cx="490538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单圆角矩形 12"/>
          <p:cNvSpPr/>
          <p:nvPr/>
        </p:nvSpPr>
        <p:spPr>
          <a:xfrm>
            <a:off x="3125788" y="5727700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版本信息</a:t>
            </a:r>
          </a:p>
        </p:txBody>
      </p:sp>
      <p:sp>
        <p:nvSpPr>
          <p:cNvPr id="14" name="单圆角矩形 13"/>
          <p:cNvSpPr/>
          <p:nvPr/>
        </p:nvSpPr>
        <p:spPr>
          <a:xfrm flipH="1">
            <a:off x="2635250" y="5727700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5"/>
          <p:cNvSpPr txBox="1">
            <a:spLocks/>
          </p:cNvSpPr>
          <p:nvPr/>
        </p:nvSpPr>
        <p:spPr bwMode="auto">
          <a:xfrm>
            <a:off x="428625" y="428625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内存管理</a:t>
            </a:r>
          </a:p>
        </p:txBody>
      </p:sp>
      <p:sp>
        <p:nvSpPr>
          <p:cNvPr id="10" name="矩形 9"/>
          <p:cNvSpPr/>
          <p:nvPr/>
        </p:nvSpPr>
        <p:spPr>
          <a:xfrm>
            <a:off x="3708400" y="2852738"/>
            <a:ext cx="1150938" cy="360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6868" name="文本框 3"/>
          <p:cNvSpPr txBox="1">
            <a:spLocks noChangeArrowheads="1"/>
          </p:cNvSpPr>
          <p:nvPr/>
        </p:nvSpPr>
        <p:spPr bwMode="auto">
          <a:xfrm>
            <a:off x="428625" y="1196975"/>
            <a:ext cx="8175625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CSPL</a:t>
            </a:r>
            <a:r>
              <a:rPr lang="zh-CN" altLang="en-US" sz="1800">
                <a:latin typeface="Arial" panose="020B0604020202020204" pitchFamily="34" charset="0"/>
              </a:rPr>
              <a:t>使用内存池分配内存，各个内存池中内存块的粒度依次为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32  32*2  32*4  32*8</a:t>
            </a:r>
            <a:r>
              <a:rPr lang="en-US" altLang="zh-CN" sz="1800">
                <a:latin typeface="Arial" panose="020B0604020202020204" pitchFamily="34" charset="0"/>
              </a:rPr>
              <a:t> ......</a:t>
            </a:r>
            <a:r>
              <a:rPr lang="zh-CN" altLang="en-US" sz="1800">
                <a:latin typeface="Arial" panose="020B0604020202020204" pitchFamily="34" charset="0"/>
              </a:rPr>
              <a:t>依此类推， 总共</a:t>
            </a:r>
            <a:r>
              <a:rPr lang="en-US" altLang="zh-CN" sz="1800">
                <a:latin typeface="Arial" panose="020B0604020202020204" pitchFamily="34" charset="0"/>
              </a:rPr>
              <a:t>27</a:t>
            </a:r>
            <a:r>
              <a:rPr lang="zh-CN" altLang="en-US" sz="1800">
                <a:latin typeface="Arial" panose="020B0604020202020204" pitchFamily="34" charset="0"/>
              </a:rPr>
              <a:t>个内存池</a:t>
            </a:r>
          </a:p>
        </p:txBody>
      </p:sp>
      <p:grpSp>
        <p:nvGrpSpPr>
          <p:cNvPr id="36869" name="组合 18"/>
          <p:cNvGrpSpPr>
            <a:grpSpLocks/>
          </p:cNvGrpSpPr>
          <p:nvPr/>
        </p:nvGrpSpPr>
        <p:grpSpPr bwMode="auto">
          <a:xfrm>
            <a:off x="3729038" y="4402138"/>
            <a:ext cx="2376487" cy="720725"/>
            <a:chOff x="827584" y="2780928"/>
            <a:chExt cx="2376264" cy="720080"/>
          </a:xfrm>
        </p:grpSpPr>
        <p:sp>
          <p:nvSpPr>
            <p:cNvPr id="20" name="矩形 19"/>
            <p:cNvSpPr/>
            <p:nvPr/>
          </p:nvSpPr>
          <p:spPr>
            <a:xfrm>
              <a:off x="827584" y="2780928"/>
              <a:ext cx="2376264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/>
                <a:t>Size=32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27584" y="3140968"/>
              <a:ext cx="2376264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/>
                <a:t>YLIST chunks(</a:t>
              </a:r>
              <a:r>
                <a:rPr lang="zh-CN" altLang="en-US" dirty="0"/>
                <a:t>双链表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3729038" y="4043363"/>
            <a:ext cx="2376487" cy="35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 err="1"/>
              <a:t>qpool</a:t>
            </a:r>
            <a:endParaRPr lang="zh-CN" altLang="en-US" dirty="0"/>
          </a:p>
        </p:txBody>
      </p:sp>
      <p:pic>
        <p:nvPicPr>
          <p:cNvPr id="3687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77057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5"/>
          <p:cNvSpPr txBox="1">
            <a:spLocks/>
          </p:cNvSpPr>
          <p:nvPr/>
        </p:nvSpPr>
        <p:spPr bwMode="auto">
          <a:xfrm>
            <a:off x="428625" y="428625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内存管理</a:t>
            </a: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</a:p>
        </p:txBody>
      </p:sp>
      <p:grpSp>
        <p:nvGrpSpPr>
          <p:cNvPr id="37891" name="组合 3"/>
          <p:cNvGrpSpPr>
            <a:grpSpLocks/>
          </p:cNvGrpSpPr>
          <p:nvPr/>
        </p:nvGrpSpPr>
        <p:grpSpPr bwMode="auto">
          <a:xfrm>
            <a:off x="395288" y="1628775"/>
            <a:ext cx="2376487" cy="720725"/>
            <a:chOff x="827584" y="2780928"/>
            <a:chExt cx="2376264" cy="720080"/>
          </a:xfrm>
        </p:grpSpPr>
        <p:sp>
          <p:nvSpPr>
            <p:cNvPr id="5" name="矩形 4"/>
            <p:cNvSpPr/>
            <p:nvPr/>
          </p:nvSpPr>
          <p:spPr>
            <a:xfrm>
              <a:off x="827584" y="2780928"/>
              <a:ext cx="2376264" cy="36004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/>
                <a:t>size=32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827584" y="3140968"/>
              <a:ext cx="2376264" cy="36004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/>
                <a:t>YLIST chunks(</a:t>
              </a:r>
              <a:r>
                <a:rPr lang="zh-CN" altLang="en-US" dirty="0"/>
                <a:t>双链表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395288" y="2349500"/>
            <a:ext cx="2376487" cy="358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 err="1"/>
              <a:t>nbuf</a:t>
            </a:r>
            <a:r>
              <a:rPr lang="en-US" altLang="zh-CN" dirty="0"/>
              <a:t>(</a:t>
            </a:r>
            <a:r>
              <a:rPr lang="en-US" altLang="zh-CN" dirty="0" err="1"/>
              <a:t>qbuf</a:t>
            </a:r>
            <a:r>
              <a:rPr lang="zh-CN" altLang="en-US" dirty="0"/>
              <a:t>数目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5288" y="1268413"/>
            <a:ext cx="2376487" cy="3603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 err="1"/>
              <a:t>qpool</a:t>
            </a:r>
            <a:endParaRPr lang="zh-CN" altLang="en-US" dirty="0"/>
          </a:p>
        </p:txBody>
      </p:sp>
      <p:grpSp>
        <p:nvGrpSpPr>
          <p:cNvPr id="37894" name="组合 9"/>
          <p:cNvGrpSpPr>
            <a:grpSpLocks/>
          </p:cNvGrpSpPr>
          <p:nvPr/>
        </p:nvGrpSpPr>
        <p:grpSpPr bwMode="auto">
          <a:xfrm>
            <a:off x="3276600" y="1989138"/>
            <a:ext cx="2374900" cy="719137"/>
            <a:chOff x="827584" y="2780928"/>
            <a:chExt cx="2376264" cy="720080"/>
          </a:xfrm>
        </p:grpSpPr>
        <p:sp>
          <p:nvSpPr>
            <p:cNvPr id="11" name="矩形 10"/>
            <p:cNvSpPr/>
            <p:nvPr/>
          </p:nvSpPr>
          <p:spPr>
            <a:xfrm>
              <a:off x="827584" y="2780928"/>
              <a:ext cx="2376264" cy="3608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/>
                <a:t>YLNODE	__header__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27584" y="3141763"/>
              <a:ext cx="2376264" cy="3592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/>
                <a:t>unsigned </a:t>
              </a:r>
              <a:r>
                <a:rPr lang="en-US" altLang="zh-CN" dirty="0" err="1"/>
                <a:t>int</a:t>
              </a:r>
              <a:r>
                <a:rPr lang="en-US" altLang="zh-CN" dirty="0"/>
                <a:t>  </a:t>
              </a:r>
              <a:r>
                <a:rPr lang="en-US" altLang="zh-CN" dirty="0" err="1"/>
                <a:t>nbuf</a:t>
              </a:r>
              <a:endParaRPr lang="zh-CN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3276600" y="1628775"/>
            <a:ext cx="2374900" cy="360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 err="1"/>
              <a:t>qchunk</a:t>
            </a:r>
            <a:endParaRPr lang="zh-CN" altLang="en-US" dirty="0"/>
          </a:p>
        </p:txBody>
      </p:sp>
      <p:sp>
        <p:nvSpPr>
          <p:cNvPr id="2" name="流程图: 过程 1"/>
          <p:cNvSpPr/>
          <p:nvPr/>
        </p:nvSpPr>
        <p:spPr>
          <a:xfrm>
            <a:off x="3276600" y="2708275"/>
            <a:ext cx="2374900" cy="360363"/>
          </a:xfrm>
          <a:prstGeom prst="flowChart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/>
              <a:t>qbuf</a:t>
            </a:r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3276600" y="3068638"/>
            <a:ext cx="2374900" cy="108108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dirty="0"/>
              <a:t>union {</a:t>
            </a:r>
          </a:p>
          <a:p>
            <a:pPr eaLnBrk="1" hangingPunct="1">
              <a:defRPr/>
            </a:pPr>
            <a:r>
              <a:rPr lang="en-US" altLang="zh-CN" dirty="0"/>
              <a:t>YPNODE	__header__;</a:t>
            </a:r>
          </a:p>
          <a:p>
            <a:pPr eaLnBrk="1" hangingPunct="1">
              <a:defRPr/>
            </a:pPr>
            <a:r>
              <a:rPr lang="en-US" altLang="zh-CN" dirty="0" err="1"/>
              <a:t>qpool</a:t>
            </a:r>
            <a:r>
              <a:rPr lang="en-US" altLang="zh-CN" dirty="0"/>
              <a:t>*pool;</a:t>
            </a:r>
          </a:p>
          <a:p>
            <a:pPr eaLnBrk="1" hangingPunct="1">
              <a:defRPr/>
            </a:pPr>
            <a:r>
              <a:rPr lang="en-US" altLang="zh-CN" dirty="0"/>
              <a:t>} u;</a:t>
            </a:r>
            <a:endParaRPr lang="zh-CN" altLang="en-US" dirty="0"/>
          </a:p>
        </p:txBody>
      </p:sp>
      <p:sp>
        <p:nvSpPr>
          <p:cNvPr id="19" name="流程图: 过程 18"/>
          <p:cNvSpPr/>
          <p:nvPr/>
        </p:nvSpPr>
        <p:spPr>
          <a:xfrm>
            <a:off x="3276600" y="4149725"/>
            <a:ext cx="2374900" cy="358775"/>
          </a:xfrm>
          <a:prstGeom prst="flowChartProcess">
            <a:avLst/>
          </a:prstGeom>
        </p:spPr>
        <p:style>
          <a:lnRef idx="2">
            <a:schemeClr val="accent6"/>
          </a:lnRef>
          <a:fillRef idx="1001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 err="1"/>
              <a:t>qpool.size</a:t>
            </a:r>
            <a:r>
              <a:rPr lang="zh-CN" altLang="en-US" dirty="0"/>
              <a:t>大小内存</a:t>
            </a:r>
          </a:p>
        </p:txBody>
      </p:sp>
      <p:sp>
        <p:nvSpPr>
          <p:cNvPr id="21" name="流程图: 过程 20"/>
          <p:cNvSpPr/>
          <p:nvPr/>
        </p:nvSpPr>
        <p:spPr>
          <a:xfrm>
            <a:off x="3276600" y="4868863"/>
            <a:ext cx="2374900" cy="360362"/>
          </a:xfrm>
          <a:prstGeom prst="flowChart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 err="1"/>
              <a:t>qbuf</a:t>
            </a:r>
            <a:endParaRPr lang="zh-CN" altLang="en-US" dirty="0"/>
          </a:p>
        </p:txBody>
      </p:sp>
      <p:sp>
        <p:nvSpPr>
          <p:cNvPr id="22" name="流程图: 过程 21"/>
          <p:cNvSpPr/>
          <p:nvPr/>
        </p:nvSpPr>
        <p:spPr>
          <a:xfrm>
            <a:off x="3276600" y="5229225"/>
            <a:ext cx="2374900" cy="10795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dirty="0"/>
              <a:t>union {</a:t>
            </a:r>
          </a:p>
          <a:p>
            <a:pPr eaLnBrk="1" hangingPunct="1">
              <a:defRPr/>
            </a:pPr>
            <a:r>
              <a:rPr lang="en-US" altLang="zh-CN" dirty="0"/>
              <a:t>YPNODE	__header__;</a:t>
            </a:r>
          </a:p>
          <a:p>
            <a:pPr eaLnBrk="1" hangingPunct="1">
              <a:defRPr/>
            </a:pPr>
            <a:r>
              <a:rPr lang="en-US" altLang="zh-CN" dirty="0" err="1"/>
              <a:t>qpool</a:t>
            </a:r>
            <a:r>
              <a:rPr lang="en-US" altLang="zh-CN" dirty="0"/>
              <a:t>*pool;</a:t>
            </a:r>
          </a:p>
          <a:p>
            <a:pPr eaLnBrk="1" hangingPunct="1">
              <a:defRPr/>
            </a:pPr>
            <a:r>
              <a:rPr lang="en-US" altLang="zh-CN" dirty="0"/>
              <a:t>} u;</a:t>
            </a:r>
            <a:endParaRPr lang="zh-CN" altLang="en-US" dirty="0"/>
          </a:p>
        </p:txBody>
      </p:sp>
      <p:sp>
        <p:nvSpPr>
          <p:cNvPr id="23" name="流程图: 过程 22"/>
          <p:cNvSpPr/>
          <p:nvPr/>
        </p:nvSpPr>
        <p:spPr>
          <a:xfrm>
            <a:off x="3276600" y="6308725"/>
            <a:ext cx="2374900" cy="360363"/>
          </a:xfrm>
          <a:prstGeom prst="flowChartProcess">
            <a:avLst/>
          </a:prstGeom>
        </p:spPr>
        <p:style>
          <a:lnRef idx="2">
            <a:schemeClr val="accent6"/>
          </a:lnRef>
          <a:fillRef idx="1001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 err="1"/>
              <a:t>qpool.size</a:t>
            </a:r>
            <a:r>
              <a:rPr lang="zh-CN" altLang="en-US" dirty="0"/>
              <a:t>大小内存</a:t>
            </a:r>
          </a:p>
        </p:txBody>
      </p:sp>
      <p:sp>
        <p:nvSpPr>
          <p:cNvPr id="25" name="流程图: 过程 24"/>
          <p:cNvSpPr/>
          <p:nvPr/>
        </p:nvSpPr>
        <p:spPr>
          <a:xfrm>
            <a:off x="3276600" y="4508500"/>
            <a:ext cx="2374900" cy="360363"/>
          </a:xfrm>
          <a:prstGeom prst="flowChartProcess">
            <a:avLst/>
          </a:prstGeom>
        </p:spPr>
        <p:style>
          <a:lnRef idx="2">
            <a:schemeClr val="accent6"/>
          </a:lnRef>
          <a:fillRef idx="1001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7903" name="文本框 25"/>
          <p:cNvSpPr txBox="1">
            <a:spLocks noChangeArrowheads="1"/>
          </p:cNvSpPr>
          <p:nvPr/>
        </p:nvSpPr>
        <p:spPr bwMode="auto">
          <a:xfrm>
            <a:off x="1835150" y="3162300"/>
            <a:ext cx="1223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nbuf*qbuf</a:t>
            </a:r>
            <a:endParaRPr lang="zh-CN" altLang="en-US" sz="1600">
              <a:latin typeface="Arial" panose="020B0604020202020204" pitchFamily="34" charset="0"/>
            </a:endParaRPr>
          </a:p>
        </p:txBody>
      </p:sp>
      <p:grpSp>
        <p:nvGrpSpPr>
          <p:cNvPr id="37904" name="组合 28"/>
          <p:cNvGrpSpPr>
            <a:grpSpLocks/>
          </p:cNvGrpSpPr>
          <p:nvPr/>
        </p:nvGrpSpPr>
        <p:grpSpPr bwMode="auto">
          <a:xfrm>
            <a:off x="6156325" y="1985963"/>
            <a:ext cx="2376488" cy="719137"/>
            <a:chOff x="827584" y="2780928"/>
            <a:chExt cx="2376264" cy="720080"/>
          </a:xfrm>
        </p:grpSpPr>
        <p:sp>
          <p:nvSpPr>
            <p:cNvPr id="30" name="矩形 29"/>
            <p:cNvSpPr/>
            <p:nvPr/>
          </p:nvSpPr>
          <p:spPr>
            <a:xfrm>
              <a:off x="827584" y="2780928"/>
              <a:ext cx="2376264" cy="3608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/>
                <a:t>YLNODE	__header__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827584" y="3141763"/>
              <a:ext cx="2376264" cy="3592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/>
                <a:t>unsigned </a:t>
              </a:r>
              <a:r>
                <a:rPr lang="en-US" altLang="zh-CN" dirty="0" err="1"/>
                <a:t>int</a:t>
              </a:r>
              <a:r>
                <a:rPr lang="en-US" altLang="zh-CN" dirty="0"/>
                <a:t>  </a:t>
              </a:r>
              <a:r>
                <a:rPr lang="en-US" altLang="zh-CN" dirty="0" err="1"/>
                <a:t>nbuf</a:t>
              </a:r>
              <a:endParaRPr lang="zh-CN" altLang="en-US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6156325" y="1625600"/>
            <a:ext cx="2376488" cy="360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 err="1"/>
              <a:t>qchunk</a:t>
            </a:r>
            <a:endParaRPr lang="zh-CN" altLang="en-US" dirty="0"/>
          </a:p>
        </p:txBody>
      </p:sp>
      <p:sp>
        <p:nvSpPr>
          <p:cNvPr id="33" name="流程图: 过程 32"/>
          <p:cNvSpPr/>
          <p:nvPr/>
        </p:nvSpPr>
        <p:spPr>
          <a:xfrm>
            <a:off x="6156325" y="2705100"/>
            <a:ext cx="2376488" cy="360363"/>
          </a:xfrm>
          <a:prstGeom prst="flowChart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/>
              <a:t>qbuf</a:t>
            </a:r>
            <a:endParaRPr lang="zh-CN" altLang="en-US"/>
          </a:p>
        </p:txBody>
      </p:sp>
      <p:sp>
        <p:nvSpPr>
          <p:cNvPr id="34" name="流程图: 过程 33"/>
          <p:cNvSpPr/>
          <p:nvPr/>
        </p:nvSpPr>
        <p:spPr>
          <a:xfrm>
            <a:off x="6156325" y="3065463"/>
            <a:ext cx="2376488" cy="10795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dirty="0"/>
              <a:t>union {</a:t>
            </a:r>
          </a:p>
          <a:p>
            <a:pPr eaLnBrk="1" hangingPunct="1">
              <a:defRPr/>
            </a:pPr>
            <a:r>
              <a:rPr lang="en-US" altLang="zh-CN" dirty="0"/>
              <a:t>YPNODE	__header__;</a:t>
            </a:r>
          </a:p>
          <a:p>
            <a:pPr eaLnBrk="1" hangingPunct="1">
              <a:defRPr/>
            </a:pPr>
            <a:r>
              <a:rPr lang="en-US" altLang="zh-CN" dirty="0" err="1"/>
              <a:t>qpool</a:t>
            </a:r>
            <a:r>
              <a:rPr lang="en-US" altLang="zh-CN" dirty="0"/>
              <a:t>*pool;</a:t>
            </a:r>
          </a:p>
          <a:p>
            <a:pPr eaLnBrk="1" hangingPunct="1">
              <a:defRPr/>
            </a:pPr>
            <a:r>
              <a:rPr lang="en-US" altLang="zh-CN" dirty="0"/>
              <a:t>} u;</a:t>
            </a:r>
            <a:endParaRPr lang="zh-CN" altLang="en-US" dirty="0"/>
          </a:p>
        </p:txBody>
      </p:sp>
      <p:sp>
        <p:nvSpPr>
          <p:cNvPr id="35" name="流程图: 过程 34"/>
          <p:cNvSpPr/>
          <p:nvPr/>
        </p:nvSpPr>
        <p:spPr>
          <a:xfrm>
            <a:off x="6156325" y="4144963"/>
            <a:ext cx="2376488" cy="360362"/>
          </a:xfrm>
          <a:prstGeom prst="flowChartProcess">
            <a:avLst/>
          </a:prstGeom>
        </p:spPr>
        <p:style>
          <a:lnRef idx="2">
            <a:schemeClr val="accent6"/>
          </a:lnRef>
          <a:fillRef idx="1001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 err="1"/>
              <a:t>qpool.size</a:t>
            </a:r>
            <a:r>
              <a:rPr lang="zh-CN" altLang="en-US" dirty="0"/>
              <a:t>大小内存</a:t>
            </a:r>
          </a:p>
        </p:txBody>
      </p:sp>
      <p:sp>
        <p:nvSpPr>
          <p:cNvPr id="36" name="流程图: 过程 35"/>
          <p:cNvSpPr/>
          <p:nvPr/>
        </p:nvSpPr>
        <p:spPr>
          <a:xfrm>
            <a:off x="6156325" y="4865688"/>
            <a:ext cx="2376488" cy="360362"/>
          </a:xfrm>
          <a:prstGeom prst="flowChart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 err="1"/>
              <a:t>qbuf</a:t>
            </a:r>
            <a:endParaRPr lang="zh-CN" altLang="en-US" dirty="0"/>
          </a:p>
        </p:txBody>
      </p:sp>
      <p:sp>
        <p:nvSpPr>
          <p:cNvPr id="37" name="流程图: 过程 36"/>
          <p:cNvSpPr/>
          <p:nvPr/>
        </p:nvSpPr>
        <p:spPr>
          <a:xfrm>
            <a:off x="6156325" y="5226050"/>
            <a:ext cx="2376488" cy="10795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dirty="0"/>
              <a:t>union {</a:t>
            </a:r>
          </a:p>
          <a:p>
            <a:pPr eaLnBrk="1" hangingPunct="1">
              <a:defRPr/>
            </a:pPr>
            <a:r>
              <a:rPr lang="en-US" altLang="zh-CN" dirty="0"/>
              <a:t>YPNODE	__header__;</a:t>
            </a:r>
          </a:p>
          <a:p>
            <a:pPr eaLnBrk="1" hangingPunct="1">
              <a:defRPr/>
            </a:pPr>
            <a:r>
              <a:rPr lang="en-US" altLang="zh-CN" dirty="0" err="1"/>
              <a:t>qpool</a:t>
            </a:r>
            <a:r>
              <a:rPr lang="en-US" altLang="zh-CN" dirty="0"/>
              <a:t>*pool;</a:t>
            </a:r>
          </a:p>
          <a:p>
            <a:pPr eaLnBrk="1" hangingPunct="1">
              <a:defRPr/>
            </a:pPr>
            <a:r>
              <a:rPr lang="en-US" altLang="zh-CN" dirty="0"/>
              <a:t>} u;</a:t>
            </a:r>
            <a:endParaRPr lang="zh-CN" altLang="en-US" dirty="0"/>
          </a:p>
        </p:txBody>
      </p:sp>
      <p:sp>
        <p:nvSpPr>
          <p:cNvPr id="38" name="流程图: 过程 37"/>
          <p:cNvSpPr/>
          <p:nvPr/>
        </p:nvSpPr>
        <p:spPr>
          <a:xfrm>
            <a:off x="6156325" y="6305550"/>
            <a:ext cx="2376488" cy="360363"/>
          </a:xfrm>
          <a:prstGeom prst="flowChartProcess">
            <a:avLst/>
          </a:prstGeom>
        </p:spPr>
        <p:style>
          <a:lnRef idx="2">
            <a:schemeClr val="accent6"/>
          </a:lnRef>
          <a:fillRef idx="1001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 err="1"/>
              <a:t>qpool.size</a:t>
            </a:r>
            <a:r>
              <a:rPr lang="zh-CN" altLang="en-US" dirty="0"/>
              <a:t>大小内存</a:t>
            </a:r>
          </a:p>
        </p:txBody>
      </p:sp>
      <p:sp>
        <p:nvSpPr>
          <p:cNvPr id="39" name="流程图: 过程 38"/>
          <p:cNvSpPr/>
          <p:nvPr/>
        </p:nvSpPr>
        <p:spPr>
          <a:xfrm>
            <a:off x="6156325" y="4505325"/>
            <a:ext cx="2376488" cy="360363"/>
          </a:xfrm>
          <a:prstGeom prst="flowChartProcess">
            <a:avLst/>
          </a:prstGeom>
        </p:spPr>
        <p:style>
          <a:lnRef idx="2">
            <a:schemeClr val="accent6"/>
          </a:lnRef>
          <a:fillRef idx="1001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>
            <a:off x="2854325" y="2705100"/>
            <a:ext cx="422275" cy="3960813"/>
          </a:xfrm>
          <a:prstGeom prst="leftBrace">
            <a:avLst>
              <a:gd name="adj1" fmla="val 8333"/>
              <a:gd name="adj2" fmla="val 148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2771775" y="2133600"/>
            <a:ext cx="504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2771775" y="2276475"/>
            <a:ext cx="504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651500" y="2133600"/>
            <a:ext cx="504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5651500" y="2276475"/>
            <a:ext cx="504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flipH="1">
            <a:off x="401638" y="2057400"/>
            <a:ext cx="8137525" cy="3175"/>
          </a:xfrm>
          <a:prstGeom prst="bentConnector5">
            <a:avLst>
              <a:gd name="adj1" fmla="val -2809"/>
              <a:gd name="adj2" fmla="val -29200319"/>
              <a:gd name="adj3" fmla="val 102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/>
          <p:nvPr/>
        </p:nvCxnSpPr>
        <p:spPr>
          <a:xfrm rot="10800000" flipH="1">
            <a:off x="395288" y="2201863"/>
            <a:ext cx="8137525" cy="3175"/>
          </a:xfrm>
          <a:prstGeom prst="bentConnector5">
            <a:avLst>
              <a:gd name="adj1" fmla="val -4279"/>
              <a:gd name="adj2" fmla="val 29060836"/>
              <a:gd name="adj3" fmla="val 1049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14" name="肘形连接符 29713"/>
          <p:cNvCxnSpPr/>
          <p:nvPr/>
        </p:nvCxnSpPr>
        <p:spPr>
          <a:xfrm rot="16200000" flipH="1">
            <a:off x="2175669" y="2394744"/>
            <a:ext cx="541337" cy="1692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16" name="肘形连接符 29715"/>
          <p:cNvCxnSpPr>
            <a:stCxn id="18" idx="3"/>
            <a:endCxn id="22" idx="3"/>
          </p:cNvCxnSpPr>
          <p:nvPr/>
        </p:nvCxnSpPr>
        <p:spPr>
          <a:xfrm>
            <a:off x="5651500" y="3608388"/>
            <a:ext cx="12700" cy="216058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/>
          <p:nvPr/>
        </p:nvCxnSpPr>
        <p:spPr>
          <a:xfrm>
            <a:off x="8532813" y="3597275"/>
            <a:ext cx="12700" cy="21590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20" name="肘形连接符 29719"/>
          <p:cNvCxnSpPr>
            <a:endCxn id="34" idx="1"/>
          </p:cNvCxnSpPr>
          <p:nvPr/>
        </p:nvCxnSpPr>
        <p:spPr>
          <a:xfrm rot="5400000" flipH="1" flipV="1">
            <a:off x="4911725" y="4705351"/>
            <a:ext cx="2344737" cy="1444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25" name="直接连接符 29724"/>
          <p:cNvCxnSpPr/>
          <p:nvPr/>
        </p:nvCxnSpPr>
        <p:spPr>
          <a:xfrm>
            <a:off x="5657850" y="5949950"/>
            <a:ext cx="354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25" name="文本框 6"/>
          <p:cNvSpPr txBox="1">
            <a:spLocks noChangeArrowheads="1"/>
          </p:cNvSpPr>
          <p:nvPr/>
        </p:nvSpPr>
        <p:spPr bwMode="auto">
          <a:xfrm>
            <a:off x="8712200" y="4292600"/>
            <a:ext cx="323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solidFill>
                  <a:srgbClr val="FF0000"/>
                </a:solidFill>
              </a:rPr>
              <a:t>单链表</a:t>
            </a:r>
          </a:p>
        </p:txBody>
      </p:sp>
      <p:sp>
        <p:nvSpPr>
          <p:cNvPr id="37926" name="文本框 9"/>
          <p:cNvSpPr txBox="1">
            <a:spLocks noChangeArrowheads="1"/>
          </p:cNvSpPr>
          <p:nvPr/>
        </p:nvSpPr>
        <p:spPr bwMode="auto">
          <a:xfrm>
            <a:off x="4859338" y="981075"/>
            <a:ext cx="869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solidFill>
                  <a:srgbClr val="FF0000"/>
                </a:solidFill>
              </a:rPr>
              <a:t>双链表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138113" y="5157788"/>
            <a:ext cx="2633662" cy="1652587"/>
          </a:xfrm>
          <a:prstGeom prst="wedgeRoundRectCallout">
            <a:avLst>
              <a:gd name="adj1" fmla="val 71064"/>
              <a:gd name="adj2" fmla="val 136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1400" dirty="0" err="1"/>
              <a:t>qbuf.u.__header</a:t>
            </a:r>
            <a:r>
              <a:rPr lang="en-US" altLang="zh-CN" sz="1400" dirty="0"/>
              <a:t>__: </a:t>
            </a:r>
            <a:r>
              <a:rPr lang="en-US" altLang="zh-CN" sz="1400" dirty="0" err="1"/>
              <a:t>qbuf</a:t>
            </a:r>
            <a:r>
              <a:rPr lang="zh-CN" altLang="en-US" sz="1400" dirty="0"/>
              <a:t>在未分配时挂在</a:t>
            </a:r>
            <a:r>
              <a:rPr lang="en-US" altLang="zh-CN" sz="1400" dirty="0" err="1"/>
              <a:t>qpool.list</a:t>
            </a:r>
            <a:r>
              <a:rPr lang="zh-CN" altLang="en-US" sz="1400" dirty="0"/>
              <a:t>单链表上</a:t>
            </a:r>
            <a:endParaRPr lang="en-US" altLang="zh-CN" sz="1400" dirty="0"/>
          </a:p>
          <a:p>
            <a:pPr eaLnBrk="1" hangingPunct="1">
              <a:defRPr/>
            </a:pPr>
            <a:endParaRPr lang="en-US" altLang="zh-CN" sz="1400" dirty="0"/>
          </a:p>
          <a:p>
            <a:pPr eaLnBrk="1" hangingPunct="1">
              <a:defRPr/>
            </a:pPr>
            <a:r>
              <a:rPr lang="en-US" altLang="zh-CN" sz="1400" dirty="0" err="1"/>
              <a:t>qbuf.u.pool:qbuf</a:t>
            </a:r>
            <a:r>
              <a:rPr lang="zh-CN" altLang="en-US" sz="1400" dirty="0"/>
              <a:t>在已分配后，此指针指向</a:t>
            </a:r>
            <a:r>
              <a:rPr lang="en-US" altLang="zh-CN" sz="1400" dirty="0" err="1"/>
              <a:t>qpool</a:t>
            </a:r>
            <a:r>
              <a:rPr lang="en-US" altLang="zh-CN" sz="1400" dirty="0"/>
              <a:t>, </a:t>
            </a:r>
            <a:r>
              <a:rPr lang="zh-CN" altLang="en-US" sz="1400" dirty="0"/>
              <a:t>用于当释放此</a:t>
            </a:r>
            <a:r>
              <a:rPr lang="en-US" altLang="zh-CN" sz="1400" dirty="0" err="1"/>
              <a:t>qbuf</a:t>
            </a:r>
            <a:r>
              <a:rPr lang="zh-CN" altLang="en-US" sz="1400" dirty="0"/>
              <a:t>时，再次将</a:t>
            </a:r>
            <a:r>
              <a:rPr lang="en-US" altLang="zh-CN" sz="1400" dirty="0" err="1"/>
              <a:t>qbuf</a:t>
            </a:r>
            <a:r>
              <a:rPr lang="zh-CN" altLang="en-US" sz="1400" dirty="0"/>
              <a:t>挂到</a:t>
            </a:r>
            <a:r>
              <a:rPr lang="en-US" altLang="zh-CN" sz="1400" dirty="0" err="1"/>
              <a:t>qpool.list</a:t>
            </a:r>
            <a:r>
              <a:rPr lang="zh-CN" altLang="en-US" sz="1400" dirty="0"/>
              <a:t>上</a:t>
            </a:r>
            <a:endParaRPr lang="en-US" altLang="zh-CN" sz="1400" dirty="0"/>
          </a:p>
        </p:txBody>
      </p:sp>
      <p:sp>
        <p:nvSpPr>
          <p:cNvPr id="53" name="矩形 52"/>
          <p:cNvSpPr/>
          <p:nvPr/>
        </p:nvSpPr>
        <p:spPr>
          <a:xfrm>
            <a:off x="395288" y="2708275"/>
            <a:ext cx="2376487" cy="358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YPOOL list (</a:t>
            </a:r>
            <a:r>
              <a:rPr lang="zh-CN" altLang="en-US" dirty="0"/>
              <a:t>单链表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6" name="圆角矩形标注 25"/>
          <p:cNvSpPr/>
          <p:nvPr/>
        </p:nvSpPr>
        <p:spPr>
          <a:xfrm>
            <a:off x="138113" y="3605213"/>
            <a:ext cx="2716212" cy="1384300"/>
          </a:xfrm>
          <a:prstGeom prst="wedgeRoundRectCallout">
            <a:avLst>
              <a:gd name="adj1" fmla="val -17057"/>
              <a:gd name="adj2" fmla="val -437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400" dirty="0" err="1"/>
              <a:t>qpool</a:t>
            </a:r>
            <a:r>
              <a:rPr lang="zh-CN" altLang="en-US" sz="1400" dirty="0"/>
              <a:t>内存池中一个节点大小为：</a:t>
            </a:r>
            <a:r>
              <a:rPr lang="en-US" altLang="zh-CN" sz="1400" dirty="0"/>
              <a:t>YALIGN(</a:t>
            </a:r>
            <a:r>
              <a:rPr lang="en-US" altLang="zh-CN" sz="1400" dirty="0" err="1"/>
              <a:t>sizeof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qchunk</a:t>
            </a:r>
            <a:r>
              <a:rPr lang="en-US" altLang="zh-CN" sz="1400" dirty="0"/>
              <a:t>),8) + </a:t>
            </a:r>
            <a:r>
              <a:rPr lang="en-US" altLang="zh-CN" sz="1400" dirty="0" err="1"/>
              <a:t>nbuf</a:t>
            </a:r>
            <a:r>
              <a:rPr lang="en-US" altLang="zh-CN" sz="1400" dirty="0"/>
              <a:t>*(YALIGN(</a:t>
            </a:r>
            <a:r>
              <a:rPr lang="en-US" altLang="zh-CN" sz="1400" dirty="0" err="1"/>
              <a:t>sizeof</a:t>
            </a:r>
            <a:r>
              <a:rPr lang="en-US" altLang="zh-CN" sz="1400" dirty="0"/>
              <a:t>(</a:t>
            </a:r>
            <a:r>
              <a:rPr lang="en-US" altLang="zh-CN" sz="1400" dirty="0" err="1"/>
              <a:t>qbuf</a:t>
            </a:r>
            <a:r>
              <a:rPr lang="en-US" altLang="zh-CN" sz="1400" dirty="0"/>
              <a:t>),8) + YALIGN(size,8))</a:t>
            </a:r>
          </a:p>
          <a:p>
            <a:pPr>
              <a:defRPr/>
            </a:pPr>
            <a:r>
              <a:rPr lang="en-US" altLang="zh-CN" sz="1400" dirty="0"/>
              <a:t>YALIGN(size,8)</a:t>
            </a:r>
            <a:r>
              <a:rPr lang="zh-CN" altLang="en-US" sz="1400" dirty="0"/>
              <a:t>：确保</a:t>
            </a:r>
            <a:r>
              <a:rPr lang="en-US" altLang="zh-CN" sz="1400" dirty="0"/>
              <a:t>size8</a:t>
            </a:r>
            <a:r>
              <a:rPr lang="zh-CN" altLang="en-US" sz="1400" dirty="0"/>
              <a:t>字节对齐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5"/>
          <p:cNvSpPr txBox="1">
            <a:spLocks/>
          </p:cNvSpPr>
          <p:nvPr/>
        </p:nvSpPr>
        <p:spPr bwMode="auto">
          <a:xfrm>
            <a:off x="428625" y="428625"/>
            <a:ext cx="57277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内存管理</a:t>
            </a: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消息内存申请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8625" y="1196975"/>
            <a:ext cx="8104188" cy="300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err="1"/>
              <a:t>CSPL_AllocMsg</a:t>
            </a:r>
            <a:r>
              <a:rPr lang="zh-CN" altLang="en-US" dirty="0"/>
              <a:t>：用于申请</a:t>
            </a:r>
            <a:r>
              <a:rPr lang="en-US" altLang="zh-CN" dirty="0" err="1"/>
              <a:t>cspl</a:t>
            </a:r>
            <a:r>
              <a:rPr lang="zh-CN" altLang="en-US" dirty="0"/>
              <a:t>消息内存结构； </a:t>
            </a:r>
            <a:endParaRPr lang="en-US" altLang="zh-CN" dirty="0"/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接收</a:t>
            </a:r>
            <a:r>
              <a:rPr lang="en-US" altLang="zh-CN" dirty="0" err="1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cspl</a:t>
            </a: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消息</a:t>
            </a: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     </a:t>
            </a:r>
            <a:r>
              <a:rPr lang="zh-CN" altLang="en-US" dirty="0"/>
              <a:t>使用此函数申请内存，将接收到的</a:t>
            </a:r>
            <a:r>
              <a:rPr lang="en-US" altLang="zh-CN" dirty="0" err="1"/>
              <a:t>cspl</a:t>
            </a:r>
            <a:r>
              <a:rPr lang="zh-CN" altLang="en-US" dirty="0"/>
              <a:t>消息</a:t>
            </a:r>
            <a:r>
              <a:rPr lang="en-US" altLang="zh-CN" dirty="0"/>
              <a:t>(</a:t>
            </a:r>
            <a:r>
              <a:rPr lang="en-US" altLang="zh-CN" dirty="0" err="1"/>
              <a:t>cspl</a:t>
            </a:r>
            <a:r>
              <a:rPr lang="en-US" altLang="zh-CN" dirty="0"/>
              <a:t> header + payload)</a:t>
            </a:r>
            <a:r>
              <a:rPr lang="zh-CN" altLang="en-US" dirty="0"/>
              <a:t>打包后， 投递到目的</a:t>
            </a:r>
            <a:r>
              <a:rPr lang="en-US" altLang="zh-CN" dirty="0"/>
              <a:t>module</a:t>
            </a:r>
            <a:r>
              <a:rPr lang="zh-CN" altLang="en-US" dirty="0"/>
              <a:t>所对应的</a:t>
            </a:r>
            <a:r>
              <a:rPr lang="en-US" altLang="zh-CN" dirty="0"/>
              <a:t>driver</a:t>
            </a:r>
            <a:r>
              <a:rPr lang="zh-CN" altLang="en-US" dirty="0"/>
              <a:t>接收优先级队列中 </a:t>
            </a:r>
            <a:endParaRPr lang="en-US" altLang="zh-CN" dirty="0"/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发送</a:t>
            </a:r>
            <a:r>
              <a:rPr lang="en-US" altLang="zh-CN" dirty="0" err="1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cspl</a:t>
            </a: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消息</a:t>
            </a: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     </a:t>
            </a:r>
            <a:r>
              <a:rPr lang="zh-CN" altLang="en-US" dirty="0"/>
              <a:t>在此函数的返回值位置后面构造</a:t>
            </a:r>
            <a:r>
              <a:rPr lang="en-US" altLang="zh-CN" dirty="0" err="1"/>
              <a:t>cspl</a:t>
            </a:r>
            <a:r>
              <a:rPr lang="en-US" altLang="zh-CN" dirty="0"/>
              <a:t> header</a:t>
            </a:r>
            <a:r>
              <a:rPr lang="zh-CN" altLang="en-US" dirty="0"/>
              <a:t>、填充消息</a:t>
            </a:r>
            <a:r>
              <a:rPr lang="en-US" altLang="zh-CN" dirty="0"/>
              <a:t>payload</a:t>
            </a:r>
            <a:r>
              <a:rPr lang="zh-CN" altLang="en-US" dirty="0"/>
              <a:t>后， 使用</a:t>
            </a:r>
            <a:r>
              <a:rPr lang="en-US" altLang="zh-CN" dirty="0" err="1"/>
              <a:t>CSPL_SendMsg</a:t>
            </a:r>
            <a:r>
              <a:rPr lang="zh-CN" altLang="en-US" dirty="0"/>
              <a:t>将消息发送到目的</a:t>
            </a:r>
            <a:r>
              <a:rPr lang="en-US" altLang="zh-CN" dirty="0"/>
              <a:t>module</a:t>
            </a:r>
            <a:endParaRPr lang="zh-CN" altLang="en-US" dirty="0"/>
          </a:p>
        </p:txBody>
      </p:sp>
      <p:grpSp>
        <p:nvGrpSpPr>
          <p:cNvPr id="38916" name="组合 19"/>
          <p:cNvGrpSpPr>
            <a:grpSpLocks/>
          </p:cNvGrpSpPr>
          <p:nvPr/>
        </p:nvGrpSpPr>
        <p:grpSpPr bwMode="auto">
          <a:xfrm>
            <a:off x="539750" y="4437063"/>
            <a:ext cx="7632700" cy="360362"/>
            <a:chOff x="539552" y="3861048"/>
            <a:chExt cx="7632848" cy="360040"/>
          </a:xfrm>
        </p:grpSpPr>
        <p:sp>
          <p:nvSpPr>
            <p:cNvPr id="7" name="流程图: 过程 6"/>
            <p:cNvSpPr/>
            <p:nvPr/>
          </p:nvSpPr>
          <p:spPr>
            <a:xfrm>
              <a:off x="539552" y="3861048"/>
              <a:ext cx="1368452" cy="36004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 err="1"/>
                <a:t>qbuf</a:t>
              </a:r>
              <a:endParaRPr lang="zh-CN" altLang="en-US" dirty="0"/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1908004" y="3861048"/>
              <a:ext cx="2303508" cy="360040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 err="1"/>
                <a:t>qmessage</a:t>
              </a:r>
              <a:endParaRPr lang="zh-CN" altLang="en-US" dirty="0"/>
            </a:p>
          </p:txBody>
        </p:sp>
        <p:sp>
          <p:nvSpPr>
            <p:cNvPr id="15" name="流程图: 过程 14"/>
            <p:cNvSpPr/>
            <p:nvPr/>
          </p:nvSpPr>
          <p:spPr>
            <a:xfrm>
              <a:off x="4211511" y="3861048"/>
              <a:ext cx="2232068" cy="360040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 err="1"/>
                <a:t>cspl</a:t>
              </a:r>
              <a:r>
                <a:rPr lang="en-US" altLang="zh-CN" dirty="0"/>
                <a:t> header</a:t>
              </a:r>
              <a:endParaRPr lang="zh-CN" altLang="en-US" dirty="0"/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6443579" y="3861048"/>
              <a:ext cx="1728821" cy="36004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/>
                <a:t>payload</a:t>
              </a:r>
              <a:endParaRPr lang="zh-CN" altLang="en-US" dirty="0"/>
            </a:p>
          </p:txBody>
        </p:sp>
      </p:grpSp>
      <p:sp>
        <p:nvSpPr>
          <p:cNvPr id="17" name="圆角矩形标注 16"/>
          <p:cNvSpPr/>
          <p:nvPr/>
        </p:nvSpPr>
        <p:spPr>
          <a:xfrm>
            <a:off x="509588" y="5084763"/>
            <a:ext cx="1728787" cy="1223962"/>
          </a:xfrm>
          <a:prstGeom prst="wedgeRoundRectCallout">
            <a:avLst>
              <a:gd name="adj1" fmla="val 30974"/>
              <a:gd name="adj2" fmla="val -7321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__</a:t>
            </a:r>
            <a:r>
              <a:rPr lang="en-US" altLang="zh-CN" dirty="0" err="1"/>
              <a:t>qvPoolAlloc</a:t>
            </a:r>
            <a:r>
              <a:rPr lang="zh-CN" altLang="en-US" dirty="0"/>
              <a:t>内存池分配得到的地址</a:t>
            </a:r>
          </a:p>
        </p:txBody>
      </p:sp>
      <p:sp>
        <p:nvSpPr>
          <p:cNvPr id="53" name="圆角矩形标注 52"/>
          <p:cNvSpPr/>
          <p:nvPr/>
        </p:nvSpPr>
        <p:spPr>
          <a:xfrm>
            <a:off x="2843213" y="5084763"/>
            <a:ext cx="1728787" cy="1223962"/>
          </a:xfrm>
          <a:prstGeom prst="wedgeRoundRectCallout">
            <a:avLst>
              <a:gd name="adj1" fmla="val 29491"/>
              <a:gd name="adj2" fmla="val -7251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 err="1"/>
              <a:t>CSPL_AllocMsg</a:t>
            </a:r>
            <a:r>
              <a:rPr lang="zh-CN" altLang="en-US" dirty="0"/>
              <a:t>函数分配得到的地址</a:t>
            </a:r>
          </a:p>
        </p:txBody>
      </p:sp>
      <p:sp>
        <p:nvSpPr>
          <p:cNvPr id="38919" name="文本框 3"/>
          <p:cNvSpPr txBox="1">
            <a:spLocks noChangeArrowheads="1"/>
          </p:cNvSpPr>
          <p:nvPr/>
        </p:nvSpPr>
        <p:spPr bwMode="auto">
          <a:xfrm>
            <a:off x="4787900" y="5157788"/>
            <a:ext cx="424815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/>
              <a:t>调用代码示例</a:t>
            </a:r>
            <a:r>
              <a:rPr lang="en-US" altLang="zh-CN" sz="1400"/>
              <a:t>:</a:t>
            </a:r>
          </a:p>
          <a:p>
            <a:r>
              <a:rPr lang="en-US" altLang="zh-CN" sz="1400"/>
              <a:t>msg_api_length =CSPL_HEADER_SIZE + 100</a:t>
            </a:r>
          </a:p>
          <a:p>
            <a:r>
              <a:rPr lang="en-US" altLang="zh-CN" sz="1400"/>
              <a:t>/* Allocate buffer */</a:t>
            </a:r>
          </a:p>
          <a:p>
            <a:r>
              <a:rPr lang="en-US" altLang="zh-CN" sz="1400"/>
              <a:t>p_msg = (U8*)CSPL_AllocMsg(msg_api_length, 0);</a:t>
            </a:r>
          </a:p>
          <a:p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5"/>
          <p:cNvSpPr txBox="1">
            <a:spLocks/>
          </p:cNvSpPr>
          <p:nvPr/>
        </p:nvSpPr>
        <p:spPr bwMode="auto">
          <a:xfrm>
            <a:off x="203200" y="260350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架构概述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14313" y="1125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9220" name="对象 10"/>
          <p:cNvGraphicFramePr>
            <a:graphicFrameLocks noChangeAspect="1"/>
          </p:cNvGraphicFramePr>
          <p:nvPr/>
        </p:nvGraphicFramePr>
        <p:xfrm>
          <a:off x="5795963" y="1185863"/>
          <a:ext cx="2720975" cy="355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Visio" r:id="rId4" imgW="790679" imgH="1101330" progId="Visio.Drawing.11">
                  <p:embed/>
                </p:oleObj>
              </mc:Choice>
              <mc:Fallback>
                <p:oleObj name="Visio" r:id="rId4" imgW="790679" imgH="1101330" progId="Visio.Drawing.11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185863"/>
                        <a:ext cx="2720975" cy="355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203200" y="981075"/>
            <a:ext cx="5448300" cy="44942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en-US" altLang="zh-CN" sz="2000" dirty="0">
                <a:latin typeface="Arial" charset="0"/>
                <a:cs typeface="Times New Roman" pitchFamily="18" charset="0"/>
              </a:rPr>
              <a:t>CSPL</a:t>
            </a:r>
            <a:r>
              <a:rPr lang="zh-CN" altLang="en-US" sz="2000" dirty="0">
                <a:latin typeface="Arial" charset="0"/>
                <a:cs typeface="Times New Roman" pitchFamily="18" charset="0"/>
              </a:rPr>
              <a:t>定位和目的：</a:t>
            </a:r>
            <a:endParaRPr lang="en-US" altLang="zh-CN" sz="2000" dirty="0">
              <a:latin typeface="Arial" charset="0"/>
              <a:cs typeface="Times New Roman" pitchFamily="18" charset="0"/>
            </a:endParaRPr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zh-CN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CSPL</a:t>
            </a:r>
            <a:r>
              <a:rPr lang="zh-CN" altLang="en-US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位于业务与操作系统之间</a:t>
            </a:r>
            <a:endParaRPr lang="en-US" altLang="zh-CN" dirty="0">
              <a:solidFill>
                <a:srgbClr val="0070C0"/>
              </a:solidFill>
              <a:latin typeface="Arial" charset="0"/>
              <a:cs typeface="Times New Roman" pitchFamily="18" charset="0"/>
            </a:endParaRPr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屏蔽操作系统的复杂接口，提供统一的操作方式，使得业务进程只需要关心本身业务，从而加速协议栈的开发</a:t>
            </a:r>
            <a:endParaRPr lang="en-US" altLang="zh-CN" dirty="0">
              <a:solidFill>
                <a:srgbClr val="0070C0"/>
              </a:solidFill>
              <a:latin typeface="Arial" charset="0"/>
              <a:cs typeface="Times New Roman" pitchFamily="18" charset="0"/>
            </a:endParaRPr>
          </a:p>
          <a:p>
            <a:pPr marL="285750" indent="-28575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zh-CN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CSPL</a:t>
            </a:r>
            <a:r>
              <a:rPr lang="zh-CN" altLang="zh-CN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核心是以</a:t>
            </a:r>
            <a:r>
              <a:rPr lang="en-US" altLang="zh-CN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lib</a:t>
            </a:r>
            <a:r>
              <a:rPr lang="zh-CN" altLang="zh-CN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库</a:t>
            </a:r>
            <a:r>
              <a:rPr lang="en-US" altLang="zh-CN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(</a:t>
            </a:r>
            <a:r>
              <a:rPr lang="zh-CN" altLang="en-US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动态库、静态库</a:t>
            </a:r>
            <a:r>
              <a:rPr lang="en-US" altLang="zh-CN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)</a:t>
            </a:r>
            <a:r>
              <a:rPr lang="zh-CN" altLang="zh-CN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的形式提供给业务，同时为了支撑业务，提供多个进程支撑：</a:t>
            </a:r>
            <a:r>
              <a:rPr lang="en-US" altLang="zh-CN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DAEMON</a:t>
            </a:r>
            <a:r>
              <a:rPr lang="zh-CN" altLang="zh-CN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LOG</a:t>
            </a:r>
            <a:r>
              <a:rPr lang="zh-CN" altLang="zh-CN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CLI</a:t>
            </a:r>
            <a:r>
              <a:rPr lang="zh-CN" altLang="zh-CN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HA</a:t>
            </a:r>
            <a:r>
              <a:rPr lang="zh-CN" altLang="zh-CN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。</a:t>
            </a:r>
            <a:endParaRPr lang="en-US" altLang="zh-CN" dirty="0">
              <a:latin typeface="Arial" charset="0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dirty="0">
              <a:latin typeface="Arial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03963" y="4797425"/>
            <a:ext cx="1704975" cy="508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400" kern="100" dirty="0">
                <a:latin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</a:rPr>
              <a:t>CSPL</a:t>
            </a:r>
            <a:r>
              <a:rPr lang="zh-CN" altLang="zh-CN" kern="100" dirty="0">
                <a:latin typeface="Times New Roman" panose="02020603050405020304" pitchFamily="18" charset="0"/>
              </a:rPr>
              <a:t>位置视图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5"/>
          <p:cNvSpPr txBox="1">
            <a:spLocks/>
          </p:cNvSpPr>
          <p:nvPr/>
        </p:nvSpPr>
        <p:spPr bwMode="auto">
          <a:xfrm>
            <a:off x="428625" y="428625"/>
            <a:ext cx="5929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设计思路</a:t>
            </a:r>
          </a:p>
        </p:txBody>
      </p:sp>
      <p:sp>
        <p:nvSpPr>
          <p:cNvPr id="17" name="单圆角矩形 16"/>
          <p:cNvSpPr/>
          <p:nvPr/>
        </p:nvSpPr>
        <p:spPr>
          <a:xfrm>
            <a:off x="3135313" y="2214563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模型抽象</a:t>
            </a:r>
          </a:p>
        </p:txBody>
      </p:sp>
      <p:sp>
        <p:nvSpPr>
          <p:cNvPr id="18" name="单圆角矩形 17"/>
          <p:cNvSpPr/>
          <p:nvPr/>
        </p:nvSpPr>
        <p:spPr>
          <a:xfrm flipH="1">
            <a:off x="2644775" y="2214563"/>
            <a:ext cx="490538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单圆角矩形 19"/>
          <p:cNvSpPr/>
          <p:nvPr/>
        </p:nvSpPr>
        <p:spPr>
          <a:xfrm>
            <a:off x="3135313" y="3559175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消息格式</a:t>
            </a:r>
          </a:p>
        </p:txBody>
      </p:sp>
      <p:sp>
        <p:nvSpPr>
          <p:cNvPr id="21" name="单圆角矩形 20"/>
          <p:cNvSpPr/>
          <p:nvPr/>
        </p:nvSpPr>
        <p:spPr>
          <a:xfrm flipH="1">
            <a:off x="2644775" y="3559175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单圆角矩形 21"/>
          <p:cNvSpPr/>
          <p:nvPr/>
        </p:nvSpPr>
        <p:spPr>
          <a:xfrm>
            <a:off x="3127375" y="2871788"/>
            <a:ext cx="2865438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通信机制</a:t>
            </a:r>
          </a:p>
        </p:txBody>
      </p:sp>
      <p:sp>
        <p:nvSpPr>
          <p:cNvPr id="23" name="单圆角矩形 22"/>
          <p:cNvSpPr/>
          <p:nvPr/>
        </p:nvSpPr>
        <p:spPr>
          <a:xfrm flipH="1">
            <a:off x="2636838" y="2871788"/>
            <a:ext cx="490537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单圆角矩形 23"/>
          <p:cNvSpPr/>
          <p:nvPr/>
        </p:nvSpPr>
        <p:spPr>
          <a:xfrm>
            <a:off x="3125788" y="4273550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内存管理</a:t>
            </a:r>
          </a:p>
        </p:txBody>
      </p:sp>
      <p:sp>
        <p:nvSpPr>
          <p:cNvPr id="25" name="单圆角矩形 24"/>
          <p:cNvSpPr/>
          <p:nvPr/>
        </p:nvSpPr>
        <p:spPr>
          <a:xfrm flipH="1">
            <a:off x="2635250" y="4273550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单圆角矩形 14"/>
          <p:cNvSpPr/>
          <p:nvPr/>
        </p:nvSpPr>
        <p:spPr>
          <a:xfrm>
            <a:off x="3133725" y="5000625"/>
            <a:ext cx="2865438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启动流程及默认模块</a:t>
            </a:r>
          </a:p>
        </p:txBody>
      </p:sp>
      <p:sp>
        <p:nvSpPr>
          <p:cNvPr id="16" name="单圆角矩形 15"/>
          <p:cNvSpPr/>
          <p:nvPr/>
        </p:nvSpPr>
        <p:spPr>
          <a:xfrm flipH="1">
            <a:off x="2643188" y="5000625"/>
            <a:ext cx="490537" cy="369888"/>
          </a:xfrm>
          <a:prstGeom prst="round1Rect">
            <a:avLst>
              <a:gd name="adj" fmla="val 27147"/>
            </a:avLst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单圆角矩形 12"/>
          <p:cNvSpPr/>
          <p:nvPr/>
        </p:nvSpPr>
        <p:spPr>
          <a:xfrm>
            <a:off x="3125788" y="5727700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版本信息</a:t>
            </a:r>
          </a:p>
        </p:txBody>
      </p:sp>
      <p:sp>
        <p:nvSpPr>
          <p:cNvPr id="14" name="单圆角矩形 13"/>
          <p:cNvSpPr/>
          <p:nvPr/>
        </p:nvSpPr>
        <p:spPr>
          <a:xfrm flipH="1">
            <a:off x="2635250" y="5727700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5"/>
          <p:cNvSpPr txBox="1">
            <a:spLocks/>
          </p:cNvSpPr>
          <p:nvPr/>
        </p:nvSpPr>
        <p:spPr bwMode="auto">
          <a:xfrm>
            <a:off x="428625" y="428625"/>
            <a:ext cx="5929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启动流程</a:t>
            </a:r>
            <a:endParaRPr lang="zh-CN" altLang="zh-CN" b="1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-468313" y="1000125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0964" name="对象 7"/>
          <p:cNvGraphicFramePr>
            <a:graphicFrameLocks noChangeAspect="1"/>
          </p:cNvGraphicFramePr>
          <p:nvPr/>
        </p:nvGraphicFramePr>
        <p:xfrm>
          <a:off x="900113" y="1196975"/>
          <a:ext cx="7416800" cy="525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8" name="Visio" r:id="rId4" imgW="2914734" imgH="3952800" progId="Visio.Drawing.11">
                  <p:embed/>
                </p:oleObj>
              </mc:Choice>
              <mc:Fallback>
                <p:oleObj name="Visio" r:id="rId4" imgW="2914734" imgH="3952800" progId="Visio.Drawing.11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96975"/>
                        <a:ext cx="7416800" cy="525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标注 9"/>
          <p:cNvSpPr/>
          <p:nvPr/>
        </p:nvSpPr>
        <p:spPr>
          <a:xfrm>
            <a:off x="5940425" y="2547938"/>
            <a:ext cx="2017713" cy="576262"/>
          </a:xfrm>
          <a:prstGeom prst="wedgeRoundRectCallout">
            <a:avLst>
              <a:gd name="adj1" fmla="val -62372"/>
              <a:gd name="adj2" fmla="val 104631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 dirty="0"/>
              <a:t>创建接收发送路由，</a:t>
            </a:r>
            <a:r>
              <a:rPr lang="en-US" altLang="zh-CN" sz="1200" dirty="0" err="1">
                <a:latin typeface="Arial" charset="0"/>
              </a:rPr>
              <a:t>cspl_address_t</a:t>
            </a:r>
            <a:r>
              <a:rPr lang="zh-CN" altLang="en-US" sz="1200" dirty="0">
                <a:latin typeface="Arial" charset="0"/>
              </a:rPr>
              <a:t>描述路由信息</a:t>
            </a:r>
            <a:endParaRPr lang="zh-CN" altLang="en-US" sz="1200" dirty="0"/>
          </a:p>
        </p:txBody>
      </p:sp>
      <p:sp>
        <p:nvSpPr>
          <p:cNvPr id="19" name="圆角矩形标注 18"/>
          <p:cNvSpPr/>
          <p:nvPr/>
        </p:nvSpPr>
        <p:spPr>
          <a:xfrm>
            <a:off x="6804025" y="4292600"/>
            <a:ext cx="2016125" cy="576263"/>
          </a:xfrm>
          <a:prstGeom prst="wedgeRoundRectCallout">
            <a:avLst>
              <a:gd name="adj1" fmla="val -58134"/>
              <a:gd name="adj2" fmla="val 52709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 dirty="0">
                <a:latin typeface="Arial" charset="0"/>
              </a:rPr>
              <a:t>由</a:t>
            </a:r>
            <a:r>
              <a:rPr lang="en-US" altLang="zh-CN" sz="1200" dirty="0">
                <a:latin typeface="Arial" charset="0"/>
              </a:rPr>
              <a:t>QMANIFEST</a:t>
            </a:r>
            <a:r>
              <a:rPr lang="zh-CN" altLang="en-US" sz="1200" dirty="0">
                <a:latin typeface="Arial" charset="0"/>
              </a:rPr>
              <a:t>来描述模块信息</a:t>
            </a:r>
          </a:p>
        </p:txBody>
      </p:sp>
      <p:sp>
        <p:nvSpPr>
          <p:cNvPr id="20" name="圆角矩形标注 19"/>
          <p:cNvSpPr/>
          <p:nvPr/>
        </p:nvSpPr>
        <p:spPr>
          <a:xfrm>
            <a:off x="5867400" y="1500188"/>
            <a:ext cx="2017713" cy="704850"/>
          </a:xfrm>
          <a:prstGeom prst="wedgeRoundRectCallout">
            <a:avLst>
              <a:gd name="adj1" fmla="val -56863"/>
              <a:gd name="adj2" fmla="val 92514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 dirty="0">
                <a:latin typeface="Arial" charset="0"/>
              </a:rPr>
              <a:t>解析</a:t>
            </a:r>
            <a:r>
              <a:rPr lang="en-US" altLang="zh-CN" sz="1200" dirty="0">
                <a:latin typeface="Arial" charset="0"/>
              </a:rPr>
              <a:t>cspl_config.xml</a:t>
            </a:r>
            <a:r>
              <a:rPr lang="zh-CN" altLang="en-US" sz="1200" dirty="0">
                <a:latin typeface="Arial" charset="0"/>
              </a:rPr>
              <a:t>获取相关配置信息</a:t>
            </a:r>
          </a:p>
        </p:txBody>
      </p:sp>
      <p:sp>
        <p:nvSpPr>
          <p:cNvPr id="21" name="圆角矩形标注 20"/>
          <p:cNvSpPr/>
          <p:nvPr/>
        </p:nvSpPr>
        <p:spPr>
          <a:xfrm>
            <a:off x="6875463" y="5157788"/>
            <a:ext cx="1944687" cy="1150937"/>
          </a:xfrm>
          <a:prstGeom prst="wedgeRoundRectCallout">
            <a:avLst>
              <a:gd name="adj1" fmla="val -75496"/>
              <a:gd name="adj2" fmla="val 24274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200" dirty="0">
                <a:latin typeface="Arial" charset="0"/>
              </a:rPr>
              <a:t>监听描述符数组，处理可读事件；接收消息并投递消息到目的模块所在</a:t>
            </a:r>
            <a:r>
              <a:rPr lang="en-US" altLang="zh-CN" sz="1200" dirty="0">
                <a:latin typeface="Arial" charset="0"/>
              </a:rPr>
              <a:t>driver</a:t>
            </a:r>
            <a:r>
              <a:rPr lang="zh-CN" altLang="en-US" sz="1200" dirty="0">
                <a:latin typeface="Arial" charset="0"/>
              </a:rPr>
              <a:t>的接收优先级队列中</a:t>
            </a:r>
            <a:r>
              <a:rPr lang="en-US" altLang="zh-CN" sz="1200" dirty="0">
                <a:latin typeface="Arial" charset="0"/>
              </a:rPr>
              <a:t>(</a:t>
            </a:r>
            <a:r>
              <a:rPr lang="en-US" altLang="zh-CN" sz="1200" dirty="0" err="1">
                <a:latin typeface="Arial" charset="0"/>
              </a:rPr>
              <a:t>qvars.queue</a:t>
            </a:r>
            <a:r>
              <a:rPr lang="en-US" altLang="zh-CN" sz="1200" dirty="0">
                <a:latin typeface="Arial" charset="0"/>
              </a:rPr>
              <a:t>)</a:t>
            </a:r>
            <a:endParaRPr lang="zh-CN" altLang="en-US" sz="1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5"/>
          <p:cNvSpPr txBox="1">
            <a:spLocks/>
          </p:cNvSpPr>
          <p:nvPr/>
        </p:nvSpPr>
        <p:spPr bwMode="auto">
          <a:xfrm>
            <a:off x="428625" y="428625"/>
            <a:ext cx="57277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默认模块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8625" y="990600"/>
            <a:ext cx="8104188" cy="5678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 err="1"/>
              <a:t>CSPL_Init</a:t>
            </a:r>
            <a:r>
              <a:rPr lang="zh-CN" altLang="en-US" sz="1600" dirty="0"/>
              <a:t>初始化时，会创建一个独立的</a:t>
            </a:r>
            <a:r>
              <a:rPr lang="en-US" altLang="zh-CN" sz="1600" dirty="0"/>
              <a:t>driver</a:t>
            </a:r>
            <a:r>
              <a:rPr lang="zh-CN" altLang="en-US" sz="1600" dirty="0"/>
              <a:t>，注册到此</a:t>
            </a:r>
            <a:r>
              <a:rPr lang="en-US" altLang="zh-CN" sz="1600" dirty="0"/>
              <a:t>driver</a:t>
            </a:r>
            <a:r>
              <a:rPr lang="zh-CN" altLang="en-US" sz="1600" dirty="0"/>
              <a:t>上的模块及功能如下：</a:t>
            </a:r>
            <a:endParaRPr lang="en-US" altLang="zh-CN" sz="1600" dirty="0"/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00" dirty="0" err="1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monitorEntity</a:t>
            </a:r>
            <a:r>
              <a:rPr lang="zh-CN" altLang="en-US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模块</a:t>
            </a:r>
            <a:endParaRPr lang="en-US" altLang="zh-CN" sz="1600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latin typeface="Arial" charset="0"/>
                <a:ea typeface="宋体" charset="-122"/>
                <a:cs typeface="Times New Roman" pitchFamily="18" charset="0"/>
              </a:rPr>
              <a:t>    初始化定时器，每隔</a:t>
            </a:r>
            <a:r>
              <a:rPr lang="en-US" altLang="zh-CN" sz="1600" dirty="0">
                <a:latin typeface="Arial" charset="0"/>
                <a:ea typeface="宋体" charset="-122"/>
                <a:cs typeface="Times New Roman" pitchFamily="18" charset="0"/>
              </a:rPr>
              <a:t>5 s</a:t>
            </a:r>
            <a:r>
              <a:rPr lang="zh-CN" altLang="en-US" sz="1600" dirty="0">
                <a:latin typeface="Arial" charset="0"/>
                <a:ea typeface="宋体" charset="-122"/>
                <a:cs typeface="Times New Roman" pitchFamily="18" charset="0"/>
              </a:rPr>
              <a:t>遍历所有</a:t>
            </a:r>
            <a:r>
              <a:rPr lang="en-US" altLang="zh-CN" sz="1600" dirty="0">
                <a:latin typeface="Arial" charset="0"/>
                <a:ea typeface="宋体" charset="-122"/>
                <a:cs typeface="Times New Roman" pitchFamily="18" charset="0"/>
              </a:rPr>
              <a:t>driver</a:t>
            </a:r>
            <a:r>
              <a:rPr lang="zh-CN" altLang="en-US" sz="1600" dirty="0">
                <a:latin typeface="Arial" charset="0"/>
                <a:ea typeface="宋体" charset="-122"/>
                <a:cs typeface="Times New Roman" pitchFamily="18" charset="0"/>
              </a:rPr>
              <a:t>，获取每个</a:t>
            </a:r>
            <a:r>
              <a:rPr lang="en-US" altLang="zh-CN" sz="1600" dirty="0">
                <a:latin typeface="Arial" charset="0"/>
                <a:ea typeface="宋体" charset="-122"/>
                <a:cs typeface="Times New Roman" pitchFamily="18" charset="0"/>
              </a:rPr>
              <a:t>driver</a:t>
            </a:r>
            <a:r>
              <a:rPr lang="zh-CN" altLang="en-US" sz="1600" dirty="0">
                <a:latin typeface="Arial" charset="0"/>
                <a:ea typeface="宋体" charset="-122"/>
                <a:cs typeface="Times New Roman" pitchFamily="18" charset="0"/>
              </a:rPr>
              <a:t>上发送、接收队列中所有消息的数目；若有超时的消息，则回调</a:t>
            </a:r>
            <a:r>
              <a:rPr lang="en-US" altLang="zh-CN" sz="1600" dirty="0" err="1">
                <a:latin typeface="Arial" charset="0"/>
                <a:ea typeface="宋体" charset="-122"/>
                <a:cs typeface="Times New Roman" pitchFamily="18" charset="0"/>
              </a:rPr>
              <a:t>msgTimeoutCallback</a:t>
            </a:r>
            <a:r>
              <a:rPr lang="zh-CN" altLang="en-US" sz="1600" dirty="0">
                <a:latin typeface="Arial" charset="0"/>
                <a:ea typeface="宋体" charset="-122"/>
                <a:cs typeface="Times New Roman" pitchFamily="18" charset="0"/>
              </a:rPr>
              <a:t>接口函数；若业务有消息或者定时器消息阻塞，则回调</a:t>
            </a:r>
            <a:r>
              <a:rPr lang="en-US" altLang="zh-CN" sz="1600" dirty="0" err="1">
                <a:latin typeface="Arial" charset="0"/>
                <a:ea typeface="宋体" charset="-122"/>
                <a:cs typeface="Times New Roman" pitchFamily="18" charset="0"/>
              </a:rPr>
              <a:t>userDeadLoopCallback</a:t>
            </a:r>
            <a:r>
              <a:rPr lang="zh-CN" altLang="en-US" sz="1600" dirty="0">
                <a:latin typeface="Arial" charset="0"/>
                <a:ea typeface="宋体" charset="-122"/>
                <a:cs typeface="Times New Roman" pitchFamily="18" charset="0"/>
              </a:rPr>
              <a:t>接口函数；若接收队列消息数目</a:t>
            </a:r>
            <a:r>
              <a:rPr lang="en-US" altLang="zh-CN" sz="1600" dirty="0">
                <a:latin typeface="Arial" charset="0"/>
                <a:ea typeface="宋体" charset="-122"/>
                <a:cs typeface="Times New Roman" pitchFamily="18" charset="0"/>
              </a:rPr>
              <a:t>&gt;</a:t>
            </a:r>
            <a:r>
              <a:rPr lang="en-US" altLang="zh-CN" sz="1600" dirty="0" err="1">
                <a:latin typeface="Arial" charset="0"/>
                <a:ea typeface="宋体" charset="-122"/>
                <a:cs typeface="Times New Roman" pitchFamily="18" charset="0"/>
              </a:rPr>
              <a:t>maxPendRecvMsg</a:t>
            </a:r>
            <a:r>
              <a:rPr lang="zh-CN" altLang="en-US" sz="1600" dirty="0">
                <a:latin typeface="Arial" charset="0"/>
                <a:ea typeface="宋体" charset="-122"/>
                <a:cs typeface="Times New Roman" pitchFamily="18" charset="0"/>
              </a:rPr>
              <a:t>，则回调</a:t>
            </a:r>
            <a:r>
              <a:rPr lang="en-US" altLang="zh-CN" sz="1600" dirty="0" err="1">
                <a:latin typeface="Arial" charset="0"/>
                <a:ea typeface="宋体" charset="-122"/>
                <a:cs typeface="Times New Roman" pitchFamily="18" charset="0"/>
              </a:rPr>
              <a:t>driverMsgOverLoadCallback</a:t>
            </a:r>
            <a:r>
              <a:rPr lang="zh-CN" altLang="en-US" sz="1600" dirty="0">
                <a:latin typeface="Arial" charset="0"/>
                <a:ea typeface="宋体" charset="-122"/>
                <a:cs typeface="Times New Roman" pitchFamily="18" charset="0"/>
              </a:rPr>
              <a:t>接口函数；最后回调</a:t>
            </a:r>
            <a:r>
              <a:rPr lang="en-US" altLang="zh-CN" sz="1600" dirty="0" err="1">
                <a:latin typeface="Arial" charset="0"/>
                <a:ea typeface="宋体" charset="-122"/>
                <a:cs typeface="Times New Roman" pitchFamily="18" charset="0"/>
              </a:rPr>
              <a:t>totalMsgOverLoadCallback</a:t>
            </a:r>
            <a:r>
              <a:rPr lang="zh-CN" altLang="en-US" sz="1600" dirty="0">
                <a:latin typeface="Arial" charset="0"/>
                <a:ea typeface="宋体" charset="-122"/>
                <a:cs typeface="Times New Roman" pitchFamily="18" charset="0"/>
              </a:rPr>
              <a:t>接口函数</a:t>
            </a:r>
            <a:endParaRPr lang="en-US" altLang="zh-CN" sz="1600" dirty="0">
              <a:latin typeface="Arial" charset="0"/>
              <a:ea typeface="宋体" charset="-122"/>
              <a:cs typeface="Times New Roman" pitchFamily="18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00" dirty="0" err="1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debugEntity</a:t>
            </a:r>
            <a:r>
              <a:rPr lang="zh-CN" altLang="en-US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模块</a:t>
            </a:r>
            <a:endParaRPr lang="en-US" altLang="zh-CN" sz="1600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    </a:t>
            </a:r>
            <a:r>
              <a:rPr lang="zh-CN" altLang="en-US" sz="1600" dirty="0">
                <a:latin typeface="Arial" charset="0"/>
                <a:ea typeface="宋体" charset="-122"/>
                <a:cs typeface="Times New Roman" pitchFamily="18" charset="0"/>
              </a:rPr>
              <a:t>调用以</a:t>
            </a:r>
            <a:r>
              <a:rPr lang="en-US" altLang="zh-CN" sz="1600" dirty="0" err="1">
                <a:latin typeface="Arial" charset="0"/>
                <a:ea typeface="宋体" charset="-122"/>
                <a:cs typeface="Times New Roman" pitchFamily="18" charset="0"/>
              </a:rPr>
              <a:t>DebugInfo</a:t>
            </a:r>
            <a:r>
              <a:rPr lang="zh-CN" altLang="en-US" sz="1600" dirty="0">
                <a:latin typeface="Arial" charset="0"/>
                <a:ea typeface="宋体" charset="-122"/>
                <a:cs typeface="Times New Roman" pitchFamily="18" charset="0"/>
              </a:rPr>
              <a:t>结尾的调试函数，并回传执行结果</a:t>
            </a:r>
            <a:r>
              <a:rPr lang="en-US" altLang="zh-CN" sz="1600" dirty="0">
                <a:latin typeface="Arial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1600" dirty="0">
                <a:latin typeface="Arial" charset="0"/>
                <a:ea typeface="宋体" charset="-122"/>
                <a:cs typeface="Times New Roman" pitchFamily="18" charset="0"/>
              </a:rPr>
              <a:t>重定向</a:t>
            </a:r>
            <a:r>
              <a:rPr lang="en-US" altLang="zh-CN" sz="1600" dirty="0">
                <a:latin typeface="Arial" charset="0"/>
                <a:ea typeface="宋体" charset="-122"/>
                <a:cs typeface="Times New Roman" pitchFamily="18" charset="0"/>
              </a:rPr>
              <a:t>)</a:t>
            </a:r>
            <a:r>
              <a:rPr lang="zh-CN" altLang="en-US" sz="1600" dirty="0">
                <a:latin typeface="Arial" charset="0"/>
                <a:ea typeface="宋体" charset="-122"/>
                <a:cs typeface="Times New Roman" pitchFamily="18" charset="0"/>
              </a:rPr>
              <a:t>到</a:t>
            </a:r>
            <a:r>
              <a:rPr lang="en-US" altLang="zh-CN" sz="1600" dirty="0" err="1">
                <a:latin typeface="Arial" charset="0"/>
                <a:ea typeface="宋体" charset="-122"/>
                <a:cs typeface="Times New Roman" pitchFamily="18" charset="0"/>
              </a:rPr>
              <a:t>cliDebug</a:t>
            </a:r>
            <a:r>
              <a:rPr lang="zh-CN" altLang="en-US" sz="1600" dirty="0">
                <a:latin typeface="Arial" charset="0"/>
                <a:ea typeface="宋体" charset="-122"/>
                <a:cs typeface="Times New Roman" pitchFamily="18" charset="0"/>
              </a:rPr>
              <a:t>进程；全局变量打印及修改</a:t>
            </a:r>
            <a:r>
              <a:rPr lang="en-US" altLang="zh-CN" sz="1600" dirty="0">
                <a:latin typeface="Arial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1600" dirty="0">
                <a:latin typeface="Arial" charset="0"/>
                <a:ea typeface="宋体" charset="-122"/>
                <a:cs typeface="Times New Roman" pitchFamily="18" charset="0"/>
              </a:rPr>
              <a:t>宏和</a:t>
            </a:r>
            <a:r>
              <a:rPr lang="en-US" altLang="zh-CN" sz="1600" dirty="0" err="1">
                <a:latin typeface="Arial" charset="0"/>
                <a:ea typeface="宋体" charset="-122"/>
                <a:cs typeface="Times New Roman" pitchFamily="18" charset="0"/>
              </a:rPr>
              <a:t>const</a:t>
            </a:r>
            <a:r>
              <a:rPr lang="zh-CN" altLang="en-US" sz="1600" dirty="0">
                <a:latin typeface="Arial" charset="0"/>
                <a:ea typeface="宋体" charset="-122"/>
                <a:cs typeface="Times New Roman" pitchFamily="18" charset="0"/>
              </a:rPr>
              <a:t>变量除外</a:t>
            </a:r>
            <a:r>
              <a:rPr lang="en-US" altLang="zh-CN" sz="1600" dirty="0">
                <a:latin typeface="Arial" charset="0"/>
                <a:ea typeface="宋体" charset="-122"/>
                <a:cs typeface="Times New Roman" pitchFamily="18" charset="0"/>
              </a:rPr>
              <a:t>)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00" dirty="0" err="1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haEntity</a:t>
            </a:r>
            <a:r>
              <a:rPr lang="zh-CN" altLang="en-US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模块</a:t>
            </a:r>
            <a:endParaRPr lang="en-US" altLang="zh-CN" sz="1600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    </a:t>
            </a:r>
            <a:r>
              <a:rPr lang="zh-CN" altLang="en-US" sz="1600" dirty="0">
                <a:latin typeface="Arial" charset="0"/>
                <a:ea typeface="宋体" charset="-122"/>
                <a:cs typeface="Times New Roman" pitchFamily="18" charset="0"/>
              </a:rPr>
              <a:t>用于主备切换</a:t>
            </a:r>
            <a:endParaRPr lang="en-US" altLang="zh-CN" sz="1600" dirty="0"/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00" dirty="0" err="1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eventEntity</a:t>
            </a:r>
            <a:r>
              <a:rPr lang="zh-CN" altLang="en-US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模块</a:t>
            </a:r>
            <a:endParaRPr lang="en-US" altLang="zh-CN" sz="1600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/>
              <a:t>    </a:t>
            </a:r>
            <a:r>
              <a:rPr lang="zh-CN" altLang="en-US" sz="1600" dirty="0">
                <a:latin typeface="Arial" charset="0"/>
                <a:ea typeface="宋体" charset="-122"/>
                <a:cs typeface="Times New Roman" pitchFamily="18" charset="0"/>
              </a:rPr>
              <a:t>用于实现事件初始化、发布、订阅、分发功能。事件客户端、服务器代码运行于此模块中。</a:t>
            </a:r>
            <a:endParaRPr lang="en-US" altLang="zh-CN" sz="16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5"/>
          <p:cNvSpPr txBox="1">
            <a:spLocks/>
          </p:cNvSpPr>
          <p:nvPr/>
        </p:nvSpPr>
        <p:spPr bwMode="auto">
          <a:xfrm>
            <a:off x="428625" y="428625"/>
            <a:ext cx="5929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设计思路</a:t>
            </a:r>
          </a:p>
        </p:txBody>
      </p:sp>
      <p:sp>
        <p:nvSpPr>
          <p:cNvPr id="17" name="单圆角矩形 16"/>
          <p:cNvSpPr/>
          <p:nvPr/>
        </p:nvSpPr>
        <p:spPr>
          <a:xfrm>
            <a:off x="3135313" y="2214563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模型抽象</a:t>
            </a:r>
          </a:p>
        </p:txBody>
      </p:sp>
      <p:sp>
        <p:nvSpPr>
          <p:cNvPr id="18" name="单圆角矩形 17"/>
          <p:cNvSpPr/>
          <p:nvPr/>
        </p:nvSpPr>
        <p:spPr>
          <a:xfrm flipH="1">
            <a:off x="2644775" y="2214563"/>
            <a:ext cx="490538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单圆角矩形 19"/>
          <p:cNvSpPr/>
          <p:nvPr/>
        </p:nvSpPr>
        <p:spPr>
          <a:xfrm>
            <a:off x="3135313" y="3559175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消息格式</a:t>
            </a:r>
          </a:p>
        </p:txBody>
      </p:sp>
      <p:sp>
        <p:nvSpPr>
          <p:cNvPr id="21" name="单圆角矩形 20"/>
          <p:cNvSpPr/>
          <p:nvPr/>
        </p:nvSpPr>
        <p:spPr>
          <a:xfrm flipH="1">
            <a:off x="2644775" y="3559175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单圆角矩形 21"/>
          <p:cNvSpPr/>
          <p:nvPr/>
        </p:nvSpPr>
        <p:spPr>
          <a:xfrm>
            <a:off x="3127375" y="2871788"/>
            <a:ext cx="2865438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通信机制</a:t>
            </a:r>
          </a:p>
        </p:txBody>
      </p:sp>
      <p:sp>
        <p:nvSpPr>
          <p:cNvPr id="23" name="单圆角矩形 22"/>
          <p:cNvSpPr/>
          <p:nvPr/>
        </p:nvSpPr>
        <p:spPr>
          <a:xfrm flipH="1">
            <a:off x="2636838" y="2871788"/>
            <a:ext cx="490537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单圆角矩形 23"/>
          <p:cNvSpPr/>
          <p:nvPr/>
        </p:nvSpPr>
        <p:spPr>
          <a:xfrm>
            <a:off x="3125788" y="4845050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启动流程及默认模块</a:t>
            </a:r>
          </a:p>
        </p:txBody>
      </p:sp>
      <p:sp>
        <p:nvSpPr>
          <p:cNvPr id="15" name="单圆角矩形 14"/>
          <p:cNvSpPr/>
          <p:nvPr/>
        </p:nvSpPr>
        <p:spPr>
          <a:xfrm>
            <a:off x="3133725" y="4214813"/>
            <a:ext cx="2865438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内存管理</a:t>
            </a:r>
          </a:p>
        </p:txBody>
      </p:sp>
      <p:sp>
        <p:nvSpPr>
          <p:cNvPr id="16" name="单圆角矩形 15"/>
          <p:cNvSpPr/>
          <p:nvPr/>
        </p:nvSpPr>
        <p:spPr>
          <a:xfrm flipH="1">
            <a:off x="2643188" y="4214813"/>
            <a:ext cx="490537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单圆角矩形 12"/>
          <p:cNvSpPr/>
          <p:nvPr/>
        </p:nvSpPr>
        <p:spPr>
          <a:xfrm>
            <a:off x="3133725" y="5475288"/>
            <a:ext cx="2865438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版本信息</a:t>
            </a:r>
          </a:p>
        </p:txBody>
      </p:sp>
      <p:sp>
        <p:nvSpPr>
          <p:cNvPr id="14" name="单圆角矩形 13"/>
          <p:cNvSpPr/>
          <p:nvPr/>
        </p:nvSpPr>
        <p:spPr>
          <a:xfrm flipH="1">
            <a:off x="2643188" y="5475288"/>
            <a:ext cx="490537" cy="369887"/>
          </a:xfrm>
          <a:prstGeom prst="round1Rect">
            <a:avLst>
              <a:gd name="adj" fmla="val 27147"/>
            </a:avLst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6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单圆角矩形 18"/>
          <p:cNvSpPr/>
          <p:nvPr/>
        </p:nvSpPr>
        <p:spPr>
          <a:xfrm flipH="1">
            <a:off x="2643188" y="4845050"/>
            <a:ext cx="490537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5"/>
          <p:cNvSpPr txBox="1">
            <a:spLocks/>
          </p:cNvSpPr>
          <p:nvPr/>
        </p:nvSpPr>
        <p:spPr bwMode="auto">
          <a:xfrm>
            <a:off x="428625" y="428625"/>
            <a:ext cx="5929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版本信息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684213" y="1196975"/>
            <a:ext cx="74295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>
              <a:latin typeface="Arial" charset="0"/>
              <a:ea typeface="+mn-ea"/>
              <a:cs typeface="Times New Roman" pitchFamily="18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查看版本号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/>
              <a:t>     strings  </a:t>
            </a:r>
            <a:r>
              <a:rPr lang="en-US" altLang="zh-CN" dirty="0" err="1"/>
              <a:t>libcspl_interface.a</a:t>
            </a:r>
            <a:r>
              <a:rPr lang="en-US" altLang="zh-CN" dirty="0"/>
              <a:t> | </a:t>
            </a:r>
            <a:r>
              <a:rPr lang="en-US" altLang="zh-CN" dirty="0" err="1"/>
              <a:t>grep</a:t>
            </a:r>
            <a:r>
              <a:rPr lang="en-US" altLang="zh-CN" dirty="0"/>
              <a:t> V10</a:t>
            </a:r>
            <a:endParaRPr lang="zh-CN" altLang="zh-CN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/>
              <a:t>     V10R02CA1.B002</a:t>
            </a:r>
          </a:p>
          <a:p>
            <a:pPr eaLnBrk="1" hangingPunct="1">
              <a:lnSpc>
                <a:spcPct val="150000"/>
              </a:lnSpc>
              <a:defRPr/>
            </a:pPr>
            <a:endParaRPr lang="zh-CN" altLang="zh-CN" dirty="0"/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查看编译时间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/>
              <a:t>     strings  </a:t>
            </a:r>
            <a:r>
              <a:rPr lang="en-US" altLang="zh-CN" dirty="0" err="1"/>
              <a:t>libcspl_interface.a</a:t>
            </a:r>
            <a:r>
              <a:rPr lang="en-US" altLang="zh-CN" dirty="0"/>
              <a:t> | </a:t>
            </a:r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en-US" altLang="zh-CN" dirty="0" err="1"/>
              <a:t>csplBuildTime</a:t>
            </a:r>
            <a:endParaRPr lang="zh-CN" altLang="zh-CN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csplBuildTime</a:t>
            </a:r>
            <a:r>
              <a:rPr lang="en-US" altLang="zh-CN" dirty="0"/>
              <a:t>: 2017-03-28 14:16:07</a:t>
            </a:r>
            <a:endParaRPr lang="zh-CN" altLang="zh-CN" dirty="0"/>
          </a:p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endParaRPr lang="en-US" altLang="zh-CN" sz="1600" dirty="0">
              <a:latin typeface="Arial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>
          <a:xfrm>
            <a:off x="2857500" y="2000250"/>
            <a:ext cx="4222750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</a:rPr>
              <a:t>CSPL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的功能</a:t>
            </a:r>
          </a:p>
        </p:txBody>
      </p:sp>
      <p:sp>
        <p:nvSpPr>
          <p:cNvPr id="4" name="单圆角矩形 3"/>
          <p:cNvSpPr/>
          <p:nvPr/>
        </p:nvSpPr>
        <p:spPr>
          <a:xfrm flipH="1">
            <a:off x="2135188" y="2000250"/>
            <a:ext cx="722312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2857500" y="2701925"/>
            <a:ext cx="4222750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</a:rPr>
              <a:t>CSPL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的设计思路</a:t>
            </a:r>
          </a:p>
        </p:txBody>
      </p:sp>
      <p:sp>
        <p:nvSpPr>
          <p:cNvPr id="6" name="单圆角矩形 5"/>
          <p:cNvSpPr/>
          <p:nvPr/>
        </p:nvSpPr>
        <p:spPr>
          <a:xfrm flipH="1">
            <a:off x="2135188" y="2701925"/>
            <a:ext cx="722312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单圆角矩形 16"/>
          <p:cNvSpPr/>
          <p:nvPr/>
        </p:nvSpPr>
        <p:spPr>
          <a:xfrm>
            <a:off x="2849563" y="3357563"/>
            <a:ext cx="4222750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CSPL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组件</a:t>
            </a:r>
          </a:p>
        </p:txBody>
      </p:sp>
      <p:sp>
        <p:nvSpPr>
          <p:cNvPr id="18" name="单圆角矩形 17"/>
          <p:cNvSpPr/>
          <p:nvPr/>
        </p:nvSpPr>
        <p:spPr>
          <a:xfrm flipH="1">
            <a:off x="2127250" y="3357563"/>
            <a:ext cx="722313" cy="369887"/>
          </a:xfrm>
          <a:prstGeom prst="round1Rect">
            <a:avLst>
              <a:gd name="adj" fmla="val 27147"/>
            </a:avLst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单圆角矩形 9"/>
          <p:cNvSpPr/>
          <p:nvPr/>
        </p:nvSpPr>
        <p:spPr>
          <a:xfrm>
            <a:off x="2849563" y="4059238"/>
            <a:ext cx="4222750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>
              <a:defRPr/>
            </a:pP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</a:rPr>
              <a:t>CSPL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后续开发计划</a:t>
            </a:r>
          </a:p>
        </p:txBody>
      </p:sp>
      <p:sp>
        <p:nvSpPr>
          <p:cNvPr id="11" name="单圆角矩形 10"/>
          <p:cNvSpPr/>
          <p:nvPr/>
        </p:nvSpPr>
        <p:spPr>
          <a:xfrm flipH="1">
            <a:off x="2127250" y="4059238"/>
            <a:ext cx="722313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>
          <a:xfrm>
            <a:off x="3131840" y="1700808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事件服务</a:t>
            </a:r>
          </a:p>
        </p:txBody>
      </p:sp>
      <p:sp>
        <p:nvSpPr>
          <p:cNvPr id="4" name="单圆角矩形 3"/>
          <p:cNvSpPr/>
          <p:nvPr/>
        </p:nvSpPr>
        <p:spPr>
          <a:xfrm flipH="1">
            <a:off x="2641302" y="1700808"/>
            <a:ext cx="490538" cy="369887"/>
          </a:xfrm>
          <a:prstGeom prst="round1Rect">
            <a:avLst>
              <a:gd name="adj" fmla="val 27147"/>
            </a:avLst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3131840" y="3045420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en-US" altLang="zh-CN" sz="1600" b="1" kern="0" dirty="0" err="1">
                <a:latin typeface="微软雅黑" pitchFamily="34" charset="-122"/>
                <a:ea typeface="微软雅黑" pitchFamily="34" charset="-122"/>
              </a:rPr>
              <a:t>cliDebug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单圆角矩形 5"/>
          <p:cNvSpPr/>
          <p:nvPr/>
        </p:nvSpPr>
        <p:spPr>
          <a:xfrm flipH="1">
            <a:off x="2641302" y="3045420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单圆角矩形 16"/>
          <p:cNvSpPr/>
          <p:nvPr/>
        </p:nvSpPr>
        <p:spPr>
          <a:xfrm>
            <a:off x="3123902" y="2358033"/>
            <a:ext cx="2865438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日志服务</a:t>
            </a:r>
          </a:p>
        </p:txBody>
      </p:sp>
      <p:sp>
        <p:nvSpPr>
          <p:cNvPr id="18" name="单圆角矩形 17"/>
          <p:cNvSpPr/>
          <p:nvPr/>
        </p:nvSpPr>
        <p:spPr>
          <a:xfrm flipH="1">
            <a:off x="2633365" y="2358033"/>
            <a:ext cx="490537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12" name="日期占位符 5"/>
          <p:cNvSpPr txBox="1">
            <a:spLocks/>
          </p:cNvSpPr>
          <p:nvPr/>
        </p:nvSpPr>
        <p:spPr bwMode="auto">
          <a:xfrm>
            <a:off x="428625" y="428625"/>
            <a:ext cx="5929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组件</a:t>
            </a:r>
          </a:p>
        </p:txBody>
      </p:sp>
      <p:sp>
        <p:nvSpPr>
          <p:cNvPr id="9" name="单圆角矩形 8"/>
          <p:cNvSpPr/>
          <p:nvPr/>
        </p:nvSpPr>
        <p:spPr>
          <a:xfrm>
            <a:off x="3122315" y="4331295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守护进程</a:t>
            </a:r>
          </a:p>
        </p:txBody>
      </p:sp>
      <p:sp>
        <p:nvSpPr>
          <p:cNvPr id="11" name="单圆角矩形 10"/>
          <p:cNvSpPr/>
          <p:nvPr/>
        </p:nvSpPr>
        <p:spPr>
          <a:xfrm flipH="1">
            <a:off x="2631777" y="4331295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单圆角矩形 12"/>
          <p:cNvSpPr/>
          <p:nvPr/>
        </p:nvSpPr>
        <p:spPr>
          <a:xfrm>
            <a:off x="3131840" y="3688358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黑盒子</a:t>
            </a:r>
          </a:p>
        </p:txBody>
      </p:sp>
      <p:sp>
        <p:nvSpPr>
          <p:cNvPr id="16" name="单圆角矩形 15"/>
          <p:cNvSpPr/>
          <p:nvPr/>
        </p:nvSpPr>
        <p:spPr>
          <a:xfrm flipH="1">
            <a:off x="2641302" y="3688358"/>
            <a:ext cx="490538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单圆角矩形 13"/>
          <p:cNvSpPr/>
          <p:nvPr/>
        </p:nvSpPr>
        <p:spPr>
          <a:xfrm>
            <a:off x="3122315" y="5545753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常用算法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单圆角矩形 14"/>
          <p:cNvSpPr/>
          <p:nvPr/>
        </p:nvSpPr>
        <p:spPr>
          <a:xfrm flipH="1">
            <a:off x="2631777" y="5545753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单圆角矩形 18"/>
          <p:cNvSpPr/>
          <p:nvPr/>
        </p:nvSpPr>
        <p:spPr>
          <a:xfrm>
            <a:off x="3122315" y="4974232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主备倒换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单圆角矩形 19"/>
          <p:cNvSpPr/>
          <p:nvPr/>
        </p:nvSpPr>
        <p:spPr>
          <a:xfrm flipH="1">
            <a:off x="2631777" y="4974232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单圆角矩形 20"/>
          <p:cNvSpPr/>
          <p:nvPr/>
        </p:nvSpPr>
        <p:spPr>
          <a:xfrm>
            <a:off x="3119643" y="6119614"/>
            <a:ext cx="2865438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单圆角矩形 21"/>
          <p:cNvSpPr/>
          <p:nvPr/>
        </p:nvSpPr>
        <p:spPr>
          <a:xfrm flipH="1">
            <a:off x="2629106" y="6119614"/>
            <a:ext cx="490537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5"/>
          <p:cNvSpPr txBox="1">
            <a:spLocks/>
          </p:cNvSpPr>
          <p:nvPr/>
        </p:nvSpPr>
        <p:spPr bwMode="auto">
          <a:xfrm>
            <a:off x="428625" y="428625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事件服务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8625" y="1196975"/>
            <a:ext cx="8175625" cy="6324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/>
              <a:t>CSPL</a:t>
            </a:r>
            <a:r>
              <a:rPr lang="zh-CN" altLang="zh-CN" dirty="0"/>
              <a:t>提供一种事件</a:t>
            </a:r>
            <a:r>
              <a:rPr lang="zh-CN" altLang="en-US" dirty="0"/>
              <a:t>服务</a:t>
            </a:r>
            <a:r>
              <a:rPr lang="zh-CN" altLang="zh-CN" dirty="0"/>
              <a:t>机制，任何业务都可以作为事件发布者和事件订阅者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事件初始化</a:t>
            </a: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    业务使用</a:t>
            </a:r>
            <a:r>
              <a:rPr lang="en-US" altLang="zh-CN" dirty="0" err="1"/>
              <a:t>CSPL_EventInit</a:t>
            </a:r>
            <a:r>
              <a:rPr lang="zh-CN" altLang="en-US" dirty="0"/>
              <a:t>初始化事件，事件服务端记录所有的事件订阅信息</a:t>
            </a: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事件订阅</a:t>
            </a: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/>
              <a:t>    </a:t>
            </a:r>
            <a:r>
              <a:rPr lang="zh-CN" altLang="en-US" dirty="0"/>
              <a:t>业务使用</a:t>
            </a:r>
            <a:r>
              <a:rPr lang="en-US" altLang="zh-CN" dirty="0" err="1"/>
              <a:t>CSPL_EventSubscribe</a:t>
            </a:r>
            <a:r>
              <a:rPr lang="zh-CN" altLang="en-US" dirty="0"/>
              <a:t>订阅事件，当</a:t>
            </a:r>
            <a:r>
              <a:rPr lang="zh-CN" altLang="zh-CN" dirty="0"/>
              <a:t>事件发布者在某个时候发布</a:t>
            </a:r>
            <a:r>
              <a:rPr lang="zh-CN" altLang="en-US" dirty="0"/>
              <a:t>此</a:t>
            </a:r>
            <a:r>
              <a:rPr lang="zh-CN" altLang="zh-CN" dirty="0"/>
              <a:t>事件</a:t>
            </a:r>
            <a:r>
              <a:rPr lang="zh-CN" altLang="en-US" dirty="0"/>
              <a:t>后，</a:t>
            </a:r>
            <a:r>
              <a:rPr lang="zh-CN" altLang="zh-CN" dirty="0"/>
              <a:t>订阅者就会</a:t>
            </a:r>
            <a:r>
              <a:rPr lang="en-US" altLang="zh-CN" dirty="0" err="1"/>
              <a:t>eventEntity</a:t>
            </a:r>
            <a:r>
              <a:rPr lang="zh-CN" altLang="en-US" dirty="0"/>
              <a:t>模块中回调已</a:t>
            </a:r>
            <a:r>
              <a:rPr lang="zh-CN" altLang="zh-CN" dirty="0"/>
              <a:t>注册的回调函数。</a:t>
            </a:r>
            <a:endParaRPr lang="en-US" altLang="zh-CN" dirty="0"/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事件发布</a:t>
            </a: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/>
              <a:t>     </a:t>
            </a:r>
            <a:r>
              <a:rPr lang="zh-CN" altLang="en-US" dirty="0"/>
              <a:t>业务使用</a:t>
            </a:r>
            <a:r>
              <a:rPr lang="en-US" altLang="zh-CN" dirty="0" err="1"/>
              <a:t>CSPL_EventPublish</a:t>
            </a:r>
            <a:r>
              <a:rPr lang="zh-CN" altLang="en-US" dirty="0"/>
              <a:t>发布事件，当事件类型不为进程内类型时，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/>
              <a:t>事件会被发送到事件服务器，之后事件服务器再转发此事件到订阅此事件的所有业务进程中。</a:t>
            </a:r>
            <a:endParaRPr lang="en-US" altLang="zh-CN" dirty="0"/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事件服务器</a:t>
            </a: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    </a:t>
            </a:r>
            <a:r>
              <a:rPr lang="zh-CN" altLang="en-US" dirty="0"/>
              <a:t>位于</a:t>
            </a:r>
            <a:r>
              <a:rPr lang="en-US" altLang="zh-CN" dirty="0" err="1"/>
              <a:t>lte_log</a:t>
            </a:r>
            <a:r>
              <a:rPr lang="zh-CN" altLang="en-US" dirty="0"/>
              <a:t>进程中的</a:t>
            </a:r>
            <a:r>
              <a:rPr lang="en-US" altLang="zh-CN" dirty="0" err="1"/>
              <a:t>eventEntity</a:t>
            </a:r>
            <a:r>
              <a:rPr lang="zh-CN" altLang="en-US" dirty="0"/>
              <a:t>模块内，负责管理事件的订阅、取消订阅、事件转发操作</a:t>
            </a: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5"/>
          <p:cNvSpPr txBox="1">
            <a:spLocks/>
          </p:cNvSpPr>
          <p:nvPr/>
        </p:nvSpPr>
        <p:spPr bwMode="auto">
          <a:xfrm>
            <a:off x="428625" y="428625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事件服务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323850" y="1268413"/>
            <a:ext cx="3311525" cy="2232025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同侧圆角矩形 4"/>
          <p:cNvSpPr/>
          <p:nvPr/>
        </p:nvSpPr>
        <p:spPr>
          <a:xfrm>
            <a:off x="2051050" y="1989138"/>
            <a:ext cx="1368425" cy="1152525"/>
          </a:xfrm>
          <a:prstGeom prst="round2Same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195513" y="2060575"/>
            <a:ext cx="1081087" cy="1008063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/>
              <a:t>事件服务器</a:t>
            </a:r>
          </a:p>
        </p:txBody>
      </p:sp>
      <p:sp>
        <p:nvSpPr>
          <p:cNvPr id="49158" name="文本框 6"/>
          <p:cNvSpPr txBox="1">
            <a:spLocks noChangeArrowheads="1"/>
          </p:cNvSpPr>
          <p:nvPr/>
        </p:nvSpPr>
        <p:spPr bwMode="auto">
          <a:xfrm>
            <a:off x="1763713" y="1700213"/>
            <a:ext cx="2268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/>
              <a:t>lte_log</a:t>
            </a:r>
            <a:r>
              <a:rPr lang="zh-CN" altLang="en-US" sz="1400"/>
              <a:t>中</a:t>
            </a:r>
            <a:r>
              <a:rPr lang="en-US" altLang="zh-CN" sz="1400"/>
              <a:t>eventEntity</a:t>
            </a:r>
            <a:r>
              <a:rPr lang="zh-CN" altLang="en-US" sz="1400"/>
              <a:t>模块</a:t>
            </a:r>
          </a:p>
        </p:txBody>
      </p:sp>
      <p:sp>
        <p:nvSpPr>
          <p:cNvPr id="8" name="椭圆 7"/>
          <p:cNvSpPr/>
          <p:nvPr/>
        </p:nvSpPr>
        <p:spPr>
          <a:xfrm>
            <a:off x="539750" y="1484313"/>
            <a:ext cx="719138" cy="7207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P2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39750" y="2528888"/>
            <a:ext cx="719138" cy="7207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P3</a:t>
            </a:r>
            <a:endParaRPr lang="zh-CN" altLang="en-US" dirty="0"/>
          </a:p>
        </p:txBody>
      </p:sp>
      <p:sp>
        <p:nvSpPr>
          <p:cNvPr id="11" name="流程图: 过程 10"/>
          <p:cNvSpPr/>
          <p:nvPr/>
        </p:nvSpPr>
        <p:spPr>
          <a:xfrm>
            <a:off x="5364163" y="1268413"/>
            <a:ext cx="3311525" cy="2232025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156325" y="1628775"/>
            <a:ext cx="719138" cy="7207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P4</a:t>
            </a:r>
            <a:endParaRPr lang="zh-CN" altLang="en-US" dirty="0"/>
          </a:p>
        </p:txBody>
      </p:sp>
      <p:sp>
        <p:nvSpPr>
          <p:cNvPr id="2" name="圆角矩形标注 1"/>
          <p:cNvSpPr/>
          <p:nvPr/>
        </p:nvSpPr>
        <p:spPr>
          <a:xfrm>
            <a:off x="7092950" y="1412875"/>
            <a:ext cx="1116013" cy="503238"/>
          </a:xfrm>
          <a:prstGeom prst="wedgeRoundRectCallout">
            <a:avLst>
              <a:gd name="adj1" fmla="val -66821"/>
              <a:gd name="adj2" fmla="val 2774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/>
              <a:t>P4</a:t>
            </a:r>
            <a:r>
              <a:rPr lang="zh-CN" altLang="en-US" sz="1200" dirty="0"/>
              <a:t>模块订阅升级事件</a:t>
            </a:r>
          </a:p>
        </p:txBody>
      </p:sp>
      <p:sp>
        <p:nvSpPr>
          <p:cNvPr id="49164" name="文本框 8"/>
          <p:cNvSpPr txBox="1">
            <a:spLocks noChangeArrowheads="1"/>
          </p:cNvSpPr>
          <p:nvPr/>
        </p:nvSpPr>
        <p:spPr bwMode="auto">
          <a:xfrm>
            <a:off x="2663825" y="1230313"/>
            <a:ext cx="14398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Mcb_active</a:t>
            </a:r>
            <a:endParaRPr lang="zh-CN" altLang="en-US" sz="1200"/>
          </a:p>
        </p:txBody>
      </p:sp>
      <p:sp>
        <p:nvSpPr>
          <p:cNvPr id="49165" name="文本框 13"/>
          <p:cNvSpPr txBox="1">
            <a:spLocks noChangeArrowheads="1"/>
          </p:cNvSpPr>
          <p:nvPr/>
        </p:nvSpPr>
        <p:spPr bwMode="auto">
          <a:xfrm>
            <a:off x="5364163" y="1279525"/>
            <a:ext cx="14398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Mcb_standby</a:t>
            </a:r>
            <a:endParaRPr lang="zh-CN" altLang="en-US" sz="1200"/>
          </a:p>
        </p:txBody>
      </p:sp>
      <p:sp>
        <p:nvSpPr>
          <p:cNvPr id="15" name="圆角矩形标注 14"/>
          <p:cNvSpPr/>
          <p:nvPr/>
        </p:nvSpPr>
        <p:spPr>
          <a:xfrm>
            <a:off x="1331913" y="1000125"/>
            <a:ext cx="936625" cy="620713"/>
          </a:xfrm>
          <a:prstGeom prst="wedgeRoundRectCallout">
            <a:avLst>
              <a:gd name="adj1" fmla="val -66821"/>
              <a:gd name="adj2" fmla="val 2435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/>
              <a:t>P2</a:t>
            </a:r>
            <a:r>
              <a:rPr lang="zh-CN" altLang="en-US" sz="1200" dirty="0"/>
              <a:t>初始化并发布升级事件</a:t>
            </a:r>
          </a:p>
        </p:txBody>
      </p:sp>
      <p:sp>
        <p:nvSpPr>
          <p:cNvPr id="16" name="流程图: 过程 15"/>
          <p:cNvSpPr/>
          <p:nvPr/>
        </p:nvSpPr>
        <p:spPr>
          <a:xfrm>
            <a:off x="1763713" y="4125913"/>
            <a:ext cx="1944687" cy="165735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289175" y="4594225"/>
            <a:ext cx="720725" cy="7207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18" name="流程图: 过程 17"/>
          <p:cNvSpPr/>
          <p:nvPr/>
        </p:nvSpPr>
        <p:spPr>
          <a:xfrm>
            <a:off x="5364163" y="4149725"/>
            <a:ext cx="1944687" cy="165576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976938" y="4594225"/>
            <a:ext cx="719137" cy="7207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P6</a:t>
            </a:r>
            <a:endParaRPr lang="zh-CN" altLang="en-US" dirty="0"/>
          </a:p>
        </p:txBody>
      </p:sp>
      <p:sp>
        <p:nvSpPr>
          <p:cNvPr id="49171" name="文本框 12"/>
          <p:cNvSpPr txBox="1">
            <a:spLocks noChangeArrowheads="1"/>
          </p:cNvSpPr>
          <p:nvPr/>
        </p:nvSpPr>
        <p:spPr bwMode="auto">
          <a:xfrm>
            <a:off x="3051175" y="4125913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/>
              <a:t>Bpb-1</a:t>
            </a:r>
            <a:endParaRPr lang="zh-CN" altLang="en-US" sz="1400"/>
          </a:p>
        </p:txBody>
      </p:sp>
      <p:sp>
        <p:nvSpPr>
          <p:cNvPr id="49172" name="文本框 20"/>
          <p:cNvSpPr txBox="1">
            <a:spLocks noChangeArrowheads="1"/>
          </p:cNvSpPr>
          <p:nvPr/>
        </p:nvSpPr>
        <p:spPr bwMode="auto">
          <a:xfrm>
            <a:off x="5364163" y="4152900"/>
            <a:ext cx="863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/>
              <a:t>Bpb-n</a:t>
            </a:r>
            <a:endParaRPr lang="zh-CN" altLang="en-US" sz="1400"/>
          </a:p>
        </p:txBody>
      </p:sp>
      <p:sp>
        <p:nvSpPr>
          <p:cNvPr id="22" name="椭圆 21"/>
          <p:cNvSpPr/>
          <p:nvPr/>
        </p:nvSpPr>
        <p:spPr>
          <a:xfrm>
            <a:off x="6156325" y="2636838"/>
            <a:ext cx="719138" cy="7207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P5</a:t>
            </a:r>
            <a:endParaRPr lang="zh-CN" altLang="en-US" dirty="0"/>
          </a:p>
        </p:txBody>
      </p:sp>
      <p:sp>
        <p:nvSpPr>
          <p:cNvPr id="23" name="圆角矩形标注 22"/>
          <p:cNvSpPr/>
          <p:nvPr/>
        </p:nvSpPr>
        <p:spPr>
          <a:xfrm>
            <a:off x="7110413" y="2552700"/>
            <a:ext cx="1116012" cy="503238"/>
          </a:xfrm>
          <a:prstGeom prst="wedgeRoundRectCallout">
            <a:avLst>
              <a:gd name="adj1" fmla="val -66821"/>
              <a:gd name="adj2" fmla="val 2774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/>
              <a:t>P5</a:t>
            </a:r>
            <a:r>
              <a:rPr lang="zh-CN" altLang="en-US" sz="1200" dirty="0"/>
              <a:t>模块订阅系统事件</a:t>
            </a:r>
          </a:p>
        </p:txBody>
      </p:sp>
      <p:sp>
        <p:nvSpPr>
          <p:cNvPr id="24" name="圆角矩形标注 23"/>
          <p:cNvSpPr/>
          <p:nvPr/>
        </p:nvSpPr>
        <p:spPr>
          <a:xfrm>
            <a:off x="7019925" y="4425950"/>
            <a:ext cx="1116013" cy="503238"/>
          </a:xfrm>
          <a:prstGeom prst="wedgeRoundRectCallout">
            <a:avLst>
              <a:gd name="adj1" fmla="val -66821"/>
              <a:gd name="adj2" fmla="val 2774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/>
              <a:t>P6</a:t>
            </a:r>
            <a:r>
              <a:rPr lang="zh-CN" altLang="en-US" sz="1200" dirty="0"/>
              <a:t>模块订阅系统事件</a:t>
            </a:r>
          </a:p>
        </p:txBody>
      </p:sp>
      <p:sp>
        <p:nvSpPr>
          <p:cNvPr id="25" name="圆角矩形标注 24"/>
          <p:cNvSpPr/>
          <p:nvPr/>
        </p:nvSpPr>
        <p:spPr>
          <a:xfrm>
            <a:off x="3262313" y="4483100"/>
            <a:ext cx="1381125" cy="503238"/>
          </a:xfrm>
          <a:prstGeom prst="wedgeRoundRectCallout">
            <a:avLst>
              <a:gd name="adj1" fmla="val -66821"/>
              <a:gd name="adj2" fmla="val 2774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/>
              <a:t>P1</a:t>
            </a:r>
            <a:r>
              <a:rPr lang="zh-CN" altLang="en-US" sz="1200" dirty="0"/>
              <a:t>模块初始化并发布系统事件</a:t>
            </a:r>
          </a:p>
        </p:txBody>
      </p:sp>
      <p:sp>
        <p:nvSpPr>
          <p:cNvPr id="26" name="圆角矩形标注 25"/>
          <p:cNvSpPr/>
          <p:nvPr/>
        </p:nvSpPr>
        <p:spPr>
          <a:xfrm>
            <a:off x="71438" y="3382963"/>
            <a:ext cx="936625" cy="622300"/>
          </a:xfrm>
          <a:prstGeom prst="wedgeRoundRectCallout">
            <a:avLst>
              <a:gd name="adj1" fmla="val 32686"/>
              <a:gd name="adj2" fmla="val -6641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/>
              <a:t>P3</a:t>
            </a:r>
            <a:r>
              <a:rPr lang="zh-CN" altLang="en-US" sz="1200" dirty="0"/>
              <a:t>订阅升级事件</a:t>
            </a:r>
          </a:p>
        </p:txBody>
      </p:sp>
      <p:cxnSp>
        <p:nvCxnSpPr>
          <p:cNvPr id="27" name="曲线连接符 26"/>
          <p:cNvCxnSpPr/>
          <p:nvPr/>
        </p:nvCxnSpPr>
        <p:spPr>
          <a:xfrm>
            <a:off x="1258888" y="1916113"/>
            <a:ext cx="936625" cy="5762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79" name="文本框 27"/>
          <p:cNvSpPr txBox="1">
            <a:spLocks noChangeArrowheads="1"/>
          </p:cNvSpPr>
          <p:nvPr/>
        </p:nvSpPr>
        <p:spPr bwMode="auto">
          <a:xfrm>
            <a:off x="1241425" y="1873250"/>
            <a:ext cx="666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/>
              <a:t>发布升级事件</a:t>
            </a:r>
          </a:p>
        </p:txBody>
      </p:sp>
      <p:cxnSp>
        <p:nvCxnSpPr>
          <p:cNvPr id="44032" name="曲线连接符 44031"/>
          <p:cNvCxnSpPr>
            <a:stCxn id="6" idx="6"/>
            <a:endCxn id="12" idx="2"/>
          </p:cNvCxnSpPr>
          <p:nvPr/>
        </p:nvCxnSpPr>
        <p:spPr>
          <a:xfrm flipV="1">
            <a:off x="3276600" y="1989138"/>
            <a:ext cx="2879725" cy="5762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81" name="文本框 33"/>
          <p:cNvSpPr txBox="1">
            <a:spLocks noChangeArrowheads="1"/>
          </p:cNvSpPr>
          <p:nvPr/>
        </p:nvSpPr>
        <p:spPr bwMode="auto">
          <a:xfrm>
            <a:off x="4083050" y="2195513"/>
            <a:ext cx="1117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/>
              <a:t>转发升级事件</a:t>
            </a:r>
          </a:p>
        </p:txBody>
      </p:sp>
      <p:cxnSp>
        <p:nvCxnSpPr>
          <p:cNvPr id="44035" name="曲线连接符 44034"/>
          <p:cNvCxnSpPr>
            <a:endCxn id="10" idx="6"/>
          </p:cNvCxnSpPr>
          <p:nvPr/>
        </p:nvCxnSpPr>
        <p:spPr>
          <a:xfrm rot="10800000" flipV="1">
            <a:off x="1258888" y="2528888"/>
            <a:ext cx="936625" cy="3603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83" name="文本框 36"/>
          <p:cNvSpPr txBox="1">
            <a:spLocks noChangeArrowheads="1"/>
          </p:cNvSpPr>
          <p:nvPr/>
        </p:nvSpPr>
        <p:spPr bwMode="auto">
          <a:xfrm>
            <a:off x="1392238" y="2598738"/>
            <a:ext cx="701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/>
              <a:t>转发升级事件</a:t>
            </a:r>
          </a:p>
        </p:txBody>
      </p:sp>
      <p:cxnSp>
        <p:nvCxnSpPr>
          <p:cNvPr id="44039" name="曲线连接符 44038"/>
          <p:cNvCxnSpPr>
            <a:endCxn id="6" idx="4"/>
          </p:cNvCxnSpPr>
          <p:nvPr/>
        </p:nvCxnSpPr>
        <p:spPr>
          <a:xfrm rot="5400000" flipH="1" flipV="1">
            <a:off x="1929607" y="3788569"/>
            <a:ext cx="1525587" cy="8572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185" name="文本框 41"/>
          <p:cNvSpPr txBox="1">
            <a:spLocks noChangeArrowheads="1"/>
          </p:cNvSpPr>
          <p:nvPr/>
        </p:nvSpPr>
        <p:spPr bwMode="auto">
          <a:xfrm>
            <a:off x="2595563" y="3584575"/>
            <a:ext cx="1112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/>
              <a:t>发布系统事件</a:t>
            </a:r>
          </a:p>
        </p:txBody>
      </p:sp>
      <p:cxnSp>
        <p:nvCxnSpPr>
          <p:cNvPr id="44041" name="曲线连接符 44040"/>
          <p:cNvCxnSpPr>
            <a:endCxn id="22" idx="2"/>
          </p:cNvCxnSpPr>
          <p:nvPr/>
        </p:nvCxnSpPr>
        <p:spPr>
          <a:xfrm>
            <a:off x="3276600" y="2565400"/>
            <a:ext cx="2879725" cy="4318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043" name="曲线连接符 44042"/>
          <p:cNvCxnSpPr>
            <a:endCxn id="19" idx="0"/>
          </p:cNvCxnSpPr>
          <p:nvPr/>
        </p:nvCxnSpPr>
        <p:spPr>
          <a:xfrm>
            <a:off x="3289300" y="2573338"/>
            <a:ext cx="3046413" cy="202088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188" name="文本框 46"/>
          <p:cNvSpPr txBox="1">
            <a:spLocks noChangeArrowheads="1"/>
          </p:cNvSpPr>
          <p:nvPr/>
        </p:nvSpPr>
        <p:spPr bwMode="auto">
          <a:xfrm>
            <a:off x="5632450" y="3608388"/>
            <a:ext cx="1112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/>
              <a:t>转发系统事件</a:t>
            </a:r>
          </a:p>
        </p:txBody>
      </p:sp>
      <p:sp>
        <p:nvSpPr>
          <p:cNvPr id="49189" name="文本框 47"/>
          <p:cNvSpPr txBox="1">
            <a:spLocks noChangeArrowheads="1"/>
          </p:cNvSpPr>
          <p:nvPr/>
        </p:nvSpPr>
        <p:spPr bwMode="auto">
          <a:xfrm>
            <a:off x="4559300" y="2770188"/>
            <a:ext cx="11128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/>
              <a:t>转发系统事件</a:t>
            </a:r>
          </a:p>
        </p:txBody>
      </p:sp>
      <p:cxnSp>
        <p:nvCxnSpPr>
          <p:cNvPr id="44045" name="曲线连接符 44044"/>
          <p:cNvCxnSpPr>
            <a:stCxn id="6" idx="7"/>
            <a:endCxn id="12" idx="1"/>
          </p:cNvCxnSpPr>
          <p:nvPr/>
        </p:nvCxnSpPr>
        <p:spPr>
          <a:xfrm rot="5400000" flipH="1" flipV="1">
            <a:off x="4452143" y="399257"/>
            <a:ext cx="474663" cy="3143250"/>
          </a:xfrm>
          <a:prstGeom prst="curvedConnector3">
            <a:avLst>
              <a:gd name="adj1" fmla="val 17044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047" name="曲线连接符 44046"/>
          <p:cNvCxnSpPr>
            <a:stCxn id="6" idx="7"/>
            <a:endCxn id="22" idx="1"/>
          </p:cNvCxnSpPr>
          <p:nvPr/>
        </p:nvCxnSpPr>
        <p:spPr>
          <a:xfrm rot="16200000" flipH="1">
            <a:off x="4422775" y="903288"/>
            <a:ext cx="533400" cy="3143250"/>
          </a:xfrm>
          <a:prstGeom prst="curvedConnector3">
            <a:avLst>
              <a:gd name="adj1" fmla="val -7047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054" name="曲线连接符 44053"/>
          <p:cNvCxnSpPr>
            <a:stCxn id="6" idx="3"/>
            <a:endCxn id="8" idx="5"/>
          </p:cNvCxnSpPr>
          <p:nvPr/>
        </p:nvCxnSpPr>
        <p:spPr>
          <a:xfrm rot="5400000" flipH="1">
            <a:off x="1343025" y="1909763"/>
            <a:ext cx="822325" cy="1200150"/>
          </a:xfrm>
          <a:prstGeom prst="curvedConnector3">
            <a:avLst>
              <a:gd name="adj1" fmla="val 4156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056" name="曲线连接符 44055"/>
          <p:cNvCxnSpPr>
            <a:stCxn id="6" idx="3"/>
          </p:cNvCxnSpPr>
          <p:nvPr/>
        </p:nvCxnSpPr>
        <p:spPr>
          <a:xfrm rot="5400000">
            <a:off x="1757363" y="2416175"/>
            <a:ext cx="92075" cy="1101725"/>
          </a:xfrm>
          <a:prstGeom prst="curvedConnector4">
            <a:avLst>
              <a:gd name="adj1" fmla="val 248968"/>
              <a:gd name="adj2" fmla="val 5718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061" name="曲线连接符 44060"/>
          <p:cNvCxnSpPr>
            <a:stCxn id="6" idx="3"/>
            <a:endCxn id="17" idx="2"/>
          </p:cNvCxnSpPr>
          <p:nvPr/>
        </p:nvCxnSpPr>
        <p:spPr>
          <a:xfrm rot="5400000">
            <a:off x="1304925" y="3905250"/>
            <a:ext cx="2033588" cy="65088"/>
          </a:xfrm>
          <a:prstGeom prst="curvedConnector4">
            <a:avLst>
              <a:gd name="adj1" fmla="val 37515"/>
              <a:gd name="adj2" fmla="val 456397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063" name="曲线连接符 44062"/>
          <p:cNvCxnSpPr>
            <a:stCxn id="6" idx="5"/>
            <a:endCxn id="19" idx="1"/>
          </p:cNvCxnSpPr>
          <p:nvPr/>
        </p:nvCxnSpPr>
        <p:spPr>
          <a:xfrm rot="16200000" flipH="1">
            <a:off x="3709988" y="2328862"/>
            <a:ext cx="1779588" cy="29638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196" name="文本框 31"/>
          <p:cNvSpPr txBox="1">
            <a:spLocks noChangeArrowheads="1"/>
          </p:cNvSpPr>
          <p:nvPr/>
        </p:nvSpPr>
        <p:spPr bwMode="auto">
          <a:xfrm>
            <a:off x="4103688" y="1125538"/>
            <a:ext cx="973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solidFill>
                  <a:srgbClr val="FF0000"/>
                </a:solidFill>
              </a:rPr>
              <a:t>心跳事件</a:t>
            </a:r>
          </a:p>
        </p:txBody>
      </p:sp>
      <p:sp>
        <p:nvSpPr>
          <p:cNvPr id="33" name="圆角矩形标注 32"/>
          <p:cNvSpPr/>
          <p:nvPr/>
        </p:nvSpPr>
        <p:spPr>
          <a:xfrm>
            <a:off x="323850" y="5940425"/>
            <a:ext cx="8569325" cy="874713"/>
          </a:xfrm>
          <a:prstGeom prst="wedgeRoundRectCallout">
            <a:avLst>
              <a:gd name="adj1" fmla="val 12899"/>
              <a:gd name="adj2" fmla="val -5085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srgbClr val="FF0000"/>
                </a:solidFill>
              </a:rPr>
              <a:t>心跳机制及订阅恢复机制：</a:t>
            </a:r>
            <a:r>
              <a:rPr lang="zh-CN" altLang="en-US" sz="1200" dirty="0"/>
              <a:t>事件服务器每隔</a:t>
            </a:r>
            <a:r>
              <a:rPr lang="en-US" altLang="zh-CN" sz="1200" dirty="0"/>
              <a:t>3s</a:t>
            </a:r>
            <a:r>
              <a:rPr lang="zh-CN" altLang="en-US" sz="1200" dirty="0"/>
              <a:t>就会向所有已经注册的事件客户端发送一次心跳事件；若客户端连续超过</a:t>
            </a:r>
            <a:r>
              <a:rPr lang="en-US" altLang="zh-CN" sz="1200" dirty="0"/>
              <a:t>3</a:t>
            </a:r>
            <a:r>
              <a:rPr lang="zh-CN" altLang="en-US" sz="1200" dirty="0"/>
              <a:t>次没有收到</a:t>
            </a:r>
            <a:r>
              <a:rPr lang="zh-CN" altLang="en-US" sz="1200" dirty="0" smtClean="0"/>
              <a:t>心跳，重新</a:t>
            </a:r>
            <a:r>
              <a:rPr lang="zh-CN" altLang="en-US" sz="1200" dirty="0"/>
              <a:t>向事件</a:t>
            </a:r>
            <a:r>
              <a:rPr lang="zh-CN" altLang="en-US" sz="1200" dirty="0" smtClean="0"/>
              <a:t>服务端注册业务地址。当重新注册成功，恢复心跳，则遍历客户端中</a:t>
            </a:r>
            <a:r>
              <a:rPr lang="en-US" altLang="zh-CN" sz="1200" dirty="0" err="1" smtClean="0"/>
              <a:t>LocalDatalist</a:t>
            </a:r>
            <a:r>
              <a:rPr lang="zh-CN" altLang="en-US" sz="1200" dirty="0" smtClean="0"/>
              <a:t>链表，将已订阅的事件重新向服务端订阅。（事件</a:t>
            </a:r>
            <a:r>
              <a:rPr lang="zh-CN" altLang="en-US" sz="1200" dirty="0"/>
              <a:t>客户端、服务器均运行在</a:t>
            </a:r>
            <a:r>
              <a:rPr lang="en-US" altLang="zh-CN" sz="1200" dirty="0" err="1"/>
              <a:t>cspl</a:t>
            </a:r>
            <a:r>
              <a:rPr lang="zh-CN" altLang="en-US" sz="1200" dirty="0"/>
              <a:t>中的</a:t>
            </a:r>
            <a:r>
              <a:rPr lang="en-US" altLang="zh-CN" sz="1200" dirty="0" err="1"/>
              <a:t>eventEntity</a:t>
            </a:r>
            <a:r>
              <a:rPr lang="zh-CN" altLang="en-US" sz="1200" dirty="0"/>
              <a:t>模块</a:t>
            </a:r>
            <a:r>
              <a:rPr lang="zh-CN" altLang="en-US" sz="1200" dirty="0" smtClean="0"/>
              <a:t>内）</a:t>
            </a:r>
            <a:endParaRPr lang="zh-CN" altLang="en-US" sz="1200" dirty="0"/>
          </a:p>
        </p:txBody>
      </p:sp>
      <p:sp>
        <p:nvSpPr>
          <p:cNvPr id="49198" name="文本框 78"/>
          <p:cNvSpPr txBox="1">
            <a:spLocks noChangeArrowheads="1"/>
          </p:cNvSpPr>
          <p:nvPr/>
        </p:nvSpPr>
        <p:spPr bwMode="auto">
          <a:xfrm>
            <a:off x="4073525" y="3554413"/>
            <a:ext cx="971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solidFill>
                  <a:srgbClr val="FF0000"/>
                </a:solidFill>
              </a:rPr>
              <a:t>心跳事件</a:t>
            </a:r>
          </a:p>
        </p:txBody>
      </p:sp>
      <p:sp>
        <p:nvSpPr>
          <p:cNvPr id="49199" name="文本框 79"/>
          <p:cNvSpPr txBox="1">
            <a:spLocks noChangeArrowheads="1"/>
          </p:cNvSpPr>
          <p:nvPr/>
        </p:nvSpPr>
        <p:spPr bwMode="auto">
          <a:xfrm>
            <a:off x="1431925" y="3670300"/>
            <a:ext cx="9715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solidFill>
                  <a:srgbClr val="FF0000"/>
                </a:solidFill>
              </a:rPr>
              <a:t>心跳事件</a:t>
            </a:r>
          </a:p>
        </p:txBody>
      </p:sp>
    </p:spTree>
    <p:extLst>
      <p:ext uri="{BB962C8B-B14F-4D97-AF65-F5344CB8AC3E}">
        <p14:creationId xmlns:p14="http://schemas.microsoft.com/office/powerpoint/2010/main" val="16359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5"/>
          <p:cNvSpPr txBox="1">
            <a:spLocks/>
          </p:cNvSpPr>
          <p:nvPr/>
        </p:nvSpPr>
        <p:spPr bwMode="auto">
          <a:xfrm>
            <a:off x="428625" y="428625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事件服务</a:t>
            </a:r>
          </a:p>
        </p:txBody>
      </p:sp>
      <p:sp>
        <p:nvSpPr>
          <p:cNvPr id="6" name="矩形 5"/>
          <p:cNvSpPr/>
          <p:nvPr/>
        </p:nvSpPr>
        <p:spPr>
          <a:xfrm>
            <a:off x="357158" y="1719246"/>
            <a:ext cx="2376488" cy="1079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YLIST </a:t>
            </a:r>
            <a:r>
              <a:rPr lang="en-US" altLang="zh-CN" dirty="0" err="1"/>
              <a:t>LagentManagelist</a:t>
            </a:r>
            <a:endParaRPr lang="en-US" altLang="zh-CN" dirty="0"/>
          </a:p>
          <a:p>
            <a:pPr algn="ctr" eaLnBrk="1" hangingPunct="1">
              <a:defRPr/>
            </a:pPr>
            <a:r>
              <a:rPr lang="en-US" altLang="zh-CN" dirty="0"/>
              <a:t>(</a:t>
            </a:r>
            <a:r>
              <a:rPr lang="zh-CN" altLang="en-US" dirty="0"/>
              <a:t>事件服务器中订阅事件双链表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7158" y="2798746"/>
            <a:ext cx="2376488" cy="1009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YLIST </a:t>
            </a:r>
            <a:r>
              <a:rPr lang="en-US" altLang="zh-CN" dirty="0" err="1"/>
              <a:t>LocalDatalist</a:t>
            </a:r>
            <a:endParaRPr lang="en-US" altLang="zh-CN" dirty="0"/>
          </a:p>
          <a:p>
            <a:pPr algn="ctr" eaLnBrk="1" hangingPunct="1">
              <a:defRPr/>
            </a:pPr>
            <a:r>
              <a:rPr lang="en-US" altLang="zh-CN" dirty="0"/>
              <a:t>(</a:t>
            </a:r>
            <a:r>
              <a:rPr lang="en-US" altLang="zh-CN" dirty="0" err="1"/>
              <a:t>cspl</a:t>
            </a:r>
            <a:r>
              <a:rPr lang="zh-CN" altLang="en-US" dirty="0"/>
              <a:t>进程事件客户端本地订阅事件双链表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7158" y="1142984"/>
            <a:ext cx="2376488" cy="5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 err="1"/>
              <a:t>cspl_event_t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214810" y="1201734"/>
            <a:ext cx="2087563" cy="5746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 err="1"/>
              <a:t>cspl_AgentManageEvent_list_t</a:t>
            </a:r>
            <a:endParaRPr lang="en-US" altLang="zh-CN" dirty="0"/>
          </a:p>
        </p:txBody>
      </p:sp>
      <p:sp>
        <p:nvSpPr>
          <p:cNvPr id="10" name="流程图: 过程 9"/>
          <p:cNvSpPr/>
          <p:nvPr/>
        </p:nvSpPr>
        <p:spPr>
          <a:xfrm>
            <a:off x="4214810" y="2136771"/>
            <a:ext cx="2087563" cy="36036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/>
              <a:t>U16       eventId</a:t>
            </a:r>
          </a:p>
        </p:txBody>
      </p:sp>
      <p:sp>
        <p:nvSpPr>
          <p:cNvPr id="12" name="流程图: 过程 11"/>
          <p:cNvSpPr/>
          <p:nvPr/>
        </p:nvSpPr>
        <p:spPr>
          <a:xfrm>
            <a:off x="4214810" y="2497134"/>
            <a:ext cx="2089150" cy="36036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/>
              <a:t>U16  eventType</a:t>
            </a:r>
          </a:p>
        </p:txBody>
      </p:sp>
      <p:sp>
        <p:nvSpPr>
          <p:cNvPr id="13" name="流程图: 过程 12"/>
          <p:cNvSpPr/>
          <p:nvPr/>
        </p:nvSpPr>
        <p:spPr>
          <a:xfrm>
            <a:off x="4214810" y="2857496"/>
            <a:ext cx="2087563" cy="36036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/>
              <a:t>U16  eventGroup</a:t>
            </a:r>
          </a:p>
        </p:txBody>
      </p:sp>
      <p:sp>
        <p:nvSpPr>
          <p:cNvPr id="14" name="流程图: 过程 13"/>
          <p:cNvSpPr/>
          <p:nvPr/>
        </p:nvSpPr>
        <p:spPr>
          <a:xfrm>
            <a:off x="4214810" y="3571876"/>
            <a:ext cx="2087563" cy="35877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/>
              <a:t>YLIST  destModule</a:t>
            </a:r>
          </a:p>
        </p:txBody>
      </p:sp>
      <p:sp>
        <p:nvSpPr>
          <p:cNvPr id="15" name="流程图: 过程 14"/>
          <p:cNvSpPr/>
          <p:nvPr/>
        </p:nvSpPr>
        <p:spPr>
          <a:xfrm>
            <a:off x="4214810" y="1776409"/>
            <a:ext cx="2087563" cy="36036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YLNODE    header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143372" y="4071942"/>
            <a:ext cx="2087563" cy="5746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 err="1"/>
              <a:t>cspl_LocalEvent_list_t</a:t>
            </a:r>
            <a:endParaRPr lang="en-US" altLang="zh-CN" dirty="0"/>
          </a:p>
        </p:txBody>
      </p:sp>
      <p:sp>
        <p:nvSpPr>
          <p:cNvPr id="17" name="流程图: 过程 16"/>
          <p:cNvSpPr/>
          <p:nvPr/>
        </p:nvSpPr>
        <p:spPr>
          <a:xfrm>
            <a:off x="4143372" y="5006980"/>
            <a:ext cx="2087563" cy="36036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/>
              <a:t>U16       eventId</a:t>
            </a:r>
          </a:p>
        </p:txBody>
      </p:sp>
      <p:sp>
        <p:nvSpPr>
          <p:cNvPr id="18" name="流程图: 过程 17"/>
          <p:cNvSpPr/>
          <p:nvPr/>
        </p:nvSpPr>
        <p:spPr>
          <a:xfrm>
            <a:off x="4143372" y="5367342"/>
            <a:ext cx="2089150" cy="36036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/>
              <a:t>U16  eventType</a:t>
            </a:r>
          </a:p>
        </p:txBody>
      </p:sp>
      <p:sp>
        <p:nvSpPr>
          <p:cNvPr id="19" name="流程图: 过程 18"/>
          <p:cNvSpPr/>
          <p:nvPr/>
        </p:nvSpPr>
        <p:spPr>
          <a:xfrm>
            <a:off x="4143372" y="5727705"/>
            <a:ext cx="2087563" cy="36036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/>
              <a:t>U16  eventGroup</a:t>
            </a:r>
          </a:p>
        </p:txBody>
      </p:sp>
      <p:sp>
        <p:nvSpPr>
          <p:cNvPr id="20" name="流程图: 过程 19"/>
          <p:cNvSpPr/>
          <p:nvPr/>
        </p:nvSpPr>
        <p:spPr>
          <a:xfrm>
            <a:off x="4143372" y="6429396"/>
            <a:ext cx="2087563" cy="35877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/>
              <a:t>YLIST  </a:t>
            </a:r>
            <a:r>
              <a:rPr lang="en-US" altLang="zh-CN" dirty="0" err="1"/>
              <a:t>CallBack</a:t>
            </a:r>
            <a:endParaRPr lang="zh-CN" altLang="en-US" dirty="0"/>
          </a:p>
        </p:txBody>
      </p:sp>
      <p:sp>
        <p:nvSpPr>
          <p:cNvPr id="21" name="流程图: 过程 20"/>
          <p:cNvSpPr/>
          <p:nvPr/>
        </p:nvSpPr>
        <p:spPr>
          <a:xfrm>
            <a:off x="4143372" y="4646617"/>
            <a:ext cx="2087563" cy="36036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YLNODE    header</a:t>
            </a:r>
            <a:endParaRPr lang="zh-CN" altLang="en-US" dirty="0"/>
          </a:p>
        </p:txBody>
      </p:sp>
      <p:cxnSp>
        <p:nvCxnSpPr>
          <p:cNvPr id="29700" name="直接连接符 29699"/>
          <p:cNvCxnSpPr/>
          <p:nvPr/>
        </p:nvCxnSpPr>
        <p:spPr>
          <a:xfrm>
            <a:off x="2714612" y="3143248"/>
            <a:ext cx="792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04" name="肘形连接符 29703"/>
          <p:cNvCxnSpPr>
            <a:stCxn id="21" idx="1"/>
          </p:cNvCxnSpPr>
          <p:nvPr/>
        </p:nvCxnSpPr>
        <p:spPr>
          <a:xfrm rot="10800000">
            <a:off x="2714612" y="3500439"/>
            <a:ext cx="1428760" cy="1326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13" name="肘形连接符 29712"/>
          <p:cNvCxnSpPr/>
          <p:nvPr/>
        </p:nvCxnSpPr>
        <p:spPr>
          <a:xfrm rot="16200000" flipH="1">
            <a:off x="3029739" y="3613939"/>
            <a:ext cx="1581152" cy="63977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4" name="圆角矩形标注 29713"/>
          <p:cNvSpPr/>
          <p:nvPr/>
        </p:nvSpPr>
        <p:spPr>
          <a:xfrm>
            <a:off x="323850" y="4221163"/>
            <a:ext cx="2374900" cy="2303462"/>
          </a:xfrm>
          <a:prstGeom prst="wedgeRoundRectCallout">
            <a:avLst>
              <a:gd name="adj1" fmla="val -20276"/>
              <a:gd name="adj2" fmla="val -6304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1600" dirty="0" err="1"/>
              <a:t>cspl_event_t</a:t>
            </a:r>
            <a:r>
              <a:rPr lang="zh-CN" altLang="en-US" sz="1600" dirty="0"/>
              <a:t>存在于事件服务器和客户端中。</a:t>
            </a:r>
            <a:endParaRPr lang="en-US" altLang="zh-CN" sz="1600" dirty="0"/>
          </a:p>
          <a:p>
            <a:pPr eaLnBrk="1" hangingPunct="1">
              <a:defRPr/>
            </a:pPr>
            <a:endParaRPr lang="en-US" altLang="zh-CN" sz="1600" dirty="0"/>
          </a:p>
          <a:p>
            <a:pPr eaLnBrk="1" hangingPunct="1">
              <a:defRPr/>
            </a:pPr>
            <a:r>
              <a:rPr lang="zh-CN" altLang="en-US" sz="1600" dirty="0" smtClean="0">
                <a:solidFill>
                  <a:srgbClr val="FF0000"/>
                </a:solidFill>
              </a:rPr>
              <a:t>服务端只</a:t>
            </a:r>
            <a:r>
              <a:rPr lang="zh-CN" altLang="en-US" sz="1600" dirty="0">
                <a:solidFill>
                  <a:srgbClr val="FF0000"/>
                </a:solidFill>
              </a:rPr>
              <a:t>关心</a:t>
            </a:r>
            <a:r>
              <a:rPr lang="en-US" altLang="zh-CN" sz="1600" dirty="0" err="1">
                <a:solidFill>
                  <a:srgbClr val="FF0000"/>
                </a:solidFill>
              </a:rPr>
              <a:t>LagentManagelist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US" altLang="zh-CN" sz="1600" dirty="0"/>
          </a:p>
          <a:p>
            <a:pPr eaLnBrk="1" hangingPunct="1">
              <a:defRPr/>
            </a:pPr>
            <a:r>
              <a:rPr lang="zh-CN" altLang="en-US" sz="1600" dirty="0">
                <a:solidFill>
                  <a:srgbClr val="C00000"/>
                </a:solidFill>
              </a:rPr>
              <a:t>客户端只关心</a:t>
            </a:r>
            <a:r>
              <a:rPr lang="en-US" altLang="zh-CN" sz="1600" dirty="0" err="1">
                <a:solidFill>
                  <a:srgbClr val="C00000"/>
                </a:solidFill>
              </a:rPr>
              <a:t>LocalDatalist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  <p:cxnSp>
        <p:nvCxnSpPr>
          <p:cNvPr id="29717" name="直接箭头连接符 29716"/>
          <p:cNvCxnSpPr>
            <a:endCxn id="15" idx="1"/>
          </p:cNvCxnSpPr>
          <p:nvPr/>
        </p:nvCxnSpPr>
        <p:spPr>
          <a:xfrm>
            <a:off x="2774948" y="1949446"/>
            <a:ext cx="1439862" cy="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20" name="直接箭头连接符 29719"/>
          <p:cNvCxnSpPr/>
          <p:nvPr/>
        </p:nvCxnSpPr>
        <p:spPr>
          <a:xfrm flipH="1">
            <a:off x="2733646" y="2111359"/>
            <a:ext cx="1439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22" name="圆角矩形标注 29721"/>
          <p:cNvSpPr/>
          <p:nvPr/>
        </p:nvSpPr>
        <p:spPr>
          <a:xfrm>
            <a:off x="6516688" y="1557338"/>
            <a:ext cx="2447925" cy="2159000"/>
          </a:xfrm>
          <a:prstGeom prst="wedgeRoundRectCallout">
            <a:avLst>
              <a:gd name="adj1" fmla="val -61387"/>
              <a:gd name="adj2" fmla="val 4138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1600" dirty="0" err="1"/>
              <a:t>destModue</a:t>
            </a:r>
            <a:r>
              <a:rPr lang="zh-CN" altLang="en-US" sz="1600" dirty="0"/>
              <a:t>双链表上存放所有订阅</a:t>
            </a:r>
            <a:r>
              <a:rPr lang="en-US" altLang="zh-CN" sz="1600" dirty="0" err="1"/>
              <a:t>eventId</a:t>
            </a:r>
            <a:r>
              <a:rPr lang="zh-CN" altLang="en-US" sz="1600" dirty="0"/>
              <a:t>事件的目标</a:t>
            </a:r>
            <a:r>
              <a:rPr lang="en-US" altLang="zh-CN" sz="1600" dirty="0" err="1"/>
              <a:t>modueId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eaLnBrk="1" hangingPunct="1">
              <a:defRPr/>
            </a:pPr>
            <a:endParaRPr lang="en-US" altLang="zh-CN" sz="1600" dirty="0"/>
          </a:p>
          <a:p>
            <a:pPr eaLnBrk="1" hangingPunct="1">
              <a:defRPr/>
            </a:pPr>
            <a:r>
              <a:rPr lang="zh-CN" altLang="en-US" sz="1600" dirty="0"/>
              <a:t>事件发布时，会遍历此双链表，向</a:t>
            </a:r>
            <a:r>
              <a:rPr lang="en-US" altLang="zh-CN" sz="1600" dirty="0" err="1"/>
              <a:t>destModule</a:t>
            </a:r>
            <a:r>
              <a:rPr lang="zh-CN" altLang="en-US" sz="1600" dirty="0"/>
              <a:t>发送事件消息</a:t>
            </a:r>
          </a:p>
        </p:txBody>
      </p:sp>
      <p:sp>
        <p:nvSpPr>
          <p:cNvPr id="59" name="圆角矩形标注 58"/>
          <p:cNvSpPr/>
          <p:nvPr/>
        </p:nvSpPr>
        <p:spPr>
          <a:xfrm>
            <a:off x="6516688" y="4076700"/>
            <a:ext cx="2447925" cy="2447925"/>
          </a:xfrm>
          <a:prstGeom prst="wedgeRoundRectCallout">
            <a:avLst>
              <a:gd name="adj1" fmla="val -61387"/>
              <a:gd name="adj2" fmla="val 4138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1600" dirty="0" err="1"/>
              <a:t>callBack</a:t>
            </a:r>
            <a:r>
              <a:rPr lang="zh-CN" altLang="en-US" sz="1600" dirty="0"/>
              <a:t>双链表上存放所有本地订阅</a:t>
            </a:r>
            <a:r>
              <a:rPr lang="en-US" altLang="zh-CN" sz="1600" dirty="0" err="1"/>
              <a:t>eventId</a:t>
            </a:r>
            <a:r>
              <a:rPr lang="zh-CN" altLang="en-US" sz="1600" dirty="0"/>
              <a:t>事件的</a:t>
            </a:r>
            <a:r>
              <a:rPr lang="en-US" altLang="zh-CN" sz="1600" dirty="0"/>
              <a:t>callback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eaLnBrk="1" hangingPunct="1">
              <a:defRPr/>
            </a:pPr>
            <a:endParaRPr lang="en-US" altLang="zh-CN" sz="1600" dirty="0"/>
          </a:p>
          <a:p>
            <a:pPr eaLnBrk="1" hangingPunct="1">
              <a:defRPr/>
            </a:pPr>
            <a:r>
              <a:rPr lang="zh-CN" altLang="en-US" sz="1600" dirty="0"/>
              <a:t>本地客户端收到事件发布消息时，会遍历此双链表，回调事件的</a:t>
            </a:r>
            <a:r>
              <a:rPr lang="en-US" altLang="zh-CN" sz="1600" dirty="0"/>
              <a:t>callback</a:t>
            </a:r>
            <a:r>
              <a:rPr lang="zh-CN" altLang="en-US" sz="1600" dirty="0"/>
              <a:t>函数</a:t>
            </a:r>
          </a:p>
        </p:txBody>
      </p:sp>
      <p:sp>
        <p:nvSpPr>
          <p:cNvPr id="50202" name="文本框 1"/>
          <p:cNvSpPr txBox="1">
            <a:spLocks noChangeArrowheads="1"/>
          </p:cNvSpPr>
          <p:nvPr/>
        </p:nvSpPr>
        <p:spPr bwMode="auto">
          <a:xfrm>
            <a:off x="3092421" y="1574784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/>
              <a:t>双链表</a:t>
            </a:r>
          </a:p>
        </p:txBody>
      </p:sp>
      <p:sp>
        <p:nvSpPr>
          <p:cNvPr id="50203" name="文本框 26"/>
          <p:cNvSpPr txBox="1">
            <a:spLocks noChangeArrowheads="1"/>
          </p:cNvSpPr>
          <p:nvPr/>
        </p:nvSpPr>
        <p:spPr bwMode="auto">
          <a:xfrm>
            <a:off x="3057496" y="2778109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/>
              <a:t>双链表</a:t>
            </a:r>
          </a:p>
        </p:txBody>
      </p:sp>
      <p:sp>
        <p:nvSpPr>
          <p:cNvPr id="28" name="流程图: 过程 27"/>
          <p:cNvSpPr/>
          <p:nvPr/>
        </p:nvSpPr>
        <p:spPr>
          <a:xfrm>
            <a:off x="4214810" y="3214686"/>
            <a:ext cx="2089150" cy="36036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 smtClean="0"/>
              <a:t>U</a:t>
            </a:r>
            <a:r>
              <a:rPr lang="en-US" altLang="zh-CN" dirty="0" smtClean="0"/>
              <a:t>32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pubCount</a:t>
            </a:r>
            <a:endParaRPr lang="zh-CN" altLang="en-US" dirty="0"/>
          </a:p>
        </p:txBody>
      </p:sp>
      <p:sp>
        <p:nvSpPr>
          <p:cNvPr id="29" name="流程图: 过程 28"/>
          <p:cNvSpPr/>
          <p:nvPr/>
        </p:nvSpPr>
        <p:spPr>
          <a:xfrm>
            <a:off x="4143372" y="6072206"/>
            <a:ext cx="2089150" cy="36036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 smtClean="0"/>
              <a:t>U</a:t>
            </a:r>
            <a:r>
              <a:rPr lang="en-US" altLang="zh-CN" dirty="0" smtClean="0"/>
              <a:t>32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pubCount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25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4" grpId="0" animBg="1"/>
      <p:bldP spid="29722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5"/>
          <p:cNvSpPr txBox="1">
            <a:spLocks/>
          </p:cNvSpPr>
          <p:nvPr/>
        </p:nvSpPr>
        <p:spPr bwMode="auto">
          <a:xfrm>
            <a:off x="203200" y="260350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架构概述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214313" y="4076700"/>
            <a:ext cx="87153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>
              <a:latin typeface="Arial" charset="0"/>
              <a:ea typeface="+mn-ea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endParaRPr lang="en-US" altLang="zh-CN" dirty="0">
              <a:solidFill>
                <a:srgbClr val="0070C0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dirty="0">
              <a:solidFill>
                <a:srgbClr val="0070C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268" name="Object 1"/>
          <p:cNvGraphicFramePr>
            <a:graphicFrameLocks noChangeAspect="1"/>
          </p:cNvGraphicFramePr>
          <p:nvPr/>
        </p:nvGraphicFramePr>
        <p:xfrm>
          <a:off x="203200" y="1187450"/>
          <a:ext cx="2928938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" name="Visio" r:id="rId4" imgW="3581423" imgH="2685960" progId="Visio.Drawing.11">
                  <p:embed/>
                </p:oleObj>
              </mc:Choice>
              <mc:Fallback>
                <p:oleObj name="Visio" r:id="rId4" imgW="3581423" imgH="2685960" progId="Visio.Drawing.11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1187450"/>
                        <a:ext cx="2928938" cy="245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3255963" y="1557338"/>
            <a:ext cx="811212" cy="714375"/>
          </a:xfrm>
          <a:prstGeom prst="rightArrow">
            <a:avLst>
              <a:gd name="adj1" fmla="val 59083"/>
              <a:gd name="adj2" fmla="val 4466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de-DE" altLang="zh-CN" kern="0" dirty="0">
              <a:solidFill>
                <a:sysClr val="windowText" lastClr="000000"/>
              </a:solidFill>
              <a:latin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498315"/>
              </p:ext>
            </p:extLst>
          </p:nvPr>
        </p:nvGraphicFramePr>
        <p:xfrm>
          <a:off x="214313" y="3860800"/>
          <a:ext cx="8691562" cy="293687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26643"/>
                <a:gridCol w="3606873"/>
                <a:gridCol w="3458046"/>
              </a:tblGrid>
              <a:tr h="37092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CSPL</a:t>
                      </a:r>
                      <a:endParaRPr lang="zh-CN" altLang="en-US" sz="1800" b="0" dirty="0"/>
                    </a:p>
                  </a:txBody>
                  <a:tcPr marL="91446" marR="91446"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Core Stack Porting Layer </a:t>
                      </a:r>
                      <a:endParaRPr lang="zh-CN" altLang="en-US" sz="1800" b="0" dirty="0"/>
                    </a:p>
                  </a:txBody>
                  <a:tcPr marL="91446" marR="91446" marT="45730" marB="457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dirty="0" smtClean="0"/>
                        <a:t>核心系统接口层</a:t>
                      </a:r>
                      <a:endParaRPr lang="en-US" altLang="zh-CN" sz="1800" b="0" dirty="0" smtClean="0"/>
                    </a:p>
                  </a:txBody>
                  <a:tcPr marL="91446" marR="91446" marT="45730" marB="45730"/>
                </a:tc>
              </a:tr>
              <a:tr h="370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effectLst/>
                        </a:rPr>
                        <a:t>OSAL</a:t>
                      </a:r>
                      <a:endParaRPr lang="zh-CN" altLang="zh-CN" sz="1800" kern="10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46" marR="91446" marT="45730" marB="457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effectLst/>
                        </a:rPr>
                        <a:t>Operating System Adapter Layer</a:t>
                      </a:r>
                      <a:endParaRPr lang="zh-CN" altLang="zh-CN" sz="18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1446" marR="91446" marT="45730" marB="457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effectLst/>
                        </a:rPr>
                        <a:t>操作系统适配层</a:t>
                      </a:r>
                      <a:endParaRPr lang="zh-CN" altLang="zh-CN" sz="18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1446" marR="91446" marT="45730" marB="45730"/>
                </a:tc>
              </a:tr>
              <a:tr h="365839"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effectLst/>
                        </a:rPr>
                        <a:t>任务管理</a:t>
                      </a:r>
                      <a:endParaRPr lang="zh-CN" altLang="en-US" sz="180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30" marB="45730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effectLst/>
                        </a:rPr>
                        <a:t>任务调度管理等功能，提供统一的运行调度机制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30" marB="4573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65839"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effectLst/>
                        </a:rPr>
                        <a:t>内存管理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30" marB="45730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effectLst/>
                        </a:rPr>
                        <a:t>提供内存池，高端内存等功能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30" marB="4573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5839"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effectLst/>
                        </a:rPr>
                        <a:t>消息通信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30" marB="45730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effectLst/>
                        </a:rPr>
                        <a:t>提供任务间的消息通信处理等功能，如</a:t>
                      </a:r>
                      <a:r>
                        <a:rPr lang="en-US" altLang="zh-CN" sz="1800" kern="100" dirty="0" smtClean="0">
                          <a:effectLst/>
                        </a:rPr>
                        <a:t>UDP</a:t>
                      </a:r>
                      <a:r>
                        <a:rPr lang="zh-CN" altLang="en-US" sz="1800" kern="100" dirty="0" smtClean="0">
                          <a:effectLst/>
                        </a:rPr>
                        <a:t>、</a:t>
                      </a:r>
                      <a:r>
                        <a:rPr lang="en-US" altLang="zh-CN" sz="1800" kern="100" dirty="0" smtClean="0">
                          <a:effectLst/>
                        </a:rPr>
                        <a:t>TCP</a:t>
                      </a:r>
                      <a:r>
                        <a:rPr lang="zh-CN" altLang="en-US" sz="1800" kern="100" dirty="0" smtClean="0">
                          <a:effectLst/>
                        </a:rPr>
                        <a:t>、消息队列等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30" marB="4573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5839"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effectLst/>
                        </a:rPr>
                        <a:t>系统调试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30" marB="45730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effectLst/>
                        </a:rPr>
                        <a:t>提供</a:t>
                      </a:r>
                      <a:r>
                        <a:rPr lang="en-US" altLang="zh-CN" sz="1800" kern="100" dirty="0" smtClean="0">
                          <a:effectLst/>
                        </a:rPr>
                        <a:t>Log</a:t>
                      </a:r>
                      <a:r>
                        <a:rPr lang="zh-CN" altLang="en-US" sz="1800" kern="100" dirty="0" smtClean="0">
                          <a:effectLst/>
                        </a:rPr>
                        <a:t>、信令跟踪、黑匣子、运行时调试，性能统计等功能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30" marB="4573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5839"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effectLst/>
                        </a:rPr>
                        <a:t>事件管理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30" marB="45730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effectLst/>
                        </a:rPr>
                        <a:t>提供事件服务器，支持事件订阅、发布操作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30" marB="4573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5839"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effectLst/>
                        </a:rPr>
                        <a:t>其他功能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30" marB="45730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effectLst/>
                        </a:rPr>
                        <a:t>提供定时器，数据库，</a:t>
                      </a:r>
                      <a:r>
                        <a:rPr lang="en-US" altLang="zh-CN" sz="1800" kern="100" dirty="0" smtClean="0">
                          <a:effectLst/>
                        </a:rPr>
                        <a:t>CLI</a:t>
                      </a:r>
                      <a:r>
                        <a:rPr lang="zh-CN" altLang="en-US" sz="1800" kern="100" dirty="0" smtClean="0">
                          <a:effectLst/>
                        </a:rPr>
                        <a:t>调试等功能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30" marB="4573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300" name="对象 4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9" t="-1122" r="-443" b="-1028"/>
          <a:stretch>
            <a:fillRect/>
          </a:stretch>
        </p:blipFill>
        <p:spPr bwMode="auto">
          <a:xfrm>
            <a:off x="4067175" y="1108075"/>
            <a:ext cx="4862513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>
          <a:xfrm>
            <a:off x="3131840" y="1628800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事件服务</a:t>
            </a:r>
          </a:p>
        </p:txBody>
      </p:sp>
      <p:sp>
        <p:nvSpPr>
          <p:cNvPr id="4" name="单圆角矩形 3"/>
          <p:cNvSpPr/>
          <p:nvPr/>
        </p:nvSpPr>
        <p:spPr>
          <a:xfrm flipH="1">
            <a:off x="2641302" y="1628800"/>
            <a:ext cx="490538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3131840" y="2973412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en-US" altLang="zh-CN" sz="1600" b="1" kern="0" dirty="0" err="1">
                <a:latin typeface="微软雅黑" pitchFamily="34" charset="-122"/>
                <a:ea typeface="微软雅黑" pitchFamily="34" charset="-122"/>
              </a:rPr>
              <a:t>cliDebug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单圆角矩形 5"/>
          <p:cNvSpPr/>
          <p:nvPr/>
        </p:nvSpPr>
        <p:spPr>
          <a:xfrm flipH="1">
            <a:off x="2641302" y="2973412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单圆角矩形 16"/>
          <p:cNvSpPr/>
          <p:nvPr/>
        </p:nvSpPr>
        <p:spPr>
          <a:xfrm>
            <a:off x="3123902" y="2286025"/>
            <a:ext cx="2865438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日志服务</a:t>
            </a:r>
          </a:p>
        </p:txBody>
      </p:sp>
      <p:sp>
        <p:nvSpPr>
          <p:cNvPr id="18" name="单圆角矩形 17"/>
          <p:cNvSpPr/>
          <p:nvPr/>
        </p:nvSpPr>
        <p:spPr>
          <a:xfrm flipH="1">
            <a:off x="2633365" y="2286025"/>
            <a:ext cx="490537" cy="369887"/>
          </a:xfrm>
          <a:prstGeom prst="round1Rect">
            <a:avLst>
              <a:gd name="adj" fmla="val 27147"/>
            </a:avLst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8" name="日期占位符 5"/>
          <p:cNvSpPr txBox="1">
            <a:spLocks/>
          </p:cNvSpPr>
          <p:nvPr/>
        </p:nvSpPr>
        <p:spPr bwMode="auto">
          <a:xfrm>
            <a:off x="428625" y="428625"/>
            <a:ext cx="5929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组件</a:t>
            </a:r>
          </a:p>
        </p:txBody>
      </p:sp>
      <p:sp>
        <p:nvSpPr>
          <p:cNvPr id="9" name="单圆角矩形 8"/>
          <p:cNvSpPr/>
          <p:nvPr/>
        </p:nvSpPr>
        <p:spPr>
          <a:xfrm>
            <a:off x="3122315" y="4259287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守护进程</a:t>
            </a:r>
          </a:p>
        </p:txBody>
      </p:sp>
      <p:sp>
        <p:nvSpPr>
          <p:cNvPr id="11" name="单圆角矩形 10"/>
          <p:cNvSpPr/>
          <p:nvPr/>
        </p:nvSpPr>
        <p:spPr>
          <a:xfrm flipH="1">
            <a:off x="2631777" y="4259287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单圆角矩形 12"/>
          <p:cNvSpPr/>
          <p:nvPr/>
        </p:nvSpPr>
        <p:spPr>
          <a:xfrm>
            <a:off x="3131840" y="3616350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黑盒子</a:t>
            </a:r>
          </a:p>
        </p:txBody>
      </p:sp>
      <p:sp>
        <p:nvSpPr>
          <p:cNvPr id="16" name="单圆角矩形 15"/>
          <p:cNvSpPr/>
          <p:nvPr/>
        </p:nvSpPr>
        <p:spPr>
          <a:xfrm flipH="1">
            <a:off x="2641302" y="3616350"/>
            <a:ext cx="490538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单圆角矩形 13"/>
          <p:cNvSpPr/>
          <p:nvPr/>
        </p:nvSpPr>
        <p:spPr>
          <a:xfrm>
            <a:off x="3122315" y="5473745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常用算法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单圆角矩形 14"/>
          <p:cNvSpPr/>
          <p:nvPr/>
        </p:nvSpPr>
        <p:spPr>
          <a:xfrm flipH="1">
            <a:off x="2631777" y="5473745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单圆角矩形 18"/>
          <p:cNvSpPr/>
          <p:nvPr/>
        </p:nvSpPr>
        <p:spPr>
          <a:xfrm>
            <a:off x="3122315" y="4902224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主备倒换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单圆角矩形 19"/>
          <p:cNvSpPr/>
          <p:nvPr/>
        </p:nvSpPr>
        <p:spPr>
          <a:xfrm flipH="1">
            <a:off x="2631777" y="4902224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单圆角矩形 20"/>
          <p:cNvSpPr/>
          <p:nvPr/>
        </p:nvSpPr>
        <p:spPr>
          <a:xfrm>
            <a:off x="3131840" y="6045266"/>
            <a:ext cx="2865438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单圆角矩形 21"/>
          <p:cNvSpPr/>
          <p:nvPr/>
        </p:nvSpPr>
        <p:spPr>
          <a:xfrm flipH="1">
            <a:off x="2641303" y="6045266"/>
            <a:ext cx="490537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5"/>
          <p:cNvSpPr txBox="1">
            <a:spLocks/>
          </p:cNvSpPr>
          <p:nvPr/>
        </p:nvSpPr>
        <p:spPr bwMode="auto">
          <a:xfrm>
            <a:off x="428625" y="428625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日志概述</a:t>
            </a:r>
          </a:p>
        </p:txBody>
      </p:sp>
      <p:sp>
        <p:nvSpPr>
          <p:cNvPr id="5" name="内容占位符 2"/>
          <p:cNvSpPr txBox="1">
            <a:spLocks noChangeAspect="1"/>
          </p:cNvSpPr>
          <p:nvPr/>
        </p:nvSpPr>
        <p:spPr bwMode="auto">
          <a:xfrm>
            <a:off x="419100" y="908050"/>
            <a:ext cx="818515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日志和注册日志；日志信息保存为本地文件，支持日志文件加密，压缩</a:t>
            </a: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       </a:t>
            </a:r>
            <a:r>
              <a:rPr lang="en-US" altLang="zh-CN" dirty="0" err="1">
                <a:latin typeface="Arial" charset="0"/>
                <a:ea typeface="宋体" charset="-122"/>
                <a:cs typeface="Times New Roman" pitchFamily="18" charset="0"/>
              </a:rPr>
              <a:t>CSPL_Log</a:t>
            </a:r>
            <a:r>
              <a:rPr lang="zh-CN" altLang="en-US" dirty="0">
                <a:latin typeface="Arial" charset="0"/>
                <a:ea typeface="宋体" charset="-122"/>
                <a:cs typeface="Times New Roman" pitchFamily="18" charset="0"/>
              </a:rPr>
              <a:t>输出普通日志信息，保存到公用的日志文件中，如</a:t>
            </a:r>
            <a:r>
              <a:rPr lang="en-US" altLang="zh-CN" dirty="0">
                <a:latin typeface="Arial" charset="0"/>
                <a:ea typeface="宋体" charset="-122"/>
                <a:cs typeface="Times New Roman" pitchFamily="18" charset="0"/>
              </a:rPr>
              <a:t>log.dat</a:t>
            </a:r>
          </a:p>
          <a:p>
            <a:pPr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>
                <a:latin typeface="Arial" charset="0"/>
                <a:ea typeface="宋体" charset="-122"/>
                <a:cs typeface="Times New Roman" pitchFamily="18" charset="0"/>
              </a:rPr>
              <a:t>       </a:t>
            </a:r>
            <a:r>
              <a:rPr lang="en-US" altLang="zh-CN" dirty="0" err="1">
                <a:latin typeface="Arial" charset="0"/>
                <a:ea typeface="宋体" charset="-122"/>
                <a:cs typeface="Times New Roman" pitchFamily="18" charset="0"/>
              </a:rPr>
              <a:t>CSPL_Slog</a:t>
            </a:r>
            <a:r>
              <a:rPr lang="zh-CN" altLang="en-US" dirty="0">
                <a:latin typeface="Arial" charset="0"/>
                <a:ea typeface="宋体" charset="-122"/>
                <a:cs typeface="Times New Roman" pitchFamily="18" charset="0"/>
              </a:rPr>
              <a:t>输出的注册日志信息，保存到指定的日志文件中，由</a:t>
            </a:r>
            <a:r>
              <a:rPr lang="en-US" altLang="zh-CN" dirty="0">
                <a:latin typeface="Arial" charset="0"/>
                <a:ea typeface="宋体" charset="-122"/>
                <a:cs typeface="Times New Roman" pitchFamily="18" charset="0"/>
              </a:rPr>
              <a:t>cspl_config.xml</a:t>
            </a:r>
            <a:r>
              <a:rPr lang="zh-CN" altLang="en-US" dirty="0">
                <a:latin typeface="Arial" charset="0"/>
                <a:ea typeface="宋体" charset="-122"/>
                <a:cs typeface="Times New Roman" pitchFamily="18" charset="0"/>
              </a:rPr>
              <a:t>中</a:t>
            </a:r>
            <a:r>
              <a:rPr lang="en-US" altLang="zh-CN" dirty="0" err="1">
                <a:latin typeface="Arial" charset="0"/>
                <a:ea typeface="宋体" charset="-122"/>
                <a:cs typeface="Times New Roman" pitchFamily="18" charset="0"/>
              </a:rPr>
              <a:t>registerLogCfg</a:t>
            </a:r>
            <a:r>
              <a:rPr lang="zh-CN" altLang="en-US" dirty="0"/>
              <a:t>标记</a:t>
            </a:r>
            <a:r>
              <a:rPr lang="zh-CN" altLang="en-US" dirty="0">
                <a:latin typeface="Arial" charset="0"/>
                <a:ea typeface="宋体" charset="-122"/>
                <a:cs typeface="Times New Roman" pitchFamily="18" charset="0"/>
              </a:rPr>
              <a:t>配置</a:t>
            </a:r>
            <a:endParaRPr lang="en-US" altLang="zh-CN" dirty="0">
              <a:latin typeface="Arial" charset="0"/>
              <a:ea typeface="宋体" charset="-122"/>
              <a:cs typeface="Times New Roman" pitchFamily="18" charset="0"/>
            </a:endParaRPr>
          </a:p>
          <a:p>
            <a:pPr marL="285750" indent="-28575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支持设置日志过滤条件</a:t>
            </a: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      </a:t>
            </a:r>
            <a:r>
              <a:rPr lang="zh-CN" altLang="en-US" dirty="0">
                <a:latin typeface="Arial" charset="0"/>
                <a:ea typeface="宋体" charset="-122"/>
                <a:cs typeface="Times New Roman" pitchFamily="18" charset="0"/>
              </a:rPr>
              <a:t>可按照模块</a:t>
            </a:r>
            <a:r>
              <a:rPr lang="en-US" altLang="zh-CN" dirty="0">
                <a:latin typeface="Arial" charset="0"/>
                <a:ea typeface="宋体" charset="-122"/>
                <a:cs typeface="Times New Roman" pitchFamily="18" charset="0"/>
              </a:rPr>
              <a:t>ID</a:t>
            </a:r>
            <a:r>
              <a:rPr lang="zh-CN" altLang="en-US" dirty="0">
                <a:latin typeface="Arial" charset="0"/>
                <a:ea typeface="宋体" charset="-122"/>
                <a:cs typeface="Times New Roman" pitchFamily="18" charset="0"/>
              </a:rPr>
              <a:t>、日志级别、进程名称来过滤日志</a:t>
            </a:r>
            <a:endParaRPr lang="en-US" altLang="zh-CN" dirty="0">
              <a:latin typeface="Arial" charset="0"/>
              <a:ea typeface="宋体" charset="-122"/>
              <a:cs typeface="Times New Roman" pitchFamily="18" charset="0"/>
            </a:endParaRPr>
          </a:p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实时输出到本地终端、</a:t>
            </a:r>
            <a:r>
              <a:rPr lang="en-US" altLang="zh-CN" dirty="0" err="1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tcp</a:t>
            </a:r>
            <a:r>
              <a:rPr lang="en-US" altLang="zh-CN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 client</a:t>
            </a: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显示（远端实时显示）</a:t>
            </a: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       </a:t>
            </a:r>
            <a:r>
              <a:rPr lang="en-US" altLang="zh-CN" dirty="0">
                <a:latin typeface="Arial" charset="0"/>
                <a:ea typeface="宋体" charset="-122"/>
                <a:cs typeface="Times New Roman" pitchFamily="18" charset="0"/>
              </a:rPr>
              <a:t>PC</a:t>
            </a:r>
            <a:r>
              <a:rPr lang="zh-CN" altLang="en-US" dirty="0">
                <a:latin typeface="Arial" charset="0"/>
                <a:ea typeface="宋体" charset="-122"/>
                <a:cs typeface="Times New Roman" pitchFamily="18" charset="0"/>
              </a:rPr>
              <a:t>端日志服务器可通过</a:t>
            </a:r>
            <a:r>
              <a:rPr lang="en-US" altLang="zh-CN" dirty="0" err="1">
                <a:latin typeface="Arial" charset="0"/>
                <a:ea typeface="宋体" charset="-122"/>
                <a:cs typeface="Times New Roman" pitchFamily="18" charset="0"/>
              </a:rPr>
              <a:t>tcp</a:t>
            </a:r>
            <a:r>
              <a:rPr lang="zh-CN" altLang="en-US" dirty="0">
                <a:latin typeface="Arial" charset="0"/>
                <a:ea typeface="宋体" charset="-122"/>
                <a:cs typeface="Times New Roman" pitchFamily="18" charset="0"/>
              </a:rPr>
              <a:t>连接到</a:t>
            </a:r>
            <a:r>
              <a:rPr lang="en-US" altLang="zh-CN" dirty="0" err="1">
                <a:latin typeface="Arial" charset="0"/>
                <a:ea typeface="宋体" charset="-122"/>
                <a:cs typeface="Times New Roman" pitchFamily="18" charset="0"/>
              </a:rPr>
              <a:t>lte_log</a:t>
            </a:r>
            <a:r>
              <a:rPr lang="zh-CN" altLang="en-US" dirty="0">
                <a:latin typeface="Arial" charset="0"/>
                <a:ea typeface="宋体" charset="-122"/>
                <a:cs typeface="Times New Roman" pitchFamily="18" charset="0"/>
              </a:rPr>
              <a:t>上，实时获取日志信息，并保存到磁盘上</a:t>
            </a:r>
            <a:endParaRPr lang="en-US" altLang="zh-CN" dirty="0">
              <a:latin typeface="Arial" charset="0"/>
              <a:ea typeface="宋体" charset="-122"/>
              <a:cs typeface="Times New Roman" pitchFamily="18" charset="0"/>
            </a:endParaRPr>
          </a:p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自定义类型日志</a:t>
            </a:r>
            <a:r>
              <a:rPr lang="en-US" altLang="zh-CN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-</a:t>
            </a: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内存日志</a:t>
            </a: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       </a:t>
            </a:r>
            <a:r>
              <a:rPr lang="en-US" altLang="zh-CN" dirty="0" err="1">
                <a:latin typeface="Arial" charset="0"/>
                <a:ea typeface="宋体" charset="-122"/>
                <a:cs typeface="Times New Roman" pitchFamily="18" charset="0"/>
              </a:rPr>
              <a:t>CSPL_MemLog</a:t>
            </a:r>
            <a:r>
              <a:rPr lang="zh-CN" altLang="en-US" dirty="0">
                <a:latin typeface="Arial" charset="0"/>
                <a:ea typeface="宋体" charset="-122"/>
                <a:cs typeface="Times New Roman" pitchFamily="18" charset="0"/>
              </a:rPr>
              <a:t>可自定义日志的消息格式，满足业务特殊的需求，由</a:t>
            </a:r>
            <a:r>
              <a:rPr lang="en-US" altLang="zh-CN" dirty="0">
                <a:latin typeface="Arial" charset="0"/>
                <a:ea typeface="宋体" charset="-122"/>
                <a:cs typeface="Times New Roman" pitchFamily="18" charset="0"/>
              </a:rPr>
              <a:t>cspl_config.xml</a:t>
            </a:r>
            <a:r>
              <a:rPr lang="zh-CN" altLang="en-US" dirty="0">
                <a:latin typeface="Arial" charset="0"/>
                <a:ea typeface="宋体" charset="-122"/>
                <a:cs typeface="Times New Roman" pitchFamily="18" charset="0"/>
              </a:rPr>
              <a:t>中</a:t>
            </a:r>
            <a:r>
              <a:rPr lang="en-US" altLang="zh-CN" dirty="0" err="1">
                <a:latin typeface="Arial" charset="0"/>
                <a:ea typeface="宋体" charset="-122"/>
                <a:cs typeface="Times New Roman" pitchFamily="18" charset="0"/>
              </a:rPr>
              <a:t>memLogCfg</a:t>
            </a:r>
            <a:r>
              <a:rPr lang="zh-CN" altLang="en-US" dirty="0"/>
              <a:t>标记</a:t>
            </a:r>
            <a:r>
              <a:rPr lang="zh-CN" altLang="en-US" dirty="0">
                <a:latin typeface="Arial" charset="0"/>
                <a:ea typeface="宋体" charset="-122"/>
                <a:cs typeface="Times New Roman" pitchFamily="18" charset="0"/>
              </a:rPr>
              <a:t>配置</a:t>
            </a:r>
            <a:endParaRPr lang="en-US" altLang="zh-CN" dirty="0">
              <a:latin typeface="Arial" charset="0"/>
              <a:ea typeface="宋体" charset="-122"/>
              <a:cs typeface="Times New Roman" pitchFamily="18" charset="0"/>
            </a:endParaRPr>
          </a:p>
          <a:p>
            <a:pPr marL="285750" indent="-28575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当日志文件大小超出配置值时，自动创建对应的压缩文件，并控制压缩文件的数量在配置值范围内</a:t>
            </a: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marL="285750" indent="-28575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事件服务器目前部署在日志进程内</a:t>
            </a: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      </a:t>
            </a:r>
            <a:endParaRPr lang="en-US" altLang="zh-CN" sz="1600" dirty="0">
              <a:latin typeface="Arial" charset="0"/>
              <a:ea typeface="宋体" charset="-122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5"/>
          <p:cNvSpPr txBox="1">
            <a:spLocks/>
          </p:cNvSpPr>
          <p:nvPr/>
        </p:nvSpPr>
        <p:spPr bwMode="auto">
          <a:xfrm>
            <a:off x="428625" y="428625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日志框图</a:t>
            </a:r>
          </a:p>
        </p:txBody>
      </p:sp>
      <p:sp>
        <p:nvSpPr>
          <p:cNvPr id="53251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pic>
        <p:nvPicPr>
          <p:cNvPr id="532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844675"/>
            <a:ext cx="79629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标注 2"/>
          <p:cNvSpPr/>
          <p:nvPr/>
        </p:nvSpPr>
        <p:spPr>
          <a:xfrm>
            <a:off x="4351338" y="1341438"/>
            <a:ext cx="1727200" cy="395287"/>
          </a:xfrm>
          <a:prstGeom prst="wedgeRoundRectCallout">
            <a:avLst>
              <a:gd name="adj1" fmla="val -36163"/>
              <a:gd name="adj2" fmla="val 14138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 err="1"/>
              <a:t>lte_log</a:t>
            </a:r>
            <a:endParaRPr lang="zh-CN" altLang="en-US" dirty="0"/>
          </a:p>
        </p:txBody>
      </p:sp>
      <p:sp>
        <p:nvSpPr>
          <p:cNvPr id="22" name="圆角矩形标注 21"/>
          <p:cNvSpPr/>
          <p:nvPr/>
        </p:nvSpPr>
        <p:spPr>
          <a:xfrm>
            <a:off x="6516688" y="5157788"/>
            <a:ext cx="1727200" cy="395287"/>
          </a:xfrm>
          <a:prstGeom prst="wedgeRoundRectCallout">
            <a:avLst>
              <a:gd name="adj1" fmla="val -31218"/>
              <a:gd name="adj2" fmla="val -11362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 err="1"/>
              <a:t>log_tool</a:t>
            </a:r>
            <a:r>
              <a:rPr lang="zh-CN" altLang="en-US" dirty="0"/>
              <a:t>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5"/>
          <p:cNvSpPr txBox="1">
            <a:spLocks/>
          </p:cNvSpPr>
          <p:nvPr/>
        </p:nvSpPr>
        <p:spPr bwMode="auto">
          <a:xfrm>
            <a:off x="428625" y="428625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日志架构</a:t>
            </a: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-CSPL_Log</a:t>
            </a:r>
            <a:endParaRPr lang="zh-CN" altLang="en-US" b="1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7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48488" y="1844675"/>
          <a:ext cx="1584325" cy="352901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84325"/>
              </a:tblGrid>
              <a:tr h="5041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共享内存</a:t>
                      </a:r>
                      <a:endParaRPr lang="zh-CN" altLang="en-US" sz="1800" dirty="0"/>
                    </a:p>
                  </a:txBody>
                  <a:tcPr marL="91449" marR="91449" marT="45728" marB="45728"/>
                </a:tc>
              </a:tr>
              <a:tr h="5041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进程</a:t>
                      </a:r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日志</a:t>
                      </a:r>
                      <a:endParaRPr lang="zh-CN" altLang="en-US" sz="1800" dirty="0"/>
                    </a:p>
                  </a:txBody>
                  <a:tcPr marL="91449" marR="91449" marT="45728" marB="45728"/>
                </a:tc>
              </a:tr>
              <a:tr h="5041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进程</a:t>
                      </a:r>
                      <a:r>
                        <a:rPr lang="en-US" altLang="zh-CN" sz="1800" dirty="0" smtClean="0"/>
                        <a:t>2</a:t>
                      </a:r>
                      <a:r>
                        <a:rPr lang="zh-CN" altLang="en-US" sz="1800" dirty="0" smtClean="0"/>
                        <a:t>日志</a:t>
                      </a:r>
                      <a:endParaRPr lang="zh-CN" altLang="en-US" sz="1800" dirty="0"/>
                    </a:p>
                  </a:txBody>
                  <a:tcPr marL="91449" marR="91449" marT="45728" marB="45728"/>
                </a:tc>
              </a:tr>
              <a:tr h="504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进程</a:t>
                      </a:r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日志</a:t>
                      </a:r>
                    </a:p>
                  </a:txBody>
                  <a:tcPr marL="91449" marR="91449" marT="45728" marB="45728"/>
                </a:tc>
              </a:tr>
              <a:tr h="504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进程</a:t>
                      </a:r>
                      <a:r>
                        <a:rPr lang="en-US" altLang="zh-CN" sz="1800" dirty="0" smtClean="0"/>
                        <a:t>2</a:t>
                      </a:r>
                      <a:r>
                        <a:rPr lang="zh-CN" altLang="en-US" sz="1800" dirty="0" smtClean="0"/>
                        <a:t>日志</a:t>
                      </a:r>
                    </a:p>
                  </a:txBody>
                  <a:tcPr marL="91449" marR="91449" marT="45728" marB="45728"/>
                </a:tc>
              </a:tr>
              <a:tr h="50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L="91449" marR="91449" marT="45728" marB="45728"/>
                </a:tc>
              </a:tr>
              <a:tr h="504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…</a:t>
                      </a:r>
                      <a:endParaRPr lang="zh-CN" altLang="en-US" sz="1800" dirty="0" smtClean="0"/>
                    </a:p>
                  </a:txBody>
                  <a:tcPr marL="91449" marR="91449" marT="45728" marB="45728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5288" y="1268413"/>
          <a:ext cx="1423987" cy="74136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23987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进程</a:t>
                      </a:r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99" marR="91499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cspl_log</a:t>
                      </a:r>
                      <a:r>
                        <a:rPr lang="en-US" altLang="zh-CN" sz="1800" dirty="0" smtClean="0"/>
                        <a:t>()</a:t>
                      </a:r>
                      <a:endParaRPr lang="zh-CN" altLang="en-US" sz="1800" dirty="0"/>
                    </a:p>
                  </a:txBody>
                  <a:tcPr marL="91499" marR="91499" marT="45700" marB="45700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19100" y="2620963"/>
          <a:ext cx="1423988" cy="736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239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进程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marL="91499" marR="9149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cspl_log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 marL="91499" marR="91499"/>
                </a:tc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2555875" y="1844675"/>
            <a:ext cx="1079500" cy="100806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/>
              <a:t>信号量：</a:t>
            </a:r>
            <a:r>
              <a:rPr lang="en-US" altLang="zh-CN" dirty="0" err="1"/>
              <a:t>sem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067175" y="1844675"/>
          <a:ext cx="2233613" cy="101123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233613"/>
              </a:tblGrid>
              <a:tr h="6402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共享内存写位置记录信息</a:t>
                      </a:r>
                      <a:endParaRPr lang="zh-CN" altLang="en-US" sz="1800" dirty="0"/>
                    </a:p>
                  </a:txBody>
                  <a:tcPr marL="91496" marR="91496" marT="45734" marB="45734"/>
                </a:tc>
              </a:tr>
              <a:tr h="370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ulWritePos</a:t>
                      </a:r>
                      <a:endParaRPr lang="zh-CN" altLang="en-US" sz="1800" dirty="0"/>
                    </a:p>
                  </a:txBody>
                  <a:tcPr marL="91496" marR="91496" marT="45734" marB="45734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28625" y="3573463"/>
          <a:ext cx="1406525" cy="180022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06525"/>
              </a:tblGrid>
              <a:tr h="1058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lte_log</a:t>
                      </a:r>
                      <a:r>
                        <a:rPr lang="zh-CN" altLang="en-US" sz="1800" dirty="0" smtClean="0"/>
                        <a:t>（</a:t>
                      </a:r>
                      <a:r>
                        <a:rPr lang="en-US" altLang="zh-CN" sz="1800" dirty="0" err="1" smtClean="0"/>
                        <a:t>loopProcess</a:t>
                      </a:r>
                      <a:r>
                        <a:rPr lang="zh-CN" altLang="en-US" sz="1800" dirty="0" smtClean="0"/>
                        <a:t>线程）</a:t>
                      </a:r>
                      <a:endParaRPr lang="zh-CN" altLang="en-US" sz="1800" dirty="0"/>
                    </a:p>
                  </a:txBody>
                  <a:tcPr marL="91405" marR="91405" marT="45721" marB="45721"/>
                </a:tc>
              </a:tr>
              <a:tr h="7412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update()</a:t>
                      </a:r>
                    </a:p>
                    <a:p>
                      <a:pPr algn="ctr"/>
                      <a:r>
                        <a:rPr lang="en-US" altLang="zh-CN" sz="1800" dirty="0" smtClean="0"/>
                        <a:t>/</a:t>
                      </a:r>
                      <a:r>
                        <a:rPr lang="en-US" altLang="zh-CN" sz="1800" dirty="0" err="1" smtClean="0"/>
                        <a:t>writeLog</a:t>
                      </a:r>
                      <a:r>
                        <a:rPr lang="en-US" altLang="zh-CN" sz="1800" dirty="0" smtClean="0"/>
                        <a:t>()</a:t>
                      </a:r>
                      <a:endParaRPr lang="zh-CN" altLang="en-US" sz="1800" dirty="0"/>
                    </a:p>
                  </a:txBody>
                  <a:tcPr marL="91405" marR="91405" marT="45721" marB="45721"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062413" y="3213100"/>
          <a:ext cx="2238375" cy="219441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238375"/>
              </a:tblGrid>
              <a:tr h="6398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共享内存读位置记录信息</a:t>
                      </a:r>
                      <a:endParaRPr lang="zh-CN" altLang="en-US" sz="1800" dirty="0"/>
                    </a:p>
                  </a:txBody>
                  <a:tcPr marL="91481" marR="91481" marT="45695" marB="45695"/>
                </a:tc>
              </a:tr>
              <a:tr h="914142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ulRtoReadPos</a:t>
                      </a:r>
                      <a:r>
                        <a:rPr lang="en-US" altLang="zh-CN" sz="1800" dirty="0" smtClean="0"/>
                        <a:t>:</a:t>
                      </a:r>
                    </a:p>
                    <a:p>
                      <a:r>
                        <a:rPr lang="zh-CN" altLang="en-US" sz="1800" dirty="0" smtClean="0"/>
                        <a:t>实时输出到</a:t>
                      </a:r>
                      <a:r>
                        <a:rPr lang="en-US" altLang="zh-CN" sz="1800" dirty="0" err="1" smtClean="0"/>
                        <a:t>tcp</a:t>
                      </a:r>
                      <a:r>
                        <a:rPr lang="en-US" altLang="zh-CN" sz="1800" dirty="0" smtClean="0"/>
                        <a:t> client</a:t>
                      </a:r>
                      <a:r>
                        <a:rPr lang="zh-CN" altLang="en-US" sz="1800" dirty="0" smtClean="0"/>
                        <a:t>、</a:t>
                      </a:r>
                      <a:endParaRPr lang="en-US" altLang="zh-CN" sz="1800" dirty="0" smtClean="0"/>
                    </a:p>
                    <a:p>
                      <a:r>
                        <a:rPr lang="zh-CN" altLang="en-US" sz="1800" dirty="0" smtClean="0"/>
                        <a:t>本地终端</a:t>
                      </a:r>
                      <a:endParaRPr lang="zh-CN" altLang="en-US" sz="1800" dirty="0"/>
                    </a:p>
                  </a:txBody>
                  <a:tcPr marL="91481" marR="91481" marT="45695" marB="45695"/>
                </a:tc>
              </a:tr>
              <a:tr h="639892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ulWriteFlashPos</a:t>
                      </a:r>
                      <a:r>
                        <a:rPr lang="en-US" altLang="zh-CN" sz="1800" dirty="0" smtClean="0"/>
                        <a:t>:</a:t>
                      </a:r>
                    </a:p>
                    <a:p>
                      <a:r>
                        <a:rPr lang="zh-CN" altLang="en-US" sz="1800" dirty="0" smtClean="0"/>
                        <a:t>写入磁盘日志文件</a:t>
                      </a:r>
                      <a:endParaRPr lang="zh-CN" altLang="en-US" sz="1800" dirty="0"/>
                    </a:p>
                  </a:txBody>
                  <a:tcPr marL="91481" marR="91481" marT="45695" marB="45695"/>
                </a:tc>
              </a:tr>
            </a:tbl>
          </a:graphicData>
        </a:graphic>
      </p:graphicFrame>
      <p:sp>
        <p:nvSpPr>
          <p:cNvPr id="19" name="圆角矩形标注 18"/>
          <p:cNvSpPr/>
          <p:nvPr/>
        </p:nvSpPr>
        <p:spPr>
          <a:xfrm>
            <a:off x="395288" y="5732463"/>
            <a:ext cx="3097212" cy="936625"/>
          </a:xfrm>
          <a:prstGeom prst="wedgeRoundRectCallout">
            <a:avLst>
              <a:gd name="adj1" fmla="val -25242"/>
              <a:gd name="adj2" fmla="val -86506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400" dirty="0"/>
              <a:t>若共享内存的写入速度远大于读速度，则之前写入的日志信息会被丢弃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835150" y="1773238"/>
            <a:ext cx="720725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1835150" y="2565400"/>
            <a:ext cx="720725" cy="35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6"/>
            <a:endCxn id="9" idx="1"/>
          </p:cNvCxnSpPr>
          <p:nvPr/>
        </p:nvCxnSpPr>
        <p:spPr>
          <a:xfrm>
            <a:off x="3635375" y="2349500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835150" y="5084763"/>
            <a:ext cx="223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300788" y="2420938"/>
            <a:ext cx="574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92" name="直接箭头连接符 33791"/>
          <p:cNvCxnSpPr/>
          <p:nvPr/>
        </p:nvCxnSpPr>
        <p:spPr>
          <a:xfrm flipV="1">
            <a:off x="6300788" y="2565400"/>
            <a:ext cx="574675" cy="180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标注 35"/>
          <p:cNvSpPr/>
          <p:nvPr/>
        </p:nvSpPr>
        <p:spPr>
          <a:xfrm>
            <a:off x="5795963" y="5732463"/>
            <a:ext cx="3105150" cy="936625"/>
          </a:xfrm>
          <a:prstGeom prst="wedgeRoundRectCallout">
            <a:avLst>
              <a:gd name="adj1" fmla="val -1075"/>
              <a:gd name="adj2" fmla="val -8802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400" dirty="0"/>
              <a:t>共享内存中最大日志数目：</a:t>
            </a:r>
            <a:r>
              <a:rPr lang="en-US" altLang="zh-CN" sz="1400" dirty="0"/>
              <a:t>ulMaxCacheNum(cspl_config.xml</a:t>
            </a:r>
            <a:r>
              <a:rPr lang="zh-CN" altLang="en-US" sz="1400" dirty="0"/>
              <a:t>配置值</a:t>
            </a:r>
            <a:r>
              <a:rPr lang="en-US" altLang="zh-CN" sz="1400" dirty="0"/>
              <a:t>)*2</a:t>
            </a:r>
            <a:endParaRPr lang="zh-CN" altLang="en-US" sz="1400" dirty="0"/>
          </a:p>
        </p:txBody>
      </p:sp>
      <p:sp>
        <p:nvSpPr>
          <p:cNvPr id="37" name="圆角矩形标注 36"/>
          <p:cNvSpPr/>
          <p:nvPr/>
        </p:nvSpPr>
        <p:spPr>
          <a:xfrm>
            <a:off x="2124075" y="2978150"/>
            <a:ext cx="1800225" cy="1933575"/>
          </a:xfrm>
          <a:prstGeom prst="wedgeRoundRectCallout">
            <a:avLst>
              <a:gd name="adj1" fmla="val -64017"/>
              <a:gd name="adj2" fmla="val 8082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400" dirty="0"/>
              <a:t>日志保存触发条件：</a:t>
            </a:r>
            <a:endParaRPr lang="en-US" altLang="zh-CN" sz="1400" dirty="0"/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zh-CN" altLang="en-US" sz="1400" dirty="0"/>
              <a:t>日志数量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ulMaxCacheNum</a:t>
            </a:r>
            <a:endParaRPr lang="en-US" altLang="zh-CN" sz="1400" dirty="0"/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zh-CN" altLang="en-US" sz="1400" dirty="0"/>
              <a:t>强制刷新标志置位</a:t>
            </a:r>
            <a:endParaRPr lang="en-US" altLang="zh-CN" sz="1400" dirty="0"/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zh-CN" altLang="en-US" sz="1400" dirty="0"/>
              <a:t>定时保存时间已到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6" grpId="0" animBg="1"/>
      <p:bldP spid="3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5"/>
          <p:cNvSpPr txBox="1">
            <a:spLocks/>
          </p:cNvSpPr>
          <p:nvPr/>
        </p:nvSpPr>
        <p:spPr bwMode="auto">
          <a:xfrm>
            <a:off x="428625" y="428625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日志中的线程</a:t>
            </a:r>
          </a:p>
        </p:txBody>
      </p:sp>
      <p:sp>
        <p:nvSpPr>
          <p:cNvPr id="5529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04813" y="1114425"/>
          <a:ext cx="8424862" cy="5564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185"/>
                <a:gridCol w="6260677"/>
              </a:tblGrid>
              <a:tr h="47233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lte_log</a:t>
                      </a:r>
                      <a:r>
                        <a:rPr lang="en-US" altLang="zh-CN" sz="1800" dirty="0" smtClean="0"/>
                        <a:t> </a:t>
                      </a:r>
                      <a:r>
                        <a:rPr lang="zh-CN" altLang="en-US" sz="1800" dirty="0" smtClean="0"/>
                        <a:t>进程</a:t>
                      </a:r>
                      <a:endParaRPr lang="zh-CN" altLang="en-US" sz="1800" dirty="0"/>
                    </a:p>
                  </a:txBody>
                  <a:tcPr marL="91439" marR="91439" marT="45716" marB="45716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2336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dataProcess</a:t>
                      </a:r>
                      <a:r>
                        <a:rPr lang="zh-CN" altLang="en-US" sz="1800" dirty="0" smtClean="0"/>
                        <a:t> </a:t>
                      </a:r>
                      <a:endParaRPr lang="zh-CN" altLang="en-US" sz="1800" dirty="0"/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此线程处理</a:t>
                      </a:r>
                      <a:r>
                        <a:rPr lang="en-US" altLang="zh-CN" sz="1800" dirty="0" err="1" smtClean="0"/>
                        <a:t>tcp</a:t>
                      </a:r>
                      <a:r>
                        <a:rPr lang="zh-CN" altLang="en-US" sz="1800" dirty="0" smtClean="0"/>
                        <a:t>的链接，客户端请求获得日志实时数据</a:t>
                      </a:r>
                      <a:endParaRPr lang="zh-CN" altLang="en-US" sz="1800" dirty="0"/>
                    </a:p>
                  </a:txBody>
                  <a:tcPr marL="91439" marR="91439" marT="45716" marB="45716"/>
                </a:tc>
              </a:tr>
              <a:tr h="91437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cfgProcess</a:t>
                      </a:r>
                      <a:endParaRPr lang="zh-CN" altLang="en-US" sz="1800" dirty="0"/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此线程处理</a:t>
                      </a:r>
                      <a:r>
                        <a:rPr lang="en-US" altLang="zh-CN" sz="1800" dirty="0" err="1" smtClean="0"/>
                        <a:t>tcp</a:t>
                      </a:r>
                      <a:r>
                        <a:rPr lang="zh-CN" altLang="en-US" sz="1800" dirty="0" smtClean="0"/>
                        <a:t>的链接，解析传递过来的命令，实现查询日志记录；查询、设置当前过滤规则；查询、设置实时开关等配置功能</a:t>
                      </a:r>
                      <a:endParaRPr lang="en-US" altLang="zh-CN" sz="1800" dirty="0" smtClean="0"/>
                    </a:p>
                  </a:txBody>
                  <a:tcPr marL="91439" marR="91439" marT="45716" marB="45716"/>
                </a:tc>
              </a:tr>
              <a:tr h="91437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loopProcess</a:t>
                      </a:r>
                      <a:endParaRPr lang="zh-CN" altLang="en-US" sz="1800" dirty="0"/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处理</a:t>
                      </a:r>
                      <a:r>
                        <a:rPr lang="en-US" altLang="zh-CN" sz="1800" dirty="0" err="1" smtClean="0"/>
                        <a:t>CSPL_Log</a:t>
                      </a:r>
                      <a:r>
                        <a:rPr lang="zh-CN" altLang="en-US" sz="1800" dirty="0" smtClean="0"/>
                        <a:t>、</a:t>
                      </a:r>
                      <a:r>
                        <a:rPr lang="en-US" altLang="zh-CN" sz="1800" dirty="0" err="1" smtClean="0"/>
                        <a:t>CSPL_Slog</a:t>
                      </a:r>
                      <a:r>
                        <a:rPr lang="zh-CN" altLang="en-US" sz="1800" dirty="0" smtClean="0"/>
                        <a:t>等相关函数产生的日志、注册日志，并依据实时开关配置决定是否实时输出日志信息；保存日志信息到磁盘上</a:t>
                      </a:r>
                      <a:endParaRPr lang="en-US" altLang="zh-CN" sz="1800" dirty="0" smtClean="0"/>
                    </a:p>
                  </a:txBody>
                  <a:tcPr marL="91439" marR="91439" marT="45716" marB="45716"/>
                </a:tc>
              </a:tr>
              <a:tr h="472336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mem_log_proc</a:t>
                      </a:r>
                      <a:endParaRPr lang="zh-CN" altLang="en-US" sz="1800" dirty="0"/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处理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CSPL_MemLog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内存日志信息；保存内存日志到磁盘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6" marB="45716"/>
                </a:tc>
              </a:tr>
              <a:tr h="91437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log_tarSystemCmd</a:t>
                      </a:r>
                      <a:endParaRPr lang="zh-CN" altLang="en-US" sz="1800" dirty="0"/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当日志文件大小大于配置值时，压缩日志文件，并记录压缩文件个数，删除超出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maxSaveCounts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（压缩保存文件最大个数）之外的压缩文件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6" marB="45716"/>
                </a:tc>
              </a:tr>
              <a:tr h="47233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marT="45716" marB="45716"/>
                </a:tc>
              </a:tr>
              <a:tr h="465867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cspl</a:t>
                      </a:r>
                      <a:r>
                        <a:rPr lang="zh-CN" altLang="en-US" sz="1800" dirty="0" smtClean="0"/>
                        <a:t>默认线程</a:t>
                      </a:r>
                      <a:endParaRPr lang="zh-CN" altLang="en-US" sz="1800" dirty="0"/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处理</a:t>
                      </a:r>
                      <a:r>
                        <a:rPr lang="en-US" altLang="zh-CN" sz="1800" dirty="0" err="1" smtClean="0"/>
                        <a:t>cspl</a:t>
                      </a:r>
                      <a:r>
                        <a:rPr lang="zh-CN" altLang="en-US" sz="1800" dirty="0" smtClean="0"/>
                        <a:t>相关的一些操作， 如事件服务器等</a:t>
                      </a:r>
                      <a:endParaRPr lang="zh-CN" altLang="en-US" sz="1800" dirty="0"/>
                    </a:p>
                  </a:txBody>
                  <a:tcPr marL="91439" marR="91439" marT="45716" marB="45716"/>
                </a:tc>
              </a:tr>
              <a:tr h="465867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clidebug</a:t>
                      </a:r>
                      <a:r>
                        <a:rPr lang="zh-CN" altLang="en-US" sz="1800" dirty="0" smtClean="0"/>
                        <a:t>默认线程</a:t>
                      </a:r>
                      <a:endParaRPr lang="zh-CN" altLang="en-US" sz="1800" dirty="0"/>
                    </a:p>
                  </a:txBody>
                  <a:tcPr marL="91439" marR="91439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处理</a:t>
                      </a:r>
                      <a:r>
                        <a:rPr lang="en-US" altLang="zh-CN" sz="1800" dirty="0" err="1" smtClean="0"/>
                        <a:t>clidebug</a:t>
                      </a:r>
                      <a:r>
                        <a:rPr lang="zh-CN" altLang="en-US" sz="1800" dirty="0" smtClean="0"/>
                        <a:t>相关的一些操作，启动</a:t>
                      </a:r>
                      <a:r>
                        <a:rPr lang="en-US" altLang="zh-CN" sz="1800" dirty="0" err="1" smtClean="0"/>
                        <a:t>clidebug</a:t>
                      </a:r>
                      <a:r>
                        <a:rPr lang="zh-CN" altLang="en-US" sz="1800" dirty="0" smtClean="0"/>
                        <a:t>服务器</a:t>
                      </a:r>
                      <a:endParaRPr lang="zh-CN" altLang="en-US" sz="1800" dirty="0"/>
                    </a:p>
                  </a:txBody>
                  <a:tcPr marL="91439" marR="91439" marT="45716" marB="4571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>
          <a:xfrm>
            <a:off x="3131840" y="1628800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事件服务</a:t>
            </a:r>
          </a:p>
        </p:txBody>
      </p:sp>
      <p:sp>
        <p:nvSpPr>
          <p:cNvPr id="4" name="单圆角矩形 3"/>
          <p:cNvSpPr/>
          <p:nvPr/>
        </p:nvSpPr>
        <p:spPr>
          <a:xfrm flipH="1">
            <a:off x="2641302" y="1628800"/>
            <a:ext cx="490538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3131840" y="2973412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en-US" altLang="zh-CN" sz="1600" b="1" kern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cliDebug</a:t>
            </a:r>
            <a:endParaRPr lang="zh-CN" altLang="en-US" sz="16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单圆角矩形 5"/>
          <p:cNvSpPr/>
          <p:nvPr/>
        </p:nvSpPr>
        <p:spPr>
          <a:xfrm flipH="1">
            <a:off x="2641302" y="2973412"/>
            <a:ext cx="490538" cy="369888"/>
          </a:xfrm>
          <a:prstGeom prst="round1Rect">
            <a:avLst>
              <a:gd name="adj" fmla="val 27147"/>
            </a:avLst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单圆角矩形 16"/>
          <p:cNvSpPr/>
          <p:nvPr/>
        </p:nvSpPr>
        <p:spPr>
          <a:xfrm>
            <a:off x="3123902" y="2286025"/>
            <a:ext cx="2865438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日志服务</a:t>
            </a:r>
          </a:p>
        </p:txBody>
      </p:sp>
      <p:sp>
        <p:nvSpPr>
          <p:cNvPr id="18" name="单圆角矩形 17"/>
          <p:cNvSpPr/>
          <p:nvPr/>
        </p:nvSpPr>
        <p:spPr>
          <a:xfrm flipH="1">
            <a:off x="2633365" y="2286025"/>
            <a:ext cx="490537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8" name="日期占位符 5"/>
          <p:cNvSpPr txBox="1">
            <a:spLocks/>
          </p:cNvSpPr>
          <p:nvPr/>
        </p:nvSpPr>
        <p:spPr bwMode="auto">
          <a:xfrm>
            <a:off x="428625" y="428625"/>
            <a:ext cx="5929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组件</a:t>
            </a:r>
          </a:p>
        </p:txBody>
      </p:sp>
      <p:sp>
        <p:nvSpPr>
          <p:cNvPr id="9" name="单圆角矩形 8"/>
          <p:cNvSpPr/>
          <p:nvPr/>
        </p:nvSpPr>
        <p:spPr>
          <a:xfrm>
            <a:off x="3122315" y="4259287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守护进程</a:t>
            </a:r>
          </a:p>
        </p:txBody>
      </p:sp>
      <p:sp>
        <p:nvSpPr>
          <p:cNvPr id="11" name="单圆角矩形 10"/>
          <p:cNvSpPr/>
          <p:nvPr/>
        </p:nvSpPr>
        <p:spPr>
          <a:xfrm flipH="1">
            <a:off x="2631777" y="4259287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单圆角矩形 12"/>
          <p:cNvSpPr/>
          <p:nvPr/>
        </p:nvSpPr>
        <p:spPr>
          <a:xfrm>
            <a:off x="3131840" y="3616350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黑盒子</a:t>
            </a:r>
          </a:p>
        </p:txBody>
      </p:sp>
      <p:sp>
        <p:nvSpPr>
          <p:cNvPr id="16" name="单圆角矩形 15"/>
          <p:cNvSpPr/>
          <p:nvPr/>
        </p:nvSpPr>
        <p:spPr>
          <a:xfrm flipH="1">
            <a:off x="2641302" y="3616350"/>
            <a:ext cx="490538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单圆角矩形 13"/>
          <p:cNvSpPr/>
          <p:nvPr/>
        </p:nvSpPr>
        <p:spPr>
          <a:xfrm>
            <a:off x="3122315" y="4902224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主备倒换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单圆角矩形 14"/>
          <p:cNvSpPr/>
          <p:nvPr/>
        </p:nvSpPr>
        <p:spPr>
          <a:xfrm flipH="1">
            <a:off x="2631777" y="4902224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单圆角矩形 18"/>
          <p:cNvSpPr/>
          <p:nvPr/>
        </p:nvSpPr>
        <p:spPr>
          <a:xfrm>
            <a:off x="3130239" y="5545183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常用算法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单圆角矩形 19"/>
          <p:cNvSpPr/>
          <p:nvPr/>
        </p:nvSpPr>
        <p:spPr>
          <a:xfrm flipH="1">
            <a:off x="2639701" y="5545183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单圆角矩形 20"/>
          <p:cNvSpPr/>
          <p:nvPr/>
        </p:nvSpPr>
        <p:spPr>
          <a:xfrm>
            <a:off x="3122315" y="6188120"/>
            <a:ext cx="2865438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单圆角矩形 21"/>
          <p:cNvSpPr/>
          <p:nvPr/>
        </p:nvSpPr>
        <p:spPr>
          <a:xfrm flipH="1">
            <a:off x="2631778" y="6188120"/>
            <a:ext cx="490537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5"/>
          <p:cNvSpPr txBox="1">
            <a:spLocks/>
          </p:cNvSpPr>
          <p:nvPr/>
        </p:nvSpPr>
        <p:spPr bwMode="auto">
          <a:xfrm>
            <a:off x="428625" y="428625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CLI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功能概述</a:t>
            </a:r>
          </a:p>
        </p:txBody>
      </p:sp>
      <p:sp>
        <p:nvSpPr>
          <p:cNvPr id="4" name="矩形 3"/>
          <p:cNvSpPr/>
          <p:nvPr/>
        </p:nvSpPr>
        <p:spPr>
          <a:xfrm>
            <a:off x="428625" y="1125538"/>
            <a:ext cx="8480425" cy="513986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 err="1"/>
              <a:t>clidebug</a:t>
            </a:r>
            <a:r>
              <a:rPr lang="zh-CN" altLang="en-US" dirty="0"/>
              <a:t>用于在被调试进程</a:t>
            </a:r>
            <a:r>
              <a:rPr lang="zh-CN" altLang="zh-CN" dirty="0"/>
              <a:t>运行时调试</a:t>
            </a:r>
            <a:r>
              <a:rPr lang="zh-CN" altLang="en-US" dirty="0"/>
              <a:t>此</a:t>
            </a:r>
            <a:r>
              <a:rPr lang="zh-CN" altLang="zh-CN" dirty="0"/>
              <a:t>进程</a:t>
            </a:r>
            <a:r>
              <a:rPr lang="zh-CN" altLang="en-US" dirty="0"/>
              <a:t>，获取被调试进程的调试信息、内部运行状态等相关</a:t>
            </a:r>
            <a:r>
              <a:rPr lang="zh-CN" altLang="en-US" dirty="0" smtClean="0"/>
              <a:t>信息；</a:t>
            </a:r>
            <a:r>
              <a:rPr lang="en-US" altLang="zh-CN" dirty="0" err="1" smtClean="0"/>
              <a:t>clidebug</a:t>
            </a:r>
            <a:r>
              <a:rPr lang="zh-CN" altLang="en-US" dirty="0" smtClean="0"/>
              <a:t>配置文件为</a:t>
            </a:r>
            <a:r>
              <a:rPr lang="en-US" altLang="zh-CN" dirty="0" smtClean="0"/>
              <a:t>cspl_cliDebug_config.xml</a:t>
            </a:r>
            <a:endParaRPr lang="en-US" altLang="zh-CN" dirty="0"/>
          </a:p>
          <a:p>
            <a:pPr marL="285750" indent="-28575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zh-CN" sz="1600" dirty="0" err="1" smtClean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clidebug</a:t>
            </a:r>
            <a:r>
              <a:rPr lang="zh-CN" altLang="en-US" sz="1600" dirty="0" smtClean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在连接被调试进程时，被调试进程必须已经在运行状态，必须明确被调试进程函数名称、调试</a:t>
            </a:r>
            <a:r>
              <a:rPr lang="en-US" altLang="zh-CN" sz="1600" dirty="0" err="1" smtClean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ip</a:t>
            </a:r>
            <a:r>
              <a:rPr lang="zh-CN" altLang="en-US" sz="1600" dirty="0" smtClean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、端口信息</a:t>
            </a:r>
            <a:r>
              <a:rPr lang="en-US" altLang="zh-CN" sz="1600" dirty="0" smtClean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1600" dirty="0" smtClean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若未指定，则使用配置文件中的配置值</a:t>
            </a:r>
            <a:r>
              <a:rPr lang="en-US" altLang="zh-CN" sz="1600" dirty="0" smtClean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)</a:t>
            </a:r>
          </a:p>
          <a:p>
            <a:pPr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00" dirty="0" smtClean="0">
                <a:latin typeface="Arial" charset="0"/>
                <a:ea typeface="宋体" charset="-122"/>
                <a:cs typeface="Times New Roman" pitchFamily="18" charset="0"/>
              </a:rPr>
              <a:t>     </a:t>
            </a:r>
            <a:r>
              <a:rPr lang="en-US" altLang="zh-CN" sz="1600" dirty="0" err="1" smtClean="0">
                <a:latin typeface="Arial" charset="0"/>
                <a:ea typeface="宋体" charset="-122"/>
                <a:cs typeface="Times New Roman" pitchFamily="18" charset="0"/>
              </a:rPr>
              <a:t>clidebug</a:t>
            </a:r>
            <a:r>
              <a:rPr lang="en-US" altLang="zh-CN" sz="1600" dirty="0" smtClean="0">
                <a:latin typeface="Arial" charset="0"/>
                <a:ea typeface="宋体" charset="-122"/>
                <a:cs typeface="Times New Roman" pitchFamily="18" charset="0"/>
              </a:rPr>
              <a:t> -t 127.0.0.1:62001 -p </a:t>
            </a:r>
            <a:r>
              <a:rPr lang="en-US" altLang="zh-CN" sz="1600" dirty="0" err="1" smtClean="0">
                <a:latin typeface="Arial" charset="0"/>
                <a:ea typeface="宋体" charset="-122"/>
                <a:cs typeface="Times New Roman" pitchFamily="18" charset="0"/>
              </a:rPr>
              <a:t>lte_oam</a:t>
            </a:r>
            <a:endParaRPr lang="en-US" altLang="zh-CN" sz="1600" dirty="0" smtClean="0">
              <a:latin typeface="Arial" charset="0"/>
              <a:ea typeface="宋体" charset="-122"/>
              <a:cs typeface="Times New Roman" pitchFamily="18" charset="0"/>
            </a:endParaRPr>
          </a:p>
          <a:p>
            <a:pPr marL="285750" indent="-28575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1600" dirty="0" smtClean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调用</a:t>
            </a:r>
            <a:r>
              <a:rPr lang="zh-CN" altLang="en-US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基本命令</a:t>
            </a:r>
            <a:endParaRPr lang="en-US" altLang="zh-CN" sz="1600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00" dirty="0"/>
              <a:t>     </a:t>
            </a:r>
            <a:r>
              <a:rPr lang="zh-CN" altLang="en-US" sz="1600" dirty="0"/>
              <a:t>如</a:t>
            </a:r>
            <a:r>
              <a:rPr lang="en-US" altLang="zh-CN" sz="1600" dirty="0" err="1"/>
              <a:t>ps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ls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ifconfig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pwd</a:t>
            </a:r>
            <a:r>
              <a:rPr lang="zh-CN" altLang="en-US" sz="1600" dirty="0"/>
              <a:t>、</a:t>
            </a:r>
            <a:r>
              <a:rPr lang="en-US" altLang="zh-CN" sz="1600" dirty="0"/>
              <a:t>cd</a:t>
            </a:r>
            <a:r>
              <a:rPr lang="zh-CN" altLang="en-US" sz="1600" dirty="0"/>
              <a:t>、</a:t>
            </a:r>
            <a:r>
              <a:rPr lang="en-US" altLang="zh-CN" sz="1600" dirty="0"/>
              <a:t>ping</a:t>
            </a:r>
            <a:r>
              <a:rPr lang="zh-CN" altLang="en-US" sz="1600" dirty="0"/>
              <a:t>、</a:t>
            </a:r>
            <a:r>
              <a:rPr lang="en-US" altLang="zh-CN" sz="1600" dirty="0"/>
              <a:t>quit</a:t>
            </a:r>
            <a:r>
              <a:rPr lang="zh-CN" altLang="en-US" sz="1600" dirty="0"/>
              <a:t>、</a:t>
            </a:r>
            <a:r>
              <a:rPr lang="en-US" altLang="zh-CN" sz="1600" dirty="0"/>
              <a:t>file</a:t>
            </a:r>
            <a:r>
              <a:rPr lang="zh-CN" altLang="en-US" sz="1600" dirty="0"/>
              <a:t>、</a:t>
            </a:r>
            <a:r>
              <a:rPr lang="en-US" altLang="zh-CN" sz="1600" dirty="0"/>
              <a:t>kill</a:t>
            </a:r>
            <a:r>
              <a:rPr lang="zh-CN" altLang="en-US" sz="1600" dirty="0"/>
              <a:t>、</a:t>
            </a:r>
            <a:r>
              <a:rPr lang="en-US" altLang="zh-CN" sz="1600" dirty="0"/>
              <a:t>help 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log_tool</a:t>
            </a:r>
            <a:r>
              <a:rPr lang="zh-CN" altLang="en-US" sz="1600" dirty="0"/>
              <a:t>等</a:t>
            </a:r>
            <a:endParaRPr lang="en-US" altLang="zh-CN" sz="1600" dirty="0"/>
          </a:p>
          <a:p>
            <a:pPr marL="285750" indent="-28575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历史记录，可调试状态下支持</a:t>
            </a:r>
            <a:r>
              <a:rPr lang="en-US" altLang="zh-CN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20</a:t>
            </a:r>
            <a:r>
              <a:rPr lang="zh-CN" altLang="en-US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条命令记录，上下键切换</a:t>
            </a:r>
            <a:endParaRPr lang="en-US" altLang="zh-CN" sz="1600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marL="285750" indent="-28575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全局变量打印及修改（宏和</a:t>
            </a:r>
            <a:r>
              <a:rPr lang="en-US" altLang="zh-CN" sz="1600" dirty="0" err="1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const</a:t>
            </a:r>
            <a:r>
              <a:rPr lang="zh-CN" altLang="en-US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变量除外）</a:t>
            </a:r>
            <a:endParaRPr lang="en-US" altLang="zh-CN" sz="1600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marL="285750" indent="-28575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调用</a:t>
            </a:r>
            <a:r>
              <a:rPr lang="en-US" altLang="zh-CN" sz="1600" dirty="0" err="1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cspl</a:t>
            </a:r>
            <a:r>
              <a:rPr lang="zh-CN" altLang="en-US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自身维测接口</a:t>
            </a:r>
            <a:r>
              <a:rPr lang="en-US" altLang="zh-CN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尚在开发中</a:t>
            </a:r>
            <a:r>
              <a:rPr lang="en-US" altLang="zh-CN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)</a:t>
            </a:r>
          </a:p>
          <a:p>
            <a:pPr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cspl_timer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cspl_event</a:t>
            </a:r>
            <a:r>
              <a:rPr lang="zh-CN" altLang="en-US" sz="1600" dirty="0"/>
              <a:t>等</a:t>
            </a:r>
            <a:endParaRPr lang="en-US" altLang="zh-CN" sz="1600" dirty="0"/>
          </a:p>
          <a:p>
            <a:pPr marL="285750" indent="-28575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调用业务进程通过</a:t>
            </a:r>
            <a:r>
              <a:rPr lang="en-US" altLang="zh-CN" sz="1600" dirty="0" err="1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CSPL_CliDebug_RegCmd</a:t>
            </a:r>
            <a:r>
              <a:rPr lang="zh-CN" altLang="en-US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自行注册的函数或程序中以</a:t>
            </a:r>
            <a:r>
              <a:rPr lang="en-US" altLang="zh-CN" sz="1600" dirty="0" err="1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DebugInfo</a:t>
            </a:r>
            <a:r>
              <a:rPr lang="zh-CN" altLang="en-US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结尾的</a:t>
            </a:r>
            <a:r>
              <a:rPr lang="zh-CN" altLang="en-US" sz="1600" dirty="0" smtClean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函数</a:t>
            </a:r>
            <a:endParaRPr lang="en-US" altLang="zh-CN" sz="1600" dirty="0" smtClean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marL="285750" indent="-28575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zh-CN" sz="1600" dirty="0" err="1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clidebug</a:t>
            </a:r>
            <a:r>
              <a:rPr lang="zh-CN" altLang="en-US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可以以</a:t>
            </a:r>
            <a:r>
              <a:rPr lang="zh-CN" altLang="zh-CN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多实例</a:t>
            </a:r>
            <a:r>
              <a:rPr lang="zh-CN" altLang="en-US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的方式</a:t>
            </a:r>
            <a:endParaRPr lang="en-US" altLang="zh-CN" sz="1600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日期占位符 5"/>
          <p:cNvSpPr txBox="1">
            <a:spLocks/>
          </p:cNvSpPr>
          <p:nvPr/>
        </p:nvSpPr>
        <p:spPr bwMode="auto">
          <a:xfrm>
            <a:off x="428625" y="428625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CLI</a:t>
            </a:r>
            <a:r>
              <a:rPr lang="zh-CN" altLang="en-US" b="1" dirty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</a:t>
            </a:r>
            <a:r>
              <a:rPr lang="zh-CN" altLang="en-US" b="1" dirty="0" smtClean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框图</a:t>
            </a:r>
            <a:endParaRPr lang="zh-CN" altLang="en-US" b="1" dirty="0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807775"/>
              </p:ext>
            </p:extLst>
          </p:nvPr>
        </p:nvGraphicFramePr>
        <p:xfrm>
          <a:off x="251520" y="1484784"/>
          <a:ext cx="8606833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Visio" r:id="rId3" imgW="3125438" imgH="1359450" progId="Visio.Drawing.11">
                  <p:embed/>
                </p:oleObj>
              </mc:Choice>
              <mc:Fallback>
                <p:oleObj name="Visio" r:id="rId3" imgW="3125438" imgH="1359450" progId="Visio.Drawing.11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484784"/>
                        <a:ext cx="8606833" cy="439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标注 6"/>
          <p:cNvSpPr/>
          <p:nvPr/>
        </p:nvSpPr>
        <p:spPr>
          <a:xfrm>
            <a:off x="5868144" y="2204864"/>
            <a:ext cx="2088232" cy="576064"/>
          </a:xfrm>
          <a:prstGeom prst="wedgeRoundRectCallout">
            <a:avLst>
              <a:gd name="adj1" fmla="val -61756"/>
              <a:gd name="adj2" fmla="val 4001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telnent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ssh</a:t>
            </a:r>
            <a:r>
              <a:rPr lang="zh-CN" altLang="zh-CN" sz="1400" dirty="0" smtClean="0"/>
              <a:t>等</a:t>
            </a:r>
            <a:r>
              <a:rPr lang="zh-CN" altLang="en-US" sz="1400" dirty="0" smtClean="0"/>
              <a:t>，目前实现方式为</a:t>
            </a:r>
            <a:r>
              <a:rPr lang="en-US" altLang="zh-CN" sz="1400" dirty="0" smtClean="0"/>
              <a:t>TCP</a:t>
            </a:r>
            <a:r>
              <a:rPr lang="zh-CN" altLang="en-US" sz="1400" dirty="0" smtClean="0"/>
              <a:t>通道</a:t>
            </a:r>
            <a:endParaRPr lang="zh-CN" altLang="en-US" sz="1400" dirty="0"/>
          </a:p>
        </p:txBody>
      </p:sp>
      <p:sp>
        <p:nvSpPr>
          <p:cNvPr id="39" name="圆角矩形标注 38"/>
          <p:cNvSpPr/>
          <p:nvPr/>
        </p:nvSpPr>
        <p:spPr>
          <a:xfrm>
            <a:off x="2267744" y="1340768"/>
            <a:ext cx="2088232" cy="576064"/>
          </a:xfrm>
          <a:prstGeom prst="wedgeRoundRectCallout">
            <a:avLst>
              <a:gd name="adj1" fmla="val -61756"/>
              <a:gd name="adj2" fmla="val 4001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显示调试命令输出及获取用户命令行输入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日期占位符 5"/>
          <p:cNvSpPr txBox="1">
            <a:spLocks/>
          </p:cNvSpPr>
          <p:nvPr/>
        </p:nvSpPr>
        <p:spPr bwMode="auto">
          <a:xfrm>
            <a:off x="428625" y="428625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2" indent="0" eaLnBrk="1" hangingPunct="1"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</a:t>
            </a:r>
            <a:r>
              <a:rPr lang="en-US" altLang="zh-CN" b="1" dirty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zh-CN" b="1" dirty="0" smtClean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客户端</a:t>
            </a:r>
            <a:endParaRPr lang="zh-CN" altLang="en-US" b="1" dirty="0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376051"/>
              </p:ext>
            </p:extLst>
          </p:nvPr>
        </p:nvGraphicFramePr>
        <p:xfrm>
          <a:off x="98673" y="908720"/>
          <a:ext cx="8289751" cy="5216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Visio" r:id="rId3" imgW="5072016" imgH="4501980" progId="Visio.Drawing.11">
                  <p:embed/>
                </p:oleObj>
              </mc:Choice>
              <mc:Fallback>
                <p:oleObj name="Visio" r:id="rId3" imgW="5072016" imgH="4501980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73" y="908720"/>
                        <a:ext cx="8289751" cy="52163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标注 3"/>
          <p:cNvSpPr/>
          <p:nvPr/>
        </p:nvSpPr>
        <p:spPr>
          <a:xfrm>
            <a:off x="3923928" y="2564904"/>
            <a:ext cx="1224136" cy="576064"/>
          </a:xfrm>
          <a:prstGeom prst="wedgeRoundRectCallout">
            <a:avLst>
              <a:gd name="adj1" fmla="val -44606"/>
              <a:gd name="adj2" fmla="val 8631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实际情况中，大部分使用用户调试模式，提示符</a:t>
            </a:r>
            <a:r>
              <a:rPr lang="en-US" altLang="zh-CN" sz="1000" dirty="0"/>
              <a:t>#</a:t>
            </a:r>
            <a:endParaRPr lang="zh-CN" altLang="en-US" sz="1000" dirty="0"/>
          </a:p>
        </p:txBody>
      </p:sp>
      <p:sp>
        <p:nvSpPr>
          <p:cNvPr id="5" name="圆角矩形标注 4"/>
          <p:cNvSpPr/>
          <p:nvPr/>
        </p:nvSpPr>
        <p:spPr>
          <a:xfrm>
            <a:off x="7524328" y="4104456"/>
            <a:ext cx="1512168" cy="2636912"/>
          </a:xfrm>
          <a:prstGeom prst="wedgeRoundRectCallout">
            <a:avLst>
              <a:gd name="adj1" fmla="val -60475"/>
              <a:gd name="adj2" fmla="val -2321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 smtClean="0"/>
              <a:t>命令执行可大致分为三类情况：</a:t>
            </a:r>
            <a:endParaRPr lang="en-US" altLang="zh-CN" sz="1000" dirty="0" smtClean="0"/>
          </a:p>
          <a:p>
            <a:r>
              <a:rPr lang="en-US" altLang="zh-CN" sz="1000" dirty="0" smtClean="0"/>
              <a:t>1.</a:t>
            </a:r>
            <a:r>
              <a:rPr lang="zh-CN" altLang="zh-CN" sz="1000" dirty="0"/>
              <a:t>基础操作系统</a:t>
            </a:r>
            <a:r>
              <a:rPr lang="zh-CN" altLang="zh-CN" sz="1000" dirty="0" smtClean="0"/>
              <a:t>命令</a:t>
            </a:r>
            <a:r>
              <a:rPr lang="zh-CN" altLang="en-US" sz="1000" dirty="0" smtClean="0"/>
              <a:t>如</a:t>
            </a:r>
            <a:r>
              <a:rPr lang="en-US" altLang="zh-CN" sz="1000" dirty="0" err="1" smtClean="0"/>
              <a:t>ps</a:t>
            </a:r>
            <a:r>
              <a:rPr lang="zh-CN" altLang="en-US" sz="1000" dirty="0" smtClean="0"/>
              <a:t>、</a:t>
            </a:r>
            <a:r>
              <a:rPr lang="en-US" altLang="zh-CN" sz="1000" dirty="0" err="1" smtClean="0"/>
              <a:t>pwd</a:t>
            </a:r>
            <a:r>
              <a:rPr lang="zh-CN" altLang="en-US" sz="1000" dirty="0" smtClean="0"/>
              <a:t>等，在本地进程执行</a:t>
            </a:r>
            <a:endParaRPr lang="en-US" altLang="zh-CN" sz="1000" dirty="0" smtClean="0"/>
          </a:p>
          <a:p>
            <a:r>
              <a:rPr lang="en-US" altLang="zh-CN" sz="1000" dirty="0"/>
              <a:t>2. </a:t>
            </a:r>
            <a:r>
              <a:rPr lang="en-US" altLang="zh-CN" sz="1000" dirty="0" err="1" smtClean="0"/>
              <a:t>CSPL_SetLogLevel</a:t>
            </a:r>
            <a:r>
              <a:rPr lang="zh-CN" altLang="en-US" sz="1000" dirty="0" smtClean="0"/>
              <a:t>及以</a:t>
            </a:r>
            <a:r>
              <a:rPr lang="en-US" altLang="zh-CN" sz="1000" dirty="0"/>
              <a:t>_</a:t>
            </a:r>
            <a:r>
              <a:rPr lang="en-US" altLang="zh-CN" sz="1000" dirty="0" err="1" smtClean="0"/>
              <a:t>DebugInfo</a:t>
            </a:r>
            <a:r>
              <a:rPr lang="zh-CN" altLang="en-US" sz="1000" dirty="0" smtClean="0"/>
              <a:t>结尾的命令，发送到服务器端中的</a:t>
            </a:r>
            <a:r>
              <a:rPr lang="en-US" altLang="zh-CN" sz="1000" dirty="0" err="1" smtClean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debugEntity</a:t>
            </a:r>
            <a:r>
              <a:rPr lang="zh-CN" altLang="en-US" sz="1000" dirty="0" smtClean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模块</a:t>
            </a:r>
            <a:r>
              <a:rPr lang="zh-CN" altLang="en-US" sz="1000" dirty="0"/>
              <a:t>中运行</a:t>
            </a:r>
            <a:endParaRPr lang="en-US" altLang="zh-CN" sz="1000" dirty="0"/>
          </a:p>
          <a:p>
            <a:r>
              <a:rPr lang="en-US" altLang="zh-CN" sz="1000" dirty="0"/>
              <a:t>3.</a:t>
            </a:r>
            <a:r>
              <a:rPr lang="zh-CN" altLang="en-US" sz="1000" dirty="0"/>
              <a:t>通过</a:t>
            </a:r>
            <a:r>
              <a:rPr lang="en-US" altLang="zh-CN" sz="1000" dirty="0" err="1" smtClean="0"/>
              <a:t>CSPL_CliDebug_RegCmd</a:t>
            </a:r>
            <a:r>
              <a:rPr lang="zh-CN" altLang="en-US" sz="1000" dirty="0" smtClean="0"/>
              <a:t>注册的命令在服务端的</a:t>
            </a:r>
            <a:r>
              <a:rPr lang="en-US" altLang="zh-CN" sz="1000" dirty="0" err="1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cli_loopParseThread</a:t>
            </a:r>
            <a:r>
              <a:rPr lang="zh-CN" altLang="en-US" sz="10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线程</a:t>
            </a:r>
            <a:r>
              <a:rPr lang="zh-CN" altLang="en-US" sz="1000" dirty="0" smtClean="0"/>
              <a:t>中运行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5427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日期占位符 5"/>
          <p:cNvSpPr txBox="1">
            <a:spLocks/>
          </p:cNvSpPr>
          <p:nvPr/>
        </p:nvSpPr>
        <p:spPr bwMode="auto">
          <a:xfrm>
            <a:off x="428625" y="428625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2" indent="0" eaLnBrk="1" hangingPunct="1"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CLI</a:t>
            </a:r>
            <a:r>
              <a:rPr lang="zh-CN" altLang="en-US" b="1" dirty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</a:t>
            </a:r>
            <a:r>
              <a:rPr lang="zh-CN" altLang="zh-CN" b="1" dirty="0" smtClean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</a:t>
            </a:r>
            <a:endParaRPr lang="zh-CN" altLang="en-US" b="1" dirty="0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962844"/>
              </p:ext>
            </p:extLst>
          </p:nvPr>
        </p:nvGraphicFramePr>
        <p:xfrm>
          <a:off x="395536" y="1196752"/>
          <a:ext cx="8352928" cy="526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Visio" r:id="rId3" imgW="4557413" imgH="3825360" progId="Visio.Drawing.11">
                  <p:embed/>
                </p:oleObj>
              </mc:Choice>
              <mc:Fallback>
                <p:oleObj name="Visio" r:id="rId3" imgW="4557413" imgH="3825360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96752"/>
                        <a:ext cx="8352928" cy="5262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标注 5"/>
          <p:cNvSpPr/>
          <p:nvPr/>
        </p:nvSpPr>
        <p:spPr>
          <a:xfrm>
            <a:off x="7668344" y="4941168"/>
            <a:ext cx="1368152" cy="1224136"/>
          </a:xfrm>
          <a:prstGeom prst="wedgeRoundRectCallout">
            <a:avLst>
              <a:gd name="adj1" fmla="val -61032"/>
              <a:gd name="adj2" fmla="val -2009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dirty="0"/>
              <a:t>针对于</a:t>
            </a:r>
            <a:r>
              <a:rPr lang="en-US" altLang="zh-CN" sz="1000" dirty="0" err="1" smtClean="0"/>
              <a:t>CSPL_SetLogLevel</a:t>
            </a:r>
            <a:r>
              <a:rPr lang="zh-CN" altLang="en-US" sz="1000" dirty="0" smtClean="0"/>
              <a:t>及以</a:t>
            </a:r>
            <a:r>
              <a:rPr lang="en-US" altLang="zh-CN" sz="1000" dirty="0"/>
              <a:t>_</a:t>
            </a:r>
            <a:r>
              <a:rPr lang="en-US" altLang="zh-CN" sz="1000" dirty="0" err="1" smtClean="0"/>
              <a:t>DebugInfo</a:t>
            </a:r>
            <a:r>
              <a:rPr lang="zh-CN" altLang="en-US" sz="1000" dirty="0" smtClean="0"/>
              <a:t>结尾的命令，发送到</a:t>
            </a:r>
            <a:r>
              <a:rPr lang="en-US" altLang="zh-CN" sz="1000" dirty="0" err="1" smtClean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debugEntity</a:t>
            </a:r>
            <a:r>
              <a:rPr lang="zh-CN" altLang="en-US" sz="1000" dirty="0" smtClean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模块</a:t>
            </a:r>
            <a:r>
              <a:rPr lang="zh-CN" altLang="en-US" sz="1000" dirty="0" smtClean="0"/>
              <a:t>中运行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410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>
          <a:xfrm>
            <a:off x="2857500" y="2000250"/>
            <a:ext cx="4222750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</a:rPr>
              <a:t>CSPL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的功能</a:t>
            </a:r>
          </a:p>
        </p:txBody>
      </p:sp>
      <p:sp>
        <p:nvSpPr>
          <p:cNvPr id="4" name="单圆角矩形 3"/>
          <p:cNvSpPr/>
          <p:nvPr/>
        </p:nvSpPr>
        <p:spPr>
          <a:xfrm flipH="1">
            <a:off x="2135188" y="2000250"/>
            <a:ext cx="722312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2857500" y="3344863"/>
            <a:ext cx="4222750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</a:rPr>
              <a:t>CSPL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组件</a:t>
            </a:r>
          </a:p>
        </p:txBody>
      </p:sp>
      <p:sp>
        <p:nvSpPr>
          <p:cNvPr id="6" name="单圆角矩形 5"/>
          <p:cNvSpPr/>
          <p:nvPr/>
        </p:nvSpPr>
        <p:spPr>
          <a:xfrm flipH="1">
            <a:off x="2135188" y="3344863"/>
            <a:ext cx="722312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单圆角矩形 16"/>
          <p:cNvSpPr/>
          <p:nvPr/>
        </p:nvSpPr>
        <p:spPr>
          <a:xfrm>
            <a:off x="2849563" y="2657475"/>
            <a:ext cx="4222750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CSPL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设计思路</a:t>
            </a:r>
          </a:p>
        </p:txBody>
      </p:sp>
      <p:sp>
        <p:nvSpPr>
          <p:cNvPr id="18" name="单圆角矩形 17"/>
          <p:cNvSpPr/>
          <p:nvPr/>
        </p:nvSpPr>
        <p:spPr>
          <a:xfrm flipH="1">
            <a:off x="2127250" y="2657475"/>
            <a:ext cx="722313" cy="369888"/>
          </a:xfrm>
          <a:prstGeom prst="round1Rect">
            <a:avLst>
              <a:gd name="adj" fmla="val 27147"/>
            </a:avLst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单圆角矩形 9"/>
          <p:cNvSpPr/>
          <p:nvPr/>
        </p:nvSpPr>
        <p:spPr>
          <a:xfrm>
            <a:off x="2857500" y="3987800"/>
            <a:ext cx="4222750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>
              <a:defRPr/>
            </a:pP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</a:rPr>
              <a:t>CSPL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后续开发计划</a:t>
            </a:r>
          </a:p>
        </p:txBody>
      </p:sp>
      <p:sp>
        <p:nvSpPr>
          <p:cNvPr id="11" name="单圆角矩形 10"/>
          <p:cNvSpPr/>
          <p:nvPr/>
        </p:nvSpPr>
        <p:spPr>
          <a:xfrm flipH="1">
            <a:off x="2135188" y="3987800"/>
            <a:ext cx="722312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>
          <a:xfrm>
            <a:off x="3131840" y="1556792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事件服务</a:t>
            </a:r>
          </a:p>
        </p:txBody>
      </p:sp>
      <p:sp>
        <p:nvSpPr>
          <p:cNvPr id="4" name="单圆角矩形 3"/>
          <p:cNvSpPr/>
          <p:nvPr/>
        </p:nvSpPr>
        <p:spPr>
          <a:xfrm flipH="1">
            <a:off x="2641302" y="1556792"/>
            <a:ext cx="490538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3131840" y="2901404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en-US" altLang="zh-CN" sz="1600" b="1" kern="0" dirty="0" err="1">
                <a:latin typeface="微软雅黑" pitchFamily="34" charset="-122"/>
                <a:ea typeface="微软雅黑" pitchFamily="34" charset="-122"/>
              </a:rPr>
              <a:t>cliDebug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单圆角矩形 5"/>
          <p:cNvSpPr/>
          <p:nvPr/>
        </p:nvSpPr>
        <p:spPr>
          <a:xfrm flipH="1">
            <a:off x="2641302" y="2901404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单圆角矩形 16"/>
          <p:cNvSpPr/>
          <p:nvPr/>
        </p:nvSpPr>
        <p:spPr>
          <a:xfrm>
            <a:off x="3123902" y="2214017"/>
            <a:ext cx="2865438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日志服务</a:t>
            </a:r>
          </a:p>
        </p:txBody>
      </p:sp>
      <p:sp>
        <p:nvSpPr>
          <p:cNvPr id="18" name="单圆角矩形 17"/>
          <p:cNvSpPr/>
          <p:nvPr/>
        </p:nvSpPr>
        <p:spPr>
          <a:xfrm flipH="1">
            <a:off x="2633365" y="2214017"/>
            <a:ext cx="490537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24" name="日期占位符 5"/>
          <p:cNvSpPr txBox="1">
            <a:spLocks/>
          </p:cNvSpPr>
          <p:nvPr/>
        </p:nvSpPr>
        <p:spPr bwMode="auto">
          <a:xfrm>
            <a:off x="428625" y="428625"/>
            <a:ext cx="5929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组件</a:t>
            </a:r>
          </a:p>
        </p:txBody>
      </p:sp>
      <p:sp>
        <p:nvSpPr>
          <p:cNvPr id="9" name="单圆角矩形 8"/>
          <p:cNvSpPr/>
          <p:nvPr/>
        </p:nvSpPr>
        <p:spPr>
          <a:xfrm>
            <a:off x="3122315" y="4187279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守护进程</a:t>
            </a:r>
          </a:p>
        </p:txBody>
      </p:sp>
      <p:sp>
        <p:nvSpPr>
          <p:cNvPr id="11" name="单圆角矩形 10"/>
          <p:cNvSpPr/>
          <p:nvPr/>
        </p:nvSpPr>
        <p:spPr>
          <a:xfrm flipH="1">
            <a:off x="2631777" y="4187279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单圆角矩形 12"/>
          <p:cNvSpPr/>
          <p:nvPr/>
        </p:nvSpPr>
        <p:spPr>
          <a:xfrm>
            <a:off x="3131840" y="3544342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黑</a:t>
            </a:r>
            <a:r>
              <a:rPr lang="zh-CN" altLang="en-US" sz="1600" b="1" kern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匣</a:t>
            </a:r>
            <a:r>
              <a:rPr lang="zh-CN" altLang="en-US" sz="1600" b="1" kern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endParaRPr lang="zh-CN" altLang="en-US" sz="16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单圆角矩形 15"/>
          <p:cNvSpPr/>
          <p:nvPr/>
        </p:nvSpPr>
        <p:spPr>
          <a:xfrm flipH="1">
            <a:off x="2641302" y="3544342"/>
            <a:ext cx="490538" cy="369887"/>
          </a:xfrm>
          <a:prstGeom prst="round1Rect">
            <a:avLst>
              <a:gd name="adj" fmla="val 27147"/>
            </a:avLst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单圆角矩形 13"/>
          <p:cNvSpPr/>
          <p:nvPr/>
        </p:nvSpPr>
        <p:spPr>
          <a:xfrm>
            <a:off x="3122315" y="4830216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主备倒换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单圆角矩形 14"/>
          <p:cNvSpPr/>
          <p:nvPr/>
        </p:nvSpPr>
        <p:spPr>
          <a:xfrm flipH="1">
            <a:off x="2631777" y="4830216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单圆角矩形 18"/>
          <p:cNvSpPr/>
          <p:nvPr/>
        </p:nvSpPr>
        <p:spPr>
          <a:xfrm>
            <a:off x="3130239" y="5485873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常用算法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单圆角矩形 19"/>
          <p:cNvSpPr/>
          <p:nvPr/>
        </p:nvSpPr>
        <p:spPr>
          <a:xfrm flipH="1">
            <a:off x="2639701" y="5485873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单圆角矩形 20"/>
          <p:cNvSpPr/>
          <p:nvPr/>
        </p:nvSpPr>
        <p:spPr>
          <a:xfrm>
            <a:off x="3122314" y="6128810"/>
            <a:ext cx="2865438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单圆角矩形 21"/>
          <p:cNvSpPr/>
          <p:nvPr/>
        </p:nvSpPr>
        <p:spPr>
          <a:xfrm flipH="1">
            <a:off x="2631777" y="6128810"/>
            <a:ext cx="490537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单圆角矩形 22"/>
          <p:cNvSpPr/>
          <p:nvPr/>
        </p:nvSpPr>
        <p:spPr>
          <a:xfrm>
            <a:off x="3119643" y="6119614"/>
            <a:ext cx="2865438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单圆角矩形 23"/>
          <p:cNvSpPr/>
          <p:nvPr/>
        </p:nvSpPr>
        <p:spPr>
          <a:xfrm flipH="1">
            <a:off x="2629106" y="6119614"/>
            <a:ext cx="490537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占位符 5"/>
          <p:cNvSpPr txBox="1">
            <a:spLocks/>
          </p:cNvSpPr>
          <p:nvPr/>
        </p:nvSpPr>
        <p:spPr bwMode="auto">
          <a:xfrm>
            <a:off x="428625" y="428625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黑匣子</a:t>
            </a:r>
          </a:p>
        </p:txBody>
      </p:sp>
      <p:sp>
        <p:nvSpPr>
          <p:cNvPr id="14" name="内容占位符 2"/>
          <p:cNvSpPr txBox="1">
            <a:spLocks noChangeAspect="1"/>
          </p:cNvSpPr>
          <p:nvPr/>
        </p:nvSpPr>
        <p:spPr bwMode="auto">
          <a:xfrm>
            <a:off x="628650" y="1071563"/>
            <a:ext cx="6872288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>
              <a:latin typeface="Arial" charset="0"/>
              <a:ea typeface="+mn-ea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" name="内容占位符 2"/>
          <p:cNvSpPr txBox="1">
            <a:spLocks noChangeAspect="1"/>
          </p:cNvSpPr>
          <p:nvPr/>
        </p:nvSpPr>
        <p:spPr bwMode="auto">
          <a:xfrm>
            <a:off x="357188" y="642938"/>
            <a:ext cx="76581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>
              <a:latin typeface="Arial" charset="0"/>
              <a:ea typeface="+mn-ea"/>
              <a:cs typeface="Times New Roman" pitchFamily="18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n-US" sz="1600" b="1" kern="100" dirty="0">
                <a:solidFill>
                  <a:srgbClr val="FF0000"/>
                </a:solidFill>
                <a:latin typeface="楷体"/>
                <a:ea typeface="宋体"/>
                <a:cs typeface="Times New Roman"/>
              </a:rPr>
              <a:t> </a:t>
            </a:r>
            <a:endParaRPr lang="zh-CN" sz="1100" kern="100" dirty="0">
              <a:latin typeface="Calibri"/>
              <a:ea typeface="宋体"/>
              <a:cs typeface="Times New Roman"/>
            </a:endParaRP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 noChangeAspect="1"/>
          </p:cNvSpPr>
          <p:nvPr/>
        </p:nvSpPr>
        <p:spPr bwMode="auto">
          <a:xfrm>
            <a:off x="509588" y="795338"/>
            <a:ext cx="76581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>
              <a:latin typeface="Arial" charset="0"/>
              <a:ea typeface="+mn-ea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主要用于业务进程异常崩溃时记录现场堆栈信息，为定位问题提供分析依据。</a:t>
            </a:r>
            <a:endParaRPr lang="en-US" altLang="zh-CN" sz="1600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支持的异常信号如下</a:t>
            </a:r>
            <a:r>
              <a:rPr lang="en-US" altLang="zh-CN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:</a:t>
            </a: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zh-CN" altLang="en-US" sz="1600" dirty="0"/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endParaRPr lang="zh-CN" altLang="en-US" sz="1600" dirty="0"/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>
              <a:solidFill>
                <a:srgbClr val="FF000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zh-CN" altLang="en-US" sz="1600" dirty="0"/>
              <a:t>输出内容如下</a:t>
            </a:r>
            <a:r>
              <a:rPr lang="en-US" altLang="zh-CN" sz="1600" dirty="0"/>
              <a:t>:</a:t>
            </a:r>
          </a:p>
          <a:p>
            <a:pPr eaLnBrk="1" hangingPunct="1">
              <a:defRPr/>
            </a:pPr>
            <a:r>
              <a:rPr lang="en-US" altLang="zh-CN" sz="1600" dirty="0"/>
              <a:t>1</a:t>
            </a:r>
            <a:r>
              <a:rPr lang="zh-CN" altLang="en-US" sz="1600" dirty="0"/>
              <a:t>、异常原因</a:t>
            </a:r>
            <a:r>
              <a:rPr lang="en-US" sz="1600" dirty="0"/>
              <a:t>(</a:t>
            </a:r>
            <a:r>
              <a:rPr lang="zh-CN" altLang="en-US" sz="1600" dirty="0"/>
              <a:t>信号名</a:t>
            </a:r>
            <a:r>
              <a:rPr lang="en-US" sz="1600" dirty="0"/>
              <a:t>)</a:t>
            </a:r>
            <a:r>
              <a:rPr lang="zh-CN" altLang="en-US" sz="1600" dirty="0"/>
              <a:t>。</a:t>
            </a:r>
          </a:p>
          <a:p>
            <a:pPr eaLnBrk="1" hangingPunct="1">
              <a:defRPr/>
            </a:pPr>
            <a:r>
              <a:rPr lang="en-US" altLang="zh-CN" sz="1600" dirty="0"/>
              <a:t>2</a:t>
            </a:r>
            <a:r>
              <a:rPr lang="zh-CN" altLang="en-US" sz="1600" dirty="0"/>
              <a:t>、进程标示</a:t>
            </a:r>
            <a:r>
              <a:rPr lang="en-US" sz="1600" dirty="0"/>
              <a:t>(</a:t>
            </a:r>
            <a:r>
              <a:rPr lang="zh-CN" altLang="en-US" sz="1600" dirty="0"/>
              <a:t>进程</a:t>
            </a:r>
            <a:r>
              <a:rPr lang="en-US" sz="1600" dirty="0" err="1"/>
              <a:t>pid</a:t>
            </a:r>
            <a:r>
              <a:rPr lang="en-US" sz="1600" dirty="0"/>
              <a:t>,</a:t>
            </a:r>
            <a:r>
              <a:rPr lang="zh-CN" altLang="en-US" sz="1600" dirty="0"/>
              <a:t>进程名</a:t>
            </a:r>
            <a:r>
              <a:rPr lang="en-US" sz="1600" dirty="0"/>
              <a:t>)</a:t>
            </a:r>
            <a:endParaRPr lang="zh-CN" altLang="en-US" sz="1600" dirty="0"/>
          </a:p>
          <a:p>
            <a:pPr eaLnBrk="1" hangingPunct="1">
              <a:defRPr/>
            </a:pPr>
            <a:r>
              <a:rPr lang="en-US" altLang="zh-CN" sz="1600" dirty="0"/>
              <a:t>3</a:t>
            </a:r>
            <a:r>
              <a:rPr lang="zh-CN" altLang="en-US" sz="1600" dirty="0"/>
              <a:t>、异常发生时间</a:t>
            </a:r>
          </a:p>
          <a:p>
            <a:pPr eaLnBrk="1" hangingPunct="1">
              <a:defRPr/>
            </a:pPr>
            <a:r>
              <a:rPr lang="en-US" altLang="zh-CN" sz="1600" dirty="0"/>
              <a:t>4</a:t>
            </a:r>
            <a:r>
              <a:rPr lang="zh-CN" altLang="en-US" sz="1600" dirty="0"/>
              <a:t>、异常指令地址，异常访问的非法地址</a:t>
            </a:r>
            <a:r>
              <a:rPr lang="en-US" sz="1600" dirty="0"/>
              <a:t>(</a:t>
            </a:r>
            <a:r>
              <a:rPr lang="zh-CN" altLang="en-US" sz="1600" dirty="0"/>
              <a:t>仅对段错误有效</a:t>
            </a:r>
            <a:r>
              <a:rPr lang="en-US" sz="1600" dirty="0"/>
              <a:t>)</a:t>
            </a:r>
            <a:endParaRPr lang="zh-CN" altLang="en-US" sz="1600" dirty="0"/>
          </a:p>
          <a:p>
            <a:pPr eaLnBrk="1" hangingPunct="1">
              <a:defRPr/>
            </a:pPr>
            <a:r>
              <a:rPr lang="en-US" altLang="zh-CN" sz="1600" dirty="0"/>
              <a:t>5</a:t>
            </a:r>
            <a:r>
              <a:rPr lang="zh-CN" altLang="en-US" sz="1600" dirty="0"/>
              <a:t>、寄存器数据，寄存器显示寄存器名字，如</a:t>
            </a:r>
            <a:r>
              <a:rPr lang="en-US" sz="1600" dirty="0"/>
              <a:t>EAX,EBX</a:t>
            </a:r>
            <a:r>
              <a:rPr lang="zh-CN" altLang="en-US" sz="1600" dirty="0"/>
              <a:t>等</a:t>
            </a:r>
          </a:p>
          <a:p>
            <a:pPr eaLnBrk="1" hangingPunct="1">
              <a:defRPr/>
            </a:pPr>
            <a:r>
              <a:rPr lang="en-US" altLang="zh-CN" dirty="0"/>
              <a:t>6</a:t>
            </a:r>
            <a:r>
              <a:rPr lang="zh-CN" altLang="en-US" dirty="0"/>
              <a:t>、异常调用栈，以及函数行号</a:t>
            </a:r>
            <a:r>
              <a:rPr lang="en-US" dirty="0"/>
              <a:t>(</a:t>
            </a:r>
            <a:r>
              <a:rPr lang="zh-CN" altLang="en-US" dirty="0"/>
              <a:t>优先使用</a:t>
            </a:r>
            <a:r>
              <a:rPr lang="en-US" altLang="zh-CN" dirty="0" err="1"/>
              <a:t>dladdr</a:t>
            </a:r>
            <a:r>
              <a:rPr lang="en-US" altLang="zh-CN" dirty="0"/>
              <a:t> </a:t>
            </a:r>
            <a:r>
              <a:rPr lang="zh-CN" altLang="en-US" dirty="0"/>
              <a:t>解析，若</a:t>
            </a:r>
            <a:r>
              <a:rPr lang="en-US" altLang="zh-CN" dirty="0" err="1"/>
              <a:t>dladdr</a:t>
            </a:r>
            <a:r>
              <a:rPr lang="en-US" altLang="zh-CN" dirty="0"/>
              <a:t> </a:t>
            </a:r>
            <a:r>
              <a:rPr lang="zh-CN" altLang="en-US" dirty="0"/>
              <a:t>解析失败，则使用</a:t>
            </a:r>
            <a:r>
              <a:rPr lang="en-US" dirty="0"/>
              <a:t>addr2line</a:t>
            </a:r>
            <a:r>
              <a:rPr lang="zh-CN" altLang="en-US" dirty="0"/>
              <a:t>解析行号</a:t>
            </a:r>
            <a:r>
              <a:rPr lang="en-US" dirty="0"/>
              <a:t>)</a:t>
            </a:r>
            <a:endParaRPr lang="zh-CN" altLang="en-US" dirty="0"/>
          </a:p>
          <a:p>
            <a:pPr eaLnBrk="1" hangingPunct="1">
              <a:defRPr/>
            </a:pPr>
            <a:r>
              <a:rPr lang="en-US" altLang="zh-CN" sz="1600" dirty="0"/>
              <a:t>7</a:t>
            </a:r>
            <a:r>
              <a:rPr lang="zh-CN" altLang="en-US" sz="1600" dirty="0"/>
              <a:t>、栈中部分数据</a:t>
            </a: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/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>
              <a:latin typeface="Arial" charset="0"/>
              <a:ea typeface="宋体" charset="-122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614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214563"/>
            <a:ext cx="61150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5"/>
          <p:cNvSpPr txBox="1">
            <a:spLocks/>
          </p:cNvSpPr>
          <p:nvPr/>
        </p:nvSpPr>
        <p:spPr bwMode="auto">
          <a:xfrm>
            <a:off x="428625" y="428625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黑匣子示例</a:t>
            </a:r>
          </a:p>
        </p:txBody>
      </p:sp>
      <p:sp>
        <p:nvSpPr>
          <p:cNvPr id="14" name="内容占位符 2"/>
          <p:cNvSpPr txBox="1">
            <a:spLocks noChangeAspect="1"/>
          </p:cNvSpPr>
          <p:nvPr/>
        </p:nvSpPr>
        <p:spPr bwMode="auto">
          <a:xfrm>
            <a:off x="628650" y="1071563"/>
            <a:ext cx="6872288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>
              <a:latin typeface="Arial" charset="0"/>
              <a:ea typeface="+mn-ea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" name="内容占位符 2"/>
          <p:cNvSpPr txBox="1">
            <a:spLocks noChangeAspect="1"/>
          </p:cNvSpPr>
          <p:nvPr/>
        </p:nvSpPr>
        <p:spPr bwMode="auto">
          <a:xfrm>
            <a:off x="357188" y="642938"/>
            <a:ext cx="76581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>
              <a:latin typeface="Arial" charset="0"/>
              <a:ea typeface="+mn-ea"/>
              <a:cs typeface="Times New Roman" pitchFamily="18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n-US" sz="1600" b="1" kern="100" dirty="0">
                <a:solidFill>
                  <a:srgbClr val="FF0000"/>
                </a:solidFill>
                <a:latin typeface="楷体"/>
                <a:ea typeface="宋体"/>
                <a:cs typeface="Times New Roman"/>
              </a:rPr>
              <a:t> </a:t>
            </a:r>
            <a:endParaRPr lang="zh-CN" sz="1100" kern="100" dirty="0">
              <a:latin typeface="Calibri"/>
              <a:ea typeface="宋体"/>
              <a:cs typeface="Times New Roman"/>
            </a:endParaRP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 noChangeAspect="1"/>
          </p:cNvSpPr>
          <p:nvPr/>
        </p:nvSpPr>
        <p:spPr bwMode="auto">
          <a:xfrm>
            <a:off x="285750" y="795338"/>
            <a:ext cx="7881938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>
              <a:latin typeface="Arial" charset="0"/>
              <a:ea typeface="+mn-ea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zh-CN" altLang="en-US" sz="1600" dirty="0"/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endParaRPr lang="zh-CN" altLang="en-US" sz="1600" dirty="0"/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>
              <a:solidFill>
                <a:srgbClr val="FF000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/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>
              <a:latin typeface="Arial" charset="0"/>
              <a:ea typeface="宋体" charset="-122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62470" name="Rectangle 1"/>
          <p:cNvSpPr>
            <a:spLocks noChangeArrowheads="1"/>
          </p:cNvSpPr>
          <p:nvPr/>
        </p:nvSpPr>
        <p:spPr bwMode="auto">
          <a:xfrm>
            <a:off x="285750" y="1000125"/>
            <a:ext cx="714375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received signal SIGSEGV. program will exit.</a:t>
            </a:r>
            <a:endParaRPr lang="en-US" altLang="zh-CN" sz="1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process pid:17893,process name:/home/ljl/workspace/test.exe</a:t>
            </a:r>
            <a:endParaRPr lang="en-US" altLang="zh-CN" sz="1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exception time:Mon Sep 28 21:38:05 2015</a:t>
            </a:r>
            <a:endParaRPr lang="en-US" altLang="zh-CN" sz="1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pc=0x08048c43 access invalid mem addr=0x000000fc</a:t>
            </a:r>
            <a:endParaRPr lang="en-US" altLang="zh-CN" sz="1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value of general regs:</a:t>
            </a:r>
            <a:endParaRPr lang="en-US" altLang="zh-CN" sz="1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reg[00]=0x00000033    reg[01]=0x00000000    reg[02]=0x0000007b    reg[03]=0x0000007b    </a:t>
            </a:r>
            <a:endParaRPr lang="en-US" altLang="zh-CN" sz="1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reg[04]=0x00000000    reg[05]=0x00000000    reg[06]=0xbf9f3b48    reg[07]=</a:t>
            </a:r>
            <a:endParaRPr lang="en-US" altLang="zh-CN" sz="1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reg[08]=0x00a5aff4    reg[09]=0x00000000    reg[10]=0xbf9f3a30    reg[11]=0x000000fc    </a:t>
            </a:r>
            <a:endParaRPr lang="en-US" altLang="zh-CN" sz="1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reg[12]=0x0000000e    reg[13]=0x00000004    reg[14]=0x08048c43    reg[15]=0x00000073    </a:t>
            </a:r>
            <a:endParaRPr lang="en-US" altLang="zh-CN" sz="1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reg[16]=0x00010282    reg[17]=0xbf9f3b48    reg[18]=0x0000007b    </a:t>
            </a:r>
            <a:endParaRPr lang="en-US" altLang="zh-CN" sz="1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function call links:</a:t>
            </a:r>
            <a:endParaRPr lang="en-US" altLang="zh-CN" sz="1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0x08048c43</a:t>
            </a:r>
            <a:r>
              <a:rPr lang="en-US" altLang="zh-CN" sz="1600">
                <a:solidFill>
                  <a:srgbClr val="000000"/>
                </a:solidFill>
              </a:rPr>
              <a:t> - gen_SIGSEGV+8 (./test.exe)</a:t>
            </a:r>
            <a:endParaRPr lang="en-US" altLang="zh-CN" sz="1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0x08048c59 - c+8 (./test.exe)</a:t>
            </a:r>
            <a:endParaRPr lang="en-US" altLang="zh-CN" sz="1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0x08048c68 - b+8 (./test.exe)</a:t>
            </a:r>
            <a:endParaRPr lang="en-US" altLang="zh-CN" sz="1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0x08048c77 - f+8 (./test.exe)</a:t>
            </a:r>
            <a:endParaRPr lang="en-US" altLang="zh-CN" sz="1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0x08048c90 - SIGSEGV_test+18 (./test.exe)</a:t>
            </a:r>
            <a:endParaRPr lang="en-US" altLang="zh-CN" sz="1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00"/>
                </a:solidFill>
              </a:rPr>
              <a:t>0x08048ca5 - main+16 (./test.exe)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643688" y="3714750"/>
            <a:ext cx="1714500" cy="785813"/>
          </a:xfrm>
          <a:prstGeom prst="wedgeRoundRectCallout">
            <a:avLst>
              <a:gd name="adj1" fmla="val -212738"/>
              <a:gd name="adj2" fmla="val 6410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调用</a:t>
            </a:r>
            <a:r>
              <a:rPr lang="en-US" altLang="zh-CN" dirty="0" err="1">
                <a:solidFill>
                  <a:srgbClr val="FF0000"/>
                </a:solidFill>
              </a:rPr>
              <a:t>dladdr</a:t>
            </a:r>
            <a:r>
              <a:rPr lang="en-US" altLang="zh-CN" dirty="0">
                <a:solidFill>
                  <a:srgbClr val="FF0000"/>
                </a:solidFill>
              </a:rPr>
              <a:t> /addr2line</a:t>
            </a:r>
            <a:r>
              <a:rPr lang="zh-CN" altLang="en-US" dirty="0">
                <a:solidFill>
                  <a:srgbClr val="FF0000"/>
                </a:solidFill>
              </a:rPr>
              <a:t>获取行号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>
          <a:xfrm>
            <a:off x="3203848" y="1628800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事件服务</a:t>
            </a:r>
          </a:p>
        </p:txBody>
      </p:sp>
      <p:sp>
        <p:nvSpPr>
          <p:cNvPr id="4" name="单圆角矩形 3"/>
          <p:cNvSpPr/>
          <p:nvPr/>
        </p:nvSpPr>
        <p:spPr>
          <a:xfrm flipH="1">
            <a:off x="2713310" y="1628800"/>
            <a:ext cx="490538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3203848" y="2973412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en-US" altLang="zh-CN" sz="1600" b="1" kern="0" dirty="0" err="1">
                <a:latin typeface="微软雅黑" pitchFamily="34" charset="-122"/>
                <a:ea typeface="微软雅黑" pitchFamily="34" charset="-122"/>
              </a:rPr>
              <a:t>cliDebug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单圆角矩形 5"/>
          <p:cNvSpPr/>
          <p:nvPr/>
        </p:nvSpPr>
        <p:spPr>
          <a:xfrm flipH="1">
            <a:off x="2713310" y="2973412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单圆角矩形 16"/>
          <p:cNvSpPr/>
          <p:nvPr/>
        </p:nvSpPr>
        <p:spPr>
          <a:xfrm>
            <a:off x="3195910" y="2286025"/>
            <a:ext cx="2865438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日志服务</a:t>
            </a:r>
          </a:p>
        </p:txBody>
      </p:sp>
      <p:sp>
        <p:nvSpPr>
          <p:cNvPr id="18" name="单圆角矩形 17"/>
          <p:cNvSpPr/>
          <p:nvPr/>
        </p:nvSpPr>
        <p:spPr>
          <a:xfrm flipH="1">
            <a:off x="2705373" y="2286025"/>
            <a:ext cx="490537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496" name="日期占位符 5"/>
          <p:cNvSpPr txBox="1">
            <a:spLocks/>
          </p:cNvSpPr>
          <p:nvPr/>
        </p:nvSpPr>
        <p:spPr bwMode="auto">
          <a:xfrm>
            <a:off x="428625" y="428625"/>
            <a:ext cx="5929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组件</a:t>
            </a:r>
          </a:p>
        </p:txBody>
      </p:sp>
      <p:sp>
        <p:nvSpPr>
          <p:cNvPr id="9" name="单圆角矩形 8"/>
          <p:cNvSpPr/>
          <p:nvPr/>
        </p:nvSpPr>
        <p:spPr>
          <a:xfrm>
            <a:off x="3194323" y="4259287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守护进程</a:t>
            </a:r>
          </a:p>
        </p:txBody>
      </p:sp>
      <p:sp>
        <p:nvSpPr>
          <p:cNvPr id="11" name="单圆角矩形 10"/>
          <p:cNvSpPr/>
          <p:nvPr/>
        </p:nvSpPr>
        <p:spPr>
          <a:xfrm flipH="1">
            <a:off x="2703785" y="4259287"/>
            <a:ext cx="490538" cy="369888"/>
          </a:xfrm>
          <a:prstGeom prst="round1Rect">
            <a:avLst>
              <a:gd name="adj" fmla="val 27147"/>
            </a:avLst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单圆角矩形 12"/>
          <p:cNvSpPr/>
          <p:nvPr/>
        </p:nvSpPr>
        <p:spPr>
          <a:xfrm>
            <a:off x="3203848" y="3616350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黑盒子</a:t>
            </a:r>
          </a:p>
        </p:txBody>
      </p:sp>
      <p:sp>
        <p:nvSpPr>
          <p:cNvPr id="16" name="单圆角矩形 15"/>
          <p:cNvSpPr/>
          <p:nvPr/>
        </p:nvSpPr>
        <p:spPr>
          <a:xfrm flipH="1">
            <a:off x="2713310" y="3616350"/>
            <a:ext cx="490538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单圆角矩形 13"/>
          <p:cNvSpPr/>
          <p:nvPr/>
        </p:nvSpPr>
        <p:spPr>
          <a:xfrm>
            <a:off x="3194323" y="4902224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主备倒换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单圆角矩形 14"/>
          <p:cNvSpPr/>
          <p:nvPr/>
        </p:nvSpPr>
        <p:spPr>
          <a:xfrm flipH="1">
            <a:off x="2703785" y="4902224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单圆角矩形 18"/>
          <p:cNvSpPr/>
          <p:nvPr/>
        </p:nvSpPr>
        <p:spPr>
          <a:xfrm>
            <a:off x="3202247" y="5486443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常用算法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单圆角矩形 19"/>
          <p:cNvSpPr/>
          <p:nvPr/>
        </p:nvSpPr>
        <p:spPr>
          <a:xfrm flipH="1">
            <a:off x="2711709" y="5486443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单圆角矩形 20"/>
          <p:cNvSpPr/>
          <p:nvPr/>
        </p:nvSpPr>
        <p:spPr>
          <a:xfrm>
            <a:off x="3202247" y="6070662"/>
            <a:ext cx="2865438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单圆角矩形 21"/>
          <p:cNvSpPr/>
          <p:nvPr/>
        </p:nvSpPr>
        <p:spPr>
          <a:xfrm flipH="1">
            <a:off x="2711710" y="6070662"/>
            <a:ext cx="490537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5"/>
          <p:cNvSpPr txBox="1">
            <a:spLocks/>
          </p:cNvSpPr>
          <p:nvPr/>
        </p:nvSpPr>
        <p:spPr bwMode="auto">
          <a:xfrm>
            <a:off x="428625" y="404813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守护进程</a:t>
            </a:r>
          </a:p>
        </p:txBody>
      </p:sp>
      <p:sp>
        <p:nvSpPr>
          <p:cNvPr id="4" name="矩形 3"/>
          <p:cNvSpPr/>
          <p:nvPr/>
        </p:nvSpPr>
        <p:spPr>
          <a:xfrm>
            <a:off x="428625" y="1047750"/>
            <a:ext cx="8480425" cy="56943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 err="1"/>
              <a:t>lte_daemon</a:t>
            </a:r>
            <a:r>
              <a:rPr lang="zh-CN" altLang="en-US" dirty="0"/>
              <a:t>进程配置文件为</a:t>
            </a:r>
            <a:r>
              <a:rPr lang="en-US" altLang="zh-CN" dirty="0"/>
              <a:t>cspl_confing.xml</a:t>
            </a:r>
            <a:r>
              <a:rPr lang="zh-CN" altLang="en-US" dirty="0"/>
              <a:t>， 其功能如下：</a:t>
            </a:r>
            <a:endParaRPr lang="en-US" altLang="zh-CN" dirty="0"/>
          </a:p>
          <a:p>
            <a:pPr marL="285750" indent="-28575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启动所有启动类型不为</a:t>
            </a:r>
            <a:r>
              <a:rPr lang="en-US" altLang="zh-CN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START_BY_SELF</a:t>
            </a: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的</a:t>
            </a:r>
            <a:r>
              <a:rPr lang="en-US" altLang="zh-CN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SYS_APP(</a:t>
            </a: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如</a:t>
            </a:r>
            <a:r>
              <a:rPr lang="en-US" altLang="zh-CN" dirty="0" err="1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lte_log</a:t>
            </a:r>
            <a:r>
              <a:rPr lang="en-US" altLang="zh-CN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USER_APP(</a:t>
            </a: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业务</a:t>
            </a:r>
            <a:r>
              <a:rPr lang="en-US" altLang="zh-CN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进程</a:t>
            </a: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marL="285750" indent="-28575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等待子进程进入运行状态</a:t>
            </a:r>
            <a:r>
              <a:rPr lang="en-US" altLang="zh-CN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最长等待时间</a:t>
            </a:r>
            <a:r>
              <a:rPr lang="en-US" altLang="zh-CN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: 500 </a:t>
            </a:r>
            <a:r>
              <a:rPr lang="en-US" altLang="zh-CN" dirty="0" err="1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ms</a:t>
            </a:r>
            <a:r>
              <a:rPr lang="en-US" altLang="zh-CN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 * 120)</a:t>
            </a:r>
          </a:p>
          <a:p>
            <a:pPr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zh-CN" altLang="en-US" sz="1600" dirty="0"/>
              <a:t>     收集所有进程的</a:t>
            </a:r>
            <a:r>
              <a:rPr lang="en-US" altLang="zh-CN" sz="1600" dirty="0"/>
              <a:t>CSPL_SIG_RUN_SYNC</a:t>
            </a:r>
            <a:r>
              <a:rPr lang="zh-CN" altLang="en-US" sz="1600" dirty="0"/>
              <a:t>信号，进而判断进程是否已经进入运行态</a:t>
            </a:r>
            <a:r>
              <a:rPr lang="en-US" altLang="zh-CN" sz="1600" dirty="0"/>
              <a:t>(APP_RUNNING)</a:t>
            </a:r>
            <a:r>
              <a:rPr lang="zh-CN" altLang="en-US" sz="1600" dirty="0"/>
              <a:t>；并发送</a:t>
            </a:r>
            <a:r>
              <a:rPr lang="en-US" altLang="zh-CN" sz="1600" dirty="0"/>
              <a:t>CSPL_SIG_RUN_SYNC</a:t>
            </a:r>
            <a:r>
              <a:rPr lang="zh-CN" altLang="en-US" sz="1600" dirty="0"/>
              <a:t>给所有进程，完成进程状态双向确认。</a:t>
            </a: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marL="285750" indent="-28575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进程保活</a:t>
            </a:r>
            <a:r>
              <a:rPr lang="en-US" altLang="zh-CN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心跳信号</a:t>
            </a:r>
            <a:r>
              <a:rPr lang="en-US" altLang="zh-CN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状态监控</a:t>
            </a:r>
            <a:r>
              <a:rPr lang="en-US" altLang="zh-CN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     </a:t>
            </a:r>
          </a:p>
          <a:p>
            <a:pPr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/>
              <a:t>     </a:t>
            </a:r>
            <a:r>
              <a:rPr lang="zh-CN" altLang="en-US" sz="1600" dirty="0"/>
              <a:t>注册</a:t>
            </a:r>
            <a:r>
              <a:rPr lang="en-US" altLang="zh-CN" sz="1600" dirty="0" err="1"/>
              <a:t>daemonEntity</a:t>
            </a:r>
            <a:r>
              <a:rPr lang="zh-CN" altLang="en-US" sz="1600" dirty="0"/>
              <a:t>模块监控进程心跳信号，若超出配置</a:t>
            </a:r>
            <a:r>
              <a:rPr lang="en-US" altLang="zh-CN" sz="1600" dirty="0"/>
              <a:t>3</a:t>
            </a:r>
            <a:r>
              <a:rPr lang="zh-CN" altLang="en-US" sz="1600" dirty="0"/>
              <a:t>次没有连续接收到心跳信号</a:t>
            </a:r>
            <a:r>
              <a:rPr lang="en-US" altLang="zh-CN" sz="1600" dirty="0"/>
              <a:t>(CSPL_SIG_KEEPALIVE)</a:t>
            </a:r>
            <a:r>
              <a:rPr lang="zh-CN" altLang="en-US" sz="1600" dirty="0"/>
              <a:t>，则依据</a:t>
            </a:r>
            <a:r>
              <a:rPr lang="en-US" altLang="zh-CN" sz="1600" dirty="0" err="1"/>
              <a:t>restartMode</a:t>
            </a:r>
            <a:r>
              <a:rPr lang="zh-CN" altLang="en-US" sz="1600" dirty="0"/>
              <a:t>的配置进行相应处理。</a:t>
            </a: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marL="285750" indent="-28575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喂狗</a:t>
            </a: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    </a:t>
            </a:r>
            <a:r>
              <a:rPr lang="zh-CN" altLang="en-US" sz="1600" dirty="0"/>
              <a:t>看门狗使能的前提下创建喂狗线程</a:t>
            </a:r>
            <a:r>
              <a:rPr lang="en-US" altLang="zh-CN" sz="1600" dirty="0" err="1"/>
              <a:t>daemon_feedWatchDog</a:t>
            </a:r>
            <a:r>
              <a:rPr lang="en-US" altLang="zh-CN" sz="1600" dirty="0"/>
              <a:t>(</a:t>
            </a:r>
            <a:r>
              <a:rPr lang="zh-CN" altLang="en-US" sz="1600" dirty="0"/>
              <a:t>高优先级线程</a:t>
            </a:r>
            <a:r>
              <a:rPr lang="en-US" altLang="zh-CN" sz="1600" dirty="0"/>
              <a:t>)</a:t>
            </a:r>
            <a:r>
              <a:rPr lang="zh-CN" altLang="en-US" sz="1600" dirty="0"/>
              <a:t>， 每隔</a:t>
            </a:r>
            <a:r>
              <a:rPr lang="en-US" altLang="zh-CN" sz="1600" dirty="0"/>
              <a:t>2 s</a:t>
            </a:r>
            <a:r>
              <a:rPr lang="zh-CN" altLang="en-US" sz="1600" dirty="0"/>
              <a:t>进行一次喂狗操作：</a:t>
            </a:r>
            <a:r>
              <a:rPr lang="en-US" altLang="zh-CN" sz="1600" dirty="0" err="1"/>
              <a:t>bsp_watchdog_feed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g_daemonConfig.feedDogInternel</a:t>
            </a:r>
            <a:r>
              <a:rPr lang="en-US" altLang="zh-CN" sz="1600" dirty="0"/>
              <a:t>);</a:t>
            </a:r>
          </a:p>
          <a:p>
            <a:pPr marL="285750" indent="-28575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监控所有运行的进程</a:t>
            </a: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00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     </a:t>
            </a:r>
            <a:r>
              <a:rPr lang="zh-CN" altLang="en-US" sz="1600" dirty="0"/>
              <a:t>创建监控线程</a:t>
            </a:r>
            <a:r>
              <a:rPr lang="en-US" altLang="zh-CN" sz="1600" dirty="0" err="1"/>
              <a:t>daemon_monitorApp</a:t>
            </a:r>
            <a:r>
              <a:rPr lang="zh-CN" altLang="en-US" sz="1600" dirty="0"/>
              <a:t>，执行</a:t>
            </a:r>
            <a:r>
              <a:rPr lang="en-US" altLang="zh-CN" sz="1600" dirty="0" err="1"/>
              <a:t>daemon_WaitApp</a:t>
            </a:r>
            <a:r>
              <a:rPr lang="zh-CN" altLang="en-US" sz="1600" dirty="0"/>
              <a:t>函数，一旦有业务进程退出，依据</a:t>
            </a:r>
            <a:r>
              <a:rPr lang="en-US" altLang="zh-CN" sz="1600" dirty="0" err="1"/>
              <a:t>restartMode</a:t>
            </a:r>
            <a:r>
              <a:rPr lang="zh-CN" altLang="en-US" sz="1600" dirty="0"/>
              <a:t>的配置采取动作：</a:t>
            </a:r>
            <a:r>
              <a:rPr lang="en-US" altLang="zh-CN" sz="1600" dirty="0"/>
              <a:t>1. </a:t>
            </a:r>
            <a:r>
              <a:rPr lang="zh-CN" altLang="en-US" sz="1600" dirty="0"/>
              <a:t>重启此进程 </a:t>
            </a:r>
            <a:r>
              <a:rPr lang="en-US" altLang="zh-CN" sz="1600" dirty="0"/>
              <a:t>2. </a:t>
            </a:r>
            <a:r>
              <a:rPr lang="zh-CN" altLang="en-US" sz="1600" dirty="0"/>
              <a:t>重启所有进程 </a:t>
            </a:r>
            <a:r>
              <a:rPr lang="en-US" altLang="zh-CN" sz="1600" dirty="0"/>
              <a:t>3. </a:t>
            </a:r>
            <a:r>
              <a:rPr lang="zh-CN" altLang="en-US" sz="1600" dirty="0"/>
              <a:t>重启系统 </a:t>
            </a:r>
            <a:r>
              <a:rPr lang="en-US" altLang="zh-CN" sz="1600" dirty="0"/>
              <a:t>4. </a:t>
            </a:r>
            <a:r>
              <a:rPr lang="zh-CN" altLang="en-US" sz="1600" dirty="0"/>
              <a:t>忽略不做处理。 记录重启进程的次数，当重启次数 </a:t>
            </a:r>
            <a:r>
              <a:rPr lang="en-US" altLang="zh-CN" sz="1600" dirty="0"/>
              <a:t>&gt; </a:t>
            </a:r>
            <a:r>
              <a:rPr lang="en-US" altLang="zh-CN" sz="1600" dirty="0" err="1"/>
              <a:t>maxRestartNum</a:t>
            </a:r>
            <a:r>
              <a:rPr lang="zh-CN" altLang="en-US" sz="1600" dirty="0"/>
              <a:t>时， 强制重启系统</a:t>
            </a:r>
            <a:endParaRPr lang="en-US" altLang="zh-CN" sz="1600" dirty="0"/>
          </a:p>
        </p:txBody>
      </p:sp>
      <p:sp>
        <p:nvSpPr>
          <p:cNvPr id="2" name="圆角矩形标注 1"/>
          <p:cNvSpPr/>
          <p:nvPr/>
        </p:nvSpPr>
        <p:spPr>
          <a:xfrm>
            <a:off x="3924300" y="5445125"/>
            <a:ext cx="4679950" cy="360363"/>
          </a:xfrm>
          <a:prstGeom prst="wedgeRoundRectCallout">
            <a:avLst>
              <a:gd name="adj1" fmla="val 26761"/>
              <a:gd name="adj2" fmla="val 8148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SYS_APP</a:t>
            </a:r>
            <a:r>
              <a:rPr lang="zh-CN" altLang="en-US" sz="1400" dirty="0"/>
              <a:t>进程退出后直接重启</a:t>
            </a:r>
            <a:r>
              <a:rPr lang="en-US" altLang="zh-CN" sz="1400" dirty="0"/>
              <a:t>,</a:t>
            </a:r>
            <a:r>
              <a:rPr lang="zh-CN" altLang="en-US" sz="1400" dirty="0"/>
              <a:t>不受</a:t>
            </a:r>
            <a:r>
              <a:rPr lang="en-US" altLang="zh-CN" sz="1400" dirty="0" err="1"/>
              <a:t>restartMode</a:t>
            </a:r>
            <a:r>
              <a:rPr lang="zh-CN" altLang="en-US" sz="1400" dirty="0"/>
              <a:t>配置值影响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占位符 5"/>
          <p:cNvSpPr txBox="1">
            <a:spLocks/>
          </p:cNvSpPr>
          <p:nvPr/>
        </p:nvSpPr>
        <p:spPr bwMode="auto">
          <a:xfrm>
            <a:off x="428625" y="404813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守护进程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28625" y="1052513"/>
          <a:ext cx="8175625" cy="568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169"/>
                <a:gridCol w="5256456"/>
              </a:tblGrid>
              <a:tr h="56692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lte_daemon</a:t>
                      </a:r>
                      <a:r>
                        <a:rPr lang="zh-CN" altLang="en-US" sz="1800" dirty="0" smtClean="0"/>
                        <a:t>中的信号及日志输出</a:t>
                      </a:r>
                      <a:endParaRPr lang="zh-CN" altLang="en-US" sz="1800" dirty="0"/>
                    </a:p>
                  </a:txBody>
                  <a:tcPr marL="91438" marR="91438" marT="45724" marB="45724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72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CSPL_SIG_KEEPALIVE</a:t>
                      </a:r>
                      <a:endParaRPr lang="zh-CN" altLang="en-US" sz="16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 smtClean="0"/>
                        <a:t>进程保活心跳信号</a:t>
                      </a:r>
                      <a:r>
                        <a:rPr lang="en-US" altLang="zh-CN" sz="1600" dirty="0" smtClean="0"/>
                        <a:t>;</a:t>
                      </a:r>
                    </a:p>
                  </a:txBody>
                  <a:tcPr marL="91438" marR="91438" marT="45724" marB="45724"/>
                </a:tc>
              </a:tr>
              <a:tr h="22862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CSPL_SIG_START_SYNC</a:t>
                      </a:r>
                      <a:endParaRPr lang="zh-CN" altLang="en-US" sz="16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进程启动同步信号；</a:t>
                      </a: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若进程配置项</a:t>
                      </a:r>
                      <a:r>
                        <a:rPr lang="en-US" altLang="zh-CN" sz="1600" dirty="0" err="1" smtClean="0"/>
                        <a:t>startSync</a:t>
                      </a:r>
                      <a:r>
                        <a:rPr lang="zh-CN" altLang="en-US" sz="1600" dirty="0" smtClean="0"/>
                        <a:t>打开，则</a:t>
                      </a:r>
                      <a:r>
                        <a:rPr lang="en-US" altLang="zh-CN" sz="1600" dirty="0" err="1" smtClean="0"/>
                        <a:t>lte_damon</a:t>
                      </a:r>
                      <a:r>
                        <a:rPr lang="zh-CN" altLang="en-US" sz="1600" dirty="0" smtClean="0"/>
                        <a:t>在拉起此进程后，会循环检测此进程的</a:t>
                      </a:r>
                      <a:r>
                        <a:rPr lang="en-US" altLang="zh-CN" sz="1600" dirty="0" err="1" smtClean="0"/>
                        <a:t>startFinishFlag</a:t>
                      </a:r>
                      <a:r>
                        <a:rPr lang="zh-CN" altLang="en-US" sz="1600" dirty="0" smtClean="0"/>
                        <a:t>标志是否置位；被拉起的进程在启动后通过向</a:t>
                      </a:r>
                      <a:r>
                        <a:rPr lang="en-US" altLang="zh-CN" sz="1600" dirty="0" err="1" smtClean="0"/>
                        <a:t>lte_damon</a:t>
                      </a:r>
                      <a:r>
                        <a:rPr lang="zh-CN" altLang="en-US" sz="1600" dirty="0" smtClean="0"/>
                        <a:t>进程发送</a:t>
                      </a:r>
                      <a:r>
                        <a:rPr lang="en-US" altLang="zh-CN" sz="1600" dirty="0" smtClean="0"/>
                        <a:t>CSPL_SIG_START_SYNC</a:t>
                      </a:r>
                      <a:r>
                        <a:rPr lang="zh-CN" altLang="en-US" sz="1600" dirty="0" smtClean="0"/>
                        <a:t>信号来置位此标志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CSPL_SendStartSyncAck</a:t>
                      </a:r>
                      <a:r>
                        <a:rPr lang="zh-CN" altLang="en-US" sz="1600" dirty="0" smtClean="0"/>
                        <a:t>函数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 smtClean="0"/>
                    </a:p>
                  </a:txBody>
                  <a:tcPr marL="91438" marR="91438" marT="45724" marB="45724"/>
                </a:tc>
              </a:tr>
              <a:tr h="11888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 smtClean="0"/>
                        <a:t>CSPL_SIG_RUN_SYNC</a:t>
                      </a:r>
                      <a:endParaRPr lang="zh-CN" altLang="en-US" sz="16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 smtClean="0"/>
                        <a:t>进程运行同步信号；</a:t>
                      </a:r>
                      <a:endParaRPr lang="en-US" altLang="zh-CN" sz="16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/>
                        <a:t>lte_daemon</a:t>
                      </a:r>
                      <a:r>
                        <a:rPr lang="zh-CN" altLang="en-US" sz="1600" dirty="0" smtClean="0"/>
                        <a:t>进程与所拉起的进程在启动后，互相发送此信号，同步双方进程运行状态</a:t>
                      </a:r>
                      <a:endParaRPr lang="zh-CN" altLang="en-US" sz="1600" dirty="0"/>
                    </a:p>
                  </a:txBody>
                  <a:tcPr marL="91438" marR="91438" marT="45724" marB="45724"/>
                </a:tc>
              </a:tr>
              <a:tr h="11888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 smtClean="0"/>
                        <a:t>CSPL_SIG_DAEMON_REBOOT</a:t>
                      </a:r>
                      <a:endParaRPr lang="zh-CN" altLang="en-US" sz="16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 smtClean="0"/>
                        <a:t>daemon</a:t>
                      </a:r>
                      <a:r>
                        <a:rPr lang="zh-CN" altLang="en-US" sz="1600" dirty="0" smtClean="0"/>
                        <a:t>重启信号；</a:t>
                      </a:r>
                      <a:endParaRPr lang="en-US" altLang="zh-CN" sz="16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/>
                        <a:t>lte_daemon</a:t>
                      </a:r>
                      <a:r>
                        <a:rPr lang="zh-CN" altLang="en-US" sz="1600" dirty="0" smtClean="0"/>
                        <a:t>接收到此信号后，调用</a:t>
                      </a:r>
                      <a:r>
                        <a:rPr lang="en-US" altLang="zh-CN" sz="1600" dirty="0" err="1" smtClean="0"/>
                        <a:t>daemon_reboot</a:t>
                      </a:r>
                      <a:r>
                        <a:rPr lang="en-US" altLang="zh-CN" sz="1600" dirty="0" smtClean="0"/>
                        <a:t>()</a:t>
                      </a:r>
                      <a:r>
                        <a:rPr lang="zh-CN" altLang="en-US" sz="1600" dirty="0" smtClean="0"/>
                        <a:t>函数重启系统</a:t>
                      </a:r>
                      <a:endParaRPr lang="zh-CN" altLang="en-US" sz="1600" dirty="0"/>
                    </a:p>
                  </a:txBody>
                  <a:tcPr marL="91438" marR="91438" marT="45724" marB="4572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流程图: 过程 70"/>
          <p:cNvSpPr/>
          <p:nvPr/>
        </p:nvSpPr>
        <p:spPr>
          <a:xfrm>
            <a:off x="6300788" y="1341438"/>
            <a:ext cx="2663825" cy="5341937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6563" name="日期占位符 5"/>
          <p:cNvSpPr txBox="1">
            <a:spLocks/>
          </p:cNvSpPr>
          <p:nvPr/>
        </p:nvSpPr>
        <p:spPr bwMode="auto">
          <a:xfrm>
            <a:off x="433388" y="404813"/>
            <a:ext cx="47863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守护进程</a:t>
            </a:r>
          </a:p>
        </p:txBody>
      </p:sp>
      <p:sp>
        <p:nvSpPr>
          <p:cNvPr id="66564" name="矩形 10"/>
          <p:cNvSpPr>
            <a:spLocks noChangeArrowheads="1"/>
          </p:cNvSpPr>
          <p:nvPr/>
        </p:nvSpPr>
        <p:spPr bwMode="auto">
          <a:xfrm>
            <a:off x="2916238" y="971550"/>
            <a:ext cx="278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daemon_monitorApp线程</a:t>
            </a:r>
          </a:p>
        </p:txBody>
      </p:sp>
      <p:sp>
        <p:nvSpPr>
          <p:cNvPr id="66565" name="矩形 11"/>
          <p:cNvSpPr>
            <a:spLocks noChangeArrowheads="1"/>
          </p:cNvSpPr>
          <p:nvPr/>
        </p:nvSpPr>
        <p:spPr bwMode="auto">
          <a:xfrm>
            <a:off x="6086475" y="971550"/>
            <a:ext cx="305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daemon_AppMonitorAllProc</a:t>
            </a:r>
          </a:p>
        </p:txBody>
      </p:sp>
      <p:sp>
        <p:nvSpPr>
          <p:cNvPr id="15" name="流程图: 过程 14"/>
          <p:cNvSpPr/>
          <p:nvPr/>
        </p:nvSpPr>
        <p:spPr>
          <a:xfrm>
            <a:off x="6972300" y="4090988"/>
            <a:ext cx="1249363" cy="2746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/>
              <a:t>daemon_reboot</a:t>
            </a:r>
            <a:endParaRPr lang="zh-CN" altLang="en-US" sz="1200" dirty="0"/>
          </a:p>
        </p:txBody>
      </p:sp>
      <p:sp>
        <p:nvSpPr>
          <p:cNvPr id="17" name="流程图: 决策 16"/>
          <p:cNvSpPr/>
          <p:nvPr/>
        </p:nvSpPr>
        <p:spPr>
          <a:xfrm>
            <a:off x="6588125" y="1484313"/>
            <a:ext cx="2016125" cy="59531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 err="1"/>
              <a:t>restartMode</a:t>
            </a:r>
            <a:r>
              <a:rPr lang="en-US" altLang="zh-CN" sz="1000" dirty="0"/>
              <a:t>=</a:t>
            </a:r>
            <a:r>
              <a:rPr lang="zh-CN" altLang="en-US" sz="1000" dirty="0"/>
              <a:t>重启所有进程</a:t>
            </a:r>
            <a:r>
              <a:rPr lang="en-US" altLang="zh-CN" sz="1000" dirty="0"/>
              <a:t>?</a:t>
            </a:r>
            <a:endParaRPr lang="zh-CN" altLang="en-US" sz="1000" dirty="0"/>
          </a:p>
        </p:txBody>
      </p:sp>
      <p:sp>
        <p:nvSpPr>
          <p:cNvPr id="19" name="流程图: 过程 18"/>
          <p:cNvSpPr/>
          <p:nvPr/>
        </p:nvSpPr>
        <p:spPr>
          <a:xfrm>
            <a:off x="6686550" y="2324100"/>
            <a:ext cx="1819275" cy="52863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/>
              <a:t>杀死所有</a:t>
            </a:r>
            <a:r>
              <a:rPr lang="en-US" altLang="zh-CN" sz="1000" dirty="0"/>
              <a:t>USER_APP</a:t>
            </a:r>
            <a:r>
              <a:rPr lang="zh-CN" altLang="en-US" sz="1000" dirty="0"/>
              <a:t>类型的进程</a:t>
            </a:r>
            <a:r>
              <a:rPr lang="en-US" altLang="zh-CN" sz="1000" dirty="0"/>
              <a:t>(SIGKILL</a:t>
            </a:r>
            <a:r>
              <a:rPr lang="zh-CN" altLang="en-US" sz="1000" dirty="0"/>
              <a:t>信号</a:t>
            </a:r>
            <a:r>
              <a:rPr lang="en-US" altLang="zh-CN" sz="1000" dirty="0"/>
              <a:t>)</a:t>
            </a:r>
            <a:r>
              <a:rPr lang="zh-CN" altLang="en-US" sz="1000" dirty="0"/>
              <a:t>，并设置进程状态为</a:t>
            </a:r>
            <a:r>
              <a:rPr lang="en-US" altLang="zh-CN" sz="1000" dirty="0"/>
              <a:t>APP_STOPED</a:t>
            </a:r>
            <a:endParaRPr lang="zh-CN" altLang="en-US" sz="1000" dirty="0"/>
          </a:p>
        </p:txBody>
      </p:sp>
      <p:sp>
        <p:nvSpPr>
          <p:cNvPr id="21" name="流程图: 决策 20"/>
          <p:cNvSpPr/>
          <p:nvPr/>
        </p:nvSpPr>
        <p:spPr>
          <a:xfrm>
            <a:off x="6659563" y="3284538"/>
            <a:ext cx="1873250" cy="51435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 err="1"/>
              <a:t>restartMode</a:t>
            </a:r>
            <a:r>
              <a:rPr lang="en-US" altLang="zh-CN" sz="1000" dirty="0"/>
              <a:t>=</a:t>
            </a:r>
            <a:r>
              <a:rPr lang="zh-CN" altLang="en-US" sz="1000" dirty="0"/>
              <a:t>重启系统</a:t>
            </a:r>
            <a:r>
              <a:rPr lang="en-US" altLang="zh-CN" sz="1000" dirty="0"/>
              <a:t>?</a:t>
            </a:r>
            <a:endParaRPr lang="zh-CN" altLang="en-US" sz="1000" dirty="0"/>
          </a:p>
        </p:txBody>
      </p:sp>
      <p:sp>
        <p:nvSpPr>
          <p:cNvPr id="52228" name="流程图: 过程 52227"/>
          <p:cNvSpPr/>
          <p:nvPr/>
        </p:nvSpPr>
        <p:spPr>
          <a:xfrm>
            <a:off x="2843213" y="1341438"/>
            <a:ext cx="3089275" cy="4410075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000" dirty="0"/>
              <a:t>while(1)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/>
              <a:t>    Index = </a:t>
            </a:r>
            <a:r>
              <a:rPr lang="en-US" altLang="zh-CN" sz="1000" dirty="0" err="1"/>
              <a:t>daemon_WaitApp</a:t>
            </a:r>
            <a:r>
              <a:rPr lang="en-US" altLang="zh-CN" sz="1000" dirty="0"/>
              <a:t>(0);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/>
              <a:t>    If (Index &gt;= 0){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/>
              <a:t>        if (</a:t>
            </a:r>
            <a:r>
              <a:rPr lang="en-US" altLang="zh-CN" sz="1000" dirty="0" err="1"/>
              <a:t>g_daemonConfig.monitorApp</a:t>
            </a:r>
            <a:r>
              <a:rPr lang="en-US" altLang="zh-CN" sz="1000" dirty="0"/>
              <a:t>[Index].</a:t>
            </a:r>
            <a:r>
              <a:rPr lang="en-US" altLang="zh-CN" sz="1000" dirty="0" err="1"/>
              <a:t>appType</a:t>
            </a:r>
            <a:r>
              <a:rPr lang="en-US" altLang="zh-CN" sz="1000" dirty="0"/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/>
              <a:t>               != SYS_APP){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/>
              <a:t>             </a:t>
            </a:r>
            <a:r>
              <a:rPr lang="en-US" altLang="zh-CN" sz="1000" dirty="0" err="1"/>
              <a:t>daemon_AppMonitorAllProc</a:t>
            </a:r>
            <a:r>
              <a:rPr lang="en-US" altLang="zh-CN" sz="1000" dirty="0"/>
              <a:t>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/>
              <a:t>    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/>
              <a:t>         </a:t>
            </a:r>
            <a:r>
              <a:rPr lang="en-US" altLang="zh-CN" sz="1000" dirty="0" err="1"/>
              <a:t>restartCount</a:t>
            </a:r>
            <a:r>
              <a:rPr lang="en-US" altLang="zh-CN" sz="1000" dirty="0"/>
              <a:t>++;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/>
              <a:t>          if (</a:t>
            </a:r>
            <a:r>
              <a:rPr lang="en-US" altLang="zh-CN" sz="1000" dirty="0" err="1"/>
              <a:t>restartCount</a:t>
            </a:r>
            <a:r>
              <a:rPr lang="en-US" altLang="zh-CN" sz="1000" dirty="0"/>
              <a:t> &lt;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 err="1"/>
              <a:t>g_daemonConfig.maxRestartNum</a:t>
            </a:r>
            <a:r>
              <a:rPr lang="en-US" altLang="zh-CN" sz="1000" dirty="0"/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/>
              <a:t>               /*</a:t>
            </a:r>
            <a:r>
              <a:rPr lang="zh-CN" altLang="en-US" sz="1000" dirty="0">
                <a:solidFill>
                  <a:srgbClr val="FF0000"/>
                </a:solidFill>
              </a:rPr>
              <a:t>重启所有处于</a:t>
            </a:r>
            <a:r>
              <a:rPr lang="en-US" altLang="zh-CN" sz="1000" dirty="0">
                <a:solidFill>
                  <a:srgbClr val="FF0000"/>
                </a:solidFill>
              </a:rPr>
              <a:t>APP_STOPED</a:t>
            </a:r>
            <a:r>
              <a:rPr lang="zh-CN" altLang="en-US" sz="1000" dirty="0">
                <a:solidFill>
                  <a:srgbClr val="FF0000"/>
                </a:solidFill>
              </a:rPr>
              <a:t>状态的业务进程</a:t>
            </a:r>
            <a:r>
              <a:rPr lang="en-US" altLang="zh-CN" sz="1000" dirty="0">
                <a:solidFill>
                  <a:srgbClr val="FF0000"/>
                </a:solidFill>
              </a:rPr>
              <a:t>,         </a:t>
            </a:r>
            <a:r>
              <a:rPr lang="zh-CN" altLang="en-US" sz="1000" dirty="0">
                <a:solidFill>
                  <a:srgbClr val="FF0000"/>
                </a:solidFill>
              </a:rPr>
              <a:t>如 果是</a:t>
            </a:r>
            <a:r>
              <a:rPr lang="en-US" altLang="zh-CN" sz="1000" dirty="0">
                <a:solidFill>
                  <a:srgbClr val="FF0000"/>
                </a:solidFill>
              </a:rPr>
              <a:t>sys app </a:t>
            </a:r>
            <a:r>
              <a:rPr lang="zh-CN" altLang="en-US" sz="1000" dirty="0">
                <a:solidFill>
                  <a:srgbClr val="FF0000"/>
                </a:solidFill>
              </a:rPr>
              <a:t>退出，不会有业务进程重启</a:t>
            </a:r>
            <a:r>
              <a:rPr lang="zh-CN" altLang="en-US" sz="1000" dirty="0"/>
              <a:t>*</a:t>
            </a:r>
            <a:r>
              <a:rPr lang="en-US" altLang="zh-CN" sz="1000" dirty="0"/>
              <a:t>/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/>
              <a:t>                </a:t>
            </a:r>
            <a:r>
              <a:rPr lang="en-US" altLang="zh-CN" sz="1000" dirty="0" err="1"/>
              <a:t>daemon_StartAllApp</a:t>
            </a:r>
            <a:r>
              <a:rPr lang="en-US" altLang="zh-CN" sz="1000" dirty="0"/>
              <a:t>(1);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/>
              <a:t>          }else 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/>
              <a:t>                </a:t>
            </a:r>
            <a:r>
              <a:rPr lang="en-US" altLang="zh-CN" sz="1000" dirty="0" err="1"/>
              <a:t>daemon_reboot</a:t>
            </a:r>
            <a:r>
              <a:rPr lang="en-US" altLang="zh-CN" sz="1000" dirty="0"/>
              <a:t>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/>
              <a:t>     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/>
              <a:t>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/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/>
              <a:t>//</a:t>
            </a:r>
            <a:r>
              <a:rPr lang="zh-CN" altLang="en-US" sz="1000" dirty="0"/>
              <a:t>高优先级线程</a:t>
            </a:r>
          </a:p>
        </p:txBody>
      </p:sp>
      <p:grpSp>
        <p:nvGrpSpPr>
          <p:cNvPr id="66571" name="组合 52250"/>
          <p:cNvGrpSpPr>
            <a:grpSpLocks/>
          </p:cNvGrpSpPr>
          <p:nvPr/>
        </p:nvGrpSpPr>
        <p:grpSpPr bwMode="auto">
          <a:xfrm>
            <a:off x="57150" y="1341438"/>
            <a:ext cx="2555875" cy="5351462"/>
            <a:chOff x="0" y="1608934"/>
            <a:chExt cx="2555776" cy="5074644"/>
          </a:xfrm>
        </p:grpSpPr>
        <p:sp>
          <p:nvSpPr>
            <p:cNvPr id="52250" name="流程图: 过程 52249"/>
            <p:cNvSpPr/>
            <p:nvPr/>
          </p:nvSpPr>
          <p:spPr>
            <a:xfrm>
              <a:off x="0" y="1608934"/>
              <a:ext cx="2555776" cy="5074644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" name="流程图: 决策 2"/>
            <p:cNvSpPr/>
            <p:nvPr/>
          </p:nvSpPr>
          <p:spPr>
            <a:xfrm>
              <a:off x="107946" y="2205065"/>
              <a:ext cx="2266862" cy="55097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000" dirty="0"/>
                <a:t>(</a:t>
              </a:r>
              <a:r>
                <a:rPr lang="en-US" altLang="zh-CN" sz="1000" dirty="0" err="1"/>
                <a:t>nPid</a:t>
              </a:r>
              <a:r>
                <a:rPr lang="en-US" altLang="zh-CN" sz="1000" dirty="0"/>
                <a:t>=</a:t>
              </a:r>
              <a:r>
                <a:rPr lang="en-US" altLang="zh-CN" sz="1000" dirty="0" err="1"/>
                <a:t>waitpid</a:t>
              </a:r>
              <a:r>
                <a:rPr lang="en-US" altLang="zh-CN" sz="1000" dirty="0"/>
                <a:t>(-1, &amp;</a:t>
              </a:r>
              <a:r>
                <a:rPr lang="en-US" altLang="zh-CN" sz="1000" dirty="0" err="1"/>
                <a:t>nStatus</a:t>
              </a:r>
              <a:r>
                <a:rPr lang="en-US" altLang="zh-CN" sz="1000" dirty="0"/>
                <a:t>, 0)) &gt; 0</a:t>
              </a:r>
              <a:endParaRPr lang="zh-CN" altLang="en-US" sz="1000" dirty="0"/>
            </a:p>
          </p:txBody>
        </p:sp>
        <p:sp>
          <p:nvSpPr>
            <p:cNvPr id="4" name="流程图: 过程 3"/>
            <p:cNvSpPr/>
            <p:nvPr/>
          </p:nvSpPr>
          <p:spPr>
            <a:xfrm>
              <a:off x="231766" y="3052595"/>
              <a:ext cx="2016047" cy="609680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000" dirty="0"/>
                <a:t>打印进程退出原因及退出信息</a:t>
              </a:r>
              <a:r>
                <a:rPr lang="en-US" altLang="zh-CN" sz="1000" dirty="0"/>
                <a:t>;</a:t>
              </a:r>
              <a:r>
                <a:rPr lang="zh-CN" altLang="en-US" sz="1000" dirty="0"/>
                <a:t>依据</a:t>
              </a:r>
              <a:r>
                <a:rPr lang="en-US" altLang="zh-CN" sz="1000" dirty="0" err="1"/>
                <a:t>nPid</a:t>
              </a:r>
              <a:r>
                <a:rPr lang="zh-CN" altLang="en-US" sz="1000" dirty="0"/>
                <a:t>在monitorApp数组查找进程信息、获取索引</a:t>
              </a:r>
              <a:r>
                <a:rPr lang="en-US" altLang="zh-CN" sz="1000" dirty="0"/>
                <a:t>Index</a:t>
              </a:r>
              <a:endParaRPr lang="zh-CN" altLang="en-US" sz="1000" dirty="0"/>
            </a:p>
          </p:txBody>
        </p:sp>
        <p:sp>
          <p:nvSpPr>
            <p:cNvPr id="7" name="流程图: 决策 6"/>
            <p:cNvSpPr/>
            <p:nvPr/>
          </p:nvSpPr>
          <p:spPr>
            <a:xfrm>
              <a:off x="449246" y="3966363"/>
              <a:ext cx="1584264" cy="546453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000" dirty="0"/>
                <a:t>SYS_APP</a:t>
              </a:r>
              <a:r>
                <a:rPr lang="zh-CN" altLang="en-US" sz="1000" dirty="0"/>
                <a:t>类型进程</a:t>
              </a:r>
              <a:r>
                <a:rPr lang="en-US" altLang="zh-CN" sz="1000" dirty="0"/>
                <a:t>?</a:t>
              </a:r>
              <a:endParaRPr lang="zh-CN" altLang="en-US" sz="1000" dirty="0"/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231766" y="4795828"/>
              <a:ext cx="2016047" cy="641293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000" dirty="0"/>
                <a:t>重启程序，初始化程序状态信息，设置程序运行状态为</a:t>
              </a:r>
              <a:r>
                <a:rPr lang="en-US" altLang="zh-CN" sz="1000" dirty="0"/>
                <a:t>APP_RUNNING</a:t>
              </a:r>
              <a:endParaRPr lang="zh-CN" altLang="en-US" sz="1000" dirty="0"/>
            </a:p>
          </p:txBody>
        </p:sp>
        <p:sp>
          <p:nvSpPr>
            <p:cNvPr id="66598" name="文本框 24"/>
            <p:cNvSpPr txBox="1">
              <a:spLocks noChangeArrowheads="1"/>
            </p:cNvSpPr>
            <p:nvPr/>
          </p:nvSpPr>
          <p:spPr bwMode="auto">
            <a:xfrm>
              <a:off x="1257572" y="4526985"/>
              <a:ext cx="27387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000"/>
                <a:t>是</a:t>
              </a:r>
            </a:p>
          </p:txBody>
        </p:sp>
        <p:cxnSp>
          <p:nvCxnSpPr>
            <p:cNvPr id="30" name="直接箭头连接符 29"/>
            <p:cNvCxnSpPr>
              <a:stCxn id="7" idx="2"/>
              <a:endCxn id="9" idx="0"/>
            </p:cNvCxnSpPr>
            <p:nvPr/>
          </p:nvCxnSpPr>
          <p:spPr>
            <a:xfrm flipH="1">
              <a:off x="1239790" y="4512816"/>
              <a:ext cx="1587" cy="283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24" name="直接箭头连接符 52223"/>
            <p:cNvCxnSpPr>
              <a:stCxn id="3" idx="2"/>
              <a:endCxn id="4" idx="0"/>
            </p:cNvCxnSpPr>
            <p:nvPr/>
          </p:nvCxnSpPr>
          <p:spPr>
            <a:xfrm flipH="1">
              <a:off x="1239790" y="2756035"/>
              <a:ext cx="1587" cy="296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01" name="文本框 33"/>
            <p:cNvSpPr txBox="1">
              <a:spLocks noChangeArrowheads="1"/>
            </p:cNvSpPr>
            <p:nvPr/>
          </p:nvSpPr>
          <p:spPr bwMode="auto">
            <a:xfrm>
              <a:off x="1258616" y="2775137"/>
              <a:ext cx="27387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000"/>
                <a:t>是</a:t>
              </a:r>
            </a:p>
          </p:txBody>
        </p:sp>
        <p:cxnSp>
          <p:nvCxnSpPr>
            <p:cNvPr id="52227" name="直接箭头连接符 52226"/>
            <p:cNvCxnSpPr>
              <a:stCxn id="4" idx="2"/>
              <a:endCxn id="7" idx="0"/>
            </p:cNvCxnSpPr>
            <p:nvPr/>
          </p:nvCxnSpPr>
          <p:spPr>
            <a:xfrm>
              <a:off x="1239790" y="3662276"/>
              <a:ext cx="1587" cy="304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流程图: 过程 38"/>
            <p:cNvSpPr/>
            <p:nvPr/>
          </p:nvSpPr>
          <p:spPr>
            <a:xfrm>
              <a:off x="230179" y="6165726"/>
              <a:ext cx="2016047" cy="287529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000" dirty="0"/>
                <a:t>记录信息并打印输出</a:t>
              </a:r>
            </a:p>
          </p:txBody>
        </p:sp>
        <p:sp>
          <p:nvSpPr>
            <p:cNvPr id="52229" name="流程图: 终止 52228"/>
            <p:cNvSpPr/>
            <p:nvPr/>
          </p:nvSpPr>
          <p:spPr>
            <a:xfrm>
              <a:off x="393685" y="5661424"/>
              <a:ext cx="1689035" cy="258926"/>
            </a:xfrm>
            <a:prstGeom prst="flowChartTermina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000" dirty="0"/>
                <a:t>return</a:t>
              </a:r>
              <a:r>
                <a:rPr lang="en-US" altLang="zh-CN" dirty="0"/>
                <a:t> </a:t>
              </a:r>
              <a:r>
                <a:rPr lang="en-US" altLang="zh-CN" sz="1000" dirty="0"/>
                <a:t>Index;</a:t>
              </a:r>
              <a:endParaRPr lang="zh-CN" altLang="en-US" sz="1000" dirty="0"/>
            </a:p>
          </p:txBody>
        </p:sp>
        <p:cxnSp>
          <p:nvCxnSpPr>
            <p:cNvPr id="52231" name="直接箭头连接符 52230"/>
            <p:cNvCxnSpPr>
              <a:stCxn id="9" idx="2"/>
              <a:endCxn id="52229" idx="0"/>
            </p:cNvCxnSpPr>
            <p:nvPr/>
          </p:nvCxnSpPr>
          <p:spPr>
            <a:xfrm flipH="1">
              <a:off x="1238202" y="5437121"/>
              <a:ext cx="1588" cy="224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34" name="直接箭头连接符 52233"/>
            <p:cNvCxnSpPr>
              <a:stCxn id="39" idx="0"/>
              <a:endCxn id="52229" idx="2"/>
            </p:cNvCxnSpPr>
            <p:nvPr/>
          </p:nvCxnSpPr>
          <p:spPr>
            <a:xfrm flipV="1">
              <a:off x="1238202" y="5920350"/>
              <a:ext cx="0" cy="245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44" name="肘形连接符 52243"/>
            <p:cNvCxnSpPr>
              <a:stCxn id="3" idx="3"/>
              <a:endCxn id="39" idx="3"/>
            </p:cNvCxnSpPr>
            <p:nvPr/>
          </p:nvCxnSpPr>
          <p:spPr>
            <a:xfrm flipH="1">
              <a:off x="2246226" y="2480550"/>
              <a:ext cx="128582" cy="3828188"/>
            </a:xfrm>
            <a:prstGeom prst="bentConnector3">
              <a:avLst>
                <a:gd name="adj1" fmla="val -777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08" name="文本框 58"/>
            <p:cNvSpPr txBox="1">
              <a:spLocks noChangeArrowheads="1"/>
            </p:cNvSpPr>
            <p:nvPr/>
          </p:nvSpPr>
          <p:spPr bwMode="auto">
            <a:xfrm>
              <a:off x="2051368" y="3996055"/>
              <a:ext cx="27387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000"/>
                <a:t>否</a:t>
              </a:r>
            </a:p>
          </p:txBody>
        </p:sp>
        <p:sp>
          <p:nvSpPr>
            <p:cNvPr id="66609" name="文本框 59"/>
            <p:cNvSpPr txBox="1">
              <a:spLocks noChangeArrowheads="1"/>
            </p:cNvSpPr>
            <p:nvPr/>
          </p:nvSpPr>
          <p:spPr bwMode="auto">
            <a:xfrm>
              <a:off x="2230018" y="2255791"/>
              <a:ext cx="27387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000"/>
                <a:t>否</a:t>
              </a:r>
            </a:p>
          </p:txBody>
        </p:sp>
        <p:cxnSp>
          <p:nvCxnSpPr>
            <p:cNvPr id="52249" name="肘形连接符 52248"/>
            <p:cNvCxnSpPr>
              <a:stCxn id="7" idx="3"/>
              <a:endCxn id="52229" idx="3"/>
            </p:cNvCxnSpPr>
            <p:nvPr/>
          </p:nvCxnSpPr>
          <p:spPr>
            <a:xfrm>
              <a:off x="2033509" y="4238837"/>
              <a:ext cx="49210" cy="1552050"/>
            </a:xfrm>
            <a:prstGeom prst="bentConnector3">
              <a:avLst>
                <a:gd name="adj1" fmla="val 5701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253" name="直接箭头连接符 52252"/>
          <p:cNvCxnSpPr>
            <a:stCxn id="17" idx="2"/>
            <a:endCxn id="19" idx="0"/>
          </p:cNvCxnSpPr>
          <p:nvPr/>
        </p:nvCxnSpPr>
        <p:spPr>
          <a:xfrm>
            <a:off x="7596188" y="2079625"/>
            <a:ext cx="0" cy="24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55" name="直接箭头连接符 52254"/>
          <p:cNvCxnSpPr>
            <a:stCxn id="21" idx="2"/>
            <a:endCxn id="15" idx="0"/>
          </p:cNvCxnSpPr>
          <p:nvPr/>
        </p:nvCxnSpPr>
        <p:spPr>
          <a:xfrm>
            <a:off x="7596188" y="3798888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74" name="文本框 68"/>
          <p:cNvSpPr txBox="1">
            <a:spLocks noChangeArrowheads="1"/>
          </p:cNvSpPr>
          <p:nvPr/>
        </p:nvSpPr>
        <p:spPr bwMode="auto">
          <a:xfrm>
            <a:off x="7556500" y="2060575"/>
            <a:ext cx="2730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/>
              <a:t>是</a:t>
            </a:r>
          </a:p>
        </p:txBody>
      </p:sp>
      <p:sp>
        <p:nvSpPr>
          <p:cNvPr id="66575" name="文本框 69"/>
          <p:cNvSpPr txBox="1">
            <a:spLocks noChangeArrowheads="1"/>
          </p:cNvSpPr>
          <p:nvPr/>
        </p:nvSpPr>
        <p:spPr bwMode="auto">
          <a:xfrm>
            <a:off x="7556500" y="3762375"/>
            <a:ext cx="2730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/>
              <a:t>是</a:t>
            </a:r>
          </a:p>
        </p:txBody>
      </p:sp>
      <p:cxnSp>
        <p:nvCxnSpPr>
          <p:cNvPr id="36" name="肘形连接符 35"/>
          <p:cNvCxnSpPr>
            <a:stCxn id="17" idx="3"/>
            <a:endCxn id="21" idx="0"/>
          </p:cNvCxnSpPr>
          <p:nvPr/>
        </p:nvCxnSpPr>
        <p:spPr>
          <a:xfrm flipH="1">
            <a:off x="7596188" y="1781175"/>
            <a:ext cx="1008062" cy="1503363"/>
          </a:xfrm>
          <a:prstGeom prst="bentConnector4">
            <a:avLst>
              <a:gd name="adj1" fmla="val -22676"/>
              <a:gd name="adj2" fmla="val 83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终止 43"/>
          <p:cNvSpPr/>
          <p:nvPr/>
        </p:nvSpPr>
        <p:spPr>
          <a:xfrm>
            <a:off x="6870700" y="5589588"/>
            <a:ext cx="1452563" cy="215900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/>
              <a:t>return 0;</a:t>
            </a:r>
            <a:endParaRPr lang="zh-CN" altLang="en-US" sz="1000" dirty="0"/>
          </a:p>
        </p:txBody>
      </p:sp>
      <p:sp>
        <p:nvSpPr>
          <p:cNvPr id="82" name="流程图: 决策 81"/>
          <p:cNvSpPr/>
          <p:nvPr/>
        </p:nvSpPr>
        <p:spPr>
          <a:xfrm>
            <a:off x="6659563" y="4699000"/>
            <a:ext cx="1873250" cy="61118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 err="1"/>
              <a:t>restartMode</a:t>
            </a:r>
            <a:r>
              <a:rPr lang="en-US" altLang="zh-CN" sz="1000" dirty="0"/>
              <a:t>=</a:t>
            </a:r>
            <a:r>
              <a:rPr lang="zh-CN" altLang="en-US" sz="1000" dirty="0"/>
              <a:t>重启</a:t>
            </a:r>
            <a:r>
              <a:rPr lang="en-US" altLang="zh-CN" sz="1000" dirty="0"/>
              <a:t>CRASH</a:t>
            </a:r>
            <a:r>
              <a:rPr lang="zh-CN" altLang="en-US" sz="1000" dirty="0"/>
              <a:t>进程</a:t>
            </a:r>
            <a:r>
              <a:rPr lang="en-US" altLang="zh-CN" sz="1000" dirty="0"/>
              <a:t>?</a:t>
            </a:r>
            <a:endParaRPr lang="zh-CN" altLang="en-US" sz="1000" dirty="0"/>
          </a:p>
        </p:txBody>
      </p:sp>
      <p:sp>
        <p:nvSpPr>
          <p:cNvPr id="84" name="流程图: 终止 83"/>
          <p:cNvSpPr/>
          <p:nvPr/>
        </p:nvSpPr>
        <p:spPr>
          <a:xfrm>
            <a:off x="6837363" y="6030913"/>
            <a:ext cx="1517650" cy="422275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/>
              <a:t>ignore </a:t>
            </a:r>
            <a:r>
              <a:rPr lang="en-US" altLang="zh-CN" sz="1000" dirty="0" err="1"/>
              <a:t>mode;return</a:t>
            </a:r>
            <a:r>
              <a:rPr lang="en-US" altLang="zh-CN" sz="1000" dirty="0"/>
              <a:t> -1;</a:t>
            </a:r>
            <a:endParaRPr lang="zh-CN" altLang="en-US" sz="1000" dirty="0"/>
          </a:p>
        </p:txBody>
      </p:sp>
      <p:cxnSp>
        <p:nvCxnSpPr>
          <p:cNvPr id="49" name="肘形连接符 48"/>
          <p:cNvCxnSpPr>
            <a:stCxn id="19" idx="1"/>
            <a:endCxn id="44" idx="1"/>
          </p:cNvCxnSpPr>
          <p:nvPr/>
        </p:nvCxnSpPr>
        <p:spPr>
          <a:xfrm rot="10800000" flipH="1" flipV="1">
            <a:off x="6686550" y="2589213"/>
            <a:ext cx="184150" cy="3108325"/>
          </a:xfrm>
          <a:prstGeom prst="bentConnector3">
            <a:avLst>
              <a:gd name="adj1" fmla="val -124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5" idx="1"/>
          </p:cNvCxnSpPr>
          <p:nvPr/>
        </p:nvCxnSpPr>
        <p:spPr>
          <a:xfrm flipH="1">
            <a:off x="6443663" y="4227513"/>
            <a:ext cx="528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82" idx="2"/>
            <a:endCxn id="44" idx="0"/>
          </p:cNvCxnSpPr>
          <p:nvPr/>
        </p:nvCxnSpPr>
        <p:spPr>
          <a:xfrm>
            <a:off x="7596188" y="5310188"/>
            <a:ext cx="0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21" idx="3"/>
            <a:endCxn id="82" idx="0"/>
          </p:cNvCxnSpPr>
          <p:nvPr/>
        </p:nvCxnSpPr>
        <p:spPr>
          <a:xfrm flipH="1">
            <a:off x="7596188" y="3541713"/>
            <a:ext cx="936625" cy="1157287"/>
          </a:xfrm>
          <a:prstGeom prst="bentConnector4">
            <a:avLst>
              <a:gd name="adj1" fmla="val -24420"/>
              <a:gd name="adj2" fmla="val 85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82" idx="3"/>
            <a:endCxn id="84" idx="3"/>
          </p:cNvCxnSpPr>
          <p:nvPr/>
        </p:nvCxnSpPr>
        <p:spPr>
          <a:xfrm flipH="1">
            <a:off x="8355013" y="5003800"/>
            <a:ext cx="177800" cy="1238250"/>
          </a:xfrm>
          <a:prstGeom prst="bentConnector3">
            <a:avLst>
              <a:gd name="adj1" fmla="val -1292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85" name="文本框 100"/>
          <p:cNvSpPr txBox="1">
            <a:spLocks noChangeArrowheads="1"/>
          </p:cNvSpPr>
          <p:nvPr/>
        </p:nvSpPr>
        <p:spPr bwMode="auto">
          <a:xfrm>
            <a:off x="7569200" y="5353050"/>
            <a:ext cx="2746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/>
              <a:t>是</a:t>
            </a:r>
          </a:p>
        </p:txBody>
      </p:sp>
      <p:sp>
        <p:nvSpPr>
          <p:cNvPr id="66586" name="文本框 101"/>
          <p:cNvSpPr txBox="1">
            <a:spLocks noChangeArrowheads="1"/>
          </p:cNvSpPr>
          <p:nvPr/>
        </p:nvSpPr>
        <p:spPr bwMode="auto">
          <a:xfrm>
            <a:off x="8550275" y="1536700"/>
            <a:ext cx="2730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/>
              <a:t>否</a:t>
            </a:r>
          </a:p>
        </p:txBody>
      </p:sp>
      <p:sp>
        <p:nvSpPr>
          <p:cNvPr id="66587" name="文本框 102"/>
          <p:cNvSpPr txBox="1">
            <a:spLocks noChangeArrowheads="1"/>
          </p:cNvSpPr>
          <p:nvPr/>
        </p:nvSpPr>
        <p:spPr bwMode="auto">
          <a:xfrm>
            <a:off x="8489950" y="3303588"/>
            <a:ext cx="2746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/>
              <a:t>否</a:t>
            </a:r>
          </a:p>
        </p:txBody>
      </p:sp>
      <p:sp>
        <p:nvSpPr>
          <p:cNvPr id="66588" name="文本框 103"/>
          <p:cNvSpPr txBox="1">
            <a:spLocks noChangeArrowheads="1"/>
          </p:cNvSpPr>
          <p:nvPr/>
        </p:nvSpPr>
        <p:spPr bwMode="auto">
          <a:xfrm>
            <a:off x="8470900" y="4770438"/>
            <a:ext cx="2746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/>
              <a:t>否</a:t>
            </a: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932363" y="2636838"/>
            <a:ext cx="1368425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2627313" y="1781175"/>
            <a:ext cx="43180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91" name="矩形 116"/>
          <p:cNvSpPr>
            <a:spLocks noChangeArrowheads="1"/>
          </p:cNvSpPr>
          <p:nvPr/>
        </p:nvSpPr>
        <p:spPr bwMode="auto">
          <a:xfrm>
            <a:off x="355600" y="1014413"/>
            <a:ext cx="2009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daemon_WaitApp</a:t>
            </a:r>
          </a:p>
        </p:txBody>
      </p:sp>
      <p:sp>
        <p:nvSpPr>
          <p:cNvPr id="88" name="圆角矩形标注 87"/>
          <p:cNvSpPr/>
          <p:nvPr/>
        </p:nvSpPr>
        <p:spPr>
          <a:xfrm>
            <a:off x="2843213" y="5905500"/>
            <a:ext cx="3168650" cy="650875"/>
          </a:xfrm>
          <a:prstGeom prst="wedgeRound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000" dirty="0" err="1"/>
              <a:t>lte_daemon</a:t>
            </a:r>
            <a:r>
              <a:rPr lang="zh-CN" altLang="en-US" sz="1000" dirty="0"/>
              <a:t>的日志信息输出：</a:t>
            </a:r>
            <a:endParaRPr lang="en-US" altLang="zh-CN" sz="1000" dirty="0"/>
          </a:p>
          <a:p>
            <a:pPr>
              <a:defRPr/>
            </a:pPr>
            <a:r>
              <a:rPr lang="zh-CN" altLang="en-US" sz="1000" dirty="0"/>
              <a:t>当</a:t>
            </a:r>
            <a:r>
              <a:rPr lang="en-US" altLang="zh-CN" sz="1000" dirty="0" err="1"/>
              <a:t>daemonMode</a:t>
            </a:r>
            <a:r>
              <a:rPr lang="en-US" altLang="zh-CN" sz="1000" dirty="0"/>
              <a:t> =0</a:t>
            </a:r>
            <a:r>
              <a:rPr lang="zh-CN" altLang="en-US" sz="1000" dirty="0"/>
              <a:t>时，打印到当前终端</a:t>
            </a:r>
            <a:endParaRPr lang="en-US" altLang="zh-CN" sz="1000" dirty="0"/>
          </a:p>
          <a:p>
            <a:pPr>
              <a:defRPr/>
            </a:pPr>
            <a:r>
              <a:rPr lang="zh-CN" altLang="en-US" sz="1000" dirty="0"/>
              <a:t>当</a:t>
            </a:r>
            <a:r>
              <a:rPr lang="en-US" altLang="zh-CN" sz="1000" dirty="0" err="1"/>
              <a:t>daemonMode</a:t>
            </a:r>
            <a:r>
              <a:rPr lang="en-US" altLang="zh-CN" sz="1000" dirty="0"/>
              <a:t> =1</a:t>
            </a:r>
            <a:r>
              <a:rPr lang="zh-CN" altLang="en-US" sz="1000" dirty="0"/>
              <a:t>时，打印到</a:t>
            </a:r>
            <a:r>
              <a:rPr lang="en-US" altLang="zh-CN" sz="1000" dirty="0"/>
              <a:t>syslog</a:t>
            </a:r>
            <a:r>
              <a:rPr lang="zh-CN" altLang="en-US" sz="1000" dirty="0"/>
              <a:t>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>
          <a:xfrm>
            <a:off x="3131840" y="1556792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事件服务</a:t>
            </a:r>
          </a:p>
        </p:txBody>
      </p:sp>
      <p:sp>
        <p:nvSpPr>
          <p:cNvPr id="4" name="单圆角矩形 3"/>
          <p:cNvSpPr/>
          <p:nvPr/>
        </p:nvSpPr>
        <p:spPr>
          <a:xfrm flipH="1">
            <a:off x="2641302" y="1556792"/>
            <a:ext cx="490538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3131840" y="2901404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en-US" altLang="zh-CN" sz="1600" b="1" kern="0" dirty="0" err="1">
                <a:latin typeface="微软雅黑" pitchFamily="34" charset="-122"/>
                <a:ea typeface="微软雅黑" pitchFamily="34" charset="-122"/>
              </a:rPr>
              <a:t>cliDebug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单圆角矩形 5"/>
          <p:cNvSpPr/>
          <p:nvPr/>
        </p:nvSpPr>
        <p:spPr>
          <a:xfrm flipH="1">
            <a:off x="2641302" y="2901404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单圆角矩形 16"/>
          <p:cNvSpPr/>
          <p:nvPr/>
        </p:nvSpPr>
        <p:spPr>
          <a:xfrm>
            <a:off x="3123902" y="2214017"/>
            <a:ext cx="2865438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日志服务</a:t>
            </a:r>
          </a:p>
        </p:txBody>
      </p:sp>
      <p:sp>
        <p:nvSpPr>
          <p:cNvPr id="18" name="单圆角矩形 17"/>
          <p:cNvSpPr/>
          <p:nvPr/>
        </p:nvSpPr>
        <p:spPr>
          <a:xfrm flipH="1">
            <a:off x="2633365" y="2214017"/>
            <a:ext cx="490537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496" name="日期占位符 5"/>
          <p:cNvSpPr txBox="1">
            <a:spLocks/>
          </p:cNvSpPr>
          <p:nvPr/>
        </p:nvSpPr>
        <p:spPr bwMode="auto">
          <a:xfrm>
            <a:off x="428625" y="428625"/>
            <a:ext cx="5929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组件</a:t>
            </a:r>
          </a:p>
        </p:txBody>
      </p:sp>
      <p:sp>
        <p:nvSpPr>
          <p:cNvPr id="9" name="单圆角矩形 8"/>
          <p:cNvSpPr/>
          <p:nvPr/>
        </p:nvSpPr>
        <p:spPr>
          <a:xfrm>
            <a:off x="3122315" y="4187279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守护进程</a:t>
            </a:r>
          </a:p>
        </p:txBody>
      </p:sp>
      <p:sp>
        <p:nvSpPr>
          <p:cNvPr id="11" name="单圆角矩形 10"/>
          <p:cNvSpPr/>
          <p:nvPr/>
        </p:nvSpPr>
        <p:spPr>
          <a:xfrm flipH="1">
            <a:off x="2631777" y="4187279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单圆角矩形 12"/>
          <p:cNvSpPr/>
          <p:nvPr/>
        </p:nvSpPr>
        <p:spPr>
          <a:xfrm>
            <a:off x="3131840" y="3544342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黑盒子</a:t>
            </a:r>
          </a:p>
        </p:txBody>
      </p:sp>
      <p:sp>
        <p:nvSpPr>
          <p:cNvPr id="16" name="单圆角矩形 15"/>
          <p:cNvSpPr/>
          <p:nvPr/>
        </p:nvSpPr>
        <p:spPr>
          <a:xfrm flipH="1">
            <a:off x="2641302" y="3544342"/>
            <a:ext cx="490538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单圆角矩形 13"/>
          <p:cNvSpPr/>
          <p:nvPr/>
        </p:nvSpPr>
        <p:spPr>
          <a:xfrm>
            <a:off x="3122315" y="4830216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主备倒换</a:t>
            </a:r>
            <a:endParaRPr lang="zh-CN" altLang="en-US" sz="16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单圆角矩形 14"/>
          <p:cNvSpPr/>
          <p:nvPr/>
        </p:nvSpPr>
        <p:spPr>
          <a:xfrm flipH="1">
            <a:off x="2631777" y="4830216"/>
            <a:ext cx="490538" cy="369888"/>
          </a:xfrm>
          <a:prstGeom prst="round1Rect">
            <a:avLst>
              <a:gd name="adj" fmla="val 27147"/>
            </a:avLst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6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单圆角矩形 20"/>
          <p:cNvSpPr/>
          <p:nvPr/>
        </p:nvSpPr>
        <p:spPr>
          <a:xfrm>
            <a:off x="3130239" y="5473175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常用算法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单圆角矩形 21"/>
          <p:cNvSpPr/>
          <p:nvPr/>
        </p:nvSpPr>
        <p:spPr>
          <a:xfrm flipH="1">
            <a:off x="2639701" y="5473175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单圆角矩形 18"/>
          <p:cNvSpPr/>
          <p:nvPr/>
        </p:nvSpPr>
        <p:spPr>
          <a:xfrm>
            <a:off x="3130239" y="6116112"/>
            <a:ext cx="2865438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单圆角矩形 19"/>
          <p:cNvSpPr/>
          <p:nvPr/>
        </p:nvSpPr>
        <p:spPr>
          <a:xfrm flipH="1">
            <a:off x="2639702" y="6116112"/>
            <a:ext cx="490537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70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428596" y="100010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Opensaf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52" name="日期占位符 5"/>
          <p:cNvSpPr txBox="1">
            <a:spLocks/>
          </p:cNvSpPr>
          <p:nvPr/>
        </p:nvSpPr>
        <p:spPr bwMode="auto">
          <a:xfrm>
            <a:off x="357158" y="357166"/>
            <a:ext cx="47863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主备倒换</a:t>
            </a:r>
            <a:endParaRPr lang="zh-CN" altLang="en-US" b="1" dirty="0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0034" y="1428736"/>
            <a:ext cx="7715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Opensaf</a:t>
            </a:r>
            <a:r>
              <a:rPr lang="zh-CN" altLang="en-US" sz="1200" dirty="0" smtClean="0"/>
              <a:t>是一个高可靠性分布式系统中间件，介于操作系统和用户应用层之间，屏蔽下层操作系统接口，向上提供各种服务。架构如下图所示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54" name="图片 5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928802"/>
            <a:ext cx="642942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57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42910" y="5401591"/>
            <a:ext cx="85010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Tx/>
              <a:buChar char="•"/>
            </a:pPr>
            <a:r>
              <a:rPr lang="zh-CN" altLang="en-US" sz="1200" dirty="0" smtClean="0">
                <a:latin typeface="Calibri" pitchFamily="34" charset="0"/>
                <a:cs typeface="Times New Roman" pitchFamily="18" charset="0"/>
              </a:rPr>
              <a:t>底层通讯</a:t>
            </a:r>
            <a:r>
              <a:rPr lang="en-US" altLang="zh-CN" sz="1200" dirty="0" smtClean="0">
                <a:latin typeface="Calibri" pitchFamily="34" charset="0"/>
                <a:cs typeface="Times New Roman" pitchFamily="18" charset="0"/>
              </a:rPr>
              <a:t>: </a:t>
            </a:r>
            <a:r>
              <a:rPr lang="zh-CN" altLang="en-US" sz="1200" dirty="0" smtClean="0">
                <a:latin typeface="Calibri" pitchFamily="34" charset="0"/>
                <a:cs typeface="Times New Roman" pitchFamily="18" charset="0"/>
              </a:rPr>
              <a:t>是</a:t>
            </a:r>
            <a:r>
              <a:rPr lang="en-US" altLang="zh-CN" sz="1200" dirty="0" err="1" smtClean="0">
                <a:latin typeface="Calibri" pitchFamily="34" charset="0"/>
                <a:cs typeface="Times New Roman" pitchFamily="18" charset="0"/>
              </a:rPr>
              <a:t>opensaf</a:t>
            </a:r>
            <a:r>
              <a:rPr lang="zh-CN" altLang="en-US" sz="1200" dirty="0" smtClean="0">
                <a:latin typeface="Calibri" pitchFamily="34" charset="0"/>
                <a:cs typeface="Times New Roman" pitchFamily="18" charset="0"/>
              </a:rPr>
              <a:t>节点内部通讯和外部通讯的基础，使用</a:t>
            </a:r>
            <a:r>
              <a:rPr lang="en-US" altLang="zh-CN" sz="1200" dirty="0" smtClean="0">
                <a:latin typeface="Calibri" pitchFamily="34" charset="0"/>
                <a:cs typeface="Times New Roman" pitchFamily="18" charset="0"/>
              </a:rPr>
              <a:t>TCP/TIPC</a:t>
            </a:r>
            <a:r>
              <a:rPr lang="zh-CN" altLang="en-US" sz="1200" dirty="0" smtClean="0">
                <a:latin typeface="Calibri" pitchFamily="34" charset="0"/>
                <a:cs typeface="Times New Roman" pitchFamily="18" charset="0"/>
              </a:rPr>
              <a:t>作为传输通道。</a:t>
            </a:r>
            <a:endParaRPr lang="zh-CN" altLang="en-US" sz="1200" dirty="0" smtClean="0">
              <a:cs typeface="宋体" pitchFamily="2" charset="-122"/>
            </a:endParaRPr>
          </a:p>
          <a:p>
            <a:pPr lvl="0">
              <a:buFontTx/>
              <a:buChar char="•"/>
            </a:pPr>
            <a:r>
              <a:rPr lang="zh-CN" altLang="en-US" sz="1200" dirty="0" smtClean="0">
                <a:latin typeface="Calibri" pitchFamily="34" charset="0"/>
                <a:cs typeface="Times New Roman" pitchFamily="18" charset="0"/>
              </a:rPr>
              <a:t>核心底层服务</a:t>
            </a:r>
            <a:r>
              <a:rPr lang="en-US" altLang="zh-CN" sz="1200" dirty="0" smtClean="0">
                <a:latin typeface="Calibri" pitchFamily="34" charset="0"/>
                <a:cs typeface="Times New Roman" pitchFamily="18" charset="0"/>
              </a:rPr>
              <a:t>: </a:t>
            </a:r>
            <a:r>
              <a:rPr lang="en-US" altLang="zh-CN" sz="1200" dirty="0" err="1" smtClean="0">
                <a:latin typeface="Calibri" pitchFamily="34" charset="0"/>
                <a:cs typeface="Times New Roman" pitchFamily="18" charset="0"/>
              </a:rPr>
              <a:t>opensaf</a:t>
            </a:r>
            <a:r>
              <a:rPr lang="zh-CN" altLang="en-US" sz="1200" dirty="0" smtClean="0">
                <a:latin typeface="Calibri" pitchFamily="34" charset="0"/>
                <a:cs typeface="Times New Roman" pitchFamily="18" charset="0"/>
              </a:rPr>
              <a:t>的核心服务程序，也是最基础的服务程序，主要包括：可靠传输，名称服务，事件机制，日志服务，命令行服务，状态监测等。</a:t>
            </a:r>
            <a:endParaRPr lang="zh-CN" altLang="en-US" sz="1200" dirty="0" smtClean="0">
              <a:cs typeface="宋体" pitchFamily="2" charset="-122"/>
            </a:endParaRPr>
          </a:p>
          <a:p>
            <a:pPr lvl="0">
              <a:buFontTx/>
              <a:buChar char="•"/>
            </a:pPr>
            <a:r>
              <a:rPr lang="en-US" altLang="zh-CN" sz="1200" b="1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HA</a:t>
            </a:r>
            <a:r>
              <a:rPr lang="zh-CN" altLang="en-US" sz="1200" b="1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框架</a:t>
            </a:r>
            <a:r>
              <a:rPr lang="en-US" altLang="zh-CN" sz="1200" b="1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: </a:t>
            </a:r>
            <a:r>
              <a:rPr lang="zh-CN" altLang="en-US" sz="1200" b="1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提供高可靠性框架，主要提供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Amf</a:t>
            </a:r>
            <a:r>
              <a:rPr lang="zh-CN" altLang="en-US" sz="1200" b="1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功能和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CheckPoint</a:t>
            </a:r>
            <a:r>
              <a:rPr lang="zh-CN" altLang="en-US" sz="1200" b="1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功能。</a:t>
            </a:r>
            <a:endParaRPr lang="zh-CN" altLang="en-US" sz="1200" b="1" dirty="0" smtClean="0">
              <a:solidFill>
                <a:srgbClr val="FF0000"/>
              </a:solidFill>
              <a:cs typeface="宋体" pitchFamily="2" charset="-122"/>
            </a:endParaRPr>
          </a:p>
          <a:p>
            <a:pPr lvl="0">
              <a:buFontTx/>
              <a:buChar char="•"/>
            </a:pPr>
            <a:r>
              <a:rPr lang="zh-CN" altLang="en-US" sz="1200" dirty="0" smtClean="0">
                <a:latin typeface="Calibri" pitchFamily="34" charset="0"/>
                <a:cs typeface="Times New Roman" pitchFamily="18" charset="0"/>
              </a:rPr>
              <a:t>软件管理</a:t>
            </a:r>
            <a:r>
              <a:rPr lang="en-US" altLang="zh-CN" sz="1200" dirty="0" smtClean="0">
                <a:latin typeface="Calibri" pitchFamily="34" charset="0"/>
                <a:cs typeface="Times New Roman" pitchFamily="18" charset="0"/>
              </a:rPr>
              <a:t>: </a:t>
            </a:r>
            <a:r>
              <a:rPr lang="zh-CN" altLang="en-US" sz="1200" dirty="0" smtClean="0">
                <a:latin typeface="Calibri" pitchFamily="34" charset="0"/>
                <a:cs typeface="Times New Roman" pitchFamily="18" charset="0"/>
              </a:rPr>
              <a:t>包括系统启动，停止服务，软件发布，软件升级等。</a:t>
            </a:r>
            <a:endParaRPr lang="zh-CN" altLang="en-US" sz="1200" dirty="0" smtClean="0">
              <a:cs typeface="宋体" pitchFamily="2" charset="-122"/>
            </a:endParaRPr>
          </a:p>
          <a:p>
            <a:pPr lvl="0">
              <a:buFontTx/>
              <a:buChar char="•"/>
            </a:pPr>
            <a:r>
              <a:rPr lang="zh-CN" altLang="en-US" sz="1200" dirty="0" smtClean="0">
                <a:latin typeface="Calibri" pitchFamily="34" charset="0"/>
                <a:cs typeface="Times New Roman" pitchFamily="18" charset="0"/>
              </a:rPr>
              <a:t>机框管理</a:t>
            </a:r>
            <a:r>
              <a:rPr lang="en-US" altLang="zh-CN" sz="1200" dirty="0" smtClean="0">
                <a:latin typeface="Calibri" pitchFamily="34" charset="0"/>
                <a:cs typeface="Times New Roman" pitchFamily="18" charset="0"/>
              </a:rPr>
              <a:t>: </a:t>
            </a:r>
            <a:r>
              <a:rPr lang="zh-CN" altLang="en-US" sz="1200" dirty="0" smtClean="0">
                <a:latin typeface="Calibri" pitchFamily="34" charset="0"/>
                <a:cs typeface="Times New Roman" pitchFamily="18" charset="0"/>
              </a:rPr>
              <a:t>动态发现设备，健康检查，热交换，支持</a:t>
            </a:r>
            <a:r>
              <a:rPr lang="en-US" altLang="zh-CN" sz="1200" dirty="0" smtClean="0">
                <a:latin typeface="Calibri" pitchFamily="34" charset="0"/>
                <a:cs typeface="Times New Roman" pitchFamily="18" charset="0"/>
              </a:rPr>
              <a:t>ATCA</a:t>
            </a:r>
            <a:r>
              <a:rPr lang="zh-CN" altLang="en-US" sz="1200" dirty="0" smtClean="0">
                <a:latin typeface="Calibri" pitchFamily="34" charset="0"/>
                <a:cs typeface="Times New Roman" pitchFamily="18" charset="0"/>
              </a:rPr>
              <a:t>，设备管理等。</a:t>
            </a:r>
            <a:endParaRPr lang="zh-CN" altLang="en-US" sz="1200" dirty="0" smtClean="0">
              <a:cs typeface="宋体" pitchFamily="2" charset="-122"/>
            </a:endParaRPr>
          </a:p>
          <a:p>
            <a:pPr lvl="0">
              <a:buFontTx/>
              <a:buChar char="•"/>
            </a:pPr>
            <a:r>
              <a:rPr lang="en-US" altLang="zh-CN" sz="1200" dirty="0" err="1" smtClean="0">
                <a:latin typeface="Calibri" pitchFamily="34" charset="0"/>
                <a:cs typeface="Times New Roman" pitchFamily="18" charset="0"/>
              </a:rPr>
              <a:t>opensaf</a:t>
            </a:r>
            <a:r>
              <a:rPr lang="en-US" altLang="zh-CN" sz="12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zh-CN" sz="1200" dirty="0" err="1" smtClean="0">
                <a:latin typeface="Calibri" pitchFamily="34" charset="0"/>
                <a:cs typeface="Times New Roman" pitchFamily="18" charset="0"/>
              </a:rPr>
              <a:t>Api</a:t>
            </a:r>
            <a:r>
              <a:rPr lang="en-US" altLang="zh-CN" sz="1200" dirty="0" smtClean="0">
                <a:latin typeface="Calibri" pitchFamily="34" charset="0"/>
                <a:cs typeface="Times New Roman" pitchFamily="18" charset="0"/>
              </a:rPr>
              <a:t>: </a:t>
            </a:r>
            <a:r>
              <a:rPr lang="zh-CN" altLang="en-US" sz="1200" dirty="0" smtClean="0">
                <a:latin typeface="Calibri" pitchFamily="34" charset="0"/>
                <a:cs typeface="Times New Roman" pitchFamily="18" charset="0"/>
              </a:rPr>
              <a:t>为应用层提供的</a:t>
            </a:r>
            <a:r>
              <a:rPr lang="en-US" altLang="zh-CN" sz="1200" dirty="0" err="1" smtClean="0">
                <a:latin typeface="Calibri" pitchFamily="34" charset="0"/>
                <a:cs typeface="Times New Roman" pitchFamily="18" charset="0"/>
              </a:rPr>
              <a:t>api</a:t>
            </a:r>
            <a:r>
              <a:rPr lang="zh-CN" altLang="en-US" sz="1200" dirty="0" smtClean="0">
                <a:latin typeface="Calibri" pitchFamily="34" charset="0"/>
                <a:cs typeface="Times New Roman" pitchFamily="18" charset="0"/>
              </a:rPr>
              <a:t>。</a:t>
            </a:r>
            <a:endParaRPr lang="zh-CN" altLang="en-US" sz="1200" dirty="0" smtClean="0"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428596" y="1000108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CSPL</a:t>
            </a:r>
            <a:r>
              <a:rPr lang="zh-CN" altLang="en-US" dirty="0" smtClean="0"/>
              <a:t>集成</a:t>
            </a:r>
            <a:r>
              <a:rPr lang="en-US" altLang="zh-CN" dirty="0" err="1" smtClean="0"/>
              <a:t>Opensaf</a:t>
            </a:r>
            <a:endParaRPr lang="zh-CN" altLang="en-US" dirty="0"/>
          </a:p>
        </p:txBody>
      </p:sp>
      <p:sp>
        <p:nvSpPr>
          <p:cNvPr id="52" name="日期占位符 5"/>
          <p:cNvSpPr txBox="1">
            <a:spLocks/>
          </p:cNvSpPr>
          <p:nvPr/>
        </p:nvSpPr>
        <p:spPr bwMode="auto">
          <a:xfrm>
            <a:off x="357158" y="357166"/>
            <a:ext cx="47863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主备倒换</a:t>
            </a:r>
            <a:endParaRPr lang="zh-CN" altLang="en-US" b="1" dirty="0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57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596" y="1571612"/>
            <a:ext cx="7643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(1)</a:t>
            </a:r>
            <a:r>
              <a:rPr lang="zh-CN" altLang="en-US" sz="1200" dirty="0" smtClean="0"/>
              <a:t>、</a:t>
            </a:r>
            <a:r>
              <a:rPr lang="en-US" sz="1200" dirty="0" err="1" smtClean="0"/>
              <a:t>Amf</a:t>
            </a:r>
            <a:r>
              <a:rPr lang="zh-CN" altLang="en-US" sz="1200" dirty="0" smtClean="0"/>
              <a:t>作为</a:t>
            </a:r>
            <a:r>
              <a:rPr lang="en-US" sz="1200" dirty="0" smtClean="0"/>
              <a:t>CSPL</a:t>
            </a:r>
            <a:r>
              <a:rPr lang="zh-CN" altLang="en-US" sz="1200" dirty="0" smtClean="0"/>
              <a:t>进程中的一个线程执行，对业务代码不可见。</a:t>
            </a:r>
          </a:p>
          <a:p>
            <a:r>
              <a:rPr lang="en-US" sz="1200" dirty="0" smtClean="0"/>
              <a:t>(2)</a:t>
            </a:r>
            <a:r>
              <a:rPr lang="zh-CN" altLang="en-US" sz="1200" dirty="0" smtClean="0"/>
              <a:t>、</a:t>
            </a:r>
            <a:r>
              <a:rPr lang="en-US" sz="1200" dirty="0" smtClean="0"/>
              <a:t>CSPL</a:t>
            </a:r>
            <a:r>
              <a:rPr lang="zh-CN" altLang="en-US" sz="1200" dirty="0" smtClean="0"/>
              <a:t>只向业务提供有限的对外</a:t>
            </a:r>
            <a:r>
              <a:rPr lang="en-US" sz="1200" dirty="0" smtClean="0"/>
              <a:t>API</a:t>
            </a:r>
            <a:r>
              <a:rPr lang="zh-CN" altLang="en-US" sz="1200" dirty="0" smtClean="0"/>
              <a:t>和数据结构来实现</a:t>
            </a:r>
            <a:r>
              <a:rPr lang="en-US" sz="1200" dirty="0" err="1" smtClean="0"/>
              <a:t>Amf</a:t>
            </a:r>
            <a:r>
              <a:rPr lang="zh-CN" altLang="en-US" sz="1200" dirty="0" smtClean="0"/>
              <a:t>功能。</a:t>
            </a:r>
          </a:p>
          <a:p>
            <a:r>
              <a:rPr lang="en-US" sz="1200" dirty="0" smtClean="0"/>
              <a:t>(3)</a:t>
            </a:r>
            <a:r>
              <a:rPr lang="zh-CN" altLang="en-US" sz="1200" dirty="0" smtClean="0"/>
              <a:t>、</a:t>
            </a:r>
            <a:r>
              <a:rPr lang="en-US" sz="1200" dirty="0" smtClean="0"/>
              <a:t>CSPL</a:t>
            </a:r>
            <a:r>
              <a:rPr lang="zh-CN" altLang="en-US" sz="1200" dirty="0" smtClean="0"/>
              <a:t>需要重新封装</a:t>
            </a:r>
            <a:r>
              <a:rPr lang="en-US" sz="1200" dirty="0" err="1" smtClean="0"/>
              <a:t>Amf</a:t>
            </a:r>
            <a:r>
              <a:rPr lang="zh-CN" altLang="en-US" sz="1200" dirty="0" smtClean="0"/>
              <a:t>和</a:t>
            </a:r>
            <a:r>
              <a:rPr lang="en-US" sz="1200" dirty="0" err="1" smtClean="0"/>
              <a:t>checkPoint</a:t>
            </a:r>
            <a:r>
              <a:rPr lang="zh-CN" altLang="en-US" sz="1200" dirty="0" smtClean="0"/>
              <a:t>功能，将两者结合起来使用，使用状态机的方式来处理。</a:t>
            </a:r>
            <a:endParaRPr lang="zh-CN" altLang="en-US" sz="1200" dirty="0"/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1377" name="Object 1"/>
          <p:cNvGraphicFramePr>
            <a:graphicFrameLocks noChangeAspect="1"/>
          </p:cNvGraphicFramePr>
          <p:nvPr/>
        </p:nvGraphicFramePr>
        <p:xfrm>
          <a:off x="857224" y="2285992"/>
          <a:ext cx="2214578" cy="4301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4" r:id="rId3" imgW="3235511" imgH="5471284" progId="Visio.Drawing.11">
                  <p:embed/>
                </p:oleObj>
              </mc:Choice>
              <mc:Fallback>
                <p:oleObj r:id="rId3" imgW="3235511" imgH="5471284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285992"/>
                        <a:ext cx="2214578" cy="43012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285852" y="6488668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r>
              <a:rPr lang="zh-CN" altLang="en-US" sz="1400" dirty="0" smtClean="0"/>
              <a:t>备板流程图 </a:t>
            </a:r>
            <a:endParaRPr lang="zh-CN" altLang="en-US" sz="1400" dirty="0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4500562" y="2285992"/>
          <a:ext cx="2362200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5" r:id="rId5" imgW="3235511" imgH="5471284" progId="Visio.Drawing.11">
                  <p:embed/>
                </p:oleObj>
              </mc:Choice>
              <mc:Fallback>
                <p:oleObj r:id="rId5" imgW="3235511" imgH="5471284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2285992"/>
                        <a:ext cx="2362200" cy="423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5143504" y="648866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主板流程图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>
          <a:xfrm>
            <a:off x="3135313" y="2214563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模型抽象</a:t>
            </a:r>
          </a:p>
        </p:txBody>
      </p:sp>
      <p:sp>
        <p:nvSpPr>
          <p:cNvPr id="4" name="单圆角矩形 3"/>
          <p:cNvSpPr/>
          <p:nvPr/>
        </p:nvSpPr>
        <p:spPr>
          <a:xfrm flipH="1">
            <a:off x="2644775" y="2214563"/>
            <a:ext cx="490538" cy="369887"/>
          </a:xfrm>
          <a:prstGeom prst="round1Rect">
            <a:avLst>
              <a:gd name="adj" fmla="val 27147"/>
            </a:avLst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3135313" y="3563924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消息格式</a:t>
            </a:r>
          </a:p>
        </p:txBody>
      </p:sp>
      <p:sp>
        <p:nvSpPr>
          <p:cNvPr id="6" name="单圆角矩形 5"/>
          <p:cNvSpPr/>
          <p:nvPr/>
        </p:nvSpPr>
        <p:spPr>
          <a:xfrm flipH="1">
            <a:off x="2644775" y="3563924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单圆角矩形 16"/>
          <p:cNvSpPr/>
          <p:nvPr/>
        </p:nvSpPr>
        <p:spPr>
          <a:xfrm>
            <a:off x="3127375" y="2871788"/>
            <a:ext cx="2865438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通信机制</a:t>
            </a:r>
          </a:p>
        </p:txBody>
      </p:sp>
      <p:sp>
        <p:nvSpPr>
          <p:cNvPr id="18" name="单圆角矩形 17"/>
          <p:cNvSpPr/>
          <p:nvPr/>
        </p:nvSpPr>
        <p:spPr>
          <a:xfrm flipH="1">
            <a:off x="2636838" y="2871788"/>
            <a:ext cx="490537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4" name="日期占位符 5"/>
          <p:cNvSpPr txBox="1">
            <a:spLocks/>
          </p:cNvSpPr>
          <p:nvPr/>
        </p:nvSpPr>
        <p:spPr bwMode="auto">
          <a:xfrm>
            <a:off x="428625" y="428625"/>
            <a:ext cx="5929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设计思路</a:t>
            </a:r>
          </a:p>
        </p:txBody>
      </p:sp>
      <p:sp>
        <p:nvSpPr>
          <p:cNvPr id="9" name="单圆角矩形 8"/>
          <p:cNvSpPr/>
          <p:nvPr/>
        </p:nvSpPr>
        <p:spPr>
          <a:xfrm>
            <a:off x="3125788" y="4849799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启动流程及默认模块</a:t>
            </a:r>
          </a:p>
        </p:txBody>
      </p:sp>
      <p:sp>
        <p:nvSpPr>
          <p:cNvPr id="11" name="单圆角矩形 10"/>
          <p:cNvSpPr/>
          <p:nvPr/>
        </p:nvSpPr>
        <p:spPr>
          <a:xfrm flipH="1">
            <a:off x="2635250" y="4849799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单圆角矩形 12"/>
          <p:cNvSpPr/>
          <p:nvPr/>
        </p:nvSpPr>
        <p:spPr>
          <a:xfrm>
            <a:off x="3135313" y="4206862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内存管理</a:t>
            </a:r>
          </a:p>
        </p:txBody>
      </p:sp>
      <p:sp>
        <p:nvSpPr>
          <p:cNvPr id="16" name="单圆角矩形 15"/>
          <p:cNvSpPr/>
          <p:nvPr/>
        </p:nvSpPr>
        <p:spPr>
          <a:xfrm flipH="1">
            <a:off x="2644775" y="4206862"/>
            <a:ext cx="490538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单圆角矩形 13"/>
          <p:cNvSpPr/>
          <p:nvPr/>
        </p:nvSpPr>
        <p:spPr>
          <a:xfrm>
            <a:off x="3141663" y="5492737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版本信息</a:t>
            </a:r>
          </a:p>
        </p:txBody>
      </p:sp>
      <p:sp>
        <p:nvSpPr>
          <p:cNvPr id="15" name="单圆角矩形 14"/>
          <p:cNvSpPr/>
          <p:nvPr/>
        </p:nvSpPr>
        <p:spPr>
          <a:xfrm flipH="1">
            <a:off x="2651125" y="5492737"/>
            <a:ext cx="490538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日期占位符 5"/>
          <p:cNvSpPr txBox="1">
            <a:spLocks/>
          </p:cNvSpPr>
          <p:nvPr/>
        </p:nvSpPr>
        <p:spPr bwMode="auto">
          <a:xfrm>
            <a:off x="357158" y="357166"/>
            <a:ext cx="47863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主备倒换</a:t>
            </a:r>
            <a:endParaRPr lang="zh-CN" altLang="en-US" b="1" dirty="0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57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0353" name="Object 1"/>
          <p:cNvGraphicFramePr>
            <a:graphicFrameLocks noChangeAspect="1"/>
          </p:cNvGraphicFramePr>
          <p:nvPr/>
        </p:nvGraphicFramePr>
        <p:xfrm>
          <a:off x="1142976" y="1643050"/>
          <a:ext cx="6572296" cy="350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7" r:id="rId3" imgW="8531211" imgH="5273152" progId="Visio.Drawing.11">
                  <p:embed/>
                </p:oleObj>
              </mc:Choice>
              <mc:Fallback>
                <p:oleObj r:id="rId3" imgW="8531211" imgH="5273152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643050"/>
                        <a:ext cx="6572296" cy="3500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71472" y="1214422"/>
            <a:ext cx="1643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基站主备场景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2910" y="5286388"/>
            <a:ext cx="7715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      主控板通过浮动</a:t>
            </a:r>
            <a:r>
              <a:rPr lang="en-US" sz="1200" dirty="0" smtClean="0"/>
              <a:t>IP</a:t>
            </a:r>
            <a:r>
              <a:rPr lang="zh-CN" altLang="en-US" sz="1200" dirty="0" smtClean="0"/>
              <a:t>与基带板交互，如上图，主控板的浮动</a:t>
            </a:r>
            <a:r>
              <a:rPr lang="en-US" sz="1200" dirty="0" smtClean="0"/>
              <a:t>IP</a:t>
            </a:r>
            <a:r>
              <a:rPr lang="zh-CN" altLang="en-US" sz="1200" dirty="0" smtClean="0"/>
              <a:t>为</a:t>
            </a:r>
            <a:r>
              <a:rPr lang="en-US" sz="1200" dirty="0" smtClean="0"/>
              <a:t>10.11.1.130</a:t>
            </a:r>
            <a:r>
              <a:rPr lang="zh-CN" altLang="en-US" sz="1200" dirty="0" smtClean="0"/>
              <a:t>，开始在</a:t>
            </a:r>
            <a:r>
              <a:rPr lang="en-US" sz="1200" dirty="0" smtClean="0"/>
              <a:t>CB1</a:t>
            </a:r>
            <a:r>
              <a:rPr lang="zh-CN" altLang="en-US" sz="1200" dirty="0" smtClean="0"/>
              <a:t>上设置，当发生主备倒换，</a:t>
            </a:r>
            <a:r>
              <a:rPr lang="en-US" sz="1200" dirty="0" smtClean="0"/>
              <a:t>CB1</a:t>
            </a:r>
            <a:r>
              <a:rPr lang="zh-CN" altLang="en-US" sz="1200" dirty="0" smtClean="0"/>
              <a:t>上关闭浮动</a:t>
            </a:r>
            <a:r>
              <a:rPr lang="en-US" sz="1200" dirty="0" smtClean="0"/>
              <a:t>IP</a:t>
            </a:r>
            <a:r>
              <a:rPr lang="zh-CN" altLang="en-US" sz="1200" dirty="0" smtClean="0"/>
              <a:t>，在</a:t>
            </a:r>
            <a:r>
              <a:rPr lang="en-US" sz="1200" dirty="0" smtClean="0"/>
              <a:t>CB2</a:t>
            </a:r>
            <a:r>
              <a:rPr lang="zh-CN" altLang="en-US" sz="1200" dirty="0" smtClean="0"/>
              <a:t>上设置浮动</a:t>
            </a:r>
            <a:r>
              <a:rPr lang="en-US" sz="1200" dirty="0" smtClean="0"/>
              <a:t>IP</a:t>
            </a:r>
            <a:r>
              <a:rPr lang="zh-CN" altLang="en-US" sz="1200" dirty="0" smtClean="0"/>
              <a:t>。相应的</a:t>
            </a:r>
            <a:r>
              <a:rPr lang="en-US" sz="1200" dirty="0" smtClean="0"/>
              <a:t>OAM</a:t>
            </a:r>
            <a:r>
              <a:rPr lang="zh-CN" altLang="en-US" sz="1200" dirty="0" smtClean="0"/>
              <a:t>会通知基带板的薄平台，基带板上有两个网卡，薄平台需要控制始终与当前主用主控板连接的网卡设置同一个</a:t>
            </a:r>
            <a:r>
              <a:rPr lang="en-US" sz="1200" dirty="0" smtClean="0"/>
              <a:t>IP</a:t>
            </a:r>
            <a:r>
              <a:rPr lang="zh-CN" altLang="en-US" sz="1200" dirty="0" smtClean="0"/>
              <a:t>地址，比如开始时设置的</a:t>
            </a:r>
            <a:r>
              <a:rPr lang="en-US" sz="1200" dirty="0" smtClean="0"/>
              <a:t>Eth2</a:t>
            </a:r>
            <a:r>
              <a:rPr lang="zh-CN" altLang="en-US" sz="1200" dirty="0" smtClean="0"/>
              <a:t>网卡</a:t>
            </a:r>
            <a:r>
              <a:rPr lang="en-US" sz="1200" dirty="0" smtClean="0"/>
              <a:t>IP</a:t>
            </a:r>
            <a:r>
              <a:rPr lang="zh-CN" altLang="en-US" sz="1200" dirty="0" smtClean="0"/>
              <a:t>地址为</a:t>
            </a:r>
            <a:r>
              <a:rPr lang="en-US" sz="1200" dirty="0" smtClean="0"/>
              <a:t>192.168.1.4</a:t>
            </a:r>
            <a:r>
              <a:rPr lang="zh-CN" altLang="en-US" sz="1200" dirty="0" smtClean="0"/>
              <a:t>，此时</a:t>
            </a:r>
            <a:r>
              <a:rPr lang="en-US" sz="1200" dirty="0" smtClean="0"/>
              <a:t>Eth3</a:t>
            </a:r>
            <a:r>
              <a:rPr lang="zh-CN" altLang="en-US" sz="1200" dirty="0" smtClean="0"/>
              <a:t>关闭，当收到</a:t>
            </a:r>
            <a:r>
              <a:rPr lang="en-US" sz="1200" dirty="0" smtClean="0"/>
              <a:t>OAM</a:t>
            </a:r>
            <a:r>
              <a:rPr lang="zh-CN" altLang="en-US" sz="1200" dirty="0" smtClean="0"/>
              <a:t>的切换通知，关闭</a:t>
            </a:r>
            <a:r>
              <a:rPr lang="en-US" sz="1200" dirty="0" smtClean="0"/>
              <a:t>Eth2</a:t>
            </a:r>
            <a:r>
              <a:rPr lang="zh-CN" altLang="en-US" sz="1200" dirty="0" smtClean="0"/>
              <a:t>，在</a:t>
            </a:r>
            <a:r>
              <a:rPr lang="en-US" sz="1200" dirty="0" smtClean="0"/>
              <a:t>Eth3</a:t>
            </a:r>
            <a:r>
              <a:rPr lang="zh-CN" altLang="en-US" sz="1200" dirty="0" smtClean="0"/>
              <a:t>上设置</a:t>
            </a:r>
            <a:r>
              <a:rPr lang="en-US" sz="1200" dirty="0" smtClean="0"/>
              <a:t>IP 192.168.1.4</a:t>
            </a:r>
            <a:r>
              <a:rPr lang="zh-CN" altLang="en-US" sz="1200" dirty="0" smtClean="0"/>
              <a:t>。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>
          <a:xfrm>
            <a:off x="3131840" y="1556792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事件服务</a:t>
            </a:r>
          </a:p>
        </p:txBody>
      </p:sp>
      <p:sp>
        <p:nvSpPr>
          <p:cNvPr id="4" name="单圆角矩形 3"/>
          <p:cNvSpPr/>
          <p:nvPr/>
        </p:nvSpPr>
        <p:spPr>
          <a:xfrm flipH="1">
            <a:off x="2641302" y="1556792"/>
            <a:ext cx="490538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3131840" y="2901404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en-US" altLang="zh-CN" sz="1600" b="1" kern="0" dirty="0" err="1">
                <a:latin typeface="微软雅黑" pitchFamily="34" charset="-122"/>
                <a:ea typeface="微软雅黑" pitchFamily="34" charset="-122"/>
              </a:rPr>
              <a:t>cliDebug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单圆角矩形 5"/>
          <p:cNvSpPr/>
          <p:nvPr/>
        </p:nvSpPr>
        <p:spPr>
          <a:xfrm flipH="1">
            <a:off x="2641302" y="2901404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单圆角矩形 16"/>
          <p:cNvSpPr/>
          <p:nvPr/>
        </p:nvSpPr>
        <p:spPr>
          <a:xfrm>
            <a:off x="3123902" y="2214017"/>
            <a:ext cx="2865438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日志服务</a:t>
            </a:r>
          </a:p>
        </p:txBody>
      </p:sp>
      <p:sp>
        <p:nvSpPr>
          <p:cNvPr id="18" name="单圆角矩形 17"/>
          <p:cNvSpPr/>
          <p:nvPr/>
        </p:nvSpPr>
        <p:spPr>
          <a:xfrm flipH="1">
            <a:off x="2633365" y="2214017"/>
            <a:ext cx="490537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496" name="日期占位符 5"/>
          <p:cNvSpPr txBox="1">
            <a:spLocks/>
          </p:cNvSpPr>
          <p:nvPr/>
        </p:nvSpPr>
        <p:spPr bwMode="auto">
          <a:xfrm>
            <a:off x="428625" y="428625"/>
            <a:ext cx="5929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组件</a:t>
            </a:r>
          </a:p>
        </p:txBody>
      </p:sp>
      <p:sp>
        <p:nvSpPr>
          <p:cNvPr id="9" name="单圆角矩形 8"/>
          <p:cNvSpPr/>
          <p:nvPr/>
        </p:nvSpPr>
        <p:spPr>
          <a:xfrm>
            <a:off x="3122315" y="4187279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守护进程</a:t>
            </a:r>
          </a:p>
        </p:txBody>
      </p:sp>
      <p:sp>
        <p:nvSpPr>
          <p:cNvPr id="11" name="单圆角矩形 10"/>
          <p:cNvSpPr/>
          <p:nvPr/>
        </p:nvSpPr>
        <p:spPr>
          <a:xfrm flipH="1">
            <a:off x="2631777" y="4187279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单圆角矩形 12"/>
          <p:cNvSpPr/>
          <p:nvPr/>
        </p:nvSpPr>
        <p:spPr>
          <a:xfrm>
            <a:off x="3131840" y="3544342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黑盒子</a:t>
            </a:r>
          </a:p>
        </p:txBody>
      </p:sp>
      <p:sp>
        <p:nvSpPr>
          <p:cNvPr id="16" name="单圆角矩形 15"/>
          <p:cNvSpPr/>
          <p:nvPr/>
        </p:nvSpPr>
        <p:spPr>
          <a:xfrm flipH="1">
            <a:off x="2641302" y="3544342"/>
            <a:ext cx="490538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单圆角矩形 13"/>
          <p:cNvSpPr/>
          <p:nvPr/>
        </p:nvSpPr>
        <p:spPr>
          <a:xfrm>
            <a:off x="3122315" y="5473175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常用算法</a:t>
            </a:r>
            <a:endParaRPr lang="zh-CN" altLang="en-US" sz="16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单圆角矩形 14"/>
          <p:cNvSpPr/>
          <p:nvPr/>
        </p:nvSpPr>
        <p:spPr>
          <a:xfrm flipH="1">
            <a:off x="2631777" y="5473175"/>
            <a:ext cx="490538" cy="369888"/>
          </a:xfrm>
          <a:prstGeom prst="round1Rect">
            <a:avLst>
              <a:gd name="adj" fmla="val 27147"/>
            </a:avLst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6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单圆角矩形 20"/>
          <p:cNvSpPr/>
          <p:nvPr/>
        </p:nvSpPr>
        <p:spPr>
          <a:xfrm>
            <a:off x="3130239" y="4842931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主备倒换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单圆角矩形 21"/>
          <p:cNvSpPr/>
          <p:nvPr/>
        </p:nvSpPr>
        <p:spPr>
          <a:xfrm flipH="1">
            <a:off x="2639701" y="4842931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单圆角矩形 26"/>
          <p:cNvSpPr/>
          <p:nvPr/>
        </p:nvSpPr>
        <p:spPr>
          <a:xfrm>
            <a:off x="3130238" y="6103419"/>
            <a:ext cx="2865438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单圆角矩形 27"/>
          <p:cNvSpPr/>
          <p:nvPr/>
        </p:nvSpPr>
        <p:spPr>
          <a:xfrm flipH="1">
            <a:off x="2639701" y="6103419"/>
            <a:ext cx="490537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70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5"/>
          <p:cNvSpPr txBox="1">
            <a:spLocks/>
          </p:cNvSpPr>
          <p:nvPr/>
        </p:nvSpPr>
        <p:spPr bwMode="auto">
          <a:xfrm>
            <a:off x="428625" y="404813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常用算法简介</a:t>
            </a:r>
            <a:endParaRPr lang="zh-CN" altLang="en-US" b="1" dirty="0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625" y="1047750"/>
            <a:ext cx="8480425" cy="52937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 smtClean="0"/>
              <a:t>CSPL</a:t>
            </a:r>
            <a:r>
              <a:rPr lang="zh-CN" altLang="en-US" dirty="0" smtClean="0"/>
              <a:t>中常用算法库位于目录</a:t>
            </a:r>
            <a:r>
              <a:rPr lang="en-US" altLang="zh-CN" dirty="0" err="1" smtClean="0"/>
              <a:t>cspl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/core/</a:t>
            </a:r>
            <a:r>
              <a:rPr lang="en-US" altLang="zh-CN" dirty="0" err="1" smtClean="0"/>
              <a:t>ylib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中：</a:t>
            </a:r>
            <a:endParaRPr lang="en-US" altLang="zh-CN" dirty="0"/>
          </a:p>
          <a:p>
            <a:pPr marL="285750" indent="-28575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位图算法</a:t>
            </a: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zh-CN" altLang="en-US" sz="1600" dirty="0" smtClean="0"/>
              <a:t>     位于</a:t>
            </a:r>
            <a:r>
              <a:rPr lang="en-US" altLang="zh-CN" sz="1600" dirty="0" err="1" smtClean="0"/>
              <a:t>ylib-bitmap.c</a:t>
            </a:r>
            <a:r>
              <a:rPr lang="zh-CN" altLang="en-US" sz="1600" dirty="0" smtClean="0"/>
              <a:t>文件中；</a:t>
            </a:r>
            <a:r>
              <a:rPr lang="en-US" altLang="zh-CN" sz="1600" dirty="0" err="1" smtClean="0"/>
              <a:t>cspl</a:t>
            </a:r>
            <a:r>
              <a:rPr lang="zh-CN" altLang="en-US" sz="1600" dirty="0" smtClean="0"/>
              <a:t>中定时器的超时时间排序使用此算法，用于获取距离当前时间最短的定时器超时时间间隔。</a:t>
            </a:r>
            <a:endParaRPr lang="en-US" altLang="zh-CN" sz="1600" dirty="0"/>
          </a:p>
          <a:p>
            <a:pPr marL="285750" indent="-28575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zh-CN" dirty="0" err="1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c</a:t>
            </a:r>
            <a:r>
              <a:rPr lang="en-US" altLang="zh-CN" dirty="0" err="1" smtClean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rc</a:t>
            </a:r>
            <a:r>
              <a:rPr lang="zh-CN" altLang="en-US" dirty="0" smtClean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算法</a:t>
            </a:r>
            <a:endParaRPr lang="en-US" altLang="zh-CN" dirty="0" smtClean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zh-CN" altLang="en-US" sz="1600" dirty="0" smtClean="0"/>
              <a:t>     位于</a:t>
            </a:r>
            <a:r>
              <a:rPr lang="en-US" altLang="zh-CN" sz="1600" dirty="0" err="1"/>
              <a:t>ylib-crc.c</a:t>
            </a:r>
            <a:r>
              <a:rPr lang="zh-CN" altLang="en-US" sz="1600" dirty="0" smtClean="0"/>
              <a:t>文件</a:t>
            </a:r>
            <a:r>
              <a:rPr lang="zh-CN" altLang="en-US" sz="1600" dirty="0"/>
              <a:t>中</a:t>
            </a:r>
            <a:r>
              <a:rPr lang="zh-CN" altLang="en-US" sz="1600" dirty="0" smtClean="0"/>
              <a:t>；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位、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位、</a:t>
            </a:r>
            <a:r>
              <a:rPr lang="en-US" altLang="zh-CN" sz="1600" dirty="0" smtClean="0"/>
              <a:t>32</a:t>
            </a:r>
            <a:r>
              <a:rPr lang="zh-CN" altLang="en-US" sz="1600" dirty="0" smtClean="0"/>
              <a:t>位</a:t>
            </a:r>
            <a:r>
              <a:rPr lang="en-US" altLang="zh-CN" sz="1600" dirty="0" err="1" smtClean="0"/>
              <a:t>crc</a:t>
            </a:r>
            <a:r>
              <a:rPr lang="zh-CN" altLang="en-US" sz="1600" dirty="0" smtClean="0"/>
              <a:t>算法</a:t>
            </a:r>
            <a:endParaRPr lang="en-US" altLang="zh-CN" sz="1600" dirty="0" smtClean="0"/>
          </a:p>
          <a:p>
            <a:pPr marL="285750" indent="-28575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哈希算法</a:t>
            </a: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00" dirty="0" smtClean="0"/>
              <a:t>     </a:t>
            </a:r>
            <a:r>
              <a:rPr lang="zh-CN" altLang="en-US" sz="1600" dirty="0" smtClean="0"/>
              <a:t>位于</a:t>
            </a:r>
            <a:r>
              <a:rPr lang="en-US" altLang="zh-CN" sz="1600" dirty="0" err="1" smtClean="0"/>
              <a:t>ylib-hash.c</a:t>
            </a:r>
            <a:r>
              <a:rPr lang="zh-CN" altLang="en-US" sz="1600" dirty="0" smtClean="0"/>
              <a:t>文件中；根据</a:t>
            </a:r>
            <a:r>
              <a:rPr lang="zh-CN" altLang="en-US" sz="1600" dirty="0"/>
              <a:t>关键码值</a:t>
            </a:r>
            <a:r>
              <a:rPr lang="en-US" altLang="zh-CN" sz="1600" dirty="0"/>
              <a:t>(Key value)</a:t>
            </a:r>
            <a:r>
              <a:rPr lang="zh-CN" altLang="en-US" sz="1600" dirty="0"/>
              <a:t>而直接进行访问</a:t>
            </a:r>
            <a:r>
              <a:rPr lang="zh-CN" altLang="en-US" sz="1600" dirty="0" smtClean="0"/>
              <a:t>的数据结构。即通过</a:t>
            </a:r>
            <a:r>
              <a:rPr lang="zh-CN" altLang="en-US" sz="1600" dirty="0"/>
              <a:t>把关键码值映射到表中一个位置来访问记录，以加快查找的</a:t>
            </a:r>
            <a:r>
              <a:rPr lang="zh-CN" altLang="en-US" sz="1600" dirty="0" smtClean="0"/>
              <a:t>速度。</a:t>
            </a:r>
            <a:endParaRPr lang="en-US" altLang="zh-CN" sz="1600" dirty="0" smtClean="0"/>
          </a:p>
          <a:p>
            <a:pPr marL="285750" indent="-28575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双链表算法</a:t>
            </a:r>
            <a:endParaRPr lang="en-US" altLang="zh-CN" dirty="0" smtClean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zh-CN" altLang="en-US" sz="1600" dirty="0" smtClean="0"/>
              <a:t>     位于</a:t>
            </a:r>
            <a:r>
              <a:rPr lang="en-US" altLang="zh-CN" sz="1600" dirty="0" err="1"/>
              <a:t>ylib-list.c</a:t>
            </a:r>
            <a:r>
              <a:rPr lang="zh-CN" altLang="en-US" sz="1600" dirty="0"/>
              <a:t>文件</a:t>
            </a:r>
            <a:r>
              <a:rPr lang="zh-CN" altLang="en-US" sz="1600" dirty="0" smtClean="0"/>
              <a:t>中；</a:t>
            </a:r>
            <a:r>
              <a:rPr lang="en-US" altLang="zh-CN" sz="1600" dirty="0" err="1" smtClean="0"/>
              <a:t>cspl</a:t>
            </a:r>
            <a:r>
              <a:rPr lang="zh-CN" altLang="en-US" sz="1600" dirty="0" smtClean="0"/>
              <a:t>内部大量使用，如在</a:t>
            </a:r>
            <a:r>
              <a:rPr lang="en-US" altLang="zh-CN" sz="1600" dirty="0" err="1" smtClean="0"/>
              <a:t>qvars.modules</a:t>
            </a:r>
            <a:r>
              <a:rPr lang="zh-CN" altLang="en-US" sz="1600" dirty="0"/>
              <a:t>双</a:t>
            </a:r>
            <a:r>
              <a:rPr lang="zh-CN" altLang="en-US" sz="1600" dirty="0" smtClean="0"/>
              <a:t>链表用于遍历此</a:t>
            </a:r>
            <a:r>
              <a:rPr lang="en-US" altLang="zh-CN" sz="1600" dirty="0" smtClean="0"/>
              <a:t>driver</a:t>
            </a:r>
            <a:r>
              <a:rPr lang="zh-CN" altLang="en-US" sz="1600" dirty="0" smtClean="0"/>
              <a:t>下所有的</a:t>
            </a:r>
            <a:r>
              <a:rPr lang="en-US" altLang="zh-CN" sz="1600" dirty="0" smtClean="0"/>
              <a:t>module</a:t>
            </a:r>
            <a:r>
              <a:rPr lang="zh-CN" altLang="en-US" sz="1600" dirty="0" smtClean="0"/>
              <a:t>信息</a:t>
            </a:r>
            <a:endParaRPr lang="en-US" altLang="zh-CN" sz="1600" dirty="0"/>
          </a:p>
          <a:p>
            <a:pPr marL="285750" indent="-28575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单链表算法</a:t>
            </a:r>
            <a:endParaRPr lang="en-US" altLang="zh-CN" dirty="0" smtClean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zh-CN" altLang="en-US" dirty="0" smtClean="0"/>
              <a:t>    位于</a:t>
            </a:r>
            <a:r>
              <a:rPr lang="en-US" altLang="zh-CN" dirty="0" err="1"/>
              <a:t>ylib-pool.c</a:t>
            </a:r>
            <a:r>
              <a:rPr lang="zh-CN" altLang="en-US" dirty="0" smtClean="0"/>
              <a:t>文件</a:t>
            </a:r>
            <a:r>
              <a:rPr lang="zh-CN" altLang="en-US" dirty="0"/>
              <a:t>中；</a:t>
            </a:r>
            <a:r>
              <a:rPr lang="en-US" altLang="zh-CN" dirty="0" err="1" smtClean="0"/>
              <a:t>cspl</a:t>
            </a:r>
            <a:r>
              <a:rPr lang="zh-CN" altLang="en-US" dirty="0" smtClean="0"/>
              <a:t>中内存池</a:t>
            </a:r>
            <a:r>
              <a:rPr lang="en-US" altLang="zh-CN" dirty="0" err="1" smtClean="0"/>
              <a:t>qpool</a:t>
            </a:r>
            <a:r>
              <a:rPr lang="en-US" altLang="zh-CN" dirty="0"/>
              <a:t>. l</a:t>
            </a:r>
            <a:r>
              <a:rPr lang="en-US" altLang="zh-CN" dirty="0" smtClean="0"/>
              <a:t>ist</a:t>
            </a:r>
            <a:r>
              <a:rPr lang="zh-CN" altLang="en-US" dirty="0" smtClean="0"/>
              <a:t>单链表用于链接所有</a:t>
            </a:r>
            <a:r>
              <a:rPr lang="en-US" altLang="zh-CN" dirty="0" err="1" smtClean="0"/>
              <a:t>qbuf</a:t>
            </a:r>
            <a:r>
              <a:rPr lang="zh-CN" altLang="en-US" dirty="0" smtClean="0"/>
              <a:t>结构体</a:t>
            </a: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91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5"/>
          <p:cNvSpPr txBox="1">
            <a:spLocks/>
          </p:cNvSpPr>
          <p:nvPr/>
        </p:nvSpPr>
        <p:spPr bwMode="auto">
          <a:xfrm>
            <a:off x="428625" y="404813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常用算法简介</a:t>
            </a:r>
            <a:endParaRPr lang="zh-CN" altLang="en-US" b="1" dirty="0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625" y="1047750"/>
            <a:ext cx="8480425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优先级队列算法</a:t>
            </a: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zh-CN" altLang="en-US" sz="1600" dirty="0" smtClean="0"/>
              <a:t>     位于</a:t>
            </a:r>
            <a:r>
              <a:rPr lang="en-US" altLang="zh-CN" sz="1600" dirty="0" err="1"/>
              <a:t>ylib-squeue.c</a:t>
            </a:r>
            <a:r>
              <a:rPr lang="zh-CN" altLang="en-US" sz="1600" dirty="0" smtClean="0"/>
              <a:t>文件中；</a:t>
            </a:r>
            <a:r>
              <a:rPr lang="en-US" altLang="zh-CN" sz="1600" dirty="0" err="1" smtClean="0"/>
              <a:t>cspl</a:t>
            </a:r>
            <a:r>
              <a:rPr lang="zh-CN" altLang="en-US" sz="1600" dirty="0" smtClean="0"/>
              <a:t>中</a:t>
            </a:r>
            <a:r>
              <a:rPr lang="en-US" altLang="zh-CN" sz="1600" dirty="0" smtClean="0"/>
              <a:t>driver</a:t>
            </a:r>
            <a:r>
              <a:rPr lang="zh-CN" altLang="en-US" sz="1600" dirty="0" smtClean="0"/>
              <a:t>中的接收、发送队列中压入、弹出</a:t>
            </a:r>
            <a:r>
              <a:rPr lang="en-US" altLang="zh-CN" sz="1600" dirty="0" err="1" smtClean="0"/>
              <a:t>cspl</a:t>
            </a:r>
            <a:r>
              <a:rPr lang="zh-CN" altLang="en-US" sz="1600" dirty="0" smtClean="0"/>
              <a:t>消息时均使用此算法。</a:t>
            </a:r>
            <a:endParaRPr lang="en-US" altLang="zh-CN" sz="1600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marL="285750" indent="-28575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红黑</a:t>
            </a:r>
            <a:r>
              <a:rPr lang="zh-CN" altLang="en-US" dirty="0" smtClean="0">
                <a:solidFill>
                  <a:srgbClr val="0070C0"/>
                </a:solidFill>
                <a:latin typeface="Arial" charset="0"/>
                <a:ea typeface="宋体" charset="-122"/>
                <a:cs typeface="Times New Roman" pitchFamily="18" charset="0"/>
              </a:rPr>
              <a:t>树算法</a:t>
            </a: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  <a:p>
            <a:pPr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00" dirty="0" smtClean="0"/>
              <a:t>     </a:t>
            </a:r>
            <a:r>
              <a:rPr lang="zh-CN" altLang="en-US" sz="1600" dirty="0" smtClean="0"/>
              <a:t>位于</a:t>
            </a:r>
            <a:r>
              <a:rPr lang="en-US" altLang="zh-CN" sz="1600" dirty="0" err="1"/>
              <a:t>ylib-tree.c</a:t>
            </a:r>
            <a:r>
              <a:rPr lang="zh-CN" altLang="en-US" sz="1600" dirty="0" smtClean="0"/>
              <a:t>文件中；</a:t>
            </a:r>
            <a:r>
              <a:rPr lang="zh-CN" altLang="en-US" sz="1600" dirty="0"/>
              <a:t>一种自平衡二叉查找树</a:t>
            </a:r>
            <a:r>
              <a:rPr lang="zh-CN" altLang="en-US" sz="1600" dirty="0" smtClean="0"/>
              <a:t>，典型</a:t>
            </a:r>
            <a:r>
              <a:rPr lang="zh-CN" altLang="en-US" sz="1600" dirty="0"/>
              <a:t>的用途是实现关联</a:t>
            </a:r>
            <a:r>
              <a:rPr lang="zh-CN" altLang="en-US" sz="1600" dirty="0" smtClean="0"/>
              <a:t>数组，</a:t>
            </a:r>
            <a:r>
              <a:rPr lang="zh-CN" altLang="en-US" sz="1600" dirty="0"/>
              <a:t>获得较高的查找</a:t>
            </a:r>
            <a:r>
              <a:rPr lang="zh-CN" altLang="en-US" sz="1600" dirty="0" smtClean="0"/>
              <a:t>性能。</a:t>
            </a:r>
            <a:r>
              <a:rPr lang="en-US" altLang="zh-CN" sz="1600" dirty="0" err="1"/>
              <a:t>c</a:t>
            </a:r>
            <a:r>
              <a:rPr lang="en-US" altLang="zh-CN" sz="1600" dirty="0" err="1" smtClean="0"/>
              <a:t>spl</a:t>
            </a:r>
            <a:r>
              <a:rPr lang="zh-CN" altLang="en-US" sz="1600" dirty="0" smtClean="0"/>
              <a:t>中</a:t>
            </a:r>
            <a:r>
              <a:rPr lang="en-US" altLang="zh-CN" sz="1600" dirty="0"/>
              <a:t>QMODULE </a:t>
            </a:r>
            <a:r>
              <a:rPr lang="en-US" altLang="zh-CN" sz="1600" dirty="0" err="1"/>
              <a:t>qvGetService</a:t>
            </a:r>
            <a:r>
              <a:rPr lang="en-US" altLang="zh-CN" sz="1600" dirty="0"/>
              <a:t>( unsigned long name 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函数使用了此算法，通过对</a:t>
            </a:r>
            <a:r>
              <a:rPr lang="en-US" altLang="zh-CN" sz="1600" dirty="0" err="1" smtClean="0"/>
              <a:t>qvcontext</a:t>
            </a:r>
            <a:r>
              <a:rPr lang="en-US" altLang="zh-CN" sz="1600" dirty="0"/>
              <a:t>. </a:t>
            </a:r>
            <a:r>
              <a:rPr lang="en-US" altLang="zh-CN" sz="1600" dirty="0" smtClean="0"/>
              <a:t>services(YTREE)</a:t>
            </a:r>
            <a:r>
              <a:rPr lang="zh-CN" altLang="en-US" sz="1600" dirty="0" smtClean="0"/>
              <a:t>红黑树遍历来获取</a:t>
            </a:r>
            <a:r>
              <a:rPr lang="en-US" altLang="zh-CN" sz="1600" dirty="0" smtClean="0"/>
              <a:t>name</a:t>
            </a:r>
            <a:r>
              <a:rPr lang="zh-CN" altLang="en-US" sz="1600" dirty="0" smtClean="0"/>
              <a:t>所指向的</a:t>
            </a:r>
            <a:r>
              <a:rPr lang="en-US" altLang="zh-CN" sz="1600" dirty="0" err="1" smtClean="0"/>
              <a:t>qmodule</a:t>
            </a:r>
            <a:r>
              <a:rPr lang="zh-CN" altLang="en-US" sz="1600" dirty="0"/>
              <a:t>结构体</a:t>
            </a:r>
            <a:r>
              <a:rPr lang="zh-CN" altLang="en-US" sz="1600" dirty="0" smtClean="0"/>
              <a:t>指针</a:t>
            </a:r>
            <a:endParaRPr lang="en-US" altLang="zh-CN" sz="1600" dirty="0" smtClean="0"/>
          </a:p>
          <a:p>
            <a:pPr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>
          <a:xfrm>
            <a:off x="3131840" y="1556792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事件服务</a:t>
            </a:r>
          </a:p>
        </p:txBody>
      </p:sp>
      <p:sp>
        <p:nvSpPr>
          <p:cNvPr id="4" name="单圆角矩形 3"/>
          <p:cNvSpPr/>
          <p:nvPr/>
        </p:nvSpPr>
        <p:spPr>
          <a:xfrm flipH="1">
            <a:off x="2641302" y="1556792"/>
            <a:ext cx="490538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3131840" y="2901404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en-US" altLang="zh-CN" sz="1600" b="1" kern="0" dirty="0" err="1">
                <a:latin typeface="微软雅黑" pitchFamily="34" charset="-122"/>
                <a:ea typeface="微软雅黑" pitchFamily="34" charset="-122"/>
              </a:rPr>
              <a:t>cliDebug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单圆角矩形 5"/>
          <p:cNvSpPr/>
          <p:nvPr/>
        </p:nvSpPr>
        <p:spPr>
          <a:xfrm flipH="1">
            <a:off x="2641302" y="2901404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单圆角矩形 16"/>
          <p:cNvSpPr/>
          <p:nvPr/>
        </p:nvSpPr>
        <p:spPr>
          <a:xfrm>
            <a:off x="3123902" y="2214017"/>
            <a:ext cx="2865438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日志服务</a:t>
            </a:r>
          </a:p>
        </p:txBody>
      </p:sp>
      <p:sp>
        <p:nvSpPr>
          <p:cNvPr id="18" name="单圆角矩形 17"/>
          <p:cNvSpPr/>
          <p:nvPr/>
        </p:nvSpPr>
        <p:spPr>
          <a:xfrm flipH="1">
            <a:off x="2633365" y="2214017"/>
            <a:ext cx="490537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496" name="日期占位符 5"/>
          <p:cNvSpPr txBox="1">
            <a:spLocks/>
          </p:cNvSpPr>
          <p:nvPr/>
        </p:nvSpPr>
        <p:spPr bwMode="auto">
          <a:xfrm>
            <a:off x="428625" y="428625"/>
            <a:ext cx="5929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组件</a:t>
            </a:r>
          </a:p>
        </p:txBody>
      </p:sp>
      <p:sp>
        <p:nvSpPr>
          <p:cNvPr id="9" name="单圆角矩形 8"/>
          <p:cNvSpPr/>
          <p:nvPr/>
        </p:nvSpPr>
        <p:spPr>
          <a:xfrm>
            <a:off x="3122315" y="4187279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守护进程</a:t>
            </a:r>
          </a:p>
        </p:txBody>
      </p:sp>
      <p:sp>
        <p:nvSpPr>
          <p:cNvPr id="11" name="单圆角矩形 10"/>
          <p:cNvSpPr/>
          <p:nvPr/>
        </p:nvSpPr>
        <p:spPr>
          <a:xfrm flipH="1">
            <a:off x="2631777" y="4187279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单圆角矩形 12"/>
          <p:cNvSpPr/>
          <p:nvPr/>
        </p:nvSpPr>
        <p:spPr>
          <a:xfrm>
            <a:off x="3131840" y="3544342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黑盒子</a:t>
            </a:r>
          </a:p>
        </p:txBody>
      </p:sp>
      <p:sp>
        <p:nvSpPr>
          <p:cNvPr id="16" name="单圆角矩形 15"/>
          <p:cNvSpPr/>
          <p:nvPr/>
        </p:nvSpPr>
        <p:spPr>
          <a:xfrm flipH="1">
            <a:off x="2641302" y="3544342"/>
            <a:ext cx="490538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单圆角矩形 20"/>
          <p:cNvSpPr/>
          <p:nvPr/>
        </p:nvSpPr>
        <p:spPr>
          <a:xfrm>
            <a:off x="3130239" y="4842931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主备倒换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单圆角矩形 21"/>
          <p:cNvSpPr/>
          <p:nvPr/>
        </p:nvSpPr>
        <p:spPr>
          <a:xfrm flipH="1">
            <a:off x="2639701" y="4842931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单圆角矩形 22"/>
          <p:cNvSpPr/>
          <p:nvPr/>
        </p:nvSpPr>
        <p:spPr>
          <a:xfrm>
            <a:off x="3130239" y="6128827"/>
            <a:ext cx="2865437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16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单圆角矩形 23"/>
          <p:cNvSpPr/>
          <p:nvPr/>
        </p:nvSpPr>
        <p:spPr>
          <a:xfrm flipH="1">
            <a:off x="2639701" y="6128827"/>
            <a:ext cx="490538" cy="369887"/>
          </a:xfrm>
          <a:prstGeom prst="round1Rect">
            <a:avLst>
              <a:gd name="adj" fmla="val 27147"/>
            </a:avLst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6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单圆角矩形 18"/>
          <p:cNvSpPr/>
          <p:nvPr/>
        </p:nvSpPr>
        <p:spPr>
          <a:xfrm>
            <a:off x="3130239" y="5473175"/>
            <a:ext cx="2865437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常用算法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单圆角矩形 19"/>
          <p:cNvSpPr/>
          <p:nvPr/>
        </p:nvSpPr>
        <p:spPr>
          <a:xfrm flipH="1">
            <a:off x="2639701" y="5473175"/>
            <a:ext cx="490538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85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5"/>
          <p:cNvSpPr txBox="1">
            <a:spLocks/>
          </p:cNvSpPr>
          <p:nvPr/>
        </p:nvSpPr>
        <p:spPr bwMode="auto">
          <a:xfrm>
            <a:off x="428625" y="428625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CN" altLang="en-US" b="1" dirty="0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143116"/>
            <a:ext cx="4640241" cy="153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0034" y="1142984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基于</a:t>
            </a:r>
            <a:r>
              <a:rPr lang="en-US" altLang="zh-CN" sz="1600" dirty="0" err="1" smtClean="0"/>
              <a:t>SQlite</a:t>
            </a:r>
            <a:r>
              <a:rPr lang="zh-CN" altLang="en-US" sz="1600" dirty="0" smtClean="0"/>
              <a:t>数据库。 </a:t>
            </a:r>
            <a:r>
              <a:rPr lang="en-US" altLang="zh-CN" sz="1600" dirty="0" err="1" smtClean="0"/>
              <a:t>SQLite</a:t>
            </a:r>
            <a:r>
              <a:rPr lang="zh-CN" altLang="en-US" sz="1600" dirty="0" smtClean="0"/>
              <a:t>是一个嵌入式数据库，和其他嵌入式</a:t>
            </a:r>
            <a:r>
              <a:rPr lang="en-US" altLang="zh-CN" sz="1600" dirty="0" smtClean="0"/>
              <a:t>DB(</a:t>
            </a:r>
            <a:r>
              <a:rPr lang="en-US" altLang="zh-CN" sz="1600" dirty="0" err="1" smtClean="0"/>
              <a:t>FastDB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extremeDB</a:t>
            </a:r>
            <a:r>
              <a:rPr lang="en-US" altLang="zh-CN" sz="1600" dirty="0" smtClean="0"/>
              <a:t>) </a:t>
            </a:r>
            <a:r>
              <a:rPr lang="zh-CN" altLang="en-US" sz="1600" dirty="0" smtClean="0"/>
              <a:t>相比，</a:t>
            </a:r>
            <a:r>
              <a:rPr lang="en-US" altLang="zh-CN" sz="1600" dirty="0" smtClean="0"/>
              <a:t>DML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DDL</a:t>
            </a:r>
            <a:r>
              <a:rPr lang="zh-CN" altLang="en-US" sz="1600" dirty="0" smtClean="0"/>
              <a:t>操作均支持</a:t>
            </a:r>
            <a:r>
              <a:rPr lang="en-US" altLang="zh-CN" sz="1600" dirty="0" smtClean="0"/>
              <a:t>SQL</a:t>
            </a:r>
            <a:r>
              <a:rPr lang="zh-CN" altLang="en-US" sz="1600" dirty="0" smtClean="0"/>
              <a:t>语句，即最终提供给</a:t>
            </a:r>
            <a:r>
              <a:rPr lang="en-US" altLang="zh-CN" sz="1600" dirty="0" err="1" smtClean="0"/>
              <a:t>SQLite</a:t>
            </a:r>
            <a:r>
              <a:rPr lang="zh-CN" altLang="en-US" sz="1600" dirty="0" smtClean="0"/>
              <a:t>执行的是一个</a:t>
            </a:r>
            <a:r>
              <a:rPr lang="en-US" altLang="zh-CN" sz="1600" dirty="0" smtClean="0"/>
              <a:t>SQL</a:t>
            </a:r>
            <a:r>
              <a:rPr lang="zh-CN" altLang="en-US" sz="1600" dirty="0" smtClean="0"/>
              <a:t>语句，而不是一个数据结构。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0002" y="3929066"/>
            <a:ext cx="8215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SQlite</a:t>
            </a:r>
            <a:r>
              <a:rPr lang="zh-CN" altLang="en-US" dirty="0" smtClean="0"/>
              <a:t>数据类型：</a:t>
            </a:r>
            <a:r>
              <a:rPr lang="en-US" dirty="0" smtClean="0"/>
              <a:t>NULL</a:t>
            </a:r>
            <a:r>
              <a:rPr lang="zh-CN" altLang="en-US" dirty="0" smtClean="0"/>
              <a:t>、</a:t>
            </a:r>
            <a:r>
              <a:rPr lang="en-US" dirty="0" smtClean="0"/>
              <a:t>INTEGER</a:t>
            </a:r>
            <a:r>
              <a:rPr lang="zh-CN" altLang="en-US" dirty="0" smtClean="0"/>
              <a:t>、</a:t>
            </a:r>
            <a:r>
              <a:rPr lang="en-US" dirty="0" smtClean="0"/>
              <a:t>REAL</a:t>
            </a:r>
            <a:r>
              <a:rPr lang="zh-CN" altLang="en-US" dirty="0" smtClean="0"/>
              <a:t>、</a:t>
            </a:r>
            <a:r>
              <a:rPr lang="en-US" dirty="0" smtClean="0"/>
              <a:t>TEXT</a:t>
            </a:r>
            <a:r>
              <a:rPr lang="zh-CN" altLang="en-US" dirty="0" smtClean="0"/>
              <a:t>、</a:t>
            </a:r>
            <a:r>
              <a:rPr lang="en-US" dirty="0" smtClean="0"/>
              <a:t>BLOB</a:t>
            </a:r>
          </a:p>
          <a:p>
            <a:r>
              <a:rPr lang="zh-CN" altLang="en-US" dirty="0" smtClean="0"/>
              <a:t>基站数据类型：</a:t>
            </a:r>
            <a:r>
              <a:rPr lang="en-US" altLang="zh-CN" dirty="0" smtClean="0"/>
              <a:t>8/16/32/64</a:t>
            </a:r>
            <a:r>
              <a:rPr lang="zh-CN" altLang="en-US" dirty="0" smtClean="0"/>
              <a:t>位有无符号整型、时间</a:t>
            </a:r>
            <a:r>
              <a:rPr lang="en-US" altLang="zh-CN" dirty="0" smtClean="0"/>
              <a:t>/IP/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/</a:t>
            </a:r>
            <a:r>
              <a:rPr lang="zh-CN" altLang="en-US" dirty="0" smtClean="0"/>
              <a:t>枚举多选</a:t>
            </a:r>
            <a:r>
              <a:rPr lang="en-US" altLang="zh-CN" dirty="0" smtClean="0"/>
              <a:t>/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文本类型、枚举</a:t>
            </a:r>
            <a:r>
              <a:rPr lang="en-US" altLang="zh-CN" dirty="0" smtClean="0"/>
              <a:t>/</a:t>
            </a:r>
            <a:r>
              <a:rPr lang="zh-CN" altLang="en-US" dirty="0" smtClean="0"/>
              <a:t>布尔型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00034" y="5000636"/>
            <a:ext cx="8215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数据库标识：数据库链接</a:t>
            </a:r>
            <a:endParaRPr lang="en-US" altLang="zh-CN" dirty="0" smtClean="0"/>
          </a:p>
          <a:p>
            <a:r>
              <a:rPr lang="zh-CN" altLang="en-US" dirty="0" smtClean="0"/>
              <a:t>表标识：表名和表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（映射关系）</a:t>
            </a:r>
            <a:endParaRPr lang="en-US" altLang="zh-CN" dirty="0" smtClean="0"/>
          </a:p>
          <a:p>
            <a:r>
              <a:rPr lang="zh-CN" altLang="en-US" dirty="0" smtClean="0"/>
              <a:t>字段标识：字段名和字段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（映射关系）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364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5"/>
          <p:cNvSpPr txBox="1">
            <a:spLocks/>
          </p:cNvSpPr>
          <p:nvPr/>
        </p:nvSpPr>
        <p:spPr bwMode="auto">
          <a:xfrm>
            <a:off x="428625" y="428625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CN" altLang="en-US" b="1" dirty="0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1142984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应用程序和</a:t>
            </a:r>
            <a:r>
              <a:rPr lang="en-US" dirty="0" smtClean="0"/>
              <a:t>DBS</a:t>
            </a:r>
            <a:r>
              <a:rPr lang="zh-CN" altLang="en-US" dirty="0" smtClean="0"/>
              <a:t>的数据传递一条记录的时候，仅仅包括应用指定的字段值。</a:t>
            </a:r>
            <a:endParaRPr lang="en-US" altLang="zh-CN" dirty="0" smtClean="0"/>
          </a:p>
          <a:p>
            <a:r>
              <a:rPr lang="zh-CN" altLang="en-US" dirty="0" smtClean="0"/>
              <a:t>包括以下场景：插入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查询，删除，更新。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928802"/>
            <a:ext cx="593386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824" y="1857364"/>
            <a:ext cx="1284842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49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"/>
          <p:cNvSpPr txBox="1">
            <a:spLocks/>
          </p:cNvSpPr>
          <p:nvPr/>
        </p:nvSpPr>
        <p:spPr bwMode="auto">
          <a:xfrm>
            <a:off x="433388" y="404813"/>
            <a:ext cx="47863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异常探针</a:t>
            </a:r>
            <a:endParaRPr lang="zh-CN" altLang="en-US" b="1" dirty="0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5072063" y="2805135"/>
          <a:ext cx="3929062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Visio" r:id="rId3" imgW="2482792" imgH="2419740" progId="Visio.Drawing.11">
                  <p:embed/>
                </p:oleObj>
              </mc:Choice>
              <mc:Fallback>
                <p:oleObj name="Visio" r:id="rId3" imgW="2482792" imgH="241974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2805135"/>
                        <a:ext cx="3929062" cy="383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28596" y="1138182"/>
            <a:ext cx="83582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CSPL</a:t>
            </a:r>
            <a:r>
              <a:rPr lang="zh-CN" altLang="en-US" dirty="0" smtClean="0">
                <a:latin typeface="+mn-ea"/>
                <a:ea typeface="+mn-ea"/>
              </a:rPr>
              <a:t>异常探针主要分为两部分：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en-US" dirty="0" smtClean="0">
                <a:latin typeface="+mn-ea"/>
                <a:ea typeface="+mn-ea"/>
              </a:rPr>
              <a:t>一、</a:t>
            </a:r>
            <a:r>
              <a:rPr lang="en-US" altLang="zh-CN" dirty="0" smtClean="0">
                <a:latin typeface="+mn-ea"/>
                <a:ea typeface="+mn-ea"/>
              </a:rPr>
              <a:t>L3\OAM\EPC\IMS</a:t>
            </a:r>
            <a:r>
              <a:rPr lang="zh-CN" altLang="en-US" dirty="0" smtClean="0">
                <a:latin typeface="+mn-ea"/>
                <a:ea typeface="+mn-ea"/>
              </a:rPr>
              <a:t>等业务直接调用接口，实现异常探针日志数据写共享内存。后续有日志进程读数据，写文件操作。</a:t>
            </a:r>
            <a:endParaRPr lang="en-US" altLang="zh-CN" dirty="0" smtClean="0">
              <a:latin typeface="+mn-ea"/>
              <a:ea typeface="+mn-ea"/>
            </a:endParaRPr>
          </a:p>
          <a:p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en-US" dirty="0" smtClean="0">
                <a:latin typeface="+mn-ea"/>
                <a:ea typeface="+mn-ea"/>
              </a:rPr>
              <a:t>二、针对跨板需求（</a:t>
            </a:r>
            <a:r>
              <a:rPr lang="en-US" altLang="zh-CN" dirty="0" smtClean="0">
                <a:latin typeface="+mn-ea"/>
                <a:ea typeface="+mn-ea"/>
              </a:rPr>
              <a:t>L1\L2</a:t>
            </a:r>
            <a:r>
              <a:rPr lang="zh-CN" altLang="en-US" dirty="0" smtClean="0">
                <a:latin typeface="+mn-ea"/>
                <a:ea typeface="+mn-ea"/>
              </a:rPr>
              <a:t>），实现异常探针日志数据接收、解析、分类保存。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en-US" altLang="zh-CN" smtClean="0">
                <a:latin typeface="+mn-ea"/>
                <a:ea typeface="+mn-ea"/>
              </a:rPr>
              <a:t>1</a:t>
            </a:r>
            <a:r>
              <a:rPr lang="zh-CN" altLang="en-US" dirty="0" smtClean="0">
                <a:latin typeface="+mn-ea"/>
                <a:ea typeface="+mn-ea"/>
              </a:rPr>
              <a:t>、在日志进程内建立</a:t>
            </a:r>
            <a:r>
              <a:rPr lang="en-US" altLang="zh-CN" dirty="0" smtClean="0">
                <a:latin typeface="+mn-ea"/>
                <a:ea typeface="+mn-ea"/>
              </a:rPr>
              <a:t>UDP</a:t>
            </a:r>
            <a:r>
              <a:rPr lang="en-US" altLang="en-US" dirty="0" smtClean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server</a:t>
            </a:r>
            <a:r>
              <a:rPr lang="zh-CN" altLang="en-US" dirty="0" smtClean="0">
                <a:latin typeface="+mn-ea"/>
                <a:ea typeface="+mn-ea"/>
              </a:rPr>
              <a:t>，同时添加两个处理线程；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2</a:t>
            </a:r>
            <a:r>
              <a:rPr lang="zh-CN" altLang="en-US" dirty="0" smtClean="0">
                <a:latin typeface="+mn-ea"/>
                <a:ea typeface="+mn-ea"/>
              </a:rPr>
              <a:t>、数据接收线程：完成数据接收；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3</a:t>
            </a:r>
            <a:r>
              <a:rPr lang="zh-CN" altLang="en-US" dirty="0" smtClean="0">
                <a:latin typeface="+mn-ea"/>
                <a:ea typeface="+mn-ea"/>
              </a:rPr>
              <a:t>、数据保存线程：完成解析、分类、保存；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500034" y="3929066"/>
          <a:ext cx="5357850" cy="2709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Visio" r:id="rId5" imgW="4894634" imgH="2212406" progId="Visio.Drawing.11">
                  <p:embed/>
                </p:oleObj>
              </mc:Choice>
              <mc:Fallback>
                <p:oleObj name="Visio" r:id="rId5" imgW="4894634" imgH="2212406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929066"/>
                        <a:ext cx="5357850" cy="27098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23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"/>
          <p:cNvSpPr txBox="1">
            <a:spLocks/>
          </p:cNvSpPr>
          <p:nvPr/>
        </p:nvSpPr>
        <p:spPr bwMode="auto">
          <a:xfrm>
            <a:off x="433388" y="404813"/>
            <a:ext cx="47863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信令跟踪</a:t>
            </a:r>
            <a:endParaRPr lang="zh-CN" altLang="en-US" b="1" dirty="0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4357688" y="1428750"/>
          <a:ext cx="4643437" cy="492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Visio" r:id="rId3" imgW="3094643" imgH="2914650" progId="Visio.Drawing.11">
                  <p:embed/>
                </p:oleObj>
              </mc:Choice>
              <mc:Fallback>
                <p:oleObj name="Visio" r:id="rId3" imgW="3094643" imgH="291465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1428750"/>
                        <a:ext cx="4643437" cy="492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571500" y="5000625"/>
          <a:ext cx="350043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Visio" r:id="rId5" imgW="1679102" imgH="962924" progId="Visio.Drawing.11">
                  <p:embed/>
                </p:oleObj>
              </mc:Choice>
              <mc:Fallback>
                <p:oleObj name="Visio" r:id="rId5" imgW="1679102" imgH="962924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000625"/>
                        <a:ext cx="3500438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28596" y="4488428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过滤机制状态机</a:t>
            </a:r>
          </a:p>
        </p:txBody>
      </p:sp>
      <p:sp>
        <p:nvSpPr>
          <p:cNvPr id="6" name="矩形 5"/>
          <p:cNvSpPr/>
          <p:nvPr/>
        </p:nvSpPr>
        <p:spPr>
          <a:xfrm>
            <a:off x="4202496" y="1000108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zh-CN" altLang="en-US" b="1" dirty="0" smtClean="0">
                <a:latin typeface="+mn-ea"/>
              </a:rPr>
              <a:t>信令跟踪数据流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57158" y="1071546"/>
            <a:ext cx="37147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CSPL</a:t>
            </a:r>
            <a:r>
              <a:rPr lang="zh-CN" altLang="en-US" dirty="0" smtClean="0">
                <a:latin typeface="+mn-ea"/>
              </a:rPr>
              <a:t>信令跟踪的核心就是过滤功能，由业务提供数据源，</a:t>
            </a:r>
            <a:r>
              <a:rPr lang="en-US" altLang="zh-CN" dirty="0" smtClean="0">
                <a:latin typeface="+mn-ea"/>
              </a:rPr>
              <a:t>CSPL</a:t>
            </a:r>
            <a:r>
              <a:rPr lang="zh-CN" altLang="en-US" dirty="0" smtClean="0">
                <a:latin typeface="+mn-ea"/>
              </a:rPr>
              <a:t>负责匹配过滤，匹配成功就统一发送给</a:t>
            </a:r>
            <a:r>
              <a:rPr lang="en-US" altLang="zh-CN" dirty="0" smtClean="0">
                <a:latin typeface="+mn-ea"/>
              </a:rPr>
              <a:t>OAM</a:t>
            </a:r>
            <a:r>
              <a:rPr lang="zh-CN" altLang="en-US" dirty="0" smtClean="0">
                <a:latin typeface="+mn-ea"/>
              </a:rPr>
              <a:t>，再上报给网管。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信令跟踪模块主要涉及：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、定义通用过滤规则模板；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JSON</a:t>
            </a:r>
            <a:r>
              <a:rPr lang="zh-CN" altLang="en-US" dirty="0" smtClean="0">
                <a:latin typeface="+mn-ea"/>
              </a:rPr>
              <a:t>数据之间的关系描述；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JSON</a:t>
            </a:r>
            <a:r>
              <a:rPr lang="zh-CN" altLang="en-US" dirty="0" smtClean="0">
                <a:latin typeface="+mn-ea"/>
              </a:rPr>
              <a:t>过滤规则的描述；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JSON</a:t>
            </a:r>
            <a:r>
              <a:rPr lang="zh-CN" altLang="en-US" dirty="0" smtClean="0">
                <a:latin typeface="+mn-ea"/>
              </a:rPr>
              <a:t>过滤规则的嵌套；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5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JSON</a:t>
            </a:r>
            <a:r>
              <a:rPr lang="zh-CN" altLang="en-US" dirty="0" smtClean="0">
                <a:latin typeface="+mn-ea"/>
              </a:rPr>
              <a:t>解析，生成关系</a:t>
            </a:r>
            <a:r>
              <a:rPr lang="en-US" altLang="zh-CN" dirty="0" smtClean="0">
                <a:latin typeface="+mn-ea"/>
              </a:rPr>
              <a:t>TREE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6</a:t>
            </a:r>
            <a:r>
              <a:rPr lang="zh-CN" altLang="en-US" dirty="0" smtClean="0">
                <a:latin typeface="+mn-ea"/>
              </a:rPr>
              <a:t>、通用过滤匹配算法；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029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85720" y="1643050"/>
          <a:ext cx="3857652" cy="342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Visio" r:id="rId3" imgW="2446594" imgH="3137400" progId="Visio.Drawing.11">
                  <p:embed/>
                </p:oleObj>
              </mc:Choice>
              <mc:Fallback>
                <p:oleObj name="Visio" r:id="rId3" imgW="2446594" imgH="313740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643050"/>
                        <a:ext cx="3857652" cy="3429024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857752" y="1571612"/>
          <a:ext cx="3571900" cy="485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Visio" r:id="rId5" imgW="1474656" imgH="3634740" progId="Visio.Drawing.11">
                  <p:embed/>
                </p:oleObj>
              </mc:Choice>
              <mc:Fallback>
                <p:oleObj name="Visio" r:id="rId5" imgW="1474656" imgH="363474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1571612"/>
                        <a:ext cx="3571900" cy="4857784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/>
          <p:cNvSpPr/>
          <p:nvPr/>
        </p:nvSpPr>
        <p:spPr>
          <a:xfrm>
            <a:off x="4071934" y="3429000"/>
            <a:ext cx="1357322" cy="571504"/>
          </a:xfrm>
          <a:prstGeom prst="rightArrow">
            <a:avLst/>
          </a:prstGeom>
          <a:noFill/>
          <a:ln w="7600" cap="flat">
            <a:solidFill>
              <a:srgbClr val="385D8A"/>
            </a:solidFill>
            <a:bevel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7715272" y="3357562"/>
            <a:ext cx="500066" cy="1643074"/>
          </a:xfrm>
          <a:prstGeom prst="downArrow">
            <a:avLst/>
          </a:prstGeom>
          <a:noFill/>
          <a:ln w="7600" cap="flat">
            <a:solidFill>
              <a:srgbClr val="385D8A"/>
            </a:solidFill>
            <a:bevel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5"/>
          <p:cNvSpPr txBox="1">
            <a:spLocks/>
          </p:cNvSpPr>
          <p:nvPr/>
        </p:nvSpPr>
        <p:spPr bwMode="auto">
          <a:xfrm>
            <a:off x="285720" y="500042"/>
            <a:ext cx="635319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过滤模型：（</a:t>
            </a:r>
            <a:r>
              <a:rPr lang="en-US" altLang="zh-CN" b="1" dirty="0" smtClean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 dirty="0" smtClean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层过滤筛子）</a:t>
            </a:r>
            <a:endParaRPr lang="zh-CN" altLang="en-US" b="1" dirty="0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282" y="52863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dirty="0" smtClean="0">
                <a:latin typeface="+mn-ea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+mn-ea"/>
                <a:cs typeface="Times New Roman" pitchFamily="18" charset="0"/>
              </a:rPr>
              <a:t>E0…En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：代表元素的集合；</a:t>
            </a:r>
            <a:endParaRPr lang="zh-CN" altLang="en-US" dirty="0" smtClean="0">
              <a:latin typeface="+mn-ea"/>
              <a:cs typeface="宋体" pitchFamily="2" charset="-122"/>
            </a:endParaRPr>
          </a:p>
          <a:p>
            <a:pPr lvl="0"/>
            <a:r>
              <a:rPr lang="en-US" altLang="zh-CN" dirty="0" smtClean="0">
                <a:latin typeface="+mn-ea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+mn-ea"/>
                <a:cs typeface="Times New Roman" pitchFamily="18" charset="0"/>
              </a:rPr>
              <a:t>GE0…Gen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：代表组元素，由多个元素、逻辑关系组成；</a:t>
            </a:r>
            <a:endParaRPr lang="zh-CN" altLang="en-US" dirty="0" smtClean="0">
              <a:latin typeface="+mn-ea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55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18287 L -0.00035 0.150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5"/>
          <p:cNvSpPr txBox="1">
            <a:spLocks/>
          </p:cNvSpPr>
          <p:nvPr/>
        </p:nvSpPr>
        <p:spPr bwMode="auto">
          <a:xfrm>
            <a:off x="428625" y="428625"/>
            <a:ext cx="5929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协议栈业务特点</a:t>
            </a:r>
          </a:p>
        </p:txBody>
      </p:sp>
      <p:pic>
        <p:nvPicPr>
          <p:cNvPr id="9219" name="Picture 13"/>
          <p:cNvPicPr>
            <a:picLocks noChangeAspect="1" noChangeArrowheads="1"/>
          </p:cNvPicPr>
          <p:nvPr/>
        </p:nvPicPr>
        <p:blipFill>
          <a:blip r:embed="rId2"/>
          <a:srcRect b="3764"/>
          <a:stretch>
            <a:fillRect/>
          </a:stretch>
        </p:blipFill>
        <p:spPr bwMode="auto">
          <a:xfrm>
            <a:off x="4283968" y="2100263"/>
            <a:ext cx="4032448" cy="4257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571500" y="857250"/>
            <a:ext cx="74295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>
              <a:latin typeface="Arial" charset="0"/>
              <a:ea typeface="+mn-ea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zh-CN" altLang="en-US" dirty="0">
                <a:latin typeface="Arial" charset="0"/>
                <a:ea typeface="+mn-ea"/>
                <a:cs typeface="Times New Roman" pitchFamily="18" charset="0"/>
              </a:rPr>
              <a:t>协议栈一般可以归纳为一系列事件和由事件触发的状态迁移</a:t>
            </a:r>
            <a:r>
              <a:rPr lang="zh-CN" altLang="en-US" dirty="0">
                <a:latin typeface="Arial" charset="0"/>
                <a:ea typeface="宋体" charset="-122"/>
                <a:cs typeface="Times New Roman" pitchFamily="18" charset="0"/>
              </a:rPr>
              <a:t>（也是一般通信软件的特点） </a:t>
            </a:r>
            <a:r>
              <a:rPr lang="zh-CN" altLang="en-US" dirty="0">
                <a:latin typeface="Arial" charset="0"/>
                <a:ea typeface="+mn-ea"/>
                <a:cs typeface="Times New Roman" pitchFamily="18" charset="0"/>
              </a:rPr>
              <a:t>：</a:t>
            </a:r>
            <a:endParaRPr lang="en-US" altLang="zh-CN" dirty="0">
              <a:latin typeface="Arial" charset="0"/>
              <a:ea typeface="+mn-ea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70C0"/>
                </a:solidFill>
                <a:latin typeface="Arial" charset="0"/>
                <a:ea typeface="+mn-ea"/>
                <a:cs typeface="Times New Roman" pitchFamily="18" charset="0"/>
              </a:rPr>
              <a:t>有限状态机</a:t>
            </a:r>
            <a:endParaRPr lang="en-US" altLang="zh-CN" dirty="0">
              <a:solidFill>
                <a:srgbClr val="0070C0"/>
              </a:solidFill>
              <a:latin typeface="Arial" charset="0"/>
              <a:ea typeface="+mn-ea"/>
              <a:cs typeface="Times New Roman" pitchFamily="18" charset="0"/>
            </a:endParaRPr>
          </a:p>
          <a:p>
            <a:pPr marL="342900" indent="-342900" eaLnBrk="1" latinLnBrk="1" hangingPunct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70C0"/>
                </a:solidFill>
                <a:latin typeface="Arial" charset="0"/>
                <a:ea typeface="+mn-ea"/>
                <a:cs typeface="Times New Roman" pitchFamily="18" charset="0"/>
              </a:rPr>
              <a:t>事件驱动</a:t>
            </a:r>
            <a:endParaRPr lang="en-US" altLang="zh-CN" dirty="0">
              <a:latin typeface="Arial" charset="0"/>
              <a:ea typeface="+mn-ea"/>
              <a:cs typeface="Times New Roman" pitchFamily="18" charset="0"/>
            </a:endParaRPr>
          </a:p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endParaRPr lang="en-US" altLang="zh-CN" sz="1600" dirty="0"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843213" y="4049713"/>
            <a:ext cx="857250" cy="357187"/>
          </a:xfrm>
          <a:prstGeom prst="wedgeRoundRectCallout">
            <a:avLst>
              <a:gd name="adj1" fmla="val 180014"/>
              <a:gd name="adj2" fmla="val 163091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事件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2843213" y="5300663"/>
            <a:ext cx="857250" cy="357187"/>
          </a:xfrm>
          <a:prstGeom prst="wedgeRoundRectCallout">
            <a:avLst>
              <a:gd name="adj1" fmla="val 142977"/>
              <a:gd name="adj2" fmla="val -6446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"/>
          <p:cNvSpPr txBox="1">
            <a:spLocks/>
          </p:cNvSpPr>
          <p:nvPr/>
        </p:nvSpPr>
        <p:spPr bwMode="auto">
          <a:xfrm>
            <a:off x="433388" y="404813"/>
            <a:ext cx="47863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高端内存</a:t>
            </a:r>
            <a:endParaRPr lang="zh-CN" altLang="en-US" b="1" dirty="0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285720" y="1142985"/>
            <a:ext cx="321471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eaLnBrk="1" hangingPunct="1"/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cs typeface="Times New Roman" pitchFamily="18" charset="0"/>
              </a:rPr>
              <a:t>通常我们运行的系统地址空间划分是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cs typeface="Times New Roman" pitchFamily="18" charset="0"/>
              </a:rPr>
              <a:t>1G/3G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cs typeface="Times New Roman" pitchFamily="18" charset="0"/>
              </a:rPr>
              <a:t>。如图示：线性地址空间的划分。</a:t>
            </a:r>
            <a:r>
              <a:rPr lang="zh-CN" altLang="en-US" dirty="0" smtClean="0"/>
              <a:t>对于用户进程来说，拥有</a:t>
            </a:r>
            <a:r>
              <a:rPr lang="en-US" dirty="0" smtClean="0"/>
              <a:t>3G</a:t>
            </a:r>
            <a:r>
              <a:rPr lang="zh-CN" altLang="en-US" dirty="0" smtClean="0"/>
              <a:t>的地址空间，用户进程（</a:t>
            </a:r>
            <a:r>
              <a:rPr lang="en-US" dirty="0" smtClean="0"/>
              <a:t>32</a:t>
            </a:r>
            <a:r>
              <a:rPr lang="zh-CN" altLang="en-US" dirty="0" smtClean="0"/>
              <a:t>位系统中）栈和堆的使用都不可能超过</a:t>
            </a:r>
            <a:r>
              <a:rPr lang="en-US" dirty="0" smtClean="0"/>
              <a:t>3G</a:t>
            </a:r>
            <a:r>
              <a:rPr lang="zh-CN" altLang="en-US" dirty="0" smtClean="0"/>
              <a:t>的原因。</a:t>
            </a:r>
            <a:endParaRPr lang="en-US" altLang="zh-CN" dirty="0" smtClean="0"/>
          </a:p>
          <a:p>
            <a:pPr indent="266700" eaLnBrk="1" hangingPunct="1"/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cs typeface="宋体" pitchFamily="2" charset="-122"/>
            </a:endParaRP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3500466" y="928670"/>
          <a:ext cx="5429252" cy="571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Visio" r:id="rId3" imgW="2913654" imgH="1906200" progId="Visio.Drawing.11">
                  <p:embed/>
                </p:oleObj>
              </mc:Choice>
              <mc:Fallback>
                <p:oleObj name="Visio" r:id="rId3" imgW="2913654" imgH="190620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66" y="928670"/>
                        <a:ext cx="5429252" cy="5715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14282" y="3612253"/>
            <a:ext cx="32147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、高端内存的保留：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内存空间划分存在</a:t>
            </a:r>
            <a:r>
              <a:rPr lang="en-US" altLang="zh-CN" dirty="0" smtClean="0">
                <a:latin typeface="+mn-ea"/>
              </a:rPr>
              <a:t>32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64</a:t>
            </a:r>
            <a:r>
              <a:rPr lang="zh-CN" altLang="en-US" dirty="0" smtClean="0">
                <a:latin typeface="+mn-ea"/>
              </a:rPr>
              <a:t>位方式和映射方式不同；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、高端内存管理：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高端内存划分为</a:t>
            </a:r>
            <a:r>
              <a:rPr lang="en-US" altLang="zh-CN" dirty="0" smtClean="0">
                <a:latin typeface="+mn-ea"/>
              </a:rPr>
              <a:t>kernel</a:t>
            </a:r>
            <a:r>
              <a:rPr lang="zh-CN" altLang="en-US" dirty="0" smtClean="0">
                <a:latin typeface="+mn-ea"/>
              </a:rPr>
              <a:t>黑匣子区、业务进程数据保存区；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7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5"/>
          <p:cNvSpPr txBox="1">
            <a:spLocks/>
          </p:cNvSpPr>
          <p:nvPr/>
        </p:nvSpPr>
        <p:spPr bwMode="auto">
          <a:xfrm>
            <a:off x="433388" y="404813"/>
            <a:ext cx="47863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内核黑匣子</a:t>
            </a:r>
            <a:endParaRPr lang="zh-CN" altLang="en-US" b="1" dirty="0">
              <a:solidFill>
                <a:srgbClr val="88AB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5143504" y="1000108"/>
          <a:ext cx="3786187" cy="550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Visio" r:id="rId3" imgW="1800436" imgH="2617650" progId="Visio.Drawing.11">
                  <p:embed/>
                </p:oleObj>
              </mc:Choice>
              <mc:Fallback>
                <p:oleObj name="Visio" r:id="rId3" imgW="1800436" imgH="261765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1000108"/>
                        <a:ext cx="3786187" cy="55007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57158" y="1111923"/>
            <a:ext cx="47149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Kernel box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用于黑匣子数据导出到文件系统。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Kernel exception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用于内核异常捕捉、日志收集；当内核发生错误或异常时，先判断问题的严重性，再触发一系列的流程，在这个过程中收集日志，保留现场环境信息，从而实现内核黑匣子功能。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其它辅助功能：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Highmem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api</a:t>
            </a:r>
            <a:r>
              <a:rPr lang="en-US" altLang="zh-CN" dirty="0" smtClean="0">
                <a:latin typeface="+mn-ea"/>
              </a:rPr>
              <a:t>:</a:t>
            </a:r>
          </a:p>
          <a:p>
            <a:r>
              <a:rPr lang="zh-CN" altLang="en-US" dirty="0" smtClean="0">
                <a:latin typeface="+mn-ea"/>
              </a:rPr>
              <a:t>用于用户态读取内核态高端内存数据；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Exception </a:t>
            </a:r>
            <a:r>
              <a:rPr lang="en-US" altLang="zh-CN" dirty="0" err="1" smtClean="0">
                <a:latin typeface="+mn-ea"/>
              </a:rPr>
              <a:t>drv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用于模拟触发内核异常；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158" y="5500702"/>
            <a:ext cx="47149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主要内核异常捕捉：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、内核</a:t>
            </a:r>
            <a:r>
              <a:rPr lang="en-US" altLang="zh-CN" dirty="0" smtClean="0">
                <a:latin typeface="+mn-ea"/>
              </a:rPr>
              <a:t>OOPS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DIE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PANIC</a:t>
            </a:r>
            <a:r>
              <a:rPr lang="zh-CN" altLang="en-US" dirty="0" smtClean="0">
                <a:latin typeface="+mn-ea"/>
              </a:rPr>
              <a:t>、中断异常捕捉；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、内核、驱动、硬件</a:t>
            </a:r>
            <a:r>
              <a:rPr lang="en-US" altLang="zh-CN" dirty="0" smtClean="0">
                <a:latin typeface="+mn-ea"/>
              </a:rPr>
              <a:t>BUG</a:t>
            </a:r>
            <a:r>
              <a:rPr lang="zh-CN" altLang="en-US" dirty="0" smtClean="0">
                <a:latin typeface="+mn-ea"/>
              </a:rPr>
              <a:t>错误捕捉；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53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>
          <a:xfrm>
            <a:off x="2857500" y="2000250"/>
            <a:ext cx="4222750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</a:rPr>
              <a:t>CSPL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的功能</a:t>
            </a:r>
          </a:p>
        </p:txBody>
      </p:sp>
      <p:sp>
        <p:nvSpPr>
          <p:cNvPr id="4" name="单圆角矩形 3"/>
          <p:cNvSpPr/>
          <p:nvPr/>
        </p:nvSpPr>
        <p:spPr>
          <a:xfrm flipH="1">
            <a:off x="2135188" y="2000250"/>
            <a:ext cx="722312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2857500" y="2701925"/>
            <a:ext cx="4222750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hangingPunct="1">
              <a:defRPr/>
            </a:pP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</a:rPr>
              <a:t>CSPL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的设计思路</a:t>
            </a:r>
          </a:p>
        </p:txBody>
      </p:sp>
      <p:sp>
        <p:nvSpPr>
          <p:cNvPr id="6" name="单圆角矩形 5"/>
          <p:cNvSpPr/>
          <p:nvPr/>
        </p:nvSpPr>
        <p:spPr>
          <a:xfrm flipH="1">
            <a:off x="2135188" y="2701925"/>
            <a:ext cx="722312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单圆角矩形 16"/>
          <p:cNvSpPr/>
          <p:nvPr/>
        </p:nvSpPr>
        <p:spPr>
          <a:xfrm>
            <a:off x="2849563" y="3357563"/>
            <a:ext cx="4222750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</a:rPr>
              <a:t>CSPL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组件</a:t>
            </a:r>
          </a:p>
        </p:txBody>
      </p:sp>
      <p:sp>
        <p:nvSpPr>
          <p:cNvPr id="18" name="单圆角矩形 17"/>
          <p:cNvSpPr/>
          <p:nvPr/>
        </p:nvSpPr>
        <p:spPr>
          <a:xfrm flipH="1">
            <a:off x="2127250" y="3357563"/>
            <a:ext cx="722313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单圆角矩形 9"/>
          <p:cNvSpPr/>
          <p:nvPr/>
        </p:nvSpPr>
        <p:spPr>
          <a:xfrm>
            <a:off x="2849563" y="4059238"/>
            <a:ext cx="4222750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CSPL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后续开发计划</a:t>
            </a:r>
          </a:p>
        </p:txBody>
      </p:sp>
      <p:sp>
        <p:nvSpPr>
          <p:cNvPr id="11" name="单圆角矩形 10"/>
          <p:cNvSpPr/>
          <p:nvPr/>
        </p:nvSpPr>
        <p:spPr>
          <a:xfrm flipH="1">
            <a:off x="2127250" y="4059238"/>
            <a:ext cx="722313" cy="369887"/>
          </a:xfrm>
          <a:prstGeom prst="round1Rect">
            <a:avLst>
              <a:gd name="adj" fmla="val 27147"/>
            </a:avLst>
          </a:prstGeom>
          <a:solidFill>
            <a:srgbClr val="FFC000"/>
          </a:solidFill>
          <a:ln>
            <a:noFill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5"/>
          <p:cNvSpPr txBox="1">
            <a:spLocks/>
          </p:cNvSpPr>
          <p:nvPr/>
        </p:nvSpPr>
        <p:spPr bwMode="auto">
          <a:xfrm>
            <a:off x="428625" y="428625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后续计划</a:t>
            </a:r>
          </a:p>
        </p:txBody>
      </p:sp>
      <p:sp>
        <p:nvSpPr>
          <p:cNvPr id="14" name="内容占位符 2"/>
          <p:cNvSpPr txBox="1">
            <a:spLocks noChangeAspect="1"/>
          </p:cNvSpPr>
          <p:nvPr/>
        </p:nvSpPr>
        <p:spPr bwMode="auto">
          <a:xfrm>
            <a:off x="628650" y="1071563"/>
            <a:ext cx="6872288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zh-CN" altLang="en-US" sz="1600" b="1" dirty="0">
                <a:latin typeface="Arial" charset="0"/>
                <a:ea typeface="+mn-ea"/>
                <a:cs typeface="Times New Roman" pitchFamily="18" charset="0"/>
              </a:rPr>
              <a:t>功能方面</a:t>
            </a:r>
            <a:endParaRPr lang="en-US" altLang="zh-CN" sz="1600" b="1" dirty="0">
              <a:latin typeface="Arial" charset="0"/>
              <a:ea typeface="+mn-ea"/>
              <a:cs typeface="Times New Roman" pitchFamily="18" charset="0"/>
            </a:endParaRPr>
          </a:p>
          <a:p>
            <a:pPr marL="342900" indent="-342900" latinLnBrk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dirty="0">
                <a:latin typeface="Arial" charset="0"/>
                <a:ea typeface="宋体" charset="-122"/>
                <a:cs typeface="Times New Roman" pitchFamily="18" charset="0"/>
              </a:rPr>
              <a:t>维测接口</a:t>
            </a:r>
            <a:endParaRPr lang="en-US" altLang="zh-CN" dirty="0">
              <a:latin typeface="Arial" charset="0"/>
              <a:ea typeface="宋体" charset="-122"/>
              <a:cs typeface="Times New Roman" pitchFamily="18" charset="0"/>
            </a:endParaRPr>
          </a:p>
          <a:p>
            <a:pPr marL="342900" indent="-342900" latinLnBrk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dirty="0">
                <a:latin typeface="Arial" charset="0"/>
                <a:ea typeface="宋体" charset="-122"/>
                <a:cs typeface="Times New Roman" pitchFamily="18" charset="0"/>
              </a:rPr>
              <a:t>广播通道，非</a:t>
            </a:r>
            <a:r>
              <a:rPr lang="en-US" altLang="zh-CN" dirty="0">
                <a:latin typeface="Arial" charset="0"/>
                <a:ea typeface="宋体" charset="-122"/>
                <a:cs typeface="Times New Roman" pitchFamily="18" charset="0"/>
              </a:rPr>
              <a:t>CSPL</a:t>
            </a:r>
            <a:r>
              <a:rPr lang="zh-CN" altLang="en-US" dirty="0">
                <a:latin typeface="Arial" charset="0"/>
                <a:ea typeface="宋体" charset="-122"/>
                <a:cs typeface="Times New Roman" pitchFamily="18" charset="0"/>
              </a:rPr>
              <a:t>消息发送接收</a:t>
            </a:r>
            <a:endParaRPr lang="en-US" altLang="zh-CN" dirty="0">
              <a:latin typeface="Arial" charset="0"/>
              <a:ea typeface="宋体" charset="-122"/>
              <a:cs typeface="Times New Roman" pitchFamily="18" charset="0"/>
            </a:endParaRPr>
          </a:p>
          <a:p>
            <a:pPr marL="342900" indent="-342900" latinLnBrk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en-US" altLang="zh-CN" dirty="0" smtClean="0">
                <a:latin typeface="Arial" charset="0"/>
                <a:ea typeface="宋体" charset="-122"/>
                <a:cs typeface="Times New Roman" pitchFamily="18" charset="0"/>
              </a:rPr>
              <a:t>……</a:t>
            </a:r>
            <a:endParaRPr lang="en-US" altLang="zh-CN" dirty="0">
              <a:latin typeface="Arial" charset="0"/>
              <a:ea typeface="宋体" charset="-122"/>
              <a:cs typeface="Times New Roman" pitchFamily="18" charset="0"/>
            </a:endParaRPr>
          </a:p>
          <a:p>
            <a:pPr marL="342900" indent="-342900" latinLnBrk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zh-CN" altLang="en-US" b="1" dirty="0">
                <a:latin typeface="Arial" charset="0"/>
                <a:ea typeface="宋体" charset="-122"/>
                <a:cs typeface="Times New Roman" pitchFamily="18" charset="0"/>
              </a:rPr>
              <a:t>调试方面</a:t>
            </a:r>
            <a:endParaRPr lang="en-US" altLang="zh-CN" b="1" dirty="0">
              <a:latin typeface="Arial" charset="0"/>
              <a:ea typeface="宋体" charset="-122"/>
              <a:cs typeface="Times New Roman" pitchFamily="18" charset="0"/>
            </a:endParaRPr>
          </a:p>
          <a:p>
            <a:pPr marL="342900" indent="-342900" latinLnBrk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dirty="0">
                <a:latin typeface="Arial" charset="0"/>
                <a:ea typeface="宋体" charset="-122"/>
                <a:cs typeface="Times New Roman" pitchFamily="18" charset="0"/>
              </a:rPr>
              <a:t>各种状态信息统计</a:t>
            </a:r>
            <a:endParaRPr lang="en-US" altLang="zh-CN" dirty="0">
              <a:latin typeface="Arial" charset="0"/>
              <a:ea typeface="宋体" charset="-122"/>
              <a:cs typeface="Times New Roman" pitchFamily="18" charset="0"/>
            </a:endParaRPr>
          </a:p>
          <a:p>
            <a:pPr marL="342900" indent="-342900" latinLnBrk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dirty="0">
                <a:latin typeface="Arial" charset="0"/>
                <a:ea typeface="宋体" charset="-122"/>
                <a:cs typeface="Times New Roman" pitchFamily="18" charset="0"/>
              </a:rPr>
              <a:t>提供消息跟踪</a:t>
            </a:r>
            <a:endParaRPr lang="en-US" altLang="zh-CN" dirty="0">
              <a:latin typeface="Arial" charset="0"/>
              <a:ea typeface="宋体" charset="-122"/>
              <a:cs typeface="Times New Roman" pitchFamily="18" charset="0"/>
            </a:endParaRPr>
          </a:p>
          <a:p>
            <a:pPr marL="342900" indent="-342900" latinLnBrk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dirty="0">
                <a:latin typeface="Arial" charset="0"/>
                <a:ea typeface="宋体" charset="-122"/>
                <a:cs typeface="Times New Roman" pitchFamily="18" charset="0"/>
              </a:rPr>
              <a:t>内存非法访问检测</a:t>
            </a:r>
            <a:endParaRPr lang="en-US" altLang="zh-CN" dirty="0">
              <a:latin typeface="Arial" charset="0"/>
              <a:ea typeface="宋体" charset="-122"/>
              <a:cs typeface="Times New Roman" pitchFamily="18" charset="0"/>
            </a:endParaRPr>
          </a:p>
          <a:p>
            <a:pPr marL="342900" indent="-342900" latinLnBrk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en-US" altLang="zh-CN" dirty="0">
                <a:latin typeface="Arial" charset="0"/>
                <a:ea typeface="宋体" charset="-122"/>
                <a:cs typeface="Times New Roman" pitchFamily="18" charset="0"/>
              </a:rPr>
              <a:t>……</a:t>
            </a:r>
          </a:p>
          <a:p>
            <a:pPr marL="342900" indent="-342900" latinLnBrk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endParaRPr lang="en-US" altLang="zh-CN" dirty="0">
              <a:latin typeface="Arial" charset="0"/>
              <a:ea typeface="宋体" charset="-122"/>
              <a:cs typeface="Times New Roman" pitchFamily="18" charset="0"/>
            </a:endParaRPr>
          </a:p>
          <a:p>
            <a:pPr marL="342900" indent="-342900" latinLnBrk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endParaRPr lang="en-US" altLang="zh-CN" dirty="0">
              <a:latin typeface="Arial" charset="0"/>
              <a:ea typeface="宋体" charset="-122"/>
              <a:cs typeface="Times New Roman" pitchFamily="18" charset="0"/>
            </a:endParaRPr>
          </a:p>
          <a:p>
            <a:pPr marL="342900" indent="-342900" latinLnBrk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endParaRPr lang="en-US" altLang="zh-CN" b="1" dirty="0">
              <a:latin typeface="Arial" charset="0"/>
              <a:ea typeface="宋体" charset="-122"/>
              <a:cs typeface="Times New Roman" pitchFamily="18" charset="0"/>
            </a:endParaRPr>
          </a:p>
          <a:p>
            <a:pPr marL="342900" indent="-342900" latinLnBrk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endParaRPr lang="en-US" altLang="zh-CN" b="1" dirty="0">
              <a:latin typeface="Arial" charset="0"/>
              <a:ea typeface="宋体" charset="-122"/>
              <a:cs typeface="Times New Roman" pitchFamily="18" charset="0"/>
            </a:endParaRPr>
          </a:p>
          <a:p>
            <a:pPr marL="342900" indent="-342900" latinLnBrk="1">
              <a:lnSpc>
                <a:spcPct val="150000"/>
              </a:lnSpc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endParaRPr lang="en-US" altLang="zh-CN" dirty="0">
              <a:solidFill>
                <a:srgbClr val="0070C0"/>
              </a:solidFill>
              <a:latin typeface="Arial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428875"/>
            <a:ext cx="271780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5"/>
          <p:cNvSpPr txBox="1">
            <a:spLocks/>
          </p:cNvSpPr>
          <p:nvPr/>
        </p:nvSpPr>
        <p:spPr bwMode="auto">
          <a:xfrm>
            <a:off x="428625" y="428625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调度抽象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428625" y="1000125"/>
            <a:ext cx="74295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sz="1600" dirty="0">
              <a:latin typeface="Arial" charset="0"/>
              <a:ea typeface="+mn-ea"/>
              <a:cs typeface="Times New Roman" pitchFamily="18" charset="0"/>
            </a:endParaRPr>
          </a:p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rgbClr val="0070C0"/>
                </a:solidFill>
                <a:latin typeface="Arial" charset="0"/>
                <a:ea typeface="+mn-ea"/>
                <a:cs typeface="Times New Roman" pitchFamily="18" charset="0"/>
              </a:rPr>
              <a:t>Domain</a:t>
            </a:r>
          </a:p>
          <a:p>
            <a:pPr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zh-CN" altLang="en-US" dirty="0">
                <a:latin typeface="Arial" charset="0"/>
                <a:ea typeface="+mn-ea"/>
                <a:cs typeface="Times New Roman" pitchFamily="18" charset="0"/>
              </a:rPr>
              <a:t>      内存、地址空间划分，对应</a:t>
            </a:r>
            <a:r>
              <a:rPr lang="en-US" altLang="zh-CN" dirty="0">
                <a:latin typeface="Arial" charset="0"/>
                <a:ea typeface="+mn-ea"/>
                <a:cs typeface="Times New Roman" pitchFamily="18" charset="0"/>
              </a:rPr>
              <a:t>Linux</a:t>
            </a:r>
            <a:r>
              <a:rPr lang="zh-CN" altLang="en-US" dirty="0">
                <a:latin typeface="Arial" charset="0"/>
                <a:ea typeface="+mn-ea"/>
                <a:cs typeface="Times New Roman" pitchFamily="18" charset="0"/>
              </a:rPr>
              <a:t>的进程</a:t>
            </a:r>
            <a:endParaRPr lang="en-US" altLang="zh-CN" dirty="0">
              <a:latin typeface="Arial" charset="0"/>
              <a:ea typeface="+mn-ea"/>
              <a:cs typeface="Times New Roman" pitchFamily="18" charset="0"/>
            </a:endParaRPr>
          </a:p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rgbClr val="0070C0"/>
                </a:solidFill>
                <a:latin typeface="Arial" charset="0"/>
                <a:ea typeface="+mn-ea"/>
                <a:cs typeface="Times New Roman" pitchFamily="18" charset="0"/>
              </a:rPr>
              <a:t>Driver</a:t>
            </a:r>
          </a:p>
          <a:p>
            <a:pPr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>
                <a:latin typeface="Arial" charset="0"/>
                <a:ea typeface="+mn-ea"/>
                <a:cs typeface="Times New Roman" pitchFamily="18" charset="0"/>
              </a:rPr>
              <a:t>      OS</a:t>
            </a:r>
            <a:r>
              <a:rPr lang="zh-CN" altLang="en-US" dirty="0">
                <a:latin typeface="Arial" charset="0"/>
                <a:ea typeface="+mn-ea"/>
                <a:cs typeface="Times New Roman" pitchFamily="18" charset="0"/>
              </a:rPr>
              <a:t>调度单元，对应线程。</a:t>
            </a:r>
            <a:r>
              <a:rPr lang="en-US" altLang="zh-CN" dirty="0">
                <a:latin typeface="Arial" charset="0"/>
                <a:ea typeface="+mn-ea"/>
                <a:cs typeface="Times New Roman" pitchFamily="18" charset="0"/>
              </a:rPr>
              <a:t>CSPL</a:t>
            </a:r>
            <a:r>
              <a:rPr lang="zh-CN" altLang="en-US" dirty="0">
                <a:latin typeface="Arial" charset="0"/>
                <a:ea typeface="+mn-ea"/>
                <a:cs typeface="Times New Roman" pitchFamily="18" charset="0"/>
              </a:rPr>
              <a:t>内部可进一步分为</a:t>
            </a:r>
            <a:r>
              <a:rPr lang="en-US" altLang="zh-CN" dirty="0">
                <a:latin typeface="Arial" charset="0"/>
                <a:ea typeface="+mn-ea"/>
                <a:cs typeface="Times New Roman" pitchFamily="18" charset="0"/>
              </a:rPr>
              <a:t>driver</a:t>
            </a:r>
            <a:r>
              <a:rPr lang="zh-CN" altLang="en-US" dirty="0">
                <a:latin typeface="Arial" charset="0"/>
                <a:ea typeface="+mn-ea"/>
                <a:cs typeface="Times New Roman" pitchFamily="18" charset="0"/>
              </a:rPr>
              <a:t>与</a:t>
            </a:r>
            <a:r>
              <a:rPr lang="en-US" altLang="zh-CN" dirty="0" err="1">
                <a:latin typeface="Arial" charset="0"/>
                <a:ea typeface="+mn-ea"/>
                <a:cs typeface="Times New Roman" pitchFamily="18" charset="0"/>
              </a:rPr>
              <a:t>IndependDriver</a:t>
            </a:r>
            <a:r>
              <a:rPr lang="zh-CN" altLang="en-US" dirty="0">
                <a:latin typeface="Arial" charset="0"/>
                <a:ea typeface="+mn-ea"/>
                <a:cs typeface="Times New Roman" pitchFamily="18" charset="0"/>
              </a:rPr>
              <a:t>（独立</a:t>
            </a:r>
            <a:r>
              <a:rPr lang="en-US" altLang="zh-CN" dirty="0">
                <a:latin typeface="Arial" charset="0"/>
                <a:ea typeface="+mn-ea"/>
                <a:cs typeface="Times New Roman" pitchFamily="18" charset="0"/>
              </a:rPr>
              <a:t>driver</a:t>
            </a:r>
            <a:r>
              <a:rPr lang="zh-CN" altLang="en-US" dirty="0">
                <a:latin typeface="Arial" charset="0"/>
                <a:ea typeface="+mn-ea"/>
                <a:cs typeface="Times New Roman" pitchFamily="18" charset="0"/>
              </a:rPr>
              <a:t>， 自身可接受消息）</a:t>
            </a:r>
            <a:endParaRPr lang="en-US" altLang="zh-CN" dirty="0">
              <a:latin typeface="Arial" charset="0"/>
              <a:ea typeface="+mn-ea"/>
              <a:cs typeface="Times New Roman" pitchFamily="18" charset="0"/>
            </a:endParaRPr>
          </a:p>
          <a:p>
            <a:pPr marL="285750" indent="-28575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rgbClr val="0070C0"/>
                </a:solidFill>
                <a:latin typeface="Arial" charset="0"/>
                <a:cs typeface="Times New Roman" pitchFamily="18" charset="0"/>
              </a:rPr>
              <a:t>Module</a:t>
            </a:r>
          </a:p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/>
              <a:t>	</a:t>
            </a:r>
            <a:r>
              <a:rPr lang="zh-CN" altLang="zh-CN" dirty="0"/>
              <a:t>业务部署在</a:t>
            </a:r>
            <a:r>
              <a:rPr lang="en-US" altLang="zh-CN" dirty="0"/>
              <a:t>module</a:t>
            </a:r>
            <a:r>
              <a:rPr lang="zh-CN" altLang="zh-CN" dirty="0"/>
              <a:t>上，以异步消息回调方式实现</a:t>
            </a:r>
            <a:endParaRPr lang="en-US" altLang="zh-CN" dirty="0"/>
          </a:p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dirty="0">
              <a:latin typeface="Arial" charset="0"/>
              <a:cs typeface="Times New Roman" pitchFamily="18" charset="0"/>
            </a:endParaRPr>
          </a:p>
          <a:p>
            <a:pPr marL="342900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>
                <a:latin typeface="Arial" charset="0"/>
                <a:cs typeface="Times New Roman" pitchFamily="18" charset="0"/>
              </a:rPr>
              <a:t>	CSPL</a:t>
            </a:r>
            <a:r>
              <a:rPr lang="zh-CN" altLang="en-US" dirty="0">
                <a:latin typeface="Arial" charset="0"/>
                <a:cs typeface="Times New Roman" pitchFamily="18" charset="0"/>
              </a:rPr>
              <a:t>可以运行在单线程、多线程的方式下。</a:t>
            </a:r>
            <a:endParaRPr lang="en-US" altLang="zh-CN" dirty="0">
              <a:latin typeface="Arial" charset="0"/>
              <a:cs typeface="Times New Roman" pitchFamily="18" charset="0"/>
            </a:endParaRPr>
          </a:p>
          <a:p>
            <a:pPr marL="800100" lvl="1" indent="-342900" eaLnBrk="1" latinLnBrk="1" hangingPunct="1">
              <a:spcAft>
                <a:spcPts val="1200"/>
              </a:spcAft>
              <a:buClr>
                <a:schemeClr val="tx2"/>
              </a:buClr>
              <a:buSzPct val="80000"/>
              <a:defRPr/>
            </a:pPr>
            <a:endParaRPr lang="en-US" altLang="zh-CN" dirty="0">
              <a:latin typeface="Arial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5"/>
          <p:cNvSpPr txBox="1">
            <a:spLocks/>
          </p:cNvSpPr>
          <p:nvPr/>
        </p:nvSpPr>
        <p:spPr bwMode="auto">
          <a:xfrm>
            <a:off x="428625" y="428625"/>
            <a:ext cx="4786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CSPL</a:t>
            </a:r>
            <a:r>
              <a:rPr lang="zh-CN" altLang="en-US" b="1" dirty="0">
                <a:solidFill>
                  <a:srgbClr val="88AB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对协议栈软件抽象</a:t>
            </a:r>
          </a:p>
        </p:txBody>
      </p:sp>
      <p:pic>
        <p:nvPicPr>
          <p:cNvPr id="174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7920038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文本框 6"/>
          <p:cNvSpPr txBox="1">
            <a:spLocks noChangeArrowheads="1"/>
          </p:cNvSpPr>
          <p:nvPr/>
        </p:nvSpPr>
        <p:spPr bwMode="auto">
          <a:xfrm>
            <a:off x="415925" y="1187450"/>
            <a:ext cx="2427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模块与路由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6659563" y="3429000"/>
            <a:ext cx="2016125" cy="792163"/>
          </a:xfrm>
          <a:prstGeom prst="wedgeRoundRectCallout">
            <a:avLst>
              <a:gd name="adj1" fmla="val -58980"/>
              <a:gd name="adj2" fmla="val 3078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err="1">
                <a:solidFill>
                  <a:schemeClr val="tx1"/>
                </a:solidFill>
              </a:rPr>
              <a:t>cspl</a:t>
            </a:r>
            <a:r>
              <a:rPr lang="zh-CN" altLang="en-US" sz="1400" dirty="0">
                <a:solidFill>
                  <a:schemeClr val="tx1"/>
                </a:solidFill>
              </a:rPr>
              <a:t>仅维护外部模块的信息，并没有将其注册到</a:t>
            </a:r>
            <a:r>
              <a:rPr lang="en-US" altLang="zh-CN" sz="1400" dirty="0">
                <a:solidFill>
                  <a:schemeClr val="tx1"/>
                </a:solidFill>
              </a:rPr>
              <a:t>driver</a:t>
            </a:r>
            <a:r>
              <a:rPr lang="zh-CN" altLang="en-US" sz="1400" dirty="0">
                <a:solidFill>
                  <a:schemeClr val="tx1"/>
                </a:solidFill>
              </a:rPr>
              <a:t>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29177</TotalTime>
  <Words>5520</Words>
  <Application>Microsoft Office PowerPoint</Application>
  <PresentationFormat>全屏显示(4:3)</PresentationFormat>
  <Paragraphs>943</Paragraphs>
  <Slides>74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74</vt:i4>
      </vt:variant>
    </vt:vector>
  </HeadingPairs>
  <TitlesOfParts>
    <vt:vector size="86" baseType="lpstr">
      <vt:lpstr>Myriad Pro</vt:lpstr>
      <vt:lpstr>黑体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Visio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z10561</dc:creator>
  <cp:lastModifiedBy>hankai 15139</cp:lastModifiedBy>
  <cp:revision>1542</cp:revision>
  <dcterms:created xsi:type="dcterms:W3CDTF">2013-12-13T00:23:16Z</dcterms:created>
  <dcterms:modified xsi:type="dcterms:W3CDTF">2017-08-08T09:09:50Z</dcterms:modified>
</cp:coreProperties>
</file>