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472" r:id="rId3"/>
    <p:sldId id="448" r:id="rId4"/>
    <p:sldId id="535" r:id="rId5"/>
    <p:sldId id="508" r:id="rId7"/>
    <p:sldId id="499" r:id="rId8"/>
  </p:sldIdLst>
  <p:sldSz cx="12192000" cy="6858000"/>
  <p:notesSz cx="6858000" cy="9144000"/>
  <p:embeddedFontLst>
    <p:embeddedFont>
      <p:font typeface="Calibri" panose="020F0502020204030204" charset="0"/>
      <p:regular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7F"/>
    <a:srgbClr val="0F4C83"/>
    <a:srgbClr val="F5F5F0"/>
    <a:srgbClr val="E3E3E1"/>
    <a:srgbClr val="F2F2F2"/>
    <a:srgbClr val="6096E6"/>
    <a:srgbClr val="58A8EC"/>
    <a:srgbClr val="DEE4E5"/>
    <a:srgbClr val="0B385F"/>
    <a:srgbClr val="4C7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4"/>
        <p:guide pos="369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7.xml"/><Relationship Id="rId14" Type="http://schemas.openxmlformats.org/officeDocument/2006/relationships/font" Target="fonts/font1.fntdata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2000">
        <p15:prstTrans prst="fallOver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pic" idx="13"/>
          </p:nvPr>
        </p:nvSpPr>
        <p:spPr>
          <a:xfrm>
            <a:off x="1673942" y="-1"/>
            <a:ext cx="10518058" cy="6214512"/>
          </a:xfrm>
          <a:prstGeom prst="rect">
            <a:avLst/>
          </a:prstGeom>
        </p:spPr>
        <p:txBody>
          <a:bodyPr lIns="95051" rIns="95051"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 rot="21300000">
            <a:off x="6006465" y="3599180"/>
            <a:ext cx="487680" cy="1343025"/>
            <a:chOff x="9485" y="5670"/>
            <a:chExt cx="768" cy="2115"/>
          </a:xfrm>
        </p:grpSpPr>
        <p:cxnSp>
          <p:nvCxnSpPr>
            <p:cNvPr id="24" name="直接连接符 23"/>
            <p:cNvCxnSpPr/>
            <p:nvPr/>
          </p:nvCxnSpPr>
          <p:spPr>
            <a:xfrm rot="420000">
              <a:off x="9688" y="7401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420000">
              <a:off x="9660" y="7403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/>
          </p:nvSpPr>
          <p:spPr>
            <a:xfrm rot="420000">
              <a:off x="9485" y="5670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/>
        </p:nvSpPr>
        <p:spPr>
          <a:xfrm rot="420000">
            <a:off x="4885055" y="466852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solidFill>
            <a:srgbClr val="0F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21420000">
            <a:off x="5941060" y="5194935"/>
            <a:ext cx="487680" cy="1357630"/>
            <a:chOff x="9161" y="8181"/>
            <a:chExt cx="768" cy="2138"/>
          </a:xfrm>
        </p:grpSpPr>
        <p:cxnSp>
          <p:nvCxnSpPr>
            <p:cNvPr id="50" name="直接连接符 49"/>
            <p:cNvCxnSpPr/>
            <p:nvPr/>
          </p:nvCxnSpPr>
          <p:spPr>
            <a:xfrm rot="420000" flipV="1">
              <a:off x="9592" y="8189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20000" flipV="1">
              <a:off x="9564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420000" flipV="1">
              <a:off x="9161" y="8309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任意多边形 52"/>
          <p:cNvSpPr/>
          <p:nvPr/>
        </p:nvSpPr>
        <p:spPr>
          <a:xfrm rot="420000" flipV="1">
            <a:off x="4839335" y="503936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5000">
                <a:srgbClr val="D7E5F9">
                  <a:alpha val="24000"/>
                </a:srgbClr>
              </a:gs>
              <a:gs pos="63000">
                <a:schemeClr val="accent1">
                  <a:lumMod val="45000"/>
                  <a:lumOff val="55000"/>
                  <a:alpha val="45000"/>
                </a:schemeClr>
              </a:gs>
              <a:gs pos="83000">
                <a:srgbClr val="98CFDD"/>
              </a:gs>
              <a:gs pos="100000">
                <a:srgbClr val="0F4C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957070" y="2261235"/>
            <a:ext cx="10234930" cy="18745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zh-CN" sz="5400" b="0">
                <a:latin typeface="Calibri" panose="020F0502020204030204" charset="0"/>
                <a:ea typeface="宋体" pitchFamily="2" charset="-122"/>
              </a:rPr>
              <a:t>mitmproxy-mock server</a:t>
            </a:r>
            <a:endParaRPr lang="zh-CN" altLang="en-US" sz="5400" b="0">
              <a:latin typeface="Calibri" panose="020F0502020204030204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6245" y="1543050"/>
            <a:ext cx="698373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优秀代理工具必备特性</a:t>
            </a:r>
            <a:endParaRPr lang="zh-CN" altLang="en-US" sz="2800"/>
          </a:p>
          <a:p>
            <a:pPr algn="l"/>
            <a:r>
              <a:rPr lang="en-US" altLang="zh-CN"/>
              <a:t>1</a:t>
            </a:r>
            <a:r>
              <a:rPr lang="zh-CN" altLang="en-US"/>
              <a:t>、代理功能：HTTP/HTTPs、SOCKS5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、请求模拟工具：拼装请求、重放请求，重复请求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、网络环境模拟：限速、超时、返回异常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、Mock：请求修改、响应修改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、Fake：用测试环境替代真实环境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3325" y="1859915"/>
            <a:ext cx="121399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Mock</a:t>
            </a:r>
            <a:r>
              <a:rPr lang="zh-CN" altLang="en-US" sz="2800"/>
              <a:t>分类</a:t>
            </a:r>
            <a:endParaRPr lang="zh-CN" altLang="en-US" sz="2800"/>
          </a:p>
          <a:p>
            <a:pPr algn="l"/>
            <a:r>
              <a:rPr lang="zh-CN" altLang="en-US"/>
              <a:t>Stub：用简单实现替代真实服务，无法在测试中进行动态变更，比较死板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charles mirror + map local构建cache server</a:t>
            </a:r>
            <a:endParaRPr lang="zh-CN" altLang="en-US"/>
          </a:p>
          <a:p>
            <a:pPr algn="l"/>
            <a:r>
              <a:rPr lang="zh-CN" altLang="en-US"/>
              <a:t>Proxy：使用代理协议转发请求并返回真实内容，可以抓发、监听、甚至修改</a:t>
            </a:r>
            <a:endParaRPr lang="zh-CN" altLang="en-US"/>
          </a:p>
          <a:p>
            <a:pPr algn="l"/>
            <a:r>
              <a:rPr lang="zh-CN" altLang="en-US"/>
              <a:t>Fake：用假的实现代替真的实现，实现功能与真的基本一致，比 stub 更强大。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缺点：太复杂，相当于虚构一整套服务</a:t>
            </a:r>
            <a:endParaRPr lang="zh-CN" altLang="en-US"/>
          </a:p>
          <a:p>
            <a:pPr algn="l"/>
            <a:r>
              <a:rPr lang="zh-CN" altLang="en-US"/>
              <a:t>Mock：可以根据测试场景动态修改被调用方的返回</a:t>
            </a:r>
            <a:endParaRPr lang="zh-CN" altLang="en-US"/>
          </a:p>
          <a:p>
            <a:pPr algn="l"/>
            <a:r>
              <a:rPr lang="zh-CN" altLang="en-US"/>
              <a:t>         Mock on stub：直接转发并修改数据 https://github.com/dreamhead/moco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缺点：不能从真实响应上修改</a:t>
            </a:r>
            <a:endParaRPr lang="zh-CN" altLang="en-US"/>
          </a:p>
          <a:p>
            <a:pPr algn="l"/>
            <a:r>
              <a:rPr lang="zh-CN" altLang="en-US"/>
              <a:t>         Mock on proxy：利用代理转发并修改数据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mitmproxy可以进行编程，charles不能进行编程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2627630" y="895985"/>
            <a:ext cx="6117590" cy="1214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1220" y="2213610"/>
            <a:ext cx="6888480" cy="38461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mimtproxy</a:t>
            </a:r>
            <a:r>
              <a:rPr lang="zh-CN" altLang="en-US" sz="2800"/>
              <a:t>安装</a:t>
            </a:r>
            <a:endParaRPr lang="zh-CN" altLang="en-US" sz="2800"/>
          </a:p>
          <a:p>
            <a:pPr algn="l"/>
            <a:r>
              <a:rPr lang="zh-CN" altLang="en-US"/>
              <a:t>官网：https://mitmproxy.org/</a:t>
            </a:r>
            <a:endParaRPr lang="zh-CN" altLang="en-US"/>
          </a:p>
          <a:p>
            <a:pPr algn="l"/>
            <a:r>
              <a:rPr lang="en-US" altLang="zh-CN"/>
              <a:t>mac</a:t>
            </a:r>
            <a:r>
              <a:rPr lang="zh-CN" altLang="en-US"/>
              <a:t>安装：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brew install mitmproxy</a:t>
            </a:r>
            <a:endParaRPr lang="zh-CN" altLang="en-US"/>
          </a:p>
          <a:p>
            <a:pPr algn="l"/>
            <a:r>
              <a:rPr lang="en-US" altLang="zh-CN"/>
              <a:t>windows</a:t>
            </a:r>
            <a:r>
              <a:rPr lang="zh-CN" altLang="en-US"/>
              <a:t>安装：</a:t>
            </a:r>
            <a:endParaRPr lang="zh-CN" altLang="en-US"/>
          </a:p>
          <a:p>
            <a:pPr algn="l"/>
            <a:r>
              <a:rPr lang="zh-CN" altLang="en-US"/>
              <a:t>方式一：pip 安装</a:t>
            </a:r>
            <a:endParaRPr lang="zh-CN" altLang="en-US"/>
          </a:p>
          <a:p>
            <a:pPr algn="l"/>
            <a:r>
              <a:rPr lang="zh-CN" altLang="en-US"/>
              <a:t>pip install mitmproxy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方式二：官网下载： https://mitmproxy.org/ 解压安装即可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安装证书：https://docs.mitmproxy.org/stable/concepts-certificates/</a:t>
            </a:r>
            <a:endParaRPr lang="zh-CN" altLang="en-US"/>
          </a:p>
          <a:p>
            <a:pPr algn="l"/>
            <a:r>
              <a:rPr lang="zh-CN" altLang="en-US"/>
              <a:t>命令行输入：mitmdump，默认</a:t>
            </a:r>
            <a:r>
              <a:rPr lang="zh-CN" altLang="en-US"/>
              <a:t>端口8080</a:t>
            </a:r>
            <a:endParaRPr lang="zh-CN" altLang="en-US"/>
          </a:p>
          <a:p>
            <a:pPr algn="l"/>
            <a:r>
              <a:rPr lang="zh-CN" altLang="en-US"/>
              <a:t>系统浏览器访问：mitm.it 下载证书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1645" y="1948180"/>
            <a:ext cx="4627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mitmproxy+python</a:t>
            </a:r>
            <a:r>
              <a:rPr lang="zh-CN" altLang="en-US"/>
              <a:t>脚本</a:t>
            </a:r>
            <a:r>
              <a:rPr lang="en-US" altLang="zh-CN"/>
              <a:t> --&gt;mock server  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重写两个方法：</a:t>
            </a:r>
            <a:r>
              <a:rPr lang="en-US" altLang="zh-CN"/>
              <a:t>request</a:t>
            </a:r>
            <a:r>
              <a:rPr lang="zh-CN" altLang="en-US"/>
              <a:t>，</a:t>
            </a:r>
            <a:r>
              <a:rPr lang="en-US" altLang="zh-CN"/>
              <a:t>response</a:t>
            </a:r>
            <a:endParaRPr lang="en-US" altLang="zh-CN"/>
          </a:p>
          <a:p>
            <a:pPr algn="l"/>
            <a:r>
              <a:rPr lang="en-US" altLang="zh-CN"/>
              <a:t>mitmdump -p </a:t>
            </a:r>
            <a:r>
              <a:rPr lang="zh-CN" altLang="en-US"/>
              <a:t>端口</a:t>
            </a:r>
            <a:r>
              <a:rPr lang="en-US" altLang="zh-CN"/>
              <a:t> -s python</a:t>
            </a:r>
            <a:r>
              <a:rPr lang="zh-CN" altLang="en-US"/>
              <a:t>脚本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应用场景</a:t>
            </a:r>
            <a:endParaRPr lang="zh-CN" altLang="en-US"/>
          </a:p>
          <a:p>
            <a:pPr algn="l"/>
            <a:r>
              <a:rPr lang="zh-CN" altLang="en-US"/>
              <a:t>   手工测试mock</a:t>
            </a:r>
            <a:endParaRPr lang="zh-CN" altLang="en-US"/>
          </a:p>
          <a:p>
            <a:pPr algn="l"/>
            <a:r>
              <a:rPr lang="zh-CN" altLang="en-US"/>
              <a:t>   异常测试/健壮性测试</a:t>
            </a:r>
            <a:endParaRPr lang="zh-CN" altLang="en-US"/>
          </a:p>
          <a:p>
            <a:pPr algn="l"/>
            <a:r>
              <a:rPr lang="zh-CN" altLang="en-US"/>
              <a:t>   弱网测试</a:t>
            </a:r>
            <a:endParaRPr lang="zh-CN" altLang="en-US"/>
          </a:p>
          <a:p>
            <a:pPr algn="l"/>
            <a:r>
              <a:rPr lang="zh-CN" altLang="en-US"/>
              <a:t>   用例自动生成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PP_MARK_KEY" val="a95cd925-9532-4160-ba57-b57270b38600"/>
  <p:tag name="COMMONDATA" val="eyJjb3VudCI6MjIsImhkaWQiOiI3MjczNDE4YTVkN2M2OWMwODc2Zjk5ZTI2MWEyMzlhYiIsInVzZXJDb3VudCI6MjJ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宽屏</PresentationFormat>
  <Paragraphs>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</vt:lpstr>
      <vt:lpstr>宋体-简</vt:lpstr>
      <vt:lpstr>微软雅黑</vt:lpstr>
      <vt:lpstr>汉仪旗黑</vt:lpstr>
      <vt:lpstr>宋体</vt:lpstr>
      <vt:lpstr>Arial Unicode MS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a404</cp:lastModifiedBy>
  <cp:revision>251</cp:revision>
  <dcterms:created xsi:type="dcterms:W3CDTF">2023-01-11T14:06:17Z</dcterms:created>
  <dcterms:modified xsi:type="dcterms:W3CDTF">2023-01-11T14:06:17Z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CD7B8455EF8645808C01171154D8F0DB</vt:lpwstr>
  </property>
  <property fmtid="{D5CDD505-2E9C-101B-9397-08002B2CF9AE}" pid="4" name="KSOTemplateUUID">
    <vt:lpwstr>v1.0_mb_jNhsuQL2uWoPK5zBJV6jDQ==</vt:lpwstr>
  </property>
</Properties>
</file>