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33"/>
  </p:notesMasterIdLst>
  <p:handoutMasterIdLst>
    <p:handoutMasterId r:id="rId34"/>
  </p:handoutMasterIdLst>
  <p:sldIdLst>
    <p:sldId id="317" r:id="rId3"/>
    <p:sldId id="345" r:id="rId4"/>
    <p:sldId id="352" r:id="rId5"/>
    <p:sldId id="353" r:id="rId6"/>
    <p:sldId id="354" r:id="rId7"/>
    <p:sldId id="313" r:id="rId8"/>
    <p:sldId id="264" r:id="rId9"/>
    <p:sldId id="355" r:id="rId10"/>
    <p:sldId id="356" r:id="rId11"/>
    <p:sldId id="357" r:id="rId12"/>
    <p:sldId id="358" r:id="rId13"/>
    <p:sldId id="359" r:id="rId14"/>
    <p:sldId id="360" r:id="rId15"/>
    <p:sldId id="403" r:id="rId16"/>
    <p:sldId id="404" r:id="rId17"/>
    <p:sldId id="361" r:id="rId18"/>
    <p:sldId id="362" r:id="rId19"/>
    <p:sldId id="363" r:id="rId20"/>
    <p:sldId id="406" r:id="rId21"/>
    <p:sldId id="365" r:id="rId22"/>
    <p:sldId id="366" r:id="rId23"/>
    <p:sldId id="368" r:id="rId24"/>
    <p:sldId id="369" r:id="rId25"/>
    <p:sldId id="405" r:id="rId26"/>
    <p:sldId id="371" r:id="rId27"/>
    <p:sldId id="372" r:id="rId28"/>
    <p:sldId id="373" r:id="rId29"/>
    <p:sldId id="407" r:id="rId30"/>
    <p:sldId id="402" r:id="rId31"/>
    <p:sldId id="260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5420" userDrawn="1">
          <p15:clr>
            <a:srgbClr val="A4A3A4"/>
          </p15:clr>
        </p15:guide>
        <p15:guide id="4" orient="horz" pos="1030" userDrawn="1">
          <p15:clr>
            <a:srgbClr val="A4A3A4"/>
          </p15:clr>
        </p15:guide>
        <p15:guide id="5" orient="horz" pos="395" userDrawn="1">
          <p15:clr>
            <a:srgbClr val="A4A3A4"/>
          </p15:clr>
        </p15:guide>
        <p15:guide id="6" pos="793" userDrawn="1">
          <p15:clr>
            <a:srgbClr val="A4A3A4"/>
          </p15:clr>
        </p15:guide>
        <p15:guide id="7" orient="horz" pos="940" userDrawn="1">
          <p15:clr>
            <a:srgbClr val="A4A3A4"/>
          </p15:clr>
        </p15:guide>
        <p15:guide id="8" orient="horz" pos="17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F27"/>
    <a:srgbClr val="FF7E51"/>
    <a:srgbClr val="FF5218"/>
    <a:srgbClr val="9CDCFE"/>
    <a:srgbClr val="FF8740"/>
    <a:srgbClr val="FE8F54"/>
    <a:srgbClr val="FED1B8"/>
    <a:srgbClr val="FDA47C"/>
    <a:srgbClr val="F9E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95" autoAdjust="0"/>
    <p:restoredTop sz="94660"/>
  </p:normalViewPr>
  <p:slideViewPr>
    <p:cSldViewPr>
      <p:cViewPr varScale="1">
        <p:scale>
          <a:sx n="91" d="100"/>
          <a:sy n="91" d="100"/>
        </p:scale>
        <p:origin x="592" y="56"/>
      </p:cViewPr>
      <p:guideLst>
        <p:guide orient="horz" pos="667"/>
        <p:guide pos="340"/>
        <p:guide pos="5420"/>
        <p:guide orient="horz" pos="1030"/>
        <p:guide orient="horz" pos="395"/>
        <p:guide pos="793"/>
        <p:guide orient="horz" pos="940"/>
        <p:guide orient="horz" pos="171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79012-F31C-4B98-8B76-E517C589AF5C}" type="datetimeFigureOut">
              <a:rPr lang="zh-CN" altLang="en-US" smtClean="0"/>
              <a:pPr/>
              <a:t>2023/1/13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EA83E-36AC-4146-B5A7-D87C509242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03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1CC0A-5567-4F54-B506-9AD925D69CA1}" type="datetimeFigureOut">
              <a:rPr lang="zh-CN" altLang="en-US" smtClean="0"/>
              <a:pPr/>
              <a:t>2023/1/13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ADB75-6BAA-46E4-A579-0D23A15F48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9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教学时间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教学目标</a:t>
            </a:r>
            <a:r>
              <a:rPr lang="en-US" altLang="zh-CN" dirty="0"/>
              <a:t>】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教学活动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辅助资料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案例内容</a:t>
            </a:r>
            <a:r>
              <a:rPr lang="en-US" altLang="zh-CN" dirty="0"/>
              <a:t>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D031C7-A97A-4B3D-B11F-B8701A7D07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30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ADB75-6BAA-46E4-A579-0D23A15F487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9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盈趣官方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685800" y="4053515"/>
            <a:ext cx="7772400" cy="57606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rgbClr val="FF5F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盈趣官方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48072" y="1400572"/>
            <a:ext cx="7812360" cy="2528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800"/>
              </a:lnSpc>
            </a:pPr>
            <a:r>
              <a:rPr lang="en-US" altLang="zh-CN" sz="2600" b="1" i="0" u="none" strike="noStrike" baseline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Our expectation and goal is</a:t>
            </a:r>
          </a:p>
          <a:p>
            <a:pPr algn="ctr">
              <a:lnSpc>
                <a:spcPts val="3800"/>
              </a:lnSpc>
            </a:pPr>
            <a:endParaRPr lang="en-US" altLang="zh-CN" sz="2600" b="1" i="0" u="none" strike="noStrike" baseline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ts val="3800"/>
              </a:lnSpc>
            </a:pPr>
            <a:r>
              <a:rPr lang="en-US" altLang="zh-CN" sz="2600" b="0" i="0" u="none" strike="noStrike" baseline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Grow quickly, improve continuously,</a:t>
            </a:r>
          </a:p>
          <a:p>
            <a:pPr algn="ctr">
              <a:lnSpc>
                <a:spcPts val="3800"/>
              </a:lnSpc>
            </a:pPr>
            <a:r>
              <a:rPr lang="en-US" altLang="zh-CN" sz="2600" b="0" i="0" u="none" strike="noStrike" baseline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be the best partner for</a:t>
            </a:r>
          </a:p>
          <a:p>
            <a:pPr algn="ctr">
              <a:lnSpc>
                <a:spcPts val="3800"/>
              </a:lnSpc>
            </a:pPr>
            <a:r>
              <a:rPr lang="en-US" altLang="zh-CN" sz="2600" b="0" i="0" u="none" strike="noStrike" baseline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our Customers.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盈趣官方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3544755"/>
            <a:ext cx="7772400" cy="545303"/>
          </a:xfrm>
        </p:spPr>
        <p:txBody>
          <a:bodyPr>
            <a:normAutofit/>
          </a:bodyPr>
          <a:lstStyle>
            <a:lvl1pPr>
              <a:defRPr sz="1800" b="1">
                <a:solidFill>
                  <a:srgbClr val="FF5F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371600" y="4090055"/>
            <a:ext cx="6400800" cy="353621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257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4677984"/>
            <a:ext cx="9144000" cy="46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38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6" descr="#wm#_48_07_*Z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99330" y="652969"/>
            <a:ext cx="1353463" cy="1018265"/>
          </a:xfrm>
          <a:prstGeom prst="ellipse">
            <a:avLst/>
          </a:prstGeom>
          <a:solidFill>
            <a:srgbClr val="FF5F00">
              <a:alpha val="75000"/>
            </a:srgbClr>
          </a:solidFill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4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6" name="Oval 7" descr="#wm#_48_07_*Z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819607" y="1409050"/>
            <a:ext cx="822499" cy="617930"/>
          </a:xfrm>
          <a:prstGeom prst="ellipse">
            <a:avLst/>
          </a:prstGeom>
          <a:solidFill>
            <a:srgbClr val="FF3300">
              <a:alpha val="63000"/>
            </a:srgbClr>
          </a:solidFill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47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0" name="文本占位符 2"/>
          <p:cNvSpPr>
            <a:spLocks noGrp="1"/>
          </p:cNvSpPr>
          <p:nvPr>
            <p:ph type="body" idx="1"/>
          </p:nvPr>
        </p:nvSpPr>
        <p:spPr>
          <a:xfrm>
            <a:off x="1187625" y="803843"/>
            <a:ext cx="6001715" cy="3555983"/>
          </a:xfrm>
        </p:spPr>
        <p:txBody>
          <a:bodyPr anchor="t">
            <a:normAutofit/>
          </a:bodyPr>
          <a:lstStyle>
            <a:lvl1pPr marL="0" indent="0">
              <a:lnSpc>
                <a:spcPts val="3122"/>
              </a:lnSpc>
              <a:spcBef>
                <a:spcPts val="0"/>
              </a:spcBef>
              <a:buNone/>
              <a:defRPr sz="1125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69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1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9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01831" y="981830"/>
            <a:ext cx="19739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CONT</a:t>
            </a: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ENTS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5F0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40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6717"/>
            <a:ext cx="8229600" cy="383367"/>
          </a:xfrm>
        </p:spPr>
        <p:txBody>
          <a:bodyPr>
            <a:normAutofit/>
          </a:bodyPr>
          <a:lstStyle>
            <a:lvl1pPr>
              <a:defRPr sz="1350">
                <a:solidFill>
                  <a:srgbClr val="3F91AC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428596" y="803663"/>
            <a:ext cx="8286808" cy="4018387"/>
          </a:xfrm>
        </p:spPr>
        <p:txBody>
          <a:bodyPr anchor="t">
            <a:normAutofit/>
          </a:bodyPr>
          <a:lstStyle>
            <a:lvl1pPr marL="0" marR="0" indent="0" algn="l" defTabSz="51433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69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1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34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40" y="12471"/>
            <a:ext cx="6500827" cy="327688"/>
          </a:xfrm>
        </p:spPr>
        <p:txBody>
          <a:bodyPr anchor="ctr">
            <a:normAutofit/>
          </a:bodyPr>
          <a:lstStyle>
            <a:lvl1pPr algn="l">
              <a:buNone/>
              <a:defRPr sz="1125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单击此处编辑母版大标题样式</a:t>
            </a:r>
          </a:p>
        </p:txBody>
      </p:sp>
    </p:spTree>
    <p:extLst>
      <p:ext uri="{BB962C8B-B14F-4D97-AF65-F5344CB8AC3E}">
        <p14:creationId xmlns:p14="http://schemas.microsoft.com/office/powerpoint/2010/main" val="256206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分栏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261" y="366717"/>
            <a:ext cx="8229600" cy="383367"/>
          </a:xfrm>
        </p:spPr>
        <p:txBody>
          <a:bodyPr>
            <a:normAutofit/>
          </a:bodyPr>
          <a:lstStyle>
            <a:lvl1pPr>
              <a:defRPr sz="1350">
                <a:solidFill>
                  <a:srgbClr val="3F91AC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428597" y="803663"/>
            <a:ext cx="3786215" cy="4018387"/>
          </a:xfrm>
        </p:spPr>
        <p:txBody>
          <a:bodyPr anchor="t">
            <a:normAutofit/>
          </a:bodyPr>
          <a:lstStyle>
            <a:lvl1pPr marL="0" marR="0" indent="0" algn="l" defTabSz="51433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69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1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34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idx="14"/>
          </p:nvPr>
        </p:nvSpPr>
        <p:spPr>
          <a:xfrm>
            <a:off x="4689938" y="803663"/>
            <a:ext cx="3967276" cy="4018387"/>
          </a:xfrm>
        </p:spPr>
        <p:txBody>
          <a:bodyPr anchor="t">
            <a:normAutofit/>
          </a:bodyPr>
          <a:lstStyle>
            <a:lvl1pPr marL="0" marR="0" indent="0" algn="l" defTabSz="51433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69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1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34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40" y="12471"/>
            <a:ext cx="6500827" cy="327688"/>
          </a:xfrm>
        </p:spPr>
        <p:txBody>
          <a:bodyPr anchor="ctr">
            <a:normAutofit/>
          </a:bodyPr>
          <a:lstStyle>
            <a:lvl1pPr algn="l">
              <a:buNone/>
              <a:defRPr sz="1125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单击此处编辑母版大标题样式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8497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428596" y="428611"/>
            <a:ext cx="8286808" cy="4393436"/>
          </a:xfrm>
        </p:spPr>
        <p:txBody>
          <a:bodyPr anchor="t">
            <a:normAutofit/>
          </a:bodyPr>
          <a:lstStyle>
            <a:lvl1pPr marL="0" marR="0" indent="0" algn="l" defTabSz="51433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69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1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34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40" y="12471"/>
            <a:ext cx="6500827" cy="327688"/>
          </a:xfrm>
        </p:spPr>
        <p:txBody>
          <a:bodyPr anchor="ctr">
            <a:normAutofit/>
          </a:bodyPr>
          <a:lstStyle>
            <a:lvl1pPr algn="l">
              <a:buNone/>
              <a:defRPr sz="1125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单击此处编辑母版大标题样式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879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流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6717"/>
            <a:ext cx="8229600" cy="383367"/>
          </a:xfrm>
        </p:spPr>
        <p:txBody>
          <a:bodyPr>
            <a:normAutofit/>
          </a:bodyPr>
          <a:lstStyle>
            <a:lvl1pPr>
              <a:defRPr sz="1350">
                <a:solidFill>
                  <a:srgbClr val="3F91AC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40" y="12471"/>
            <a:ext cx="6500827" cy="327688"/>
          </a:xfrm>
        </p:spPr>
        <p:txBody>
          <a:bodyPr anchor="ctr">
            <a:normAutofit/>
          </a:bodyPr>
          <a:lstStyle>
            <a:lvl1pPr algn="l">
              <a:buNone/>
              <a:defRPr sz="1125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单击此处编辑母版大标题样式</a:t>
            </a:r>
          </a:p>
        </p:txBody>
      </p:sp>
    </p:spTree>
    <p:extLst>
      <p:ext uri="{BB962C8B-B14F-4D97-AF65-F5344CB8AC3E}">
        <p14:creationId xmlns:p14="http://schemas.microsoft.com/office/powerpoint/2010/main" val="1636636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8723" y="679405"/>
            <a:ext cx="8358247" cy="3124653"/>
          </a:xfrm>
        </p:spPr>
        <p:txBody>
          <a:bodyPr>
            <a:normAutofit/>
          </a:bodyPr>
          <a:lstStyle>
            <a:lvl1pPr marL="0" indent="0">
              <a:buNone/>
              <a:defRPr sz="10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69" indent="0">
              <a:buNone/>
              <a:defRPr sz="1575"/>
            </a:lvl2pPr>
            <a:lvl3pPr marL="514337" indent="0">
              <a:buNone/>
              <a:defRPr sz="1350"/>
            </a:lvl3pPr>
            <a:lvl4pPr marL="771506" indent="0">
              <a:buNone/>
              <a:defRPr sz="1125"/>
            </a:lvl4pPr>
            <a:lvl5pPr marL="1028675" indent="0">
              <a:buNone/>
              <a:defRPr sz="1125"/>
            </a:lvl5pPr>
            <a:lvl6pPr marL="1285843" indent="0">
              <a:buNone/>
              <a:defRPr sz="1125"/>
            </a:lvl6pPr>
            <a:lvl7pPr marL="1543011" indent="0">
              <a:buNone/>
              <a:defRPr sz="1125"/>
            </a:lvl7pPr>
            <a:lvl8pPr marL="1800180" indent="0">
              <a:buNone/>
              <a:defRPr sz="1125"/>
            </a:lvl8pPr>
            <a:lvl9pPr marL="2057349" indent="0">
              <a:buNone/>
              <a:defRPr sz="1125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idx="14"/>
          </p:nvPr>
        </p:nvSpPr>
        <p:spPr>
          <a:xfrm>
            <a:off x="400278" y="3899910"/>
            <a:ext cx="8358247" cy="814980"/>
          </a:xfrm>
        </p:spPr>
        <p:txBody>
          <a:bodyPr anchor="t">
            <a:normAutofit/>
          </a:bodyPr>
          <a:lstStyle>
            <a:lvl1pPr marL="0" marR="0" indent="0" algn="l" defTabSz="514337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69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1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34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40" y="12471"/>
            <a:ext cx="6500827" cy="327688"/>
          </a:xfrm>
        </p:spPr>
        <p:txBody>
          <a:bodyPr anchor="ctr">
            <a:normAutofit/>
          </a:bodyPr>
          <a:lstStyle>
            <a:lvl1pPr algn="l">
              <a:buNone/>
              <a:defRPr sz="1125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单击此处编辑母版大标题样式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8711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6717"/>
            <a:ext cx="8229600" cy="383367"/>
          </a:xfrm>
        </p:spPr>
        <p:txBody>
          <a:bodyPr>
            <a:normAutofit/>
          </a:bodyPr>
          <a:lstStyle>
            <a:lvl1pPr>
              <a:defRPr sz="1350">
                <a:solidFill>
                  <a:srgbClr val="3F91AC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03663"/>
            <a:ext cx="8229600" cy="3790963"/>
          </a:xfrm>
        </p:spPr>
        <p:txBody>
          <a:bodyPr>
            <a:normAutofit/>
          </a:bodyPr>
          <a:lstStyle>
            <a:lvl1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013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40" y="12471"/>
            <a:ext cx="6500827" cy="327688"/>
          </a:xfrm>
        </p:spPr>
        <p:txBody>
          <a:bodyPr anchor="ctr">
            <a:normAutofit/>
          </a:bodyPr>
          <a:lstStyle>
            <a:lvl1pPr algn="l">
              <a:buNone/>
              <a:defRPr sz="1125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单击此处编辑母版大标题样式</a:t>
            </a:r>
          </a:p>
        </p:txBody>
      </p:sp>
    </p:spTree>
    <p:extLst>
      <p:ext uri="{BB962C8B-B14F-4D97-AF65-F5344CB8AC3E}">
        <p14:creationId xmlns:p14="http://schemas.microsoft.com/office/powerpoint/2010/main" val="857788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6717"/>
            <a:ext cx="8229600" cy="383367"/>
          </a:xfrm>
        </p:spPr>
        <p:txBody>
          <a:bodyPr>
            <a:normAutofit/>
          </a:bodyPr>
          <a:lstStyle>
            <a:lvl1pPr>
              <a:defRPr sz="1350">
                <a:solidFill>
                  <a:srgbClr val="3F91AC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03663"/>
            <a:ext cx="8229600" cy="3790963"/>
          </a:xfrm>
        </p:spPr>
        <p:txBody>
          <a:bodyPr vert="eaVert"/>
          <a:lstStyle>
            <a:lvl1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40" y="12471"/>
            <a:ext cx="6500827" cy="327688"/>
          </a:xfrm>
        </p:spPr>
        <p:txBody>
          <a:bodyPr anchor="ctr">
            <a:normAutofit/>
          </a:bodyPr>
          <a:lstStyle>
            <a:lvl1pPr algn="l">
              <a:buNone/>
              <a:defRPr sz="1125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单击此处编辑母版大标题样式</a:t>
            </a:r>
          </a:p>
        </p:txBody>
      </p:sp>
    </p:spTree>
    <p:extLst>
      <p:ext uri="{BB962C8B-B14F-4D97-AF65-F5344CB8AC3E}">
        <p14:creationId xmlns:p14="http://schemas.microsoft.com/office/powerpoint/2010/main" val="384023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6" descr="#wm#_48_07_*Z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058372" y="627534"/>
            <a:ext cx="1201924" cy="1204016"/>
          </a:xfrm>
          <a:prstGeom prst="ellipse">
            <a:avLst/>
          </a:prstGeom>
          <a:solidFill>
            <a:srgbClr val="FF5F00">
              <a:alpha val="75000"/>
            </a:srgbClr>
          </a:solidFill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7200" b="1" kern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Oval 7" descr="#wm#_48_07_*Z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7846454" y="1383618"/>
            <a:ext cx="730410" cy="730652"/>
          </a:xfrm>
          <a:prstGeom prst="ellipse">
            <a:avLst/>
          </a:prstGeom>
          <a:solidFill>
            <a:srgbClr val="FF3300">
              <a:alpha val="63000"/>
            </a:srgbClr>
          </a:solidFill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4400" kern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占位符 2"/>
          <p:cNvSpPr>
            <a:spLocks noGrp="1"/>
          </p:cNvSpPr>
          <p:nvPr>
            <p:ph type="body" idx="1"/>
          </p:nvPr>
        </p:nvSpPr>
        <p:spPr>
          <a:xfrm>
            <a:off x="1187625" y="803840"/>
            <a:ext cx="6001714" cy="3555983"/>
          </a:xfrm>
        </p:spPr>
        <p:txBody>
          <a:bodyPr anchor="t">
            <a:normAutofit/>
          </a:bodyPr>
          <a:lstStyle>
            <a:lvl1pPr marL="0" indent="0">
              <a:lnSpc>
                <a:spcPts val="5550"/>
              </a:lnSpc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7301830" y="981829"/>
            <a:ext cx="197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</a:t>
            </a:r>
            <a:r>
              <a:rPr lang="en-US" altLang="zh-CN" sz="2400" smtClean="0">
                <a:solidFill>
                  <a:srgbClr val="FF5F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ENTS</a:t>
            </a:r>
            <a:endParaRPr lang="zh-CN" altLang="en-US" sz="2400">
              <a:solidFill>
                <a:srgbClr val="FF5F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508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盈趣官方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8072" y="1575627"/>
            <a:ext cx="7812360" cy="14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13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6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Our expectation and goal is</a:t>
            </a:r>
          </a:p>
          <a:p>
            <a:pPr marL="0" marR="0" lvl="0" indent="0" algn="ctr" defTabSz="914400" rtl="0" eaLnBrk="1" fontAlgn="auto" latinLnBrk="0" hangingPunct="1">
              <a:lnSpc>
                <a:spcPts val="213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6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213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6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Grow quickly, improve continuously,</a:t>
            </a:r>
          </a:p>
          <a:p>
            <a:pPr marL="0" marR="0" lvl="0" indent="0" algn="ctr" defTabSz="914400" rtl="0" eaLnBrk="1" fontAlgn="auto" latinLnBrk="0" hangingPunct="1">
              <a:lnSpc>
                <a:spcPts val="213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6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be the best partner for</a:t>
            </a:r>
          </a:p>
          <a:p>
            <a:pPr marL="0" marR="0" lvl="0" indent="0" algn="ctr" defTabSz="914400" rtl="0" eaLnBrk="1" fontAlgn="auto" latinLnBrk="0" hangingPunct="1">
              <a:lnSpc>
                <a:spcPts val="213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6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our Customers.</a:t>
            </a:r>
          </a:p>
        </p:txBody>
      </p:sp>
    </p:spTree>
    <p:extLst>
      <p:ext uri="{BB962C8B-B14F-4D97-AF65-F5344CB8AC3E}">
        <p14:creationId xmlns:p14="http://schemas.microsoft.com/office/powerpoint/2010/main" val="4098971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封面（无附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EDFC28F4-5110-4357-98BF-F60D960FE3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72"/>
          <a:stretch/>
        </p:blipFill>
        <p:spPr>
          <a:xfrm>
            <a:off x="-36512" y="-20538"/>
            <a:ext cx="9144000" cy="2943504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469900" y="2749471"/>
            <a:ext cx="8204200" cy="72510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lang="zh-CN" altLang="en-US" sz="3038" b="1" kern="1200" cap="none" spc="28" baseline="0" dirty="0">
                <a:ln w="1143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4" name="日期占位符 2"/>
          <p:cNvSpPr>
            <a:spLocks noGrp="1"/>
          </p:cNvSpPr>
          <p:nvPr>
            <p:ph type="dt" sz="half" idx="2"/>
          </p:nvPr>
        </p:nvSpPr>
        <p:spPr>
          <a:xfrm>
            <a:off x="2483768" y="4404123"/>
            <a:ext cx="41764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6EFB81-E072-4AFF-A99D-1B562AE4F634}" type="datetime2">
              <a:rPr kumimoji="0" lang="zh-CN" altLang="en-US" sz="11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2023年1月13日</a:t>
            </a:fld>
            <a:endParaRPr kumimoji="0" lang="zh-CN" altLang="en-US" sz="11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9900" y="3701109"/>
            <a:ext cx="8204200" cy="4764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zh-CN" altLang="en-US" sz="1575" b="1" kern="1200" cap="none" spc="0" baseline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ea"/>
              </a:defRPr>
            </a:lvl1pPr>
          </a:lstStyle>
          <a:p>
            <a:pPr lvl="0"/>
            <a:r>
              <a:rPr lang="zh-CN" altLang="en-US" dirty="0"/>
              <a:t>单击此处编辑公司名称</a:t>
            </a:r>
          </a:p>
        </p:txBody>
      </p:sp>
      <p:graphicFrame>
        <p:nvGraphicFramePr>
          <p:cNvPr id="30" name="表格 29"/>
          <p:cNvGraphicFramePr>
            <a:graphicFrameLocks noGrp="1"/>
          </p:cNvGraphicFramePr>
          <p:nvPr userDrawn="1"/>
        </p:nvGraphicFramePr>
        <p:xfrm>
          <a:off x="-36512" y="-20539"/>
          <a:ext cx="9179050" cy="294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7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7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7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3587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  <a:alpha val="5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87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87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87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>
                        <a:alpha val="6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04284" marR="104284" marT="39131" marB="3913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772241"/>
      </p:ext>
    </p:extLst>
  </p:cSld>
  <p:clrMapOvr>
    <a:masterClrMapping/>
  </p:clrMapOvr>
  <p:hf sldNum="0"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D0F2E2-BEC3-4731-9280-C0DEF30688CE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2023/1/13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95465-9EF3-43A3-83EA-E9DA93E839F1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4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0214"/>
            <a:ext cx="8229600" cy="383367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F91AC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428596" y="867160"/>
            <a:ext cx="8286808" cy="4018387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37" y="63270"/>
            <a:ext cx="6500827" cy="327688"/>
          </a:xfrm>
        </p:spPr>
        <p:txBody>
          <a:bodyPr anchor="ctr">
            <a:normAutofit/>
          </a:bodyPr>
          <a:lstStyle>
            <a:lvl1pPr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单击此处编辑母版大标题样式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分栏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261" y="430214"/>
            <a:ext cx="8229600" cy="383367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F91AC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428596" y="867160"/>
            <a:ext cx="3786214" cy="4018387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idx="14"/>
          </p:nvPr>
        </p:nvSpPr>
        <p:spPr>
          <a:xfrm>
            <a:off x="4689937" y="867160"/>
            <a:ext cx="3967276" cy="4018387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37" y="63270"/>
            <a:ext cx="6500827" cy="327688"/>
          </a:xfrm>
        </p:spPr>
        <p:txBody>
          <a:bodyPr anchor="ctr">
            <a:normAutofit/>
          </a:bodyPr>
          <a:lstStyle>
            <a:lvl1pPr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单击此处编辑母版大标题样式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428596" y="466711"/>
            <a:ext cx="8286808" cy="439343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37" y="63270"/>
            <a:ext cx="6500827" cy="327688"/>
          </a:xfrm>
        </p:spPr>
        <p:txBody>
          <a:bodyPr anchor="ctr">
            <a:normAutofit/>
          </a:bodyPr>
          <a:lstStyle>
            <a:lvl1pPr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单击此处编辑母版大标题样式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流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0214"/>
            <a:ext cx="8229600" cy="383367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F91AC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37" y="63270"/>
            <a:ext cx="6500827" cy="327688"/>
          </a:xfrm>
        </p:spPr>
        <p:txBody>
          <a:bodyPr anchor="ctr">
            <a:normAutofit/>
          </a:bodyPr>
          <a:lstStyle>
            <a:lvl1pPr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单击此处编辑母版大标题样式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8723" y="679403"/>
            <a:ext cx="8358246" cy="312465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2"/>
          <p:cNvSpPr>
            <a:spLocks noGrp="1"/>
          </p:cNvSpPr>
          <p:nvPr>
            <p:ph type="body" idx="14"/>
          </p:nvPr>
        </p:nvSpPr>
        <p:spPr>
          <a:xfrm>
            <a:off x="400278" y="3899910"/>
            <a:ext cx="8358246" cy="814980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37" y="63270"/>
            <a:ext cx="6500827" cy="327688"/>
          </a:xfrm>
        </p:spPr>
        <p:txBody>
          <a:bodyPr anchor="ctr">
            <a:normAutofit/>
          </a:bodyPr>
          <a:lstStyle>
            <a:lvl1pPr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单击此处编辑母版大标题样式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0214"/>
            <a:ext cx="8229600" cy="383367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F91AC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67160"/>
            <a:ext cx="8229600" cy="379096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37" y="63270"/>
            <a:ext cx="6500827" cy="327688"/>
          </a:xfrm>
        </p:spPr>
        <p:txBody>
          <a:bodyPr anchor="ctr">
            <a:normAutofit/>
          </a:bodyPr>
          <a:lstStyle>
            <a:lvl1pPr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单击此处编辑母版大标题样式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0214"/>
            <a:ext cx="8229600" cy="383367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F91AC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29060"/>
            <a:ext cx="8229600" cy="3790963"/>
          </a:xfrm>
        </p:spPr>
        <p:txBody>
          <a:bodyPr vert="eaVert"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37" y="63270"/>
            <a:ext cx="6500827" cy="327688"/>
          </a:xfrm>
        </p:spPr>
        <p:txBody>
          <a:bodyPr anchor="ctr">
            <a:normAutofit/>
          </a:bodyPr>
          <a:lstStyle>
            <a:lvl1pPr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单击此处编辑母版大标题样式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421035"/>
            <a:ext cx="8229600" cy="383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57981"/>
            <a:ext cx="822960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66931" y="4774915"/>
            <a:ext cx="5760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D342DA-03ED-40BD-BAB0-BB51766EA68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1" r:id="rId3"/>
    <p:sldLayoutId id="2147483664" r:id="rId4"/>
    <p:sldLayoutId id="2147483663" r:id="rId5"/>
    <p:sldLayoutId id="2147483665" r:id="rId6"/>
    <p:sldLayoutId id="2147483657" r:id="rId7"/>
    <p:sldLayoutId id="2147483650" r:id="rId8"/>
    <p:sldLayoutId id="2147483658" r:id="rId9"/>
    <p:sldLayoutId id="2147483662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rgbClr val="3F91AC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66717"/>
            <a:ext cx="8229600" cy="383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03663"/>
            <a:ext cx="822960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66931" y="4825716"/>
            <a:ext cx="576064" cy="273844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D342DA-03ED-40BD-BAB0-BB51766EA68A}" type="slidenum">
              <a:rPr kumimoji="0" lang="zh-CN" altLang="en-US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ct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17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ctr" defTabSz="514337" rtl="0" eaLnBrk="1" latinLnBrk="0" hangingPunct="1">
        <a:spcBef>
          <a:spcPct val="0"/>
        </a:spcBef>
        <a:buNone/>
        <a:defRPr sz="1350" kern="1200">
          <a:solidFill>
            <a:srgbClr val="3F91AC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642921" indent="-128585" algn="l" defTabSz="514337" rtl="0" eaLnBrk="1" latinLnBrk="0" hangingPunct="1">
        <a:spcBef>
          <a:spcPct val="20000"/>
        </a:spcBef>
        <a:buFont typeface="Arial" pitchFamily="34" charset="0"/>
        <a:buChar char="•"/>
        <a:defRPr sz="1013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900090" indent="-128585" algn="l" defTabSz="514337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1157259" indent="-128585" algn="l" defTabSz="514337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1414427" indent="-128585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5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264570" y="3211554"/>
            <a:ext cx="5043734" cy="800356"/>
          </a:xfrm>
        </p:spPr>
        <p:txBody>
          <a:bodyPr>
            <a:normAutofit fontScale="90000"/>
          </a:bodyPr>
          <a:lstStyle/>
          <a:p>
            <a:pPr>
              <a:lnSpc>
                <a:spcPts val="3140"/>
              </a:lnSpc>
            </a:pPr>
            <a:r>
              <a:rPr lang="zh-CN" altLang="en-US" sz="2250" smtClean="0">
                <a:solidFill>
                  <a:srgbClr val="0070C0"/>
                </a:solidFill>
                <a:latin typeface="华文中宋" pitchFamily="2" charset="-122"/>
                <a:ea typeface="华文中宋" pitchFamily="2" charset="-122"/>
                <a:sym typeface="+mn-lt"/>
              </a:rPr>
              <a:t>厦门盈趣科技股份有限公司</a:t>
            </a:r>
            <a:r>
              <a:rPr lang="en-US" altLang="zh-CN" sz="2475" smtClean="0">
                <a:latin typeface="华文中宋" pitchFamily="2" charset="-122"/>
                <a:ea typeface="华文中宋" pitchFamily="2" charset="-122"/>
                <a:sym typeface="+mn-lt"/>
              </a:rPr>
              <a:t/>
            </a:r>
            <a:br>
              <a:rPr lang="en-US" altLang="zh-CN" sz="2475" smtClean="0">
                <a:latin typeface="华文中宋" pitchFamily="2" charset="-122"/>
                <a:ea typeface="华文中宋" pitchFamily="2" charset="-122"/>
                <a:sym typeface="+mn-lt"/>
              </a:rPr>
            </a:br>
            <a:r>
              <a:rPr lang="en-US" altLang="zh-CN" sz="2981" smtClean="0">
                <a:solidFill>
                  <a:srgbClr val="FF5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python</a:t>
            </a:r>
            <a:r>
              <a:rPr lang="zh-CN" altLang="en-US" sz="2981" smtClean="0">
                <a:solidFill>
                  <a:srgbClr val="FF5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操作</a:t>
            </a:r>
            <a:r>
              <a:rPr lang="en-US" altLang="zh-CN" sz="2981" smtClean="0">
                <a:solidFill>
                  <a:srgbClr val="FF5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Excel</a:t>
            </a:r>
            <a:r>
              <a:rPr lang="zh-CN" altLang="en-US" sz="2981" smtClean="0">
                <a:solidFill>
                  <a:srgbClr val="FF5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文件</a:t>
            </a:r>
            <a:endParaRPr lang="zh-CN" altLang="en-US" sz="2981" dirty="0">
              <a:solidFill>
                <a:srgbClr val="FF5F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lt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2"/>
          </p:nvPr>
        </p:nvSpPr>
        <p:spPr>
          <a:xfrm>
            <a:off x="3397371" y="4067558"/>
            <a:ext cx="2349261" cy="20538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ea"/>
                <a:sym typeface="+mn-lt"/>
              </a:rPr>
              <a:t>2023</a:t>
            </a:r>
            <a:r>
              <a:rPr kumimoji="0" lang="zh-CN" altLang="en-US" sz="11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ea"/>
                <a:sym typeface="+mn-lt"/>
              </a:rPr>
              <a:t>年</a:t>
            </a:r>
            <a:r>
              <a:rPr kumimoji="0" lang="en-US" altLang="zh-CN" sz="11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ea"/>
                <a:sym typeface="+mn-lt"/>
              </a:rPr>
              <a:t>1</a:t>
            </a:r>
            <a:r>
              <a:rPr kumimoji="0" lang="zh-CN" altLang="en-US" sz="11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ea"/>
                <a:sym typeface="+mn-lt"/>
              </a:rPr>
              <a:t>月</a:t>
            </a:r>
            <a:r>
              <a:rPr lang="en-US" altLang="zh-CN" noProof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  <a:cs typeface="+mn-ea"/>
                <a:sym typeface="+mn-lt"/>
              </a:rPr>
              <a:t>13</a:t>
            </a:r>
            <a:r>
              <a:rPr kumimoji="0" lang="zh-CN" altLang="en-US" sz="112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ea"/>
                <a:sym typeface="+mn-lt"/>
              </a:rPr>
              <a:t>日</a:t>
            </a:r>
            <a:endParaRPr kumimoji="0" lang="en-US" altLang="zh-CN" sz="112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04881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一、</a:t>
            </a:r>
            <a:r>
              <a:rPr lang="en-US" altLang="zh-CN" smtClean="0"/>
              <a:t>Excel</a:t>
            </a:r>
            <a:r>
              <a:rPr lang="zh-CN" altLang="en-US" smtClean="0"/>
              <a:t>文件读写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627534"/>
            <a:ext cx="806450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案例二：生成前十行绩效信息表</a:t>
            </a:r>
            <a:endParaRPr kumimoji="0" lang="zh-CN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750" y="915566"/>
            <a:ext cx="806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【10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月员工绩效表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中提取前十行信息，写入一个新的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员工绩效表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这样，保存后可以用作员工绩效信息的模板表格。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503015"/>
            <a:ext cx="53340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一、</a:t>
            </a:r>
            <a:r>
              <a:rPr lang="en-US" altLang="zh-CN" smtClean="0"/>
              <a:t>Excel</a:t>
            </a:r>
            <a:r>
              <a:rPr lang="zh-CN" altLang="en-US" smtClean="0"/>
              <a:t>文件读写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627534"/>
            <a:ext cx="806450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案例二：生成前十行绩效信息表</a:t>
            </a:r>
            <a:endParaRPr kumimoji="0" lang="zh-CN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750" y="915566"/>
            <a:ext cx="8064500" cy="37856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4EC9B0"/>
                </a:solidFill>
                <a:latin typeface="Consolas" panose="020B0609020204030204" pitchFamily="49" charset="0"/>
              </a:rPr>
              <a:t>openpyxl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load_workbook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smtClean="0">
                <a:solidFill>
                  <a:srgbClr val="4EC9B0"/>
                </a:solidFill>
                <a:latin typeface="Consolas" panose="020B0609020204030204" pitchFamily="49" charset="0"/>
              </a:rPr>
              <a:t>Workbook</a:t>
            </a:r>
          </a:p>
          <a:p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打开</a:t>
            </a:r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【10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月员工绩效表</a:t>
            </a:r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.xlsx】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工作簿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performance_wb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load_workbook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'./lesson3/10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月员工绩效表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.xlsx'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performance_ws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smtClean="0">
                <a:solidFill>
                  <a:srgbClr val="9CDCFE"/>
                </a:solidFill>
                <a:latin typeface="Consolas" panose="020B0609020204030204" pitchFamily="49" charset="0"/>
              </a:rPr>
              <a:t>performance_wb</a:t>
            </a:r>
            <a:r>
              <a:rPr lang="en-US" altLang="zh-CN" sz="16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smtClean="0">
                <a:solidFill>
                  <a:srgbClr val="9CDCFE"/>
                </a:solidFill>
                <a:latin typeface="Consolas" panose="020B0609020204030204" pitchFamily="49" charset="0"/>
              </a:rPr>
              <a:t>active</a:t>
            </a:r>
          </a:p>
          <a:p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新建工作簿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new_wb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>
                <a:solidFill>
                  <a:srgbClr val="4EC9B0"/>
                </a:solidFill>
                <a:latin typeface="Consolas" panose="020B0609020204030204" pitchFamily="49" charset="0"/>
              </a:rPr>
              <a:t>Workbook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new_ws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smtClean="0">
                <a:solidFill>
                  <a:srgbClr val="9CDCFE"/>
                </a:solidFill>
                <a:latin typeface="Consolas" panose="020B0609020204030204" pitchFamily="49" charset="0"/>
              </a:rPr>
              <a:t>new_wb</a:t>
            </a:r>
            <a:r>
              <a:rPr lang="en-US" altLang="zh-CN" sz="16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smtClean="0">
                <a:solidFill>
                  <a:srgbClr val="9CDCFE"/>
                </a:solidFill>
                <a:latin typeface="Consolas" panose="020B0609020204030204" pitchFamily="49" charset="0"/>
              </a:rPr>
              <a:t>active</a:t>
            </a:r>
          </a:p>
          <a:p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获取</a:t>
            </a:r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performance_ws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的前十行数据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performance_ws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iter_rows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max_row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values_only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将数据写入新的工作表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new_ws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new_wb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altLang="zh-CN" sz="16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lesson3</a:t>
            </a:r>
            <a:r>
              <a:rPr lang="en-US" altLang="zh-CN" sz="1600" smtClean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1600" smtClean="0">
                <a:solidFill>
                  <a:srgbClr val="CE9178"/>
                </a:solidFill>
                <a:latin typeface="Consolas" panose="020B0609020204030204" pitchFamily="49" charset="0"/>
              </a:rPr>
              <a:t>员工绩效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表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模板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.xlsx</a:t>
            </a:r>
            <a:r>
              <a:rPr lang="en-US" altLang="zh-CN" sz="160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59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一、</a:t>
            </a:r>
            <a:r>
              <a:rPr lang="en-US" altLang="zh-CN" smtClean="0"/>
              <a:t>Excel</a:t>
            </a:r>
            <a:r>
              <a:rPr lang="zh-CN" altLang="en-US" smtClean="0"/>
              <a:t>文件读写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627534"/>
            <a:ext cx="806450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案例三：计算并打印奖金信息</a:t>
            </a:r>
            <a:endParaRPr kumimoji="0" lang="zh-CN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750" y="915566"/>
            <a:ext cx="80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【10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月员工绩效表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提取所有员工的工资信息，然后根据每行中员工的“绩效”与“提成”的数值之和，计算出奖金总额，最后按照固定格式输出每位员工的奖金信息。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79662"/>
            <a:ext cx="452577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0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一、</a:t>
            </a:r>
            <a:r>
              <a:rPr lang="en-US" altLang="zh-CN" smtClean="0"/>
              <a:t>Excel</a:t>
            </a:r>
            <a:r>
              <a:rPr lang="zh-CN" altLang="en-US" smtClean="0"/>
              <a:t>文件读写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627534"/>
            <a:ext cx="806450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案例三：计算并打印奖金信息</a:t>
            </a:r>
            <a:endParaRPr kumimoji="0" lang="zh-CN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9750" y="1078741"/>
            <a:ext cx="8064500" cy="32932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4EC9B0"/>
                </a:solidFill>
                <a:latin typeface="Consolas" panose="020B0609020204030204" pitchFamily="49" charset="0"/>
              </a:rPr>
              <a:t>openpyxl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load_workbook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smtClean="0">
                <a:solidFill>
                  <a:srgbClr val="4EC9B0"/>
                </a:solidFill>
                <a:latin typeface="Consolas" panose="020B0609020204030204" pitchFamily="49" charset="0"/>
              </a:rPr>
              <a:t>Workbook</a:t>
            </a:r>
          </a:p>
          <a:p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打开</a:t>
            </a:r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【10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月员工绩效表</a:t>
            </a:r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.xlsx】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工作簿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performance_wb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load_workbook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'./lesson3/10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月员工绩效表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.xlsx'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performance_ws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smtClean="0">
                <a:solidFill>
                  <a:srgbClr val="9CDCFE"/>
                </a:solidFill>
                <a:latin typeface="Consolas" panose="020B0609020204030204" pitchFamily="49" charset="0"/>
              </a:rPr>
              <a:t>performance_wb</a:t>
            </a:r>
            <a:r>
              <a:rPr lang="en-US" altLang="zh-CN" sz="16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smtClean="0">
                <a:solidFill>
                  <a:srgbClr val="9CDCFE"/>
                </a:solidFill>
                <a:latin typeface="Consolas" panose="020B0609020204030204" pitchFamily="49" charset="0"/>
              </a:rPr>
              <a:t>active</a:t>
            </a:r>
          </a:p>
          <a:p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获取</a:t>
            </a:r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performance_ws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中除表头外的数据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performance_ws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iter_rows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min_row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values_only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读取工号、姓名、绩效、提成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staff_id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staff_name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]    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award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工号：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staff_id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姓名：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staff_name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本月奖金是：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award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56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一、</a:t>
            </a:r>
            <a:r>
              <a:rPr lang="en-US" altLang="zh-CN" smtClean="0"/>
              <a:t>Excel</a:t>
            </a:r>
            <a:r>
              <a:rPr lang="zh-CN" altLang="en-US" smtClean="0"/>
              <a:t>文件读写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7765" y="627063"/>
            <a:ext cx="8064500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课堂练习一：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【10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月员工绩效表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提取所有员工的工资信息，然后根据每行中员工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的“基本工资”、“绩效”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与“提成”的数值之和，计算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出应付工资，写入新的工作簿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【10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月员工工资表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.xlsx】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kumimoji="0" lang="zh-CN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575" y="1642726"/>
            <a:ext cx="3615690" cy="29489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631296"/>
            <a:ext cx="3615690" cy="294894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364251" y="263446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61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一、</a:t>
            </a:r>
            <a:r>
              <a:rPr lang="en-US" altLang="zh-CN" smtClean="0"/>
              <a:t>Excel</a:t>
            </a:r>
            <a:r>
              <a:rPr lang="zh-CN" altLang="en-US" smtClean="0"/>
              <a:t>文件读写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7765" y="627063"/>
            <a:ext cx="8064500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课堂练习一：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【10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月员工绩效表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提取所有员工的工资信息，然后根据每行中员工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的“基本工资”、“绩效”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与“提成”的数值之和，计算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出应付工资，写入新的工作簿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【10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月员工工资表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.xlsx】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kumimoji="0" lang="zh-CN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" y="1492250"/>
            <a:ext cx="3615690" cy="29489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07904" y="1492250"/>
            <a:ext cx="5472608" cy="30162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000" smtClean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smtClean="0">
                <a:solidFill>
                  <a:srgbClr val="4EC9B0"/>
                </a:solidFill>
                <a:latin typeface="Consolas" panose="020B0609020204030204" pitchFamily="49" charset="0"/>
              </a:rPr>
              <a:t>openpyxl</a:t>
            </a:r>
            <a:r>
              <a:rPr lang="en-US" altLang="zh-CN" sz="1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smtClean="0">
                <a:solidFill>
                  <a:srgbClr val="DCDCAA"/>
                </a:solidFill>
                <a:latin typeface="Consolas" panose="020B0609020204030204" pitchFamily="49" charset="0"/>
              </a:rPr>
              <a:t>load_workbook</a:t>
            </a:r>
            <a:r>
              <a:rPr lang="en-US" altLang="zh-CN" sz="100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smtClean="0">
                <a:solidFill>
                  <a:srgbClr val="4EC9B0"/>
                </a:solidFill>
                <a:latin typeface="Consolas" panose="020B0609020204030204" pitchFamily="49" charset="0"/>
              </a:rPr>
              <a:t>Workbook</a:t>
            </a:r>
            <a:endParaRPr lang="en-US" altLang="zh-CN" sz="10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00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000" smtClean="0">
                <a:solidFill>
                  <a:srgbClr val="6A9955"/>
                </a:solidFill>
                <a:latin typeface="Consolas" panose="020B0609020204030204" pitchFamily="49" charset="0"/>
              </a:rPr>
              <a:t>打开</a:t>
            </a:r>
            <a:r>
              <a:rPr lang="en-US" altLang="zh-CN" sz="1000" smtClean="0">
                <a:solidFill>
                  <a:srgbClr val="6A9955"/>
                </a:solidFill>
                <a:latin typeface="Consolas" panose="020B0609020204030204" pitchFamily="49" charset="0"/>
              </a:rPr>
              <a:t>【10</a:t>
            </a:r>
            <a:r>
              <a:rPr lang="zh-CN" altLang="en-US" sz="1000" smtClean="0">
                <a:solidFill>
                  <a:srgbClr val="6A9955"/>
                </a:solidFill>
                <a:latin typeface="Consolas" panose="020B0609020204030204" pitchFamily="49" charset="0"/>
              </a:rPr>
              <a:t>月员工绩效表</a:t>
            </a:r>
            <a:r>
              <a:rPr lang="en-US" altLang="zh-CN" sz="1000" smtClean="0">
                <a:solidFill>
                  <a:srgbClr val="6A9955"/>
                </a:solidFill>
                <a:latin typeface="Consolas" panose="020B0609020204030204" pitchFamily="49" charset="0"/>
              </a:rPr>
              <a:t>.xlsx】</a:t>
            </a:r>
            <a:r>
              <a:rPr lang="zh-CN" altLang="en-US" sz="1000" smtClean="0">
                <a:solidFill>
                  <a:srgbClr val="6A9955"/>
                </a:solidFill>
                <a:latin typeface="Consolas" panose="020B0609020204030204" pitchFamily="49" charset="0"/>
              </a:rPr>
              <a:t>工作簿</a:t>
            </a:r>
            <a:endParaRPr lang="zh-CN" altLang="en-US" sz="10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000" smtClean="0">
                <a:solidFill>
                  <a:srgbClr val="9CDCFE"/>
                </a:solidFill>
                <a:latin typeface="Consolas" panose="020B0609020204030204" pitchFamily="49" charset="0"/>
              </a:rPr>
              <a:t>performance_wb</a:t>
            </a:r>
            <a:r>
              <a:rPr lang="en-US" altLang="zh-CN" sz="100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smtClean="0">
                <a:solidFill>
                  <a:srgbClr val="DCDCAA"/>
                </a:solidFill>
                <a:latin typeface="Consolas" panose="020B0609020204030204" pitchFamily="49" charset="0"/>
              </a:rPr>
              <a:t>load_workbook</a:t>
            </a:r>
            <a:r>
              <a:rPr lang="en-US" altLang="zh-CN" sz="10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smtClean="0">
                <a:solidFill>
                  <a:srgbClr val="CE9178"/>
                </a:solidFill>
                <a:latin typeface="Consolas" panose="020B0609020204030204" pitchFamily="49" charset="0"/>
              </a:rPr>
              <a:t>'./lesson3/10</a:t>
            </a:r>
            <a:r>
              <a:rPr lang="zh-CN" altLang="en-US" sz="1000" smtClean="0">
                <a:solidFill>
                  <a:srgbClr val="CE9178"/>
                </a:solidFill>
                <a:latin typeface="Consolas" panose="020B0609020204030204" pitchFamily="49" charset="0"/>
              </a:rPr>
              <a:t>月员工绩效表</a:t>
            </a:r>
            <a:r>
              <a:rPr lang="en-US" altLang="zh-CN" sz="1000" smtClean="0">
                <a:solidFill>
                  <a:srgbClr val="CE9178"/>
                </a:solidFill>
                <a:latin typeface="Consolas" panose="020B0609020204030204" pitchFamily="49" charset="0"/>
              </a:rPr>
              <a:t>.xlsx'</a:t>
            </a:r>
            <a:r>
              <a:rPr lang="en-US" altLang="zh-CN" sz="100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smtClean="0">
                <a:solidFill>
                  <a:srgbClr val="9CDCFE"/>
                </a:solidFill>
                <a:latin typeface="Consolas" panose="020B0609020204030204" pitchFamily="49" charset="0"/>
              </a:rPr>
              <a:t>performance_ws</a:t>
            </a:r>
            <a:r>
              <a:rPr lang="en-US" altLang="zh-CN" sz="100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smtClean="0">
                <a:solidFill>
                  <a:srgbClr val="9CDCFE"/>
                </a:solidFill>
                <a:latin typeface="Consolas" panose="020B0609020204030204" pitchFamily="49" charset="0"/>
              </a:rPr>
              <a:t>performance_wb</a:t>
            </a:r>
            <a:r>
              <a:rPr lang="en-US" altLang="zh-CN" sz="1000" smtClean="0">
                <a:solidFill>
                  <a:srgbClr val="D4D4D4"/>
                </a:solidFill>
                <a:latin typeface="Consolas" panose="020B0609020204030204" pitchFamily="49" charset="0"/>
              </a:rPr>
              <a:t>.active</a:t>
            </a:r>
          </a:p>
          <a:p>
            <a:r>
              <a:rPr lang="en-US" altLang="zh-CN" sz="100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000" smtClean="0">
                <a:solidFill>
                  <a:srgbClr val="6A9955"/>
                </a:solidFill>
                <a:latin typeface="Consolas" panose="020B0609020204030204" pitchFamily="49" charset="0"/>
              </a:rPr>
              <a:t>创建新工作簿</a:t>
            </a:r>
            <a:endParaRPr lang="zh-CN" altLang="en-US" sz="10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000" smtClean="0">
                <a:solidFill>
                  <a:srgbClr val="9CDCFE"/>
                </a:solidFill>
                <a:latin typeface="Consolas" panose="020B0609020204030204" pitchFamily="49" charset="0"/>
              </a:rPr>
              <a:t>new_wb</a:t>
            </a:r>
            <a:r>
              <a:rPr lang="en-US" altLang="zh-CN" sz="100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smtClean="0">
                <a:solidFill>
                  <a:srgbClr val="4EC9B0"/>
                </a:solidFill>
                <a:latin typeface="Consolas" panose="020B0609020204030204" pitchFamily="49" charset="0"/>
              </a:rPr>
              <a:t>Workbook</a:t>
            </a:r>
            <a:r>
              <a:rPr lang="en-US" altLang="zh-CN" sz="100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000" smtClean="0">
                <a:solidFill>
                  <a:srgbClr val="9CDCFE"/>
                </a:solidFill>
                <a:latin typeface="Consolas" panose="020B0609020204030204" pitchFamily="49" charset="0"/>
              </a:rPr>
              <a:t>new_ws</a:t>
            </a:r>
            <a:r>
              <a:rPr lang="en-US" altLang="zh-CN" sz="100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smtClean="0">
                <a:solidFill>
                  <a:srgbClr val="9CDCFE"/>
                </a:solidFill>
                <a:latin typeface="Consolas" panose="020B0609020204030204" pitchFamily="49" charset="0"/>
              </a:rPr>
              <a:t>new_wb</a:t>
            </a:r>
            <a:r>
              <a:rPr lang="en-US" altLang="zh-CN" sz="10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000" smtClean="0">
                <a:solidFill>
                  <a:srgbClr val="9CDCFE"/>
                </a:solidFill>
                <a:latin typeface="Consolas" panose="020B0609020204030204" pitchFamily="49" charset="0"/>
              </a:rPr>
              <a:t>active</a:t>
            </a:r>
            <a:endParaRPr lang="en-US" altLang="zh-CN" sz="10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00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000" smtClean="0">
                <a:solidFill>
                  <a:srgbClr val="6A9955"/>
                </a:solidFill>
                <a:latin typeface="Consolas" panose="020B0609020204030204" pitchFamily="49" charset="0"/>
              </a:rPr>
              <a:t>新工作表写入表头</a:t>
            </a:r>
            <a:endParaRPr lang="zh-CN" altLang="en-US" sz="10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000" smtClean="0">
                <a:solidFill>
                  <a:srgbClr val="9CDCFE"/>
                </a:solidFill>
                <a:latin typeface="Consolas" panose="020B0609020204030204" pitchFamily="49" charset="0"/>
              </a:rPr>
              <a:t>new_ws</a:t>
            </a:r>
            <a:r>
              <a:rPr lang="en-US" altLang="zh-CN" sz="1000" smtClean="0">
                <a:solidFill>
                  <a:srgbClr val="D4D4D4"/>
                </a:solidFill>
                <a:latin typeface="Consolas" panose="020B0609020204030204" pitchFamily="49" charset="0"/>
              </a:rPr>
              <a:t>.append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10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>
                <a:solidFill>
                  <a:srgbClr val="CE9178"/>
                </a:solidFill>
                <a:latin typeface="Consolas" panose="020B0609020204030204" pitchFamily="49" charset="0"/>
              </a:rPr>
              <a:t>工号</a:t>
            </a:r>
            <a:r>
              <a:rPr lang="en-US" altLang="zh-CN" sz="10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>
                <a:solidFill>
                  <a:srgbClr val="CE9178"/>
                </a:solidFill>
                <a:latin typeface="Consolas" panose="020B0609020204030204" pitchFamily="49" charset="0"/>
              </a:rPr>
              <a:t>姓名</a:t>
            </a:r>
            <a:r>
              <a:rPr lang="en-US" altLang="zh-CN" sz="10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>
                <a:solidFill>
                  <a:srgbClr val="CE9178"/>
                </a:solidFill>
                <a:latin typeface="Consolas" panose="020B0609020204030204" pitchFamily="49" charset="0"/>
              </a:rPr>
              <a:t>部门</a:t>
            </a:r>
            <a:r>
              <a:rPr lang="en-US" altLang="zh-CN" sz="10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>
                <a:solidFill>
                  <a:srgbClr val="CE9178"/>
                </a:solidFill>
                <a:latin typeface="Consolas" panose="020B0609020204030204" pitchFamily="49" charset="0"/>
              </a:rPr>
              <a:t>基本工资</a:t>
            </a:r>
            <a:r>
              <a:rPr lang="en-US" altLang="zh-CN" sz="10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>
                <a:solidFill>
                  <a:srgbClr val="CE9178"/>
                </a:solidFill>
                <a:latin typeface="Consolas" panose="020B0609020204030204" pitchFamily="49" charset="0"/>
              </a:rPr>
              <a:t>绩效</a:t>
            </a:r>
            <a:r>
              <a:rPr lang="en-US" altLang="zh-CN" sz="10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>
                <a:solidFill>
                  <a:srgbClr val="CE9178"/>
                </a:solidFill>
                <a:latin typeface="Consolas" panose="020B0609020204030204" pitchFamily="49" charset="0"/>
              </a:rPr>
              <a:t>提成</a:t>
            </a:r>
            <a:r>
              <a:rPr lang="en-US" altLang="zh-CN" sz="10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>
                <a:solidFill>
                  <a:srgbClr val="CE9178"/>
                </a:solidFill>
                <a:latin typeface="Consolas" panose="020B0609020204030204" pitchFamily="49" charset="0"/>
              </a:rPr>
              <a:t>应付工资</a:t>
            </a:r>
            <a:r>
              <a:rPr lang="en-US" altLang="zh-CN" sz="10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>
                <a:solidFill>
                  <a:srgbClr val="CE9178"/>
                </a:solidFill>
                <a:latin typeface="Consolas" panose="020B0609020204030204" pitchFamily="49" charset="0"/>
              </a:rPr>
              <a:t>是否确认</a:t>
            </a:r>
            <a:r>
              <a:rPr lang="en-US" altLang="zh-CN" sz="10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0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000">
                <a:solidFill>
                  <a:srgbClr val="6A9955"/>
                </a:solidFill>
                <a:latin typeface="Consolas" panose="020B0609020204030204" pitchFamily="49" charset="0"/>
              </a:rPr>
              <a:t>获取</a:t>
            </a:r>
            <a:r>
              <a:rPr lang="en-US" altLang="zh-CN" sz="1000">
                <a:solidFill>
                  <a:srgbClr val="6A9955"/>
                </a:solidFill>
                <a:latin typeface="Consolas" panose="020B0609020204030204" pitchFamily="49" charset="0"/>
              </a:rPr>
              <a:t>performance_ws</a:t>
            </a:r>
            <a:r>
              <a:rPr lang="zh-CN" altLang="en-US" sz="1000">
                <a:solidFill>
                  <a:srgbClr val="6A9955"/>
                </a:solidFill>
                <a:latin typeface="Consolas" panose="020B0609020204030204" pitchFamily="49" charset="0"/>
              </a:rPr>
              <a:t>中除表头外的数据</a:t>
            </a:r>
            <a:endParaRPr lang="zh-CN" altLang="en-US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rgbClr val="9CDCFE"/>
                </a:solidFill>
                <a:latin typeface="Consolas" panose="020B0609020204030204" pitchFamily="49" charset="0"/>
              </a:rPr>
              <a:t>performance_ws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.iter_rows(</a:t>
            </a:r>
            <a:r>
              <a:rPr lang="en-US" altLang="zh-CN" sz="1000">
                <a:solidFill>
                  <a:srgbClr val="9CDCFE"/>
                </a:solidFill>
                <a:latin typeface="Consolas" panose="020B0609020204030204" pitchFamily="49" charset="0"/>
              </a:rPr>
              <a:t>min_row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>
                <a:solidFill>
                  <a:srgbClr val="9CDCFE"/>
                </a:solidFill>
                <a:latin typeface="Consolas" panose="020B0609020204030204" pitchFamily="49" charset="0"/>
              </a:rPr>
              <a:t>values_only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0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000">
                <a:solidFill>
                  <a:srgbClr val="6A9955"/>
                </a:solidFill>
                <a:latin typeface="Consolas" panose="020B0609020204030204" pitchFamily="49" charset="0"/>
              </a:rPr>
              <a:t>计算出应付工资        </a:t>
            </a:r>
            <a:endParaRPr lang="zh-CN" altLang="en-US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0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>
                <a:solidFill>
                  <a:srgbClr val="9CDCFE"/>
                </a:solidFill>
                <a:latin typeface="Consolas" panose="020B0609020204030204" pitchFamily="49" charset="0"/>
              </a:rPr>
              <a:t>pay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00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altLang="zh-CN" sz="10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00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altLang="zh-CN" sz="10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00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000">
                <a:solidFill>
                  <a:srgbClr val="6A9955"/>
                </a:solidFill>
                <a:latin typeface="Consolas" panose="020B0609020204030204" pitchFamily="49" charset="0"/>
              </a:rPr>
              <a:t>新工作表写入每行信息</a:t>
            </a:r>
            <a:endParaRPr lang="zh-CN" altLang="en-US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0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>
                <a:solidFill>
                  <a:srgbClr val="9CDCFE"/>
                </a:solidFill>
                <a:latin typeface="Consolas" panose="020B0609020204030204" pitchFamily="49" charset="0"/>
              </a:rPr>
              <a:t>new_ws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.append([</a:t>
            </a:r>
            <a:r>
              <a:rPr lang="en-US" altLang="zh-CN" sz="10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0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10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0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10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0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10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00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10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00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10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00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1000">
                <a:solidFill>
                  <a:srgbClr val="9CDCFE"/>
                </a:solidFill>
                <a:latin typeface="Consolas" panose="020B0609020204030204" pitchFamily="49" charset="0"/>
              </a:rPr>
              <a:t>pay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00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10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000">
                <a:solidFill>
                  <a:srgbClr val="6A9955"/>
                </a:solidFill>
                <a:latin typeface="Consolas" panose="020B0609020204030204" pitchFamily="49" charset="0"/>
              </a:rPr>
              <a:t>新工作簿保存</a:t>
            </a:r>
            <a:endParaRPr lang="zh-CN" altLang="en-US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rgbClr val="9CDCFE"/>
                </a:solidFill>
                <a:latin typeface="Consolas" panose="020B0609020204030204" pitchFamily="49" charset="0"/>
              </a:rPr>
              <a:t>new_wb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00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>
                <a:solidFill>
                  <a:srgbClr val="CE9178"/>
                </a:solidFill>
                <a:latin typeface="Consolas" panose="020B0609020204030204" pitchFamily="49" charset="0"/>
              </a:rPr>
              <a:t>'./lesson3/10</a:t>
            </a:r>
            <a:r>
              <a:rPr lang="zh-CN" altLang="en-US" sz="1000">
                <a:solidFill>
                  <a:srgbClr val="CE9178"/>
                </a:solidFill>
                <a:latin typeface="Consolas" panose="020B0609020204030204" pitchFamily="49" charset="0"/>
              </a:rPr>
              <a:t>月员工工资表</a:t>
            </a:r>
            <a:r>
              <a:rPr lang="en-US" altLang="zh-CN" sz="1000">
                <a:solidFill>
                  <a:srgbClr val="CE9178"/>
                </a:solidFill>
                <a:latin typeface="Consolas" panose="020B0609020204030204" pitchFamily="49" charset="0"/>
              </a:rPr>
              <a:t>.xlsx'</a:t>
            </a:r>
            <a:r>
              <a:rPr lang="en-US" altLang="zh-CN" sz="10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37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一、</a:t>
            </a:r>
            <a:r>
              <a:rPr lang="en-US" altLang="zh-CN" smtClean="0"/>
              <a:t>Excel</a:t>
            </a:r>
            <a:r>
              <a:rPr lang="zh-CN" altLang="en-US" smtClean="0"/>
              <a:t>文件读写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627534"/>
            <a:ext cx="806450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案例四：创建薪资信息字典</a:t>
            </a:r>
            <a:endParaRPr kumimoji="0" lang="zh-CN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750" y="915566"/>
            <a:ext cx="80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月员工绩效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，读取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所需数据范围的行数据，然后取出部分信息，将其对应存储在字典中。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根据工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号等有代表性的关键字，找到这个人所在的行，得到这行的信息呢？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512476"/>
            <a:ext cx="4008120" cy="323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1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一、</a:t>
            </a:r>
            <a:r>
              <a:rPr lang="en-US" altLang="zh-CN" smtClean="0"/>
              <a:t>Excel</a:t>
            </a:r>
            <a:r>
              <a:rPr lang="zh-CN" altLang="en-US" smtClean="0"/>
              <a:t>文件读写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627534"/>
            <a:ext cx="806450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案例四：创建薪资信息字典</a:t>
            </a:r>
            <a:endParaRPr kumimoji="0" lang="zh-CN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57" y="1059582"/>
            <a:ext cx="7278243" cy="353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2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一、</a:t>
            </a:r>
            <a:r>
              <a:rPr lang="en-US" altLang="zh-CN" smtClean="0"/>
              <a:t>Excel</a:t>
            </a:r>
            <a:r>
              <a:rPr lang="zh-CN" altLang="en-US" smtClean="0"/>
              <a:t>文件读写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627534"/>
            <a:ext cx="806450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案例四：创建薪资信息字典</a:t>
            </a:r>
            <a:endParaRPr kumimoji="0" lang="zh-CN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750" y="1048544"/>
            <a:ext cx="8064500" cy="37856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4EC9B0"/>
                </a:solidFill>
                <a:latin typeface="Consolas" panose="020B0609020204030204" pitchFamily="49" charset="0"/>
              </a:rPr>
              <a:t>openpyxl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load_workbook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>
                <a:solidFill>
                  <a:srgbClr val="4EC9B0"/>
                </a:solidFill>
                <a:latin typeface="Consolas" panose="020B0609020204030204" pitchFamily="49" charset="0"/>
              </a:rPr>
              <a:t>Workbook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打开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【10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月员工绩效表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.xlsx】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工作簿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performance_wb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load_workbook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'./lesson3/10</a:t>
            </a:r>
            <a:r>
              <a:rPr lang="zh-CN" altLang="en-US" sz="1200">
                <a:solidFill>
                  <a:srgbClr val="CE9178"/>
                </a:solidFill>
                <a:latin typeface="Consolas" panose="020B0609020204030204" pitchFamily="49" charset="0"/>
              </a:rPr>
              <a:t>月员工绩效表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.xlsx'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performance_ws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performance_wb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active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创建员工信息字典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staff_dict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= {}</a:t>
            </a:r>
          </a:p>
          <a:p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获取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performance_ws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中除表头外的数据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performance_ws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iter_rows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min_row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values_only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获取工号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smtClean="0">
                <a:solidFill>
                  <a:srgbClr val="9CDCFE"/>
                </a:solidFill>
                <a:latin typeface="Consolas" panose="020B0609020204030204" pitchFamily="49" charset="0"/>
              </a:rPr>
              <a:t>staff_id</a:t>
            </a: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200" smtClean="0">
                <a:solidFill>
                  <a:srgbClr val="6A9955"/>
                </a:solidFill>
                <a:latin typeface="Consolas" panose="020B0609020204030204" pitchFamily="49" charset="0"/>
              </a:rPr>
              <a:t>    # </a:t>
            </a:r>
            <a:r>
              <a:rPr lang="zh-CN" alt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添加字典信息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staff_dict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staff_id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获取输入的查询工号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200">
                <a:solidFill>
                  <a:srgbClr val="CE9178"/>
                </a:solidFill>
                <a:latin typeface="Consolas" panose="020B0609020204030204" pitchFamily="49" charset="0"/>
              </a:rPr>
              <a:t>请输入您要查询的员工工号：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判断输入的工号是否在员工信息字典里</a:t>
            </a:r>
            <a:endParaRPr lang="en-US" altLang="zh-CN" sz="1200" smtClean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altLang="zh-CN" sz="120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smtClean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smtClean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smtClean="0">
                <a:solidFill>
                  <a:srgbClr val="9CDCFE"/>
                </a:solidFill>
                <a:latin typeface="Consolas" panose="020B0609020204030204" pitchFamily="49" charset="0"/>
              </a:rPr>
              <a:t>staff_dict</a:t>
            </a: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smtClean="0">
                <a:solidFill>
                  <a:srgbClr val="DCDCAA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staff_dict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20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200">
                <a:solidFill>
                  <a:srgbClr val="CE9178"/>
                </a:solidFill>
                <a:latin typeface="Consolas" panose="020B0609020204030204" pitchFamily="49" charset="0"/>
              </a:rPr>
              <a:t>您输入的员工工号不存在！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63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一、</a:t>
            </a:r>
            <a:r>
              <a:rPr lang="en-US" altLang="zh-CN" smtClean="0"/>
              <a:t>Excel</a:t>
            </a:r>
            <a:r>
              <a:rPr lang="zh-CN" altLang="en-US" smtClean="0"/>
              <a:t>文件读写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627534"/>
            <a:ext cx="806450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课堂练习二：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创建薪资信息字典</a:t>
            </a:r>
            <a:endParaRPr kumimoji="0" lang="zh-CN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750" y="1048544"/>
            <a:ext cx="8064500" cy="37856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4EC9B0"/>
                </a:solidFill>
                <a:latin typeface="Consolas" panose="020B0609020204030204" pitchFamily="49" charset="0"/>
              </a:rPr>
              <a:t>openpyxl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load_workbook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>
                <a:solidFill>
                  <a:srgbClr val="4EC9B0"/>
                </a:solidFill>
                <a:latin typeface="Consolas" panose="020B0609020204030204" pitchFamily="49" charset="0"/>
              </a:rPr>
              <a:t>Workbook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打开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【10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月员工绩效表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.xlsx】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工作簿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performance_wb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load_workbook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'./lesson3/10</a:t>
            </a:r>
            <a:r>
              <a:rPr lang="zh-CN" altLang="en-US" sz="1200">
                <a:solidFill>
                  <a:srgbClr val="CE9178"/>
                </a:solidFill>
                <a:latin typeface="Consolas" panose="020B0609020204030204" pitchFamily="49" charset="0"/>
              </a:rPr>
              <a:t>月员工绩效表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.xlsx'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performance_ws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performance_wb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active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创建员工信息字典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staff_dict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= {}</a:t>
            </a:r>
          </a:p>
          <a:p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获取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performance_ws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中除表头外的数据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performance_ws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iter_rows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min_row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values_only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获取工号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smtClean="0">
                <a:solidFill>
                  <a:srgbClr val="9CDCFE"/>
                </a:solidFill>
                <a:latin typeface="Consolas" panose="020B0609020204030204" pitchFamily="49" charset="0"/>
              </a:rPr>
              <a:t>staff_id</a:t>
            </a: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200" smtClean="0">
                <a:solidFill>
                  <a:srgbClr val="6A9955"/>
                </a:solidFill>
                <a:latin typeface="Consolas" panose="020B0609020204030204" pitchFamily="49" charset="0"/>
              </a:rPr>
              <a:t>    # </a:t>
            </a:r>
            <a:r>
              <a:rPr lang="zh-CN" alt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添加字典信息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staff_dict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staff_id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20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获取输入的查询工号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200">
                <a:solidFill>
                  <a:srgbClr val="CE9178"/>
                </a:solidFill>
                <a:latin typeface="Consolas" panose="020B0609020204030204" pitchFamily="49" charset="0"/>
              </a:rPr>
              <a:t>请输入您要查询的员工工号：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判断输入的工号是否在员工信息字典里</a:t>
            </a:r>
            <a:endParaRPr lang="en-US" altLang="zh-CN" sz="1200" smtClean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altLang="zh-CN" sz="120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smtClean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smtClean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smtClean="0">
                <a:solidFill>
                  <a:srgbClr val="9CDCFE"/>
                </a:solidFill>
                <a:latin typeface="Consolas" panose="020B0609020204030204" pitchFamily="49" charset="0"/>
              </a:rPr>
              <a:t>staff_dict</a:t>
            </a: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smtClean="0">
                <a:solidFill>
                  <a:srgbClr val="DCDCAA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staff_dict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20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200">
                <a:solidFill>
                  <a:srgbClr val="CE9178"/>
                </a:solidFill>
                <a:latin typeface="Consolas" panose="020B0609020204030204" pitchFamily="49" charset="0"/>
              </a:rPr>
              <a:t>您输入的员工工号不存在！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42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知识回顾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627534"/>
            <a:ext cx="8064500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【第一题】</a:t>
            </a:r>
            <a:r>
              <a:rPr kumimoji="0" lang="zh-CN" altLang="en-US" b="1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根据工作薄对象、工作表对象、单元格对象的关系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en-US" b="1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分析获取三种对象的前后顺序。下列哪种执行流程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en-US" b="1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正确？</a:t>
            </a:r>
            <a:endParaRPr kumimoji="0" lang="en-US" altLang="zh-CN" b="1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kumimoji="0" lang="zh-CN" altLang="en-US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打开工作簿</a:t>
            </a:r>
            <a:r>
              <a:rPr kumimoji="0" lang="en-US" altLang="zh-CN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kumimoji="0" lang="zh-CN" altLang="en-US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获取工作表</a:t>
            </a:r>
            <a:r>
              <a:rPr kumimoji="0" lang="en-US" altLang="zh-CN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kumimoji="0" lang="zh-CN" altLang="en-US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[‘A1’]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单元格的值</a:t>
            </a:r>
            <a:endParaRPr kumimoji="0" lang="en-US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kumimoji="0" lang="zh-CN" altLang="en-US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获取工作表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[‘A1’]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单元格的值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打开工作簿</a:t>
            </a:r>
            <a:endParaRPr kumimoji="0" lang="en-US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C.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[‘A1’]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单元格的值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获取工作表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打开工作簿</a:t>
            </a:r>
            <a:endParaRPr kumimoji="0" lang="zh-CN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544" y="3426554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182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一、</a:t>
            </a:r>
            <a:r>
              <a:rPr lang="en-US" altLang="zh-CN" smtClean="0"/>
              <a:t>Excel</a:t>
            </a:r>
            <a:r>
              <a:rPr lang="zh-CN" altLang="en-US" smtClean="0"/>
              <a:t>文件读写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39" y="483518"/>
            <a:ext cx="5814696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5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二</a:t>
            </a:r>
            <a:r>
              <a:rPr lang="zh-CN" altLang="en-US" smtClean="0"/>
              <a:t>、筛选匹配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843558"/>
            <a:ext cx="80645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学习两个项目案例代码，分别解决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常见场景中的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数据筛选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问题和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数据匹配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问题。</a:t>
            </a:r>
            <a:endParaRPr kumimoji="0" lang="zh-CN" altLang="zh-CN" sz="1600" b="1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1851670"/>
            <a:ext cx="6264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数据筛选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要求我们在表中筛选出符合条件的数据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数据匹配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需要我们在多个表之间匹配相关的数据。</a:t>
            </a:r>
          </a:p>
        </p:txBody>
      </p:sp>
    </p:spTree>
    <p:extLst>
      <p:ext uri="{BB962C8B-B14F-4D97-AF65-F5344CB8AC3E}">
        <p14:creationId xmlns:p14="http://schemas.microsoft.com/office/powerpoint/2010/main" val="193379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二</a:t>
            </a:r>
            <a:r>
              <a:rPr lang="zh-CN" altLang="en-US" smtClean="0"/>
              <a:t>、筛选匹配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627534"/>
            <a:ext cx="806450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案例一：数据筛选</a:t>
            </a:r>
            <a:endParaRPr kumimoji="0" lang="zh-CN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750" y="915566"/>
            <a:ext cx="80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筛选</a:t>
            </a:r>
            <a:r>
              <a:rPr lang="zh-CN" altLang="en-US"/>
              <a:t>出</a:t>
            </a:r>
            <a:r>
              <a:rPr lang="en-US" altLang="zh-CN"/>
              <a:t>【10</a:t>
            </a:r>
            <a:r>
              <a:rPr lang="zh-CN" altLang="en-US"/>
              <a:t>月考勤统计</a:t>
            </a:r>
            <a:r>
              <a:rPr lang="en-US" altLang="zh-CN"/>
              <a:t>.xlsx】</a:t>
            </a:r>
            <a:r>
              <a:rPr lang="zh-CN" altLang="en-US"/>
              <a:t>中迟到时间大于</a:t>
            </a:r>
            <a:r>
              <a:rPr lang="en-US" altLang="zh-CN"/>
              <a:t>45</a:t>
            </a:r>
            <a:r>
              <a:rPr lang="zh-CN" altLang="en-US"/>
              <a:t>分钟</a:t>
            </a:r>
            <a:r>
              <a:rPr lang="zh-CN" altLang="en-US" b="1"/>
              <a:t>并且</a:t>
            </a:r>
            <a:r>
              <a:rPr lang="zh-CN" altLang="en-US"/>
              <a:t>迟到次数超过</a:t>
            </a:r>
            <a:r>
              <a:rPr lang="en-US" altLang="zh-CN"/>
              <a:t>3</a:t>
            </a:r>
            <a:r>
              <a:rPr lang="zh-CN" altLang="en-US"/>
              <a:t>次以上的员工信息，将迟到人员信息打印出来后再存入新工作簿</a:t>
            </a:r>
            <a:r>
              <a:rPr lang="en-US" altLang="zh-CN"/>
              <a:t>【10</a:t>
            </a:r>
            <a:r>
              <a:rPr lang="zh-CN" altLang="en-US"/>
              <a:t>月迟到人员信息</a:t>
            </a:r>
            <a:r>
              <a:rPr lang="en-US" altLang="zh-CN"/>
              <a:t>.xlsx】</a:t>
            </a:r>
            <a:r>
              <a:rPr lang="zh-CN" altLang="en-US"/>
              <a:t>中。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157" y="1492250"/>
            <a:ext cx="4008120" cy="323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9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二</a:t>
            </a:r>
            <a:r>
              <a:rPr lang="zh-CN" altLang="en-US" smtClean="0"/>
              <a:t>、筛选匹配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627534"/>
            <a:ext cx="806450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案例一：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数据筛选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750" y="977116"/>
            <a:ext cx="8064500" cy="37548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openpyxl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load_workbook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Workbook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打开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【10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月考勤统计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.xlsx】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工作簿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attendance_wb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load_workbook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'./lesson3/10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月考勤统计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.xlsx'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attendance_ws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attendance_wb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active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新建工作簿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new_wb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Workbook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new_ws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new_wb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active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将表头写入新工作簿的工作表中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new_ws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工号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姓名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部门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迟到时间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分钟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)'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迟到次数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次数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)'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从第二行开始遍历表格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attendance_ws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iter_rows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min_row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values_only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判断是否迟到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] &gt; 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45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] &gt; 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将迟到人员信息写入新工作簿的工作表中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new_ws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40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smtClean="0">
                <a:solidFill>
                  <a:srgbClr val="9CDCFE"/>
                </a:solidFill>
                <a:latin typeface="Consolas" panose="020B0609020204030204" pitchFamily="49" charset="0"/>
              </a:rPr>
              <a:t>new_wb</a:t>
            </a:r>
            <a:r>
              <a:rPr lang="en-US" altLang="zh-CN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smtClean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'./lesson3/10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月迟到人员信息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.xlsx'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7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二</a:t>
            </a:r>
            <a:r>
              <a:rPr lang="zh-CN" altLang="en-US" smtClean="0"/>
              <a:t>、筛选匹配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627534"/>
            <a:ext cx="806450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课堂练习三：数据筛选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750" y="977116"/>
            <a:ext cx="8064500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openpyxl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load_workbook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Workbook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打开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【10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月考勤统计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.xlsx】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工作簿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attendance_wb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load_workbook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'./lesson3/10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月考勤统计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.xlsx'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attendance_ws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attendance_wb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active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新建工作簿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new_wb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Workbook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new_ws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new_wb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active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将表头写入新工作簿的工作表</a:t>
            </a:r>
            <a:r>
              <a:rPr lang="zh-CN" altLang="en-US" sz="1400" smtClean="0">
                <a:solidFill>
                  <a:srgbClr val="6A9955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-- append()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new_ws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工号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姓名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部门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迟到时间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分钟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)'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迟到次数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次数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)'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从第二行开始遍历</a:t>
            </a:r>
            <a:r>
              <a:rPr lang="zh-CN" altLang="en-US" sz="1400" smtClean="0">
                <a:solidFill>
                  <a:srgbClr val="6A9955"/>
                </a:solidFill>
                <a:latin typeface="Consolas" panose="020B0609020204030204" pitchFamily="49" charset="0"/>
              </a:rPr>
              <a:t>表格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-- ws.iter_rows()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attendance_ws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iter_rows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min_row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values_only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判断是否</a:t>
            </a:r>
            <a:r>
              <a:rPr lang="zh-CN" altLang="en-US" sz="1400" smtClean="0">
                <a:solidFill>
                  <a:srgbClr val="6A9955"/>
                </a:solidFill>
                <a:latin typeface="Consolas" panose="020B0609020204030204" pitchFamily="49" charset="0"/>
              </a:rPr>
              <a:t>迟</a:t>
            </a:r>
            <a:r>
              <a:rPr lang="en-US" altLang="zh-CN" sz="1400" smtClean="0">
                <a:solidFill>
                  <a:srgbClr val="6A9955"/>
                </a:solidFill>
                <a:latin typeface="Consolas" panose="020B0609020204030204" pitchFamily="49" charset="0"/>
              </a:rPr>
              <a:t>--if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] &gt; 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45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] &gt; 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将迟到人员信息写入新工作簿的工作表</a:t>
            </a:r>
            <a:r>
              <a:rPr lang="zh-CN" altLang="en-US" sz="1400" smtClean="0">
                <a:solidFill>
                  <a:srgbClr val="6A9955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-- append</a:t>
            </a:r>
            <a:r>
              <a:rPr lang="en-US" altLang="zh-CN" sz="1400" smtClean="0">
                <a:solidFill>
                  <a:srgbClr val="6A9955"/>
                </a:solidFill>
                <a:latin typeface="Consolas" panose="020B0609020204030204" pitchFamily="49" charset="0"/>
              </a:rPr>
              <a:t>()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new_ws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40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新工作簿保存为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10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月迟到人员信息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.xlsx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9CDCFE"/>
                </a:solidFill>
                <a:latin typeface="Consolas" panose="020B0609020204030204" pitchFamily="49" charset="0"/>
              </a:rPr>
              <a:t>new_wb</a:t>
            </a:r>
            <a:r>
              <a:rPr lang="en-US" altLang="zh-CN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smtClean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'./lesson3/10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月迟到人员信息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.xlsx'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37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二</a:t>
            </a:r>
            <a:r>
              <a:rPr lang="zh-CN" altLang="en-US" smtClean="0"/>
              <a:t>、筛选匹配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627534"/>
            <a:ext cx="806450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案例二：数据匹配</a:t>
            </a:r>
            <a:endParaRPr kumimoji="0" lang="zh-CN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750" y="915566"/>
            <a:ext cx="806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972765"/>
            <a:ext cx="80646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现有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两张表格，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【10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月考勤统计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.xlsx】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中记录了员工十月份的迟到次数数据，这份表格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是手动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记录的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迟到次数月度统计（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月更新）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.xlsx】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中按月记录了员工每月的迟到次数数据，这份表格是由公司的考勤系统自动生成的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012" y="2175705"/>
            <a:ext cx="3883444" cy="251003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7544" y="2553558"/>
            <a:ext cx="43924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两份表格中的数据可以通过</a:t>
            </a:r>
            <a:r>
              <a:rPr lang="zh-CN" altLang="en-US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工号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一一对应。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现需要核对两张表格中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迟到次数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是否匹配（即两表中相同工号在十月份的迟到次数是否一致），并在终端提醒相关人员去核查不匹配的情况。</a:t>
            </a:r>
          </a:p>
        </p:txBody>
      </p:sp>
    </p:spTree>
    <p:extLst>
      <p:ext uri="{BB962C8B-B14F-4D97-AF65-F5344CB8AC3E}">
        <p14:creationId xmlns:p14="http://schemas.microsoft.com/office/powerpoint/2010/main" val="417022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二</a:t>
            </a:r>
            <a:r>
              <a:rPr lang="zh-CN" altLang="en-US" smtClean="0"/>
              <a:t>、筛选匹配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627534"/>
            <a:ext cx="806450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案例二：数据匹配</a:t>
            </a:r>
            <a:endParaRPr kumimoji="0" lang="zh-CN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750" y="915566"/>
            <a:ext cx="806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3718" y="1051774"/>
            <a:ext cx="80705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</a:t>
            </a:r>
            <a:endParaRPr lang="en-US" altLang="zh-CN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【10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月考勤统计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.xlsx】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迟到次数月度统计（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月更新）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.xlsx】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中需要匹配的数据，至少要包括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工号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迟到次数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这两列数据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使用数据</a:t>
            </a:r>
            <a:endParaRPr lang="en-US" altLang="zh-CN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观察上面两张表格可知，二表可以依靠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工号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连接起来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通过工号将两表中的迟到次数联系起来，就是我们需要实现的匹配逻辑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我们可以将获取到的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【10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月考勤统计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.xlsx】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中的信息，存储到字典中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因为字典可以很好地体现出工号与迟到次数的对应关系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zh-CN" altLang="zh-CN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{'工号': '迟到次数'}</a:t>
            </a:r>
            <a:r>
              <a:rPr lang="zh-CN" altLang="zh-CN" sz="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迟到次数月度统计（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月更新）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.xlsx】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中的迟到次数，与字典中存储的迟到次数进行匹配，再判断相同工号对应的迟到次数是否相同。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58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二</a:t>
            </a:r>
            <a:r>
              <a:rPr lang="zh-CN" altLang="en-US" smtClean="0"/>
              <a:t>、筛选匹配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539750" y="915566"/>
            <a:ext cx="806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7765" y="495707"/>
            <a:ext cx="8064500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4EC9B0"/>
                </a:solidFill>
                <a:latin typeface="Consolas" panose="020B0609020204030204" pitchFamily="49" charset="0"/>
              </a:rPr>
              <a:t>openpyxl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load_workbook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>
                <a:solidFill>
                  <a:srgbClr val="4EC9B0"/>
                </a:solidFill>
                <a:latin typeface="Consolas" panose="020B0609020204030204" pitchFamily="49" charset="0"/>
              </a:rPr>
              <a:t>Workbook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打开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【10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月考勤统计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.xlsx】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工作簿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attendance_wb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load_workbook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'./lesson3/10</a:t>
            </a:r>
            <a:r>
              <a:rPr lang="zh-CN" altLang="en-US" sz="1200">
                <a:solidFill>
                  <a:srgbClr val="CE9178"/>
                </a:solidFill>
                <a:latin typeface="Consolas" panose="020B0609020204030204" pitchFamily="49" charset="0"/>
              </a:rPr>
              <a:t>月考勤统计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.xlsx'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attendance_ws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attendance_wb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active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创建迟到人员字典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info_dict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</a:p>
          <a:p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获取除表头外的</a:t>
            </a:r>
            <a:r>
              <a:rPr lang="zh-CN" alt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数据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attendance_ws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iter_rows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min_row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values_only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取出员工工</a:t>
            </a:r>
            <a:r>
              <a:rPr lang="zh-CN" alt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号、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迟到</a:t>
            </a:r>
            <a:r>
              <a:rPr lang="zh-CN" alt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次数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staff_id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zh-CN" alt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staff_late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[-</a:t>
            </a:r>
            <a:r>
              <a:rPr lang="en-US" altLang="zh-CN" sz="12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将信息添加入字典，字典格式为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{'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员工工号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': '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迟到次数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'}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info_dict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staff_id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staff_late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打开工作簿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【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迟到次数月度统计（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10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月更新）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.xlsx】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，获取活动工作表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monthly_wb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load_workbook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'./lesson3/</a:t>
            </a:r>
            <a:r>
              <a:rPr lang="zh-CN" altLang="en-US" sz="1200">
                <a:solidFill>
                  <a:srgbClr val="CE9178"/>
                </a:solidFill>
                <a:latin typeface="Consolas" panose="020B0609020204030204" pitchFamily="49" charset="0"/>
              </a:rPr>
              <a:t>迟到次数月度统计（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10</a:t>
            </a:r>
            <a:r>
              <a:rPr lang="zh-CN" altLang="en-US" sz="1200">
                <a:solidFill>
                  <a:srgbClr val="CE9178"/>
                </a:solidFill>
                <a:latin typeface="Consolas" panose="020B0609020204030204" pitchFamily="49" charset="0"/>
              </a:rPr>
              <a:t>月更新）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.xlsx'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monthly_ws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monthly_wb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active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获取第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3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行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--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最后一行，第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列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--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第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13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列的数据</a:t>
            </a:r>
            <a:endParaRPr lang="en-US" altLang="zh-CN" sz="120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altLang="zh-CN" sz="120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monthly_row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monthly_ws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iter_rows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min_row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max_col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values_only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取出员工工</a:t>
            </a:r>
            <a:r>
              <a:rPr lang="zh-CN" alt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号、</a:t>
            </a:r>
            <a:r>
              <a:rPr lang="en-US" altLang="zh-CN" sz="1200" smtClean="0">
                <a:solidFill>
                  <a:srgbClr val="6A9955"/>
                </a:solidFill>
                <a:latin typeface="Consolas" panose="020B0609020204030204" pitchFamily="49" charset="0"/>
              </a:rPr>
              <a:t>10</a:t>
            </a:r>
            <a:r>
              <a:rPr lang="zh-CN" alt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月份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的迟到次数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member_id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monthly_row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member_late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monthly_row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[-</a:t>
            </a:r>
            <a:r>
              <a:rPr lang="en-US" altLang="zh-CN" sz="12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匹配迟到次数是否相等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member_late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info_dict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member_id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200">
                <a:solidFill>
                  <a:srgbClr val="CE9178"/>
                </a:solidFill>
                <a:latin typeface="Consolas" panose="020B0609020204030204" pitchFamily="49" charset="0"/>
              </a:rPr>
              <a:t>工号：</a:t>
            </a:r>
            <a:r>
              <a:rPr lang="en-US" altLang="zh-CN" sz="12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member_id</a:t>
            </a:r>
            <a:r>
              <a:rPr lang="en-US" altLang="zh-CN" sz="12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zh-CN" altLang="en-US" sz="1200">
                <a:solidFill>
                  <a:srgbClr val="CE9178"/>
                </a:solidFill>
                <a:latin typeface="Consolas" panose="020B0609020204030204" pitchFamily="49" charset="0"/>
              </a:rPr>
              <a:t>迟到情况不匹配，请检查！</a:t>
            </a:r>
            <a:r>
              <a:rPr lang="en-US" altLang="zh-CN" sz="120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38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二</a:t>
            </a:r>
            <a:r>
              <a:rPr lang="zh-CN" altLang="en-US" smtClean="0"/>
              <a:t>、筛选匹配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547765" y="495707"/>
            <a:ext cx="8064500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4EC9B0"/>
                </a:solidFill>
                <a:latin typeface="Consolas" panose="020B0609020204030204" pitchFamily="49" charset="0"/>
              </a:rPr>
              <a:t>openpyxl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load_workbook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>
                <a:solidFill>
                  <a:srgbClr val="4EC9B0"/>
                </a:solidFill>
                <a:latin typeface="Consolas" panose="020B0609020204030204" pitchFamily="49" charset="0"/>
              </a:rPr>
              <a:t>Workbook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打开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【10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月考勤统计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.xlsx】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工作簿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attendance_wb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load_workbook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'./lesson3/10</a:t>
            </a:r>
            <a:r>
              <a:rPr lang="zh-CN" altLang="en-US" sz="1200">
                <a:solidFill>
                  <a:srgbClr val="CE9178"/>
                </a:solidFill>
                <a:latin typeface="Consolas" panose="020B0609020204030204" pitchFamily="49" charset="0"/>
              </a:rPr>
              <a:t>月考勤统计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.xlsx'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attendance_ws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attendance_wb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active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创建迟到人员字典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info_dict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</a:p>
          <a:p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获取除表头外的数据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attendance_ws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iter_rows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min_row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values_only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取出员工工</a:t>
            </a:r>
            <a:r>
              <a:rPr lang="zh-CN" alt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号、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迟到</a:t>
            </a:r>
            <a:r>
              <a:rPr lang="zh-CN" alt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次数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staff_id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zh-CN" alt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staff_late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[-</a:t>
            </a:r>
            <a:r>
              <a:rPr lang="en-US" altLang="zh-CN" sz="12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将信息添加入字典，字典格式为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{'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员工工号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': '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迟到次数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'}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info_dict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staff_id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1200" smtClean="0">
                <a:solidFill>
                  <a:srgbClr val="9CDCFE"/>
                </a:solidFill>
                <a:latin typeface="Consolas" panose="020B0609020204030204" pitchFamily="49" charset="0"/>
              </a:rPr>
              <a:t>staff_late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打开工作簿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【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迟到次数月度统计（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10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月更新）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.xlsx】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，获取活动工作表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monthly_wb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load_workbook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'./lesson3/</a:t>
            </a:r>
            <a:r>
              <a:rPr lang="zh-CN" altLang="en-US" sz="1200">
                <a:solidFill>
                  <a:srgbClr val="CE9178"/>
                </a:solidFill>
                <a:latin typeface="Consolas" panose="020B0609020204030204" pitchFamily="49" charset="0"/>
              </a:rPr>
              <a:t>迟到次数月度统计（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10</a:t>
            </a:r>
            <a:r>
              <a:rPr lang="zh-CN" altLang="en-US" sz="1200">
                <a:solidFill>
                  <a:srgbClr val="CE9178"/>
                </a:solidFill>
                <a:latin typeface="Consolas" panose="020B0609020204030204" pitchFamily="49" charset="0"/>
              </a:rPr>
              <a:t>月更新）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.xlsx'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monthly_ws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monthly_wb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active</a:t>
            </a:r>
            <a:endParaRPr lang="en-US" altLang="zh-CN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获取第</a:t>
            </a:r>
            <a:r>
              <a:rPr lang="en-US" altLang="zh-CN" sz="1200" smtClean="0">
                <a:solidFill>
                  <a:srgbClr val="6A9955"/>
                </a:solidFill>
                <a:latin typeface="Consolas" panose="020B0609020204030204" pitchFamily="49" charset="0"/>
              </a:rPr>
              <a:t>3</a:t>
            </a:r>
            <a:r>
              <a:rPr lang="zh-CN" alt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行</a:t>
            </a:r>
            <a:r>
              <a:rPr lang="en-US" altLang="zh-CN" sz="1200" smtClean="0">
                <a:solidFill>
                  <a:srgbClr val="6A9955"/>
                </a:solidFill>
                <a:latin typeface="Consolas" panose="020B0609020204030204" pitchFamily="49" charset="0"/>
              </a:rPr>
              <a:t>--</a:t>
            </a:r>
            <a:r>
              <a:rPr lang="zh-CN" alt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最后一行，第</a:t>
            </a:r>
            <a:r>
              <a:rPr lang="en-US" altLang="zh-CN" sz="1200" smtClean="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列</a:t>
            </a:r>
            <a:r>
              <a:rPr lang="en-US" altLang="zh-CN" sz="1200" smtClean="0">
                <a:solidFill>
                  <a:srgbClr val="6A9955"/>
                </a:solidFill>
                <a:latin typeface="Consolas" panose="020B0609020204030204" pitchFamily="49" charset="0"/>
              </a:rPr>
              <a:t>--</a:t>
            </a:r>
            <a:r>
              <a:rPr lang="zh-CN" alt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第</a:t>
            </a:r>
            <a:r>
              <a:rPr lang="en-US" altLang="zh-CN" sz="1200" smtClean="0">
                <a:solidFill>
                  <a:srgbClr val="6A9955"/>
                </a:solidFill>
                <a:latin typeface="Consolas" panose="020B0609020204030204" pitchFamily="49" charset="0"/>
              </a:rPr>
              <a:t>13</a:t>
            </a:r>
            <a:r>
              <a:rPr lang="zh-CN" alt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列的数据</a:t>
            </a:r>
            <a:endParaRPr lang="en-US" altLang="zh-CN" sz="1200" smtClean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altLang="zh-CN" sz="120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monthly_row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monthly_ws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iter_rows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min_row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max_col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values_only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取出员工工</a:t>
            </a:r>
            <a:r>
              <a:rPr lang="zh-CN" alt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号、</a:t>
            </a:r>
            <a:r>
              <a:rPr lang="en-US" altLang="zh-CN" sz="1200" smtClean="0">
                <a:solidFill>
                  <a:srgbClr val="6A9955"/>
                </a:solidFill>
                <a:latin typeface="Consolas" panose="020B0609020204030204" pitchFamily="49" charset="0"/>
              </a:rPr>
              <a:t>10</a:t>
            </a:r>
            <a:r>
              <a:rPr lang="zh-CN" altLang="en-US" sz="1200" smtClean="0">
                <a:solidFill>
                  <a:srgbClr val="6A9955"/>
                </a:solidFill>
                <a:latin typeface="Consolas" panose="020B0609020204030204" pitchFamily="49" charset="0"/>
              </a:rPr>
              <a:t>月份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的迟到次数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member_id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monthly_row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member_late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monthly_row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[-</a:t>
            </a:r>
            <a:r>
              <a:rPr lang="en-US" altLang="zh-CN" sz="12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>
                <a:solidFill>
                  <a:srgbClr val="6A9955"/>
                </a:solidFill>
                <a:latin typeface="Consolas" panose="020B0609020204030204" pitchFamily="49" charset="0"/>
              </a:rPr>
              <a:t>匹配迟到次数是否相等</a:t>
            </a:r>
            <a:endParaRPr lang="zh-CN" alt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member_late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info_dict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member_id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2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200">
                <a:solidFill>
                  <a:srgbClr val="CE9178"/>
                </a:solidFill>
                <a:latin typeface="Consolas" panose="020B0609020204030204" pitchFamily="49" charset="0"/>
              </a:rPr>
              <a:t>工号：</a:t>
            </a:r>
            <a:r>
              <a:rPr lang="en-US" altLang="zh-CN" sz="12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200">
                <a:solidFill>
                  <a:srgbClr val="9CDCFE"/>
                </a:solidFill>
                <a:latin typeface="Consolas" panose="020B0609020204030204" pitchFamily="49" charset="0"/>
              </a:rPr>
              <a:t>member_id</a:t>
            </a:r>
            <a:r>
              <a:rPr lang="en-US" altLang="zh-CN" sz="12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zh-CN" altLang="en-US" sz="1200">
                <a:solidFill>
                  <a:srgbClr val="CE9178"/>
                </a:solidFill>
                <a:latin typeface="Consolas" panose="020B0609020204030204" pitchFamily="49" charset="0"/>
              </a:rPr>
              <a:t>迟到情况不匹配，请检查！</a:t>
            </a:r>
            <a:r>
              <a:rPr lang="en-US" altLang="zh-CN" sz="120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20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352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二</a:t>
            </a:r>
            <a:r>
              <a:rPr lang="zh-CN" altLang="en-US" smtClean="0"/>
              <a:t>、筛选匹配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539750" y="915566"/>
            <a:ext cx="806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7" y="483518"/>
            <a:ext cx="4793368" cy="426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9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知识回顾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627534"/>
            <a:ext cx="8064500" cy="2739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【第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题】</a:t>
            </a:r>
            <a:r>
              <a:rPr kumimoji="0" lang="zh-CN" altLang="en-US" b="1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下列执行流程中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en-US" b="1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“保存</a:t>
            </a:r>
            <a:r>
              <a:rPr kumimoji="0" lang="en-US" altLang="zh-CN" b="1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b="1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另存工作簿”使用恰当的是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0" lang="en-US" altLang="zh-CN" b="1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kumimoji="0" lang="zh-CN" altLang="zh-CN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打开工作簿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获取工作表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['A1']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单元格的值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保存工作簿</a:t>
            </a:r>
            <a:endParaRPr kumimoji="0" lang="en-US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kumimoji="0" lang="zh-CN" altLang="zh-CN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工作簿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获取工作表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给工作表最后添加一行数据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保存工作簿</a:t>
            </a:r>
            <a:endParaRPr kumimoji="0" lang="en-US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工作簿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获取工作表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['A1']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单元格的值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保存工作簿</a:t>
            </a:r>
          </a:p>
          <a:p>
            <a:pPr lvl="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工作簿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获取工作表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['A1']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单元格的值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另存为新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工作簿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工作簿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获取工作表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['A1']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单元格的值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保存工作簿</a:t>
            </a:r>
            <a:endParaRPr kumimoji="0" lang="zh-CN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544" y="3795886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BCDE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71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知识回顾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627534"/>
            <a:ext cx="80645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【第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题】</a:t>
            </a:r>
            <a:r>
              <a:rPr kumimoji="0" lang="zh-CN" altLang="en-US" b="1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关于如何获取不同的单元格对象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。先回顾一下之前的总结图</a:t>
            </a:r>
            <a:endParaRPr kumimoji="0" lang="en-US" altLang="zh-CN" b="1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12572"/>
              </p:ext>
            </p:extLst>
          </p:nvPr>
        </p:nvGraphicFramePr>
        <p:xfrm>
          <a:off x="694394" y="1063333"/>
          <a:ext cx="7694030" cy="334216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55492">
                  <a:extLst>
                    <a:ext uri="{9D8B030D-6E8A-4147-A177-3AD203B41FA5}">
                      <a16:colId xmlns:a16="http://schemas.microsoft.com/office/drawing/2014/main" val="656702202"/>
                    </a:ext>
                  </a:extLst>
                </a:gridCol>
                <a:gridCol w="1167873">
                  <a:extLst>
                    <a:ext uri="{9D8B030D-6E8A-4147-A177-3AD203B41FA5}">
                      <a16:colId xmlns:a16="http://schemas.microsoft.com/office/drawing/2014/main" val="1190916793"/>
                    </a:ext>
                  </a:extLst>
                </a:gridCol>
                <a:gridCol w="1790994">
                  <a:extLst>
                    <a:ext uri="{9D8B030D-6E8A-4147-A177-3AD203B41FA5}">
                      <a16:colId xmlns:a16="http://schemas.microsoft.com/office/drawing/2014/main" val="2506355361"/>
                    </a:ext>
                  </a:extLst>
                </a:gridCol>
                <a:gridCol w="1918718">
                  <a:extLst>
                    <a:ext uri="{9D8B030D-6E8A-4147-A177-3AD203B41FA5}">
                      <a16:colId xmlns:a16="http://schemas.microsoft.com/office/drawing/2014/main" val="3318568374"/>
                    </a:ext>
                  </a:extLst>
                </a:gridCol>
                <a:gridCol w="2060953">
                  <a:extLst>
                    <a:ext uri="{9D8B030D-6E8A-4147-A177-3AD203B41FA5}">
                      <a16:colId xmlns:a16="http://schemas.microsoft.com/office/drawing/2014/main" val="45016164"/>
                    </a:ext>
                  </a:extLst>
                </a:gridCol>
              </a:tblGrid>
              <a:tr h="47808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单元格与单元格对象 </a:t>
                      </a:r>
                      <a:endParaRPr lang="en-US" altLang="zh-CN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577848"/>
                  </a:ext>
                </a:extLst>
              </a:tr>
              <a:tr h="382463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en-US" altLang="zh-CN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5F2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知识点</a:t>
                      </a:r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5F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语句</a:t>
                      </a:r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5F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5F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655713"/>
                  </a:ext>
                </a:extLst>
              </a:tr>
              <a:tr h="570340">
                <a:tc rowSpan="3">
                  <a:txBody>
                    <a:bodyPr/>
                    <a:lstStyle/>
                    <a:p>
                      <a:pPr algn="l"/>
                      <a:r>
                        <a:rPr lang="zh-CN" altLang="en-US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获取单元格对象</a:t>
                      </a:r>
                      <a:endParaRPr lang="zh-CN" altLang="en-US" sz="105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en-US" altLang="zh-CN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iter_rows()</a:t>
                      </a:r>
                      <a:endParaRPr lang="zh-CN" altLang="en-US" sz="105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工作表对象的</a:t>
                      </a:r>
                      <a:r>
                        <a:rPr lang="en-US" altLang="zh-CN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iter_rows()</a:t>
                      </a:r>
                      <a:r>
                        <a:rPr lang="zh-CN" altLang="en-US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r>
                        <a:rPr lang="en-US" altLang="zh-CN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altLang="zh-CN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</a:t>
                      </a:r>
                      <a:r>
                        <a:rPr lang="zh-CN" altLang="en-US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</a:t>
                      </a:r>
                      <a:endParaRPr lang="zh-CN" altLang="en-US" sz="105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 row in </a:t>
                      </a:r>
                      <a:r>
                        <a:rPr lang="zh-CN" altLang="en-US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工作表对象</a:t>
                      </a:r>
                      <a:r>
                        <a:rPr lang="en-US" altLang="zh-CN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.iter_rows()</a:t>
                      </a:r>
                      <a:endParaRPr lang="zh-CN" altLang="en-US" sz="105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 row in staff_ws.iter_rows(min_row=2)</a:t>
                      </a:r>
                      <a:endParaRPr lang="zh-CN" altLang="en-US" sz="105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878980"/>
                  </a:ext>
                </a:extLst>
              </a:tr>
              <a:tr h="5703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通过行数或列名</a:t>
                      </a:r>
                      <a:endParaRPr lang="zh-CN" altLang="en-US" sz="105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工作表对象</a:t>
                      </a:r>
                      <a:r>
                        <a:rPr lang="en-US" altLang="zh-CN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zh-CN" altLang="en-US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行数</a:t>
                      </a:r>
                      <a:r>
                        <a:rPr lang="en-US" altLang="zh-CN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br>
                        <a:rPr lang="en-US" altLang="zh-CN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工作表对象</a:t>
                      </a:r>
                      <a:r>
                        <a:rPr lang="en-US" altLang="zh-CN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['</a:t>
                      </a:r>
                      <a:r>
                        <a:rPr lang="zh-CN" altLang="en-US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列名</a:t>
                      </a:r>
                      <a:r>
                        <a:rPr lang="en-US" altLang="zh-CN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']</a:t>
                      </a:r>
                    </a:p>
                    <a:p>
                      <a:pPr algn="l"/>
                      <a:r>
                        <a:rPr lang="en-US" altLang="zh-CN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</a:t>
                      </a:r>
                      <a:r>
                        <a:rPr lang="zh-CN" altLang="en-US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</a:t>
                      </a:r>
                      <a:endParaRPr lang="zh-CN" altLang="en-US" sz="105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</a:t>
                      </a:r>
                      <a:r>
                        <a:rPr lang="en-US" altLang="zh-CN" sz="105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cell in </a:t>
                      </a:r>
                      <a:r>
                        <a:rPr lang="zh-CN" altLang="en-US" sz="105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工作表对象</a:t>
                      </a:r>
                      <a:r>
                        <a:rPr lang="en-US" altLang="zh-CN" sz="105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zh-CN" altLang="en-US" sz="105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行数</a:t>
                      </a:r>
                      <a:r>
                        <a:rPr lang="en-US" altLang="zh-CN" sz="105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</a:p>
                    <a:p>
                      <a:pPr algn="l"/>
                      <a:r>
                        <a:rPr lang="en-US" altLang="zh-CN" sz="105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 cell in </a:t>
                      </a:r>
                      <a:r>
                        <a:rPr lang="zh-CN" altLang="en-US" sz="105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工作表对象</a:t>
                      </a:r>
                      <a:r>
                        <a:rPr lang="en-US" altLang="zh-CN" sz="105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</a:t>
                      </a:r>
                      <a:r>
                        <a:rPr lang="zh-CN" altLang="en-US" sz="105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列名</a:t>
                      </a:r>
                      <a:r>
                        <a:rPr lang="en-US" altLang="zh-CN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</a:t>
                      </a:r>
                      <a:r>
                        <a:rPr lang="en-US" altLang="zh-CN" sz="105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zh-CN" altLang="en-US" sz="105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 row_cell</a:t>
                      </a:r>
                      <a:r>
                        <a:rPr lang="en-US" altLang="zh-CN" sz="105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in staff_ws[3]</a:t>
                      </a:r>
                    </a:p>
                    <a:p>
                      <a:pPr algn="l"/>
                      <a:r>
                        <a:rPr lang="en-US" altLang="zh-CN" sz="105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 col_cell in staff_ws[</a:t>
                      </a:r>
                      <a:r>
                        <a:rPr lang="en-US" altLang="zh-CN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</a:t>
                      </a:r>
                      <a:r>
                        <a:rPr lang="en-US" altLang="zh-CN" sz="105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altLang="zh-CN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</a:t>
                      </a:r>
                      <a:r>
                        <a:rPr lang="en-US" altLang="zh-CN" sz="105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zh-CN" altLang="en-US" sz="105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0364511"/>
                  </a:ext>
                </a:extLst>
              </a:tr>
              <a:tr h="446208">
                <a:tc vMerge="1">
                  <a:txBody>
                    <a:bodyPr/>
                    <a:lstStyle/>
                    <a:p>
                      <a:pPr algn="l"/>
                      <a:endParaRPr lang="zh-CN" altLang="en-US" sz="105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通过单元格坐标</a:t>
                      </a:r>
                      <a:endParaRPr lang="zh-CN" altLang="en-US" sz="105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工作表对象</a:t>
                      </a:r>
                      <a:r>
                        <a:rPr lang="en-US" altLang="zh-CN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['</a:t>
                      </a:r>
                      <a:r>
                        <a:rPr lang="zh-CN" altLang="en-US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单元格坐标</a:t>
                      </a:r>
                      <a:r>
                        <a:rPr lang="en-US" altLang="zh-CN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']</a:t>
                      </a:r>
                      <a:endParaRPr lang="zh-CN" altLang="en-US" sz="105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工作表对象</a:t>
                      </a:r>
                      <a:r>
                        <a:rPr lang="en-US" altLang="zh-CN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['</a:t>
                      </a:r>
                      <a:r>
                        <a:rPr lang="zh-CN" altLang="en-US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单元格坐标</a:t>
                      </a:r>
                      <a:r>
                        <a:rPr lang="en-US" altLang="zh-CN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']</a:t>
                      </a:r>
                      <a:endParaRPr lang="zh-CN" altLang="en-US" sz="105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staff_ws['A1']</a:t>
                      </a:r>
                      <a:endParaRPr lang="zh-CN" altLang="en-US" sz="105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016838"/>
                  </a:ext>
                </a:extLst>
              </a:tr>
              <a:tr h="446208"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单元格取值</a:t>
                      </a:r>
                      <a:endParaRPr lang="zh-CN" altLang="en-US" sz="105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单元格对象的</a:t>
                      </a:r>
                      <a:r>
                        <a:rPr lang="en-US" altLang="zh-CN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</a:t>
                      </a:r>
                      <a:r>
                        <a:rPr lang="zh-CN" altLang="en-US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05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单元格对象</a:t>
                      </a:r>
                      <a:r>
                        <a:rPr lang="en-US" altLang="zh-CN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.value</a:t>
                      </a:r>
                      <a:endParaRPr lang="zh-CN" altLang="en-US" sz="105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staff_ws['C2'].value</a:t>
                      </a:r>
                      <a:endParaRPr lang="zh-CN" altLang="en-US" sz="105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243900"/>
                  </a:ext>
                </a:extLst>
              </a:tr>
              <a:tr h="446208"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单元格赋值</a:t>
                      </a:r>
                      <a:endParaRPr lang="zh-CN" altLang="en-US" sz="105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单元格对象的</a:t>
                      </a:r>
                      <a:r>
                        <a:rPr lang="en-US" altLang="zh-CN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</a:t>
                      </a:r>
                      <a:r>
                        <a:rPr lang="zh-CN" altLang="en-US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05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单元格对象</a:t>
                      </a:r>
                      <a:r>
                        <a:rPr lang="en-US" altLang="zh-CN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.value</a:t>
                      </a:r>
                      <a:r>
                        <a:rPr lang="en-US" altLang="zh-CN" sz="105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</a:t>
                      </a:r>
                      <a:r>
                        <a:rPr lang="zh-CN" altLang="en-US" sz="105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05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staff_ws['C2'].value</a:t>
                      </a:r>
                      <a:r>
                        <a:rPr lang="zh-CN" altLang="en-US" sz="105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05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10000</a:t>
                      </a:r>
                      <a:endParaRPr lang="zh-CN" altLang="en-US" sz="105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2670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28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知识回顾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750644"/>
            <a:ext cx="8064500" cy="24929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有三种不同的取出单元格对象的语法。下面用法正确的是？</a:t>
            </a:r>
            <a:endParaRPr kumimoji="0" lang="en-US" altLang="zh-CN" b="1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kumimoji="0" lang="zh-CN" altLang="zh-CN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列第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行的单元格对象是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cell1 = ws[‘A2’]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kumimoji="0" lang="zh-CN" altLang="zh-CN" sz="16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行的单元格对象是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cell in ws[1]: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列的单元格对象是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cell in ws[‘A’]: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行及以下的单元格对象是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row in ws.iter_rows(min_row=2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b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取出每行，然后从每行数据中取出每个单元格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for cell in row: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544" y="3795886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91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知识回顾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32048"/>
            <a:ext cx="7718890" cy="471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2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11560" y="1059582"/>
            <a:ext cx="6001714" cy="28083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smtClean="0">
                <a:solidFill>
                  <a:srgbClr val="FF5218"/>
                </a:solidFill>
              </a:rPr>
              <a:t>目    录</a:t>
            </a:r>
            <a:endParaRPr lang="en-US" altLang="zh-CN" sz="1800" b="1" smtClean="0">
              <a:solidFill>
                <a:srgbClr val="FF5218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smtClean="0">
                <a:solidFill>
                  <a:srgbClr val="FF5218"/>
                </a:solidFill>
              </a:rPr>
              <a:t>Excel</a:t>
            </a:r>
            <a:r>
              <a:rPr lang="zh-CN" altLang="en-US" sz="1800" smtClean="0">
                <a:solidFill>
                  <a:srgbClr val="FF5218"/>
                </a:solidFill>
              </a:rPr>
              <a:t>文件读写</a:t>
            </a:r>
            <a:endParaRPr lang="en-US" altLang="zh-CN" sz="1800" smtClean="0">
              <a:solidFill>
                <a:srgbClr val="FF5218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smtClean="0">
                <a:solidFill>
                  <a:srgbClr val="FF5218"/>
                </a:solidFill>
              </a:rPr>
              <a:t>筛选匹配</a:t>
            </a:r>
            <a:endParaRPr lang="en-US" altLang="zh-CN" sz="1800" smtClean="0">
              <a:solidFill>
                <a:srgbClr val="FF5218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smtClean="0">
                <a:solidFill>
                  <a:srgbClr val="FF5218"/>
                </a:solidFill>
              </a:rPr>
              <a:t>设置工作表样式</a:t>
            </a:r>
            <a:endParaRPr lang="en-US" altLang="zh-CN" sz="1800" smtClean="0">
              <a:solidFill>
                <a:srgbClr val="FF5218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smtClean="0">
                <a:solidFill>
                  <a:srgbClr val="FF5218"/>
                </a:solidFill>
              </a:rPr>
              <a:t>绘制图表</a:t>
            </a:r>
            <a:endParaRPr lang="en-US" altLang="zh-CN" sz="1800" smtClean="0">
              <a:solidFill>
                <a:srgbClr val="FF52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4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一、</a:t>
            </a:r>
            <a:r>
              <a:rPr lang="en-US" altLang="zh-CN" smtClean="0"/>
              <a:t>Excel</a:t>
            </a:r>
            <a:r>
              <a:rPr lang="zh-CN" altLang="en-US" smtClean="0"/>
              <a:t>文件读写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627534"/>
            <a:ext cx="806450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案例一：获取个人工资信息</a:t>
            </a:r>
            <a:endParaRPr kumimoji="0" lang="zh-CN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750" y="915566"/>
            <a:ext cx="806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【10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月员工绩效表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中找到江宇的信息，然后写入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江宇工资信息表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月工资信息对应的行。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64" y="1779662"/>
            <a:ext cx="5334000" cy="294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4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一、</a:t>
            </a:r>
            <a:r>
              <a:rPr lang="en-US" altLang="zh-CN" smtClean="0"/>
              <a:t>Excel</a:t>
            </a:r>
            <a:r>
              <a:rPr lang="zh-CN" altLang="en-US" smtClean="0"/>
              <a:t>文件读写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3217" y="238708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627534"/>
            <a:ext cx="806450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案例一：获取个人工资信息</a:t>
            </a:r>
            <a:endParaRPr kumimoji="0" lang="zh-CN" altLang="zh-CN" sz="16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7664" y="915566"/>
            <a:ext cx="5832450" cy="3816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1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从</a:t>
            </a:r>
            <a:r>
              <a:rPr lang="en-US" altLang="zh-CN" sz="1100">
                <a:solidFill>
                  <a:srgbClr val="6A9955"/>
                </a:solidFill>
                <a:latin typeface="Consolas" panose="020B0609020204030204" pitchFamily="49" charset="0"/>
              </a:rPr>
              <a:t>openpyxl</a:t>
            </a:r>
            <a:r>
              <a:rPr lang="zh-CN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库导入</a:t>
            </a:r>
            <a:r>
              <a:rPr lang="en-US" altLang="zh-CN" sz="1100">
                <a:solidFill>
                  <a:srgbClr val="6A9955"/>
                </a:solidFill>
                <a:latin typeface="Consolas" panose="020B0609020204030204" pitchFamily="49" charset="0"/>
              </a:rPr>
              <a:t>load_workbook</a:t>
            </a:r>
            <a:r>
              <a:rPr lang="zh-CN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函数</a:t>
            </a:r>
            <a:endParaRPr lang="zh-CN" altLang="en-US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1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>
                <a:solidFill>
                  <a:srgbClr val="4EC9B0"/>
                </a:solidFill>
                <a:latin typeface="Consolas" panose="020B0609020204030204" pitchFamily="49" charset="0"/>
              </a:rPr>
              <a:t>openpyxl</a:t>
            </a:r>
            <a:r>
              <a:rPr lang="en-US" altLang="zh-CN" sz="11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1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>
                <a:solidFill>
                  <a:srgbClr val="DCDCAA"/>
                </a:solidFill>
                <a:latin typeface="Consolas" panose="020B0609020204030204" pitchFamily="49" charset="0"/>
              </a:rPr>
              <a:t>load_workbook</a:t>
            </a:r>
            <a:endParaRPr lang="en-US" altLang="zh-CN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打开</a:t>
            </a:r>
            <a:r>
              <a:rPr lang="en-US" altLang="zh-CN" sz="1100">
                <a:solidFill>
                  <a:srgbClr val="6A9955"/>
                </a:solidFill>
                <a:latin typeface="Consolas" panose="020B0609020204030204" pitchFamily="49" charset="0"/>
              </a:rPr>
              <a:t>【10</a:t>
            </a:r>
            <a:r>
              <a:rPr lang="zh-CN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月员工绩效表</a:t>
            </a:r>
            <a:r>
              <a:rPr lang="en-US" altLang="zh-CN" sz="1100">
                <a:solidFill>
                  <a:srgbClr val="6A9955"/>
                </a:solidFill>
                <a:latin typeface="Consolas" panose="020B0609020204030204" pitchFamily="49" charset="0"/>
              </a:rPr>
              <a:t>】</a:t>
            </a:r>
            <a:r>
              <a:rPr lang="zh-CN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的工作簿，获取活动工作表</a:t>
            </a:r>
            <a:endParaRPr lang="zh-CN" altLang="en-US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>
                <a:solidFill>
                  <a:srgbClr val="9CDCFE"/>
                </a:solidFill>
                <a:latin typeface="Consolas" panose="020B0609020204030204" pitchFamily="49" charset="0"/>
              </a:rPr>
              <a:t>performance_wb</a:t>
            </a:r>
            <a:r>
              <a:rPr lang="en-US" altLang="zh-CN" sz="1100">
                <a:solidFill>
                  <a:srgbClr val="D4D4D4"/>
                </a:solidFill>
                <a:latin typeface="Consolas" panose="020B0609020204030204" pitchFamily="49" charset="0"/>
              </a:rPr>
              <a:t>  = </a:t>
            </a:r>
            <a:r>
              <a:rPr lang="en-US" altLang="zh-CN" sz="1100">
                <a:solidFill>
                  <a:srgbClr val="DCDCAA"/>
                </a:solidFill>
                <a:latin typeface="Consolas" panose="020B0609020204030204" pitchFamily="49" charset="0"/>
              </a:rPr>
              <a:t>load_workbook</a:t>
            </a:r>
            <a:r>
              <a:rPr lang="en-US" altLang="zh-CN" sz="11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>
                <a:solidFill>
                  <a:srgbClr val="CE9178"/>
                </a:solidFill>
                <a:latin typeface="Consolas" panose="020B0609020204030204" pitchFamily="49" charset="0"/>
              </a:rPr>
              <a:t>'./lesson3/10</a:t>
            </a:r>
            <a:r>
              <a:rPr lang="zh-CN" altLang="en-US" sz="1100">
                <a:solidFill>
                  <a:srgbClr val="CE9178"/>
                </a:solidFill>
                <a:latin typeface="Consolas" panose="020B0609020204030204" pitchFamily="49" charset="0"/>
              </a:rPr>
              <a:t>月员工绩效表</a:t>
            </a:r>
            <a:r>
              <a:rPr lang="en-US" altLang="zh-CN" sz="1100">
                <a:solidFill>
                  <a:srgbClr val="CE9178"/>
                </a:solidFill>
                <a:latin typeface="Consolas" panose="020B0609020204030204" pitchFamily="49" charset="0"/>
              </a:rPr>
              <a:t>.xlsx'</a:t>
            </a:r>
            <a:r>
              <a:rPr lang="en-US" altLang="zh-CN" sz="11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100">
                <a:solidFill>
                  <a:srgbClr val="9CDCFE"/>
                </a:solidFill>
                <a:latin typeface="Consolas" panose="020B0609020204030204" pitchFamily="49" charset="0"/>
              </a:rPr>
              <a:t>performance_ws</a:t>
            </a:r>
            <a:r>
              <a:rPr lang="en-US" altLang="zh-CN" sz="11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100">
                <a:solidFill>
                  <a:srgbClr val="9CDCFE"/>
                </a:solidFill>
                <a:latin typeface="Consolas" panose="020B0609020204030204" pitchFamily="49" charset="0"/>
              </a:rPr>
              <a:t>performance_wb</a:t>
            </a:r>
            <a:r>
              <a:rPr lang="en-US" altLang="zh-CN" sz="11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100">
                <a:solidFill>
                  <a:srgbClr val="9CDCFE"/>
                </a:solidFill>
                <a:latin typeface="Consolas" panose="020B0609020204030204" pitchFamily="49" charset="0"/>
              </a:rPr>
              <a:t>active</a:t>
            </a:r>
            <a:endParaRPr lang="en-US" altLang="zh-CN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打开</a:t>
            </a:r>
            <a:r>
              <a:rPr lang="en-US" altLang="zh-CN" sz="1100">
                <a:solidFill>
                  <a:srgbClr val="6A9955"/>
                </a:solidFill>
                <a:latin typeface="Consolas" panose="020B0609020204030204" pitchFamily="49" charset="0"/>
              </a:rPr>
              <a:t>【</a:t>
            </a:r>
            <a:r>
              <a:rPr lang="zh-CN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江宇工资信息表</a:t>
            </a:r>
            <a:r>
              <a:rPr lang="en-US" altLang="zh-CN" sz="1100">
                <a:solidFill>
                  <a:srgbClr val="6A9955"/>
                </a:solidFill>
                <a:latin typeface="Consolas" panose="020B0609020204030204" pitchFamily="49" charset="0"/>
              </a:rPr>
              <a:t>】</a:t>
            </a:r>
            <a:r>
              <a:rPr lang="zh-CN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的工作簿，获取活动工作表</a:t>
            </a:r>
            <a:endParaRPr lang="zh-CN" altLang="en-US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>
                <a:solidFill>
                  <a:srgbClr val="9CDCFE"/>
                </a:solidFill>
                <a:latin typeface="Consolas" panose="020B0609020204030204" pitchFamily="49" charset="0"/>
              </a:rPr>
              <a:t>info_wb</a:t>
            </a:r>
            <a:r>
              <a:rPr lang="en-US" altLang="zh-CN" sz="11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100">
                <a:solidFill>
                  <a:srgbClr val="DCDCAA"/>
                </a:solidFill>
                <a:latin typeface="Consolas" panose="020B0609020204030204" pitchFamily="49" charset="0"/>
              </a:rPr>
              <a:t>load_workbook</a:t>
            </a:r>
            <a:r>
              <a:rPr lang="en-US" altLang="zh-CN" sz="11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>
                <a:solidFill>
                  <a:srgbClr val="CE9178"/>
                </a:solidFill>
                <a:latin typeface="Consolas" panose="020B0609020204030204" pitchFamily="49" charset="0"/>
              </a:rPr>
              <a:t>'./lesson3/</a:t>
            </a:r>
            <a:r>
              <a:rPr lang="zh-CN" altLang="en-US" sz="1100">
                <a:solidFill>
                  <a:srgbClr val="CE9178"/>
                </a:solidFill>
                <a:latin typeface="Consolas" panose="020B0609020204030204" pitchFamily="49" charset="0"/>
              </a:rPr>
              <a:t>江宇工资信息表</a:t>
            </a:r>
            <a:r>
              <a:rPr lang="en-US" altLang="zh-CN" sz="1100">
                <a:solidFill>
                  <a:srgbClr val="CE9178"/>
                </a:solidFill>
                <a:latin typeface="Consolas" panose="020B0609020204030204" pitchFamily="49" charset="0"/>
              </a:rPr>
              <a:t>.xlsx'</a:t>
            </a:r>
            <a:r>
              <a:rPr lang="en-US" altLang="zh-CN" sz="11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100">
                <a:solidFill>
                  <a:srgbClr val="9CDCFE"/>
                </a:solidFill>
                <a:latin typeface="Consolas" panose="020B0609020204030204" pitchFamily="49" charset="0"/>
              </a:rPr>
              <a:t>info_ws</a:t>
            </a:r>
            <a:r>
              <a:rPr lang="en-US" altLang="zh-CN" sz="11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100">
                <a:solidFill>
                  <a:srgbClr val="9CDCFE"/>
                </a:solidFill>
                <a:latin typeface="Consolas" panose="020B0609020204030204" pitchFamily="49" charset="0"/>
              </a:rPr>
              <a:t>info_wb</a:t>
            </a:r>
            <a:r>
              <a:rPr lang="en-US" altLang="zh-CN" sz="11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100">
                <a:solidFill>
                  <a:srgbClr val="9CDCFE"/>
                </a:solidFill>
                <a:latin typeface="Consolas" panose="020B0609020204030204" pitchFamily="49" charset="0"/>
              </a:rPr>
              <a:t>active</a:t>
            </a:r>
            <a:endParaRPr lang="en-US" altLang="zh-CN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获取</a:t>
            </a:r>
            <a:r>
              <a:rPr lang="en-US" altLang="zh-CN" sz="1100">
                <a:solidFill>
                  <a:srgbClr val="6A9955"/>
                </a:solidFill>
                <a:latin typeface="Consolas" panose="020B0609020204030204" pitchFamily="49" charset="0"/>
              </a:rPr>
              <a:t>【</a:t>
            </a:r>
            <a:r>
              <a:rPr lang="zh-CN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绩效</a:t>
            </a:r>
            <a:r>
              <a:rPr lang="en-US" altLang="zh-CN" sz="1100">
                <a:solidFill>
                  <a:srgbClr val="6A9955"/>
                </a:solidFill>
                <a:latin typeface="Consolas" panose="020B0609020204030204" pitchFamily="49" charset="0"/>
              </a:rPr>
              <a:t>】</a:t>
            </a:r>
            <a:r>
              <a:rPr lang="zh-CN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值</a:t>
            </a:r>
            <a:endParaRPr lang="zh-CN" altLang="en-US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>
                <a:solidFill>
                  <a:srgbClr val="9CDCFE"/>
                </a:solidFill>
                <a:latin typeface="Consolas" panose="020B0609020204030204" pitchFamily="49" charset="0"/>
              </a:rPr>
              <a:t>performance</a:t>
            </a:r>
            <a:r>
              <a:rPr lang="en-US" altLang="zh-CN" sz="11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100">
                <a:solidFill>
                  <a:srgbClr val="9CDCFE"/>
                </a:solidFill>
                <a:latin typeface="Consolas" panose="020B0609020204030204" pitchFamily="49" charset="0"/>
              </a:rPr>
              <a:t>performance_ws</a:t>
            </a:r>
            <a:r>
              <a:rPr lang="en-US" altLang="zh-CN" sz="11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100">
                <a:solidFill>
                  <a:srgbClr val="CE9178"/>
                </a:solidFill>
                <a:latin typeface="Consolas" panose="020B0609020204030204" pitchFamily="49" charset="0"/>
              </a:rPr>
              <a:t>'D14'</a:t>
            </a:r>
            <a:r>
              <a:rPr lang="en-US" altLang="zh-CN" sz="1100">
                <a:solidFill>
                  <a:srgbClr val="D4D4D4"/>
                </a:solidFill>
                <a:latin typeface="Consolas" panose="020B0609020204030204" pitchFamily="49" charset="0"/>
              </a:rPr>
              <a:t>].value</a:t>
            </a:r>
          </a:p>
          <a:p>
            <a:r>
              <a:rPr lang="en-US" altLang="zh-CN" sz="11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获取</a:t>
            </a:r>
            <a:r>
              <a:rPr lang="en-US" altLang="zh-CN" sz="1100">
                <a:solidFill>
                  <a:srgbClr val="6A9955"/>
                </a:solidFill>
                <a:latin typeface="Consolas" panose="020B0609020204030204" pitchFamily="49" charset="0"/>
              </a:rPr>
              <a:t>【</a:t>
            </a:r>
            <a:r>
              <a:rPr lang="zh-CN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奖金</a:t>
            </a:r>
            <a:r>
              <a:rPr lang="en-US" altLang="zh-CN" sz="1100">
                <a:solidFill>
                  <a:srgbClr val="6A9955"/>
                </a:solidFill>
                <a:latin typeface="Consolas" panose="020B0609020204030204" pitchFamily="49" charset="0"/>
              </a:rPr>
              <a:t>】</a:t>
            </a:r>
            <a:r>
              <a:rPr lang="zh-CN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值</a:t>
            </a:r>
            <a:endParaRPr lang="zh-CN" altLang="en-US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>
                <a:solidFill>
                  <a:srgbClr val="9CDCFE"/>
                </a:solidFill>
                <a:latin typeface="Consolas" panose="020B0609020204030204" pitchFamily="49" charset="0"/>
              </a:rPr>
              <a:t>bonus</a:t>
            </a:r>
            <a:r>
              <a:rPr lang="en-US" altLang="zh-CN" sz="11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100">
                <a:solidFill>
                  <a:srgbClr val="9CDCFE"/>
                </a:solidFill>
                <a:latin typeface="Consolas" panose="020B0609020204030204" pitchFamily="49" charset="0"/>
              </a:rPr>
              <a:t>performance_ws</a:t>
            </a:r>
            <a:r>
              <a:rPr lang="en-US" altLang="zh-CN" sz="11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100">
                <a:solidFill>
                  <a:srgbClr val="CE9178"/>
                </a:solidFill>
                <a:latin typeface="Consolas" panose="020B0609020204030204" pitchFamily="49" charset="0"/>
              </a:rPr>
              <a:t>'E14'</a:t>
            </a:r>
            <a:r>
              <a:rPr lang="en-US" altLang="zh-CN" sz="1100">
                <a:solidFill>
                  <a:srgbClr val="D4D4D4"/>
                </a:solidFill>
                <a:latin typeface="Consolas" panose="020B0609020204030204" pitchFamily="49" charset="0"/>
              </a:rPr>
              <a:t>].value</a:t>
            </a:r>
          </a:p>
          <a:p>
            <a:r>
              <a:rPr lang="en-US" altLang="zh-CN" sz="11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获取</a:t>
            </a:r>
            <a:r>
              <a:rPr lang="en-US" altLang="zh-CN" sz="1100">
                <a:solidFill>
                  <a:srgbClr val="6A9955"/>
                </a:solidFill>
                <a:latin typeface="Consolas" panose="020B0609020204030204" pitchFamily="49" charset="0"/>
              </a:rPr>
              <a:t>【</a:t>
            </a:r>
            <a:r>
              <a:rPr lang="zh-CN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基本工资</a:t>
            </a:r>
            <a:r>
              <a:rPr lang="en-US" altLang="zh-CN" sz="1100">
                <a:solidFill>
                  <a:srgbClr val="6A9955"/>
                </a:solidFill>
                <a:latin typeface="Consolas" panose="020B0609020204030204" pitchFamily="49" charset="0"/>
              </a:rPr>
              <a:t>】</a:t>
            </a:r>
            <a:r>
              <a:rPr lang="zh-CN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值</a:t>
            </a:r>
            <a:endParaRPr lang="zh-CN" altLang="en-US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>
                <a:solidFill>
                  <a:srgbClr val="9CDCFE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11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100">
                <a:solidFill>
                  <a:srgbClr val="9CDCFE"/>
                </a:solidFill>
                <a:latin typeface="Consolas" panose="020B0609020204030204" pitchFamily="49" charset="0"/>
              </a:rPr>
              <a:t>performance_ws</a:t>
            </a:r>
            <a:r>
              <a:rPr lang="en-US" altLang="zh-CN" sz="11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100">
                <a:solidFill>
                  <a:srgbClr val="CE9178"/>
                </a:solidFill>
                <a:latin typeface="Consolas" panose="020B0609020204030204" pitchFamily="49" charset="0"/>
              </a:rPr>
              <a:t>'F14'</a:t>
            </a:r>
            <a:r>
              <a:rPr lang="en-US" altLang="zh-CN" sz="1100">
                <a:solidFill>
                  <a:srgbClr val="D4D4D4"/>
                </a:solidFill>
                <a:latin typeface="Consolas" panose="020B0609020204030204" pitchFamily="49" charset="0"/>
              </a:rPr>
              <a:t>].value</a:t>
            </a:r>
          </a:p>
          <a:p>
            <a:r>
              <a:rPr lang="en-US" altLang="zh-CN" sz="11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写入</a:t>
            </a:r>
            <a:r>
              <a:rPr lang="en-US" altLang="zh-CN" sz="1100">
                <a:solidFill>
                  <a:srgbClr val="6A9955"/>
                </a:solidFill>
                <a:latin typeface="Consolas" panose="020B0609020204030204" pitchFamily="49" charset="0"/>
              </a:rPr>
              <a:t>【</a:t>
            </a:r>
            <a:r>
              <a:rPr lang="zh-CN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绩效</a:t>
            </a:r>
            <a:r>
              <a:rPr lang="en-US" altLang="zh-CN" sz="1100">
                <a:solidFill>
                  <a:srgbClr val="6A9955"/>
                </a:solidFill>
                <a:latin typeface="Consolas" panose="020B0609020204030204" pitchFamily="49" charset="0"/>
              </a:rPr>
              <a:t>】</a:t>
            </a:r>
            <a:r>
              <a:rPr lang="zh-CN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值</a:t>
            </a:r>
            <a:endParaRPr lang="zh-CN" altLang="en-US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>
                <a:solidFill>
                  <a:srgbClr val="9CDCFE"/>
                </a:solidFill>
                <a:latin typeface="Consolas" panose="020B0609020204030204" pitchFamily="49" charset="0"/>
              </a:rPr>
              <a:t>info_ws</a:t>
            </a:r>
            <a:r>
              <a:rPr lang="en-US" altLang="zh-CN" sz="11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100">
                <a:solidFill>
                  <a:srgbClr val="CE9178"/>
                </a:solidFill>
                <a:latin typeface="Consolas" panose="020B0609020204030204" pitchFamily="49" charset="0"/>
              </a:rPr>
              <a:t>'E11'</a:t>
            </a:r>
            <a:r>
              <a:rPr lang="en-US" altLang="zh-CN" sz="1100">
                <a:solidFill>
                  <a:srgbClr val="D4D4D4"/>
                </a:solidFill>
                <a:latin typeface="Consolas" panose="020B0609020204030204" pitchFamily="49" charset="0"/>
              </a:rPr>
              <a:t>].value = </a:t>
            </a:r>
            <a:r>
              <a:rPr lang="en-US" altLang="zh-CN" sz="1100">
                <a:solidFill>
                  <a:srgbClr val="9CDCFE"/>
                </a:solidFill>
                <a:latin typeface="Consolas" panose="020B0609020204030204" pitchFamily="49" charset="0"/>
              </a:rPr>
              <a:t>performance</a:t>
            </a:r>
            <a:endParaRPr lang="en-US" altLang="zh-CN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写入</a:t>
            </a:r>
            <a:r>
              <a:rPr lang="en-US" altLang="zh-CN" sz="1100">
                <a:solidFill>
                  <a:srgbClr val="6A9955"/>
                </a:solidFill>
                <a:latin typeface="Consolas" panose="020B0609020204030204" pitchFamily="49" charset="0"/>
              </a:rPr>
              <a:t>【</a:t>
            </a:r>
            <a:r>
              <a:rPr lang="zh-CN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奖金</a:t>
            </a:r>
            <a:r>
              <a:rPr lang="en-US" altLang="zh-CN" sz="1100">
                <a:solidFill>
                  <a:srgbClr val="6A9955"/>
                </a:solidFill>
                <a:latin typeface="Consolas" panose="020B0609020204030204" pitchFamily="49" charset="0"/>
              </a:rPr>
              <a:t>】</a:t>
            </a:r>
            <a:r>
              <a:rPr lang="zh-CN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值</a:t>
            </a:r>
            <a:endParaRPr lang="zh-CN" altLang="en-US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>
                <a:solidFill>
                  <a:srgbClr val="9CDCFE"/>
                </a:solidFill>
                <a:latin typeface="Consolas" panose="020B0609020204030204" pitchFamily="49" charset="0"/>
              </a:rPr>
              <a:t>info_ws</a:t>
            </a:r>
            <a:r>
              <a:rPr lang="en-US" altLang="zh-CN" sz="11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100">
                <a:solidFill>
                  <a:srgbClr val="CE9178"/>
                </a:solidFill>
                <a:latin typeface="Consolas" panose="020B0609020204030204" pitchFamily="49" charset="0"/>
              </a:rPr>
              <a:t>'F11'</a:t>
            </a:r>
            <a:r>
              <a:rPr lang="en-US" altLang="zh-CN" sz="1100">
                <a:solidFill>
                  <a:srgbClr val="D4D4D4"/>
                </a:solidFill>
                <a:latin typeface="Consolas" panose="020B0609020204030204" pitchFamily="49" charset="0"/>
              </a:rPr>
              <a:t>].value = </a:t>
            </a:r>
            <a:r>
              <a:rPr lang="en-US" altLang="zh-CN" sz="1100">
                <a:solidFill>
                  <a:srgbClr val="9CDCFE"/>
                </a:solidFill>
                <a:latin typeface="Consolas" panose="020B0609020204030204" pitchFamily="49" charset="0"/>
              </a:rPr>
              <a:t>bonus</a:t>
            </a:r>
            <a:endParaRPr lang="en-US" altLang="zh-CN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写入</a:t>
            </a:r>
            <a:r>
              <a:rPr lang="en-US" altLang="zh-CN" sz="1100">
                <a:solidFill>
                  <a:srgbClr val="6A9955"/>
                </a:solidFill>
                <a:latin typeface="Consolas" panose="020B0609020204030204" pitchFamily="49" charset="0"/>
              </a:rPr>
              <a:t>【</a:t>
            </a:r>
            <a:r>
              <a:rPr lang="zh-CN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基本工资</a:t>
            </a:r>
            <a:r>
              <a:rPr lang="en-US" altLang="zh-CN" sz="1100">
                <a:solidFill>
                  <a:srgbClr val="6A9955"/>
                </a:solidFill>
                <a:latin typeface="Consolas" panose="020B0609020204030204" pitchFamily="49" charset="0"/>
              </a:rPr>
              <a:t>】</a:t>
            </a:r>
            <a:r>
              <a:rPr lang="zh-CN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值</a:t>
            </a:r>
            <a:endParaRPr lang="zh-CN" altLang="en-US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>
                <a:solidFill>
                  <a:srgbClr val="9CDCFE"/>
                </a:solidFill>
                <a:latin typeface="Consolas" panose="020B0609020204030204" pitchFamily="49" charset="0"/>
              </a:rPr>
              <a:t>info_ws</a:t>
            </a:r>
            <a:r>
              <a:rPr lang="en-US" altLang="zh-CN" sz="11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100">
                <a:solidFill>
                  <a:srgbClr val="CE9178"/>
                </a:solidFill>
                <a:latin typeface="Consolas" panose="020B0609020204030204" pitchFamily="49" charset="0"/>
              </a:rPr>
              <a:t>'G11'</a:t>
            </a:r>
            <a:r>
              <a:rPr lang="en-US" altLang="zh-CN" sz="1100">
                <a:solidFill>
                  <a:srgbClr val="D4D4D4"/>
                </a:solidFill>
                <a:latin typeface="Consolas" panose="020B0609020204030204" pitchFamily="49" charset="0"/>
              </a:rPr>
              <a:t>].value = </a:t>
            </a:r>
            <a:r>
              <a:rPr lang="en-US" altLang="zh-CN" sz="1100">
                <a:solidFill>
                  <a:srgbClr val="9CDCFE"/>
                </a:solidFill>
                <a:latin typeface="Consolas" panose="020B0609020204030204" pitchFamily="49" charset="0"/>
              </a:rPr>
              <a:t>base</a:t>
            </a:r>
            <a:endParaRPr lang="en-US" altLang="zh-CN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保存对</a:t>
            </a:r>
            <a:r>
              <a:rPr lang="en-US" altLang="zh-CN" sz="1100">
                <a:solidFill>
                  <a:srgbClr val="6A9955"/>
                </a:solidFill>
                <a:latin typeface="Consolas" panose="020B0609020204030204" pitchFamily="49" charset="0"/>
              </a:rPr>
              <a:t>【</a:t>
            </a:r>
            <a:r>
              <a:rPr lang="zh-CN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江宇工资信息表</a:t>
            </a:r>
            <a:r>
              <a:rPr lang="en-US" altLang="zh-CN" sz="1100">
                <a:solidFill>
                  <a:srgbClr val="6A9955"/>
                </a:solidFill>
                <a:latin typeface="Consolas" panose="020B0609020204030204" pitchFamily="49" charset="0"/>
              </a:rPr>
              <a:t>】</a:t>
            </a:r>
            <a:r>
              <a:rPr lang="zh-CN" altLang="en-US" sz="1100">
                <a:solidFill>
                  <a:srgbClr val="6A9955"/>
                </a:solidFill>
                <a:latin typeface="Consolas" panose="020B0609020204030204" pitchFamily="49" charset="0"/>
              </a:rPr>
              <a:t>工作簿的写入</a:t>
            </a:r>
            <a:endParaRPr lang="zh-CN" altLang="en-US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100">
                <a:solidFill>
                  <a:srgbClr val="9CDCFE"/>
                </a:solidFill>
                <a:latin typeface="Consolas" panose="020B0609020204030204" pitchFamily="49" charset="0"/>
              </a:rPr>
              <a:t>info_wb</a:t>
            </a:r>
            <a:r>
              <a:rPr lang="en-US" altLang="zh-CN" sz="11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10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altLang="zh-CN" sz="11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>
                <a:solidFill>
                  <a:srgbClr val="CE9178"/>
                </a:solidFill>
                <a:latin typeface="Consolas" panose="020B0609020204030204" pitchFamily="49" charset="0"/>
              </a:rPr>
              <a:t>'./lesson3/</a:t>
            </a:r>
            <a:r>
              <a:rPr lang="zh-CN" altLang="en-US" sz="1100">
                <a:solidFill>
                  <a:srgbClr val="CE9178"/>
                </a:solidFill>
                <a:latin typeface="Consolas" panose="020B0609020204030204" pitchFamily="49" charset="0"/>
              </a:rPr>
              <a:t>江宇工资信息表</a:t>
            </a:r>
            <a:r>
              <a:rPr lang="en-US" altLang="zh-CN" sz="1100">
                <a:solidFill>
                  <a:srgbClr val="CE9178"/>
                </a:solidFill>
                <a:latin typeface="Consolas" panose="020B0609020204030204" pitchFamily="49" charset="0"/>
              </a:rPr>
              <a:t>.xlsx'</a:t>
            </a:r>
            <a:r>
              <a:rPr lang="en-US" altLang="zh-CN" sz="11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49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50917"/>
  <p:tag name="MH_LIBRARY" val="GRAPHIC"/>
  <p:tag name="MH_ORDER" val="Oval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50917"/>
  <p:tag name="MH_LIBRARY" val="GRAPHIC"/>
  <p:tag name="MH_ORDER" val="Oval 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50917"/>
  <p:tag name="MH_LIBRARY" val="GRAPHIC"/>
  <p:tag name="MH_ORDER" val="Oval 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50917"/>
  <p:tag name="MH_LIBRARY" val="GRAPHIC"/>
  <p:tag name="MH_ORDER" val="Oval 7"/>
</p:tagLst>
</file>

<file path=ppt/theme/theme1.xml><?xml version="1.0" encoding="utf-8"?>
<a:theme xmlns:a="http://schemas.openxmlformats.org/drawingml/2006/main" name="厦门盈趣官方PPT模板V1.1（精简版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厦门盈趣官方PPT模板V1.1（精简版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厦门盈趣官方PPT模板V1.1（精简版）</Template>
  <TotalTime>14125</TotalTime>
  <Words>1908</Words>
  <Application>Microsoft Office PowerPoint</Application>
  <PresentationFormat>全屏显示(16:9)</PresentationFormat>
  <Paragraphs>352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华文中宋</vt:lpstr>
      <vt:lpstr>宋体</vt:lpstr>
      <vt:lpstr>Microsoft YaHei</vt:lpstr>
      <vt:lpstr>Microsoft YaHei</vt:lpstr>
      <vt:lpstr>Arial</vt:lpstr>
      <vt:lpstr>Calibri</vt:lpstr>
      <vt:lpstr>Consolas</vt:lpstr>
      <vt:lpstr>Times New Roman</vt:lpstr>
      <vt:lpstr>厦门盈趣官方PPT模板V1.1（精简版）</vt:lpstr>
      <vt:lpstr>1_厦门盈趣官方PPT模板V1.1（精简版）</vt:lpstr>
      <vt:lpstr>厦门盈趣科技股份有限公司 python操作Excel文件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陈毓贤</cp:lastModifiedBy>
  <cp:revision>737</cp:revision>
  <dcterms:created xsi:type="dcterms:W3CDTF">2015-09-25T03:50:27Z</dcterms:created>
  <dcterms:modified xsi:type="dcterms:W3CDTF">2023-01-13T12:24:01Z</dcterms:modified>
</cp:coreProperties>
</file>