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0"/>
  </p:notesMasterIdLst>
  <p:handoutMasterIdLst>
    <p:handoutMasterId r:id="rId51"/>
  </p:handoutMasterIdLst>
  <p:sldIdLst>
    <p:sldId id="317" r:id="rId3"/>
    <p:sldId id="264" r:id="rId4"/>
    <p:sldId id="268" r:id="rId5"/>
    <p:sldId id="269" r:id="rId6"/>
    <p:sldId id="270" r:id="rId7"/>
    <p:sldId id="271" r:id="rId8"/>
    <p:sldId id="314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315" r:id="rId18"/>
    <p:sldId id="286" r:id="rId19"/>
    <p:sldId id="293" r:id="rId20"/>
    <p:sldId id="282" r:id="rId21"/>
    <p:sldId id="283" r:id="rId22"/>
    <p:sldId id="284" r:id="rId23"/>
    <p:sldId id="285" r:id="rId24"/>
    <p:sldId id="288" r:id="rId25"/>
    <p:sldId id="316" r:id="rId26"/>
    <p:sldId id="287" r:id="rId27"/>
    <p:sldId id="290" r:id="rId28"/>
    <p:sldId id="289" r:id="rId29"/>
    <p:sldId id="291" r:id="rId30"/>
    <p:sldId id="292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19" r:id="rId47"/>
    <p:sldId id="313" r:id="rId48"/>
    <p:sldId id="260" r:id="rId4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5420" userDrawn="1">
          <p15:clr>
            <a:srgbClr val="A4A3A4"/>
          </p15:clr>
        </p15:guide>
        <p15:guide id="4" orient="horz" pos="1030" userDrawn="1">
          <p15:clr>
            <a:srgbClr val="A4A3A4"/>
          </p15:clr>
        </p15:guide>
        <p15:guide id="5" orient="horz" pos="395" userDrawn="1">
          <p15:clr>
            <a:srgbClr val="A4A3A4"/>
          </p15:clr>
        </p15:guide>
        <p15:guide id="6" pos="793" userDrawn="1">
          <p15:clr>
            <a:srgbClr val="A4A3A4"/>
          </p15:clr>
        </p15:guide>
        <p15:guide id="7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7E51"/>
    <a:srgbClr val="FF5218"/>
    <a:srgbClr val="FF8740"/>
    <a:srgbClr val="FE8F54"/>
    <a:srgbClr val="FF5F27"/>
    <a:srgbClr val="FED1B8"/>
    <a:srgbClr val="FDA47C"/>
    <a:srgbClr val="F9E2D2"/>
    <a:srgbClr val="CFC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80" autoAdjust="0"/>
    <p:restoredTop sz="94660"/>
  </p:normalViewPr>
  <p:slideViewPr>
    <p:cSldViewPr>
      <p:cViewPr varScale="1">
        <p:scale>
          <a:sx n="85" d="100"/>
          <a:sy n="85" d="100"/>
        </p:scale>
        <p:origin x="888" y="60"/>
      </p:cViewPr>
      <p:guideLst>
        <p:guide orient="horz" pos="667"/>
        <p:guide pos="340"/>
        <p:guide pos="5420"/>
        <p:guide orient="horz" pos="1030"/>
        <p:guide orient="horz" pos="395"/>
        <p:guide pos="793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79012-F31C-4B98-8B76-E517C589AF5C}" type="datetimeFigureOut">
              <a:rPr lang="zh-CN" altLang="en-US" smtClean="0"/>
              <a:pPr/>
              <a:t>2022/11/15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EA83E-36AC-4146-B5A7-D87C509242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03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1CC0A-5567-4F54-B506-9AD925D69CA1}" type="datetimeFigureOut">
              <a:rPr lang="zh-CN" altLang="en-US" smtClean="0"/>
              <a:pPr/>
              <a:t>2022/11/15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ADB75-6BAA-46E4-A579-0D23A15F48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9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教学时间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教学目标</a:t>
            </a:r>
            <a:r>
              <a:rPr lang="en-US" altLang="zh-CN" dirty="0"/>
              <a:t>】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教学活动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辅助资料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案例内容</a:t>
            </a:r>
            <a:r>
              <a:rPr lang="en-US" altLang="zh-CN" dirty="0"/>
              <a:t>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D031C7-A97A-4B3D-B11F-B8701A7D07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30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ADB75-6BAA-46E4-A579-0D23A15F487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526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ADB75-6BAA-46E4-A579-0D23A15F487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8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盈趣官方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685800" y="4053515"/>
            <a:ext cx="7772400" cy="57606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rgbClr val="FF5F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盈趣官方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48072" y="1400572"/>
            <a:ext cx="7812360" cy="2528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800"/>
              </a:lnSpc>
            </a:pPr>
            <a:r>
              <a:rPr lang="en-US" altLang="zh-CN" sz="2600" b="1" i="0" u="none" strike="noStrike" baseline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Our expectation and goal is</a:t>
            </a:r>
          </a:p>
          <a:p>
            <a:pPr algn="ctr">
              <a:lnSpc>
                <a:spcPts val="3800"/>
              </a:lnSpc>
            </a:pPr>
            <a:endParaRPr lang="en-US" altLang="zh-CN" sz="2600" b="1" i="0" u="none" strike="noStrike" baseline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ts val="3800"/>
              </a:lnSpc>
            </a:pPr>
            <a:r>
              <a:rPr lang="en-US" altLang="zh-CN" sz="2600" b="0" i="0" u="none" strike="noStrike" baseline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Grow quickly, improve continuously,</a:t>
            </a:r>
          </a:p>
          <a:p>
            <a:pPr algn="ctr">
              <a:lnSpc>
                <a:spcPts val="3800"/>
              </a:lnSpc>
            </a:pPr>
            <a:r>
              <a:rPr lang="en-US" altLang="zh-CN" sz="2600" b="0" i="0" u="none" strike="noStrike" baseline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be the best partner for</a:t>
            </a:r>
          </a:p>
          <a:p>
            <a:pPr algn="ctr">
              <a:lnSpc>
                <a:spcPts val="3800"/>
              </a:lnSpc>
            </a:pPr>
            <a:r>
              <a:rPr lang="en-US" altLang="zh-CN" sz="2600" b="0" i="0" u="none" strike="noStrike" baseline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our Customers.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盈趣官方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3544755"/>
            <a:ext cx="7772400" cy="545303"/>
          </a:xfrm>
        </p:spPr>
        <p:txBody>
          <a:bodyPr>
            <a:normAutofit/>
          </a:bodyPr>
          <a:lstStyle>
            <a:lvl1pPr>
              <a:defRPr sz="1800" b="1">
                <a:solidFill>
                  <a:srgbClr val="FF5F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371600" y="4090055"/>
            <a:ext cx="6400800" cy="353621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257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4677984"/>
            <a:ext cx="9144000" cy="46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38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6" descr="#wm#_48_07_*Z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99330" y="652969"/>
            <a:ext cx="1353463" cy="1018265"/>
          </a:xfrm>
          <a:prstGeom prst="ellipse">
            <a:avLst/>
          </a:prstGeom>
          <a:solidFill>
            <a:srgbClr val="FF5F00">
              <a:alpha val="75000"/>
            </a:srgbClr>
          </a:solidFill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4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6" name="Oval 7" descr="#wm#_48_07_*Z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819607" y="1409050"/>
            <a:ext cx="822499" cy="617930"/>
          </a:xfrm>
          <a:prstGeom prst="ellipse">
            <a:avLst/>
          </a:prstGeom>
          <a:solidFill>
            <a:srgbClr val="FF3300">
              <a:alpha val="63000"/>
            </a:srgbClr>
          </a:solidFill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47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0" name="文本占位符 2"/>
          <p:cNvSpPr>
            <a:spLocks noGrp="1"/>
          </p:cNvSpPr>
          <p:nvPr>
            <p:ph type="body" idx="1"/>
          </p:nvPr>
        </p:nvSpPr>
        <p:spPr>
          <a:xfrm>
            <a:off x="1187625" y="803843"/>
            <a:ext cx="6001715" cy="3555983"/>
          </a:xfrm>
        </p:spPr>
        <p:txBody>
          <a:bodyPr anchor="t">
            <a:normAutofit/>
          </a:bodyPr>
          <a:lstStyle>
            <a:lvl1pPr marL="0" indent="0">
              <a:lnSpc>
                <a:spcPts val="3122"/>
              </a:lnSpc>
              <a:spcBef>
                <a:spcPts val="0"/>
              </a:spcBef>
              <a:buNone/>
              <a:defRPr sz="1125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69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1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9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01831" y="981830"/>
            <a:ext cx="19739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CONT</a:t>
            </a: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ENTS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5F0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40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6717"/>
            <a:ext cx="8229600" cy="383367"/>
          </a:xfrm>
        </p:spPr>
        <p:txBody>
          <a:bodyPr>
            <a:normAutofit/>
          </a:bodyPr>
          <a:lstStyle>
            <a:lvl1pPr>
              <a:defRPr sz="1350">
                <a:solidFill>
                  <a:srgbClr val="3F91AC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428596" y="803663"/>
            <a:ext cx="8286808" cy="4018387"/>
          </a:xfrm>
        </p:spPr>
        <p:txBody>
          <a:bodyPr anchor="t">
            <a:normAutofit/>
          </a:bodyPr>
          <a:lstStyle>
            <a:lvl1pPr marL="0" marR="0" indent="0" algn="l" defTabSz="51433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69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1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34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40" y="12471"/>
            <a:ext cx="6500827" cy="327688"/>
          </a:xfrm>
        </p:spPr>
        <p:txBody>
          <a:bodyPr anchor="ctr">
            <a:normAutofit/>
          </a:bodyPr>
          <a:lstStyle>
            <a:lvl1pPr algn="l">
              <a:buNone/>
              <a:defRPr sz="1125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单击此处编辑母版大标题样式</a:t>
            </a:r>
          </a:p>
        </p:txBody>
      </p:sp>
    </p:spTree>
    <p:extLst>
      <p:ext uri="{BB962C8B-B14F-4D97-AF65-F5344CB8AC3E}">
        <p14:creationId xmlns:p14="http://schemas.microsoft.com/office/powerpoint/2010/main" val="256206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分栏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261" y="366717"/>
            <a:ext cx="8229600" cy="383367"/>
          </a:xfrm>
        </p:spPr>
        <p:txBody>
          <a:bodyPr>
            <a:normAutofit/>
          </a:bodyPr>
          <a:lstStyle>
            <a:lvl1pPr>
              <a:defRPr sz="1350">
                <a:solidFill>
                  <a:srgbClr val="3F91AC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428597" y="803663"/>
            <a:ext cx="3786215" cy="4018387"/>
          </a:xfrm>
        </p:spPr>
        <p:txBody>
          <a:bodyPr anchor="t">
            <a:normAutofit/>
          </a:bodyPr>
          <a:lstStyle>
            <a:lvl1pPr marL="0" marR="0" indent="0" algn="l" defTabSz="51433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69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1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34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idx="14"/>
          </p:nvPr>
        </p:nvSpPr>
        <p:spPr>
          <a:xfrm>
            <a:off x="4689938" y="803663"/>
            <a:ext cx="3967276" cy="4018387"/>
          </a:xfrm>
        </p:spPr>
        <p:txBody>
          <a:bodyPr anchor="t">
            <a:normAutofit/>
          </a:bodyPr>
          <a:lstStyle>
            <a:lvl1pPr marL="0" marR="0" indent="0" algn="l" defTabSz="51433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69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1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34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40" y="12471"/>
            <a:ext cx="6500827" cy="327688"/>
          </a:xfrm>
        </p:spPr>
        <p:txBody>
          <a:bodyPr anchor="ctr">
            <a:normAutofit/>
          </a:bodyPr>
          <a:lstStyle>
            <a:lvl1pPr algn="l">
              <a:buNone/>
              <a:defRPr sz="1125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单击此处编辑母版大标题样式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8497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428596" y="428611"/>
            <a:ext cx="8286808" cy="4393436"/>
          </a:xfrm>
        </p:spPr>
        <p:txBody>
          <a:bodyPr anchor="t">
            <a:normAutofit/>
          </a:bodyPr>
          <a:lstStyle>
            <a:lvl1pPr marL="0" marR="0" indent="0" algn="l" defTabSz="51433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69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1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34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40" y="12471"/>
            <a:ext cx="6500827" cy="327688"/>
          </a:xfrm>
        </p:spPr>
        <p:txBody>
          <a:bodyPr anchor="ctr">
            <a:normAutofit/>
          </a:bodyPr>
          <a:lstStyle>
            <a:lvl1pPr algn="l">
              <a:buNone/>
              <a:defRPr sz="1125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单击此处编辑母版大标题样式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879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流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6717"/>
            <a:ext cx="8229600" cy="383367"/>
          </a:xfrm>
        </p:spPr>
        <p:txBody>
          <a:bodyPr>
            <a:normAutofit/>
          </a:bodyPr>
          <a:lstStyle>
            <a:lvl1pPr>
              <a:defRPr sz="1350">
                <a:solidFill>
                  <a:srgbClr val="3F91AC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40" y="12471"/>
            <a:ext cx="6500827" cy="327688"/>
          </a:xfrm>
        </p:spPr>
        <p:txBody>
          <a:bodyPr anchor="ctr">
            <a:normAutofit/>
          </a:bodyPr>
          <a:lstStyle>
            <a:lvl1pPr algn="l">
              <a:buNone/>
              <a:defRPr sz="1125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单击此处编辑母版大标题样式</a:t>
            </a:r>
          </a:p>
        </p:txBody>
      </p:sp>
    </p:spTree>
    <p:extLst>
      <p:ext uri="{BB962C8B-B14F-4D97-AF65-F5344CB8AC3E}">
        <p14:creationId xmlns:p14="http://schemas.microsoft.com/office/powerpoint/2010/main" val="1636636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8723" y="679405"/>
            <a:ext cx="8358247" cy="3124653"/>
          </a:xfrm>
        </p:spPr>
        <p:txBody>
          <a:bodyPr>
            <a:normAutofit/>
          </a:bodyPr>
          <a:lstStyle>
            <a:lvl1pPr marL="0" indent="0">
              <a:buNone/>
              <a:defRPr sz="10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69" indent="0">
              <a:buNone/>
              <a:defRPr sz="1575"/>
            </a:lvl2pPr>
            <a:lvl3pPr marL="514337" indent="0">
              <a:buNone/>
              <a:defRPr sz="1350"/>
            </a:lvl3pPr>
            <a:lvl4pPr marL="771506" indent="0">
              <a:buNone/>
              <a:defRPr sz="1125"/>
            </a:lvl4pPr>
            <a:lvl5pPr marL="1028675" indent="0">
              <a:buNone/>
              <a:defRPr sz="1125"/>
            </a:lvl5pPr>
            <a:lvl6pPr marL="1285843" indent="0">
              <a:buNone/>
              <a:defRPr sz="1125"/>
            </a:lvl6pPr>
            <a:lvl7pPr marL="1543011" indent="0">
              <a:buNone/>
              <a:defRPr sz="1125"/>
            </a:lvl7pPr>
            <a:lvl8pPr marL="1800180" indent="0">
              <a:buNone/>
              <a:defRPr sz="1125"/>
            </a:lvl8pPr>
            <a:lvl9pPr marL="2057349" indent="0">
              <a:buNone/>
              <a:defRPr sz="1125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idx="14"/>
          </p:nvPr>
        </p:nvSpPr>
        <p:spPr>
          <a:xfrm>
            <a:off x="400278" y="3899910"/>
            <a:ext cx="8358247" cy="814980"/>
          </a:xfrm>
        </p:spPr>
        <p:txBody>
          <a:bodyPr anchor="t">
            <a:normAutofit/>
          </a:bodyPr>
          <a:lstStyle>
            <a:lvl1pPr marL="0" marR="0" indent="0" algn="l" defTabSz="51433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69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1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34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40" y="12471"/>
            <a:ext cx="6500827" cy="327688"/>
          </a:xfrm>
        </p:spPr>
        <p:txBody>
          <a:bodyPr anchor="ctr">
            <a:normAutofit/>
          </a:bodyPr>
          <a:lstStyle>
            <a:lvl1pPr algn="l">
              <a:buNone/>
              <a:defRPr sz="1125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单击此处编辑母版大标题样式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8711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6717"/>
            <a:ext cx="8229600" cy="383367"/>
          </a:xfrm>
        </p:spPr>
        <p:txBody>
          <a:bodyPr>
            <a:normAutofit/>
          </a:bodyPr>
          <a:lstStyle>
            <a:lvl1pPr>
              <a:defRPr sz="1350">
                <a:solidFill>
                  <a:srgbClr val="3F91AC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03663"/>
            <a:ext cx="8229600" cy="3790963"/>
          </a:xfrm>
        </p:spPr>
        <p:txBody>
          <a:bodyPr>
            <a:normAutofit/>
          </a:bodyPr>
          <a:lstStyle>
            <a:lvl1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013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40" y="12471"/>
            <a:ext cx="6500827" cy="327688"/>
          </a:xfrm>
        </p:spPr>
        <p:txBody>
          <a:bodyPr anchor="ctr">
            <a:normAutofit/>
          </a:bodyPr>
          <a:lstStyle>
            <a:lvl1pPr algn="l">
              <a:buNone/>
              <a:defRPr sz="1125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单击此处编辑母版大标题样式</a:t>
            </a:r>
          </a:p>
        </p:txBody>
      </p:sp>
    </p:spTree>
    <p:extLst>
      <p:ext uri="{BB962C8B-B14F-4D97-AF65-F5344CB8AC3E}">
        <p14:creationId xmlns:p14="http://schemas.microsoft.com/office/powerpoint/2010/main" val="857788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6717"/>
            <a:ext cx="8229600" cy="383367"/>
          </a:xfrm>
        </p:spPr>
        <p:txBody>
          <a:bodyPr>
            <a:normAutofit/>
          </a:bodyPr>
          <a:lstStyle>
            <a:lvl1pPr>
              <a:defRPr sz="1350">
                <a:solidFill>
                  <a:srgbClr val="3F91AC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03663"/>
            <a:ext cx="8229600" cy="3790963"/>
          </a:xfrm>
        </p:spPr>
        <p:txBody>
          <a:bodyPr vert="eaVert"/>
          <a:lstStyle>
            <a:lvl1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40" y="12471"/>
            <a:ext cx="6500827" cy="327688"/>
          </a:xfrm>
        </p:spPr>
        <p:txBody>
          <a:bodyPr anchor="ctr">
            <a:normAutofit/>
          </a:bodyPr>
          <a:lstStyle>
            <a:lvl1pPr algn="l">
              <a:buNone/>
              <a:defRPr sz="1125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单击此处编辑母版大标题样式</a:t>
            </a:r>
          </a:p>
        </p:txBody>
      </p:sp>
    </p:spTree>
    <p:extLst>
      <p:ext uri="{BB962C8B-B14F-4D97-AF65-F5344CB8AC3E}">
        <p14:creationId xmlns:p14="http://schemas.microsoft.com/office/powerpoint/2010/main" val="384023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6" descr="#wm#_48_07_*Z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058372" y="627534"/>
            <a:ext cx="1201924" cy="1204016"/>
          </a:xfrm>
          <a:prstGeom prst="ellipse">
            <a:avLst/>
          </a:prstGeom>
          <a:solidFill>
            <a:srgbClr val="FF5F00">
              <a:alpha val="75000"/>
            </a:srgbClr>
          </a:solidFill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7200" b="1" kern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Oval 7" descr="#wm#_48_07_*Z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7846454" y="1383618"/>
            <a:ext cx="730410" cy="730652"/>
          </a:xfrm>
          <a:prstGeom prst="ellipse">
            <a:avLst/>
          </a:prstGeom>
          <a:solidFill>
            <a:srgbClr val="FF3300">
              <a:alpha val="63000"/>
            </a:srgbClr>
          </a:solidFill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4400" kern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占位符 2"/>
          <p:cNvSpPr>
            <a:spLocks noGrp="1"/>
          </p:cNvSpPr>
          <p:nvPr>
            <p:ph type="body" idx="1"/>
          </p:nvPr>
        </p:nvSpPr>
        <p:spPr>
          <a:xfrm>
            <a:off x="1187625" y="803840"/>
            <a:ext cx="6001714" cy="3555983"/>
          </a:xfrm>
        </p:spPr>
        <p:txBody>
          <a:bodyPr anchor="t">
            <a:normAutofit/>
          </a:bodyPr>
          <a:lstStyle>
            <a:lvl1pPr marL="0" indent="0">
              <a:lnSpc>
                <a:spcPts val="5550"/>
              </a:lnSpc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7301830" y="981829"/>
            <a:ext cx="197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</a:t>
            </a:r>
            <a:r>
              <a:rPr lang="en-US" altLang="zh-CN" sz="2400" smtClean="0">
                <a:solidFill>
                  <a:srgbClr val="FF5F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ENTS</a:t>
            </a:r>
            <a:endParaRPr lang="zh-CN" altLang="en-US" sz="2400">
              <a:solidFill>
                <a:srgbClr val="FF5F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508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盈趣官方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8072" y="1575627"/>
            <a:ext cx="7812360" cy="14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13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6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Our expectation and goal is</a:t>
            </a:r>
          </a:p>
          <a:p>
            <a:pPr marL="0" marR="0" lvl="0" indent="0" algn="ctr" defTabSz="914400" rtl="0" eaLnBrk="1" fontAlgn="auto" latinLnBrk="0" hangingPunct="1">
              <a:lnSpc>
                <a:spcPts val="213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6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213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6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Grow quickly, improve continuously,</a:t>
            </a:r>
          </a:p>
          <a:p>
            <a:pPr marL="0" marR="0" lvl="0" indent="0" algn="ctr" defTabSz="914400" rtl="0" eaLnBrk="1" fontAlgn="auto" latinLnBrk="0" hangingPunct="1">
              <a:lnSpc>
                <a:spcPts val="213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6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be the best partner for</a:t>
            </a:r>
          </a:p>
          <a:p>
            <a:pPr marL="0" marR="0" lvl="0" indent="0" algn="ctr" defTabSz="914400" rtl="0" eaLnBrk="1" fontAlgn="auto" latinLnBrk="0" hangingPunct="1">
              <a:lnSpc>
                <a:spcPts val="213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6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our Customers.</a:t>
            </a:r>
          </a:p>
        </p:txBody>
      </p:sp>
    </p:spTree>
    <p:extLst>
      <p:ext uri="{BB962C8B-B14F-4D97-AF65-F5344CB8AC3E}">
        <p14:creationId xmlns:p14="http://schemas.microsoft.com/office/powerpoint/2010/main" val="4098971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封面（无附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EDFC28F4-5110-4357-98BF-F60D960FE3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72"/>
          <a:stretch/>
        </p:blipFill>
        <p:spPr>
          <a:xfrm>
            <a:off x="-36512" y="-20538"/>
            <a:ext cx="9144000" cy="2943504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469900" y="2749471"/>
            <a:ext cx="8204200" cy="72510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lang="zh-CN" altLang="en-US" sz="3038" b="1" kern="1200" cap="none" spc="28" baseline="0" dirty="0">
                <a:ln w="1143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4" name="日期占位符 2"/>
          <p:cNvSpPr>
            <a:spLocks noGrp="1"/>
          </p:cNvSpPr>
          <p:nvPr>
            <p:ph type="dt" sz="half" idx="2"/>
          </p:nvPr>
        </p:nvSpPr>
        <p:spPr>
          <a:xfrm>
            <a:off x="2483768" y="4404123"/>
            <a:ext cx="41764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6EFB81-E072-4AFF-A99D-1B562AE4F634}" type="datetime2">
              <a:rPr kumimoji="0" lang="zh-CN" altLang="en-US" sz="11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2022年11月15日</a:t>
            </a:fld>
            <a:endParaRPr kumimoji="0" lang="zh-CN" altLang="en-US" sz="11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9900" y="3701109"/>
            <a:ext cx="8204200" cy="4764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zh-CN" altLang="en-US" sz="1575" b="1" kern="1200" cap="none" spc="0" baseline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ea"/>
              </a:defRPr>
            </a:lvl1pPr>
          </a:lstStyle>
          <a:p>
            <a:pPr lvl="0"/>
            <a:r>
              <a:rPr lang="zh-CN" altLang="en-US" dirty="0"/>
              <a:t>单击此处编辑公司名称</a:t>
            </a:r>
          </a:p>
        </p:txBody>
      </p:sp>
      <p:graphicFrame>
        <p:nvGraphicFramePr>
          <p:cNvPr id="30" name="表格 29"/>
          <p:cNvGraphicFramePr>
            <a:graphicFrameLocks noGrp="1"/>
          </p:cNvGraphicFramePr>
          <p:nvPr userDrawn="1"/>
        </p:nvGraphicFramePr>
        <p:xfrm>
          <a:off x="-36512" y="-20539"/>
          <a:ext cx="9179050" cy="294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3587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  <a:alpha val="5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87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87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87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>
                        <a:alpha val="6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772241"/>
      </p:ext>
    </p:extLst>
  </p:cSld>
  <p:clrMapOvr>
    <a:masterClrMapping/>
  </p:clrMapOvr>
  <p:hf sldNum="0"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D0F2E2-BEC3-4731-9280-C0DEF30688CE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2022/11/15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95465-9EF3-43A3-83EA-E9DA93E839F1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4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0214"/>
            <a:ext cx="8229600" cy="383367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F91AC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428596" y="867160"/>
            <a:ext cx="8286808" cy="4018387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37" y="63270"/>
            <a:ext cx="6500827" cy="327688"/>
          </a:xfrm>
        </p:spPr>
        <p:txBody>
          <a:bodyPr anchor="ctr">
            <a:normAutofit/>
          </a:bodyPr>
          <a:lstStyle>
            <a:lvl1pPr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单击此处编辑母版大标题样式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分栏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261" y="430214"/>
            <a:ext cx="8229600" cy="383367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F91AC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428596" y="867160"/>
            <a:ext cx="3786214" cy="4018387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idx="14"/>
          </p:nvPr>
        </p:nvSpPr>
        <p:spPr>
          <a:xfrm>
            <a:off x="4689937" y="867160"/>
            <a:ext cx="3967276" cy="4018387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37" y="63270"/>
            <a:ext cx="6500827" cy="327688"/>
          </a:xfrm>
        </p:spPr>
        <p:txBody>
          <a:bodyPr anchor="ctr">
            <a:normAutofit/>
          </a:bodyPr>
          <a:lstStyle>
            <a:lvl1pPr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单击此处编辑母版大标题样式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428596" y="466711"/>
            <a:ext cx="8286808" cy="439343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37" y="63270"/>
            <a:ext cx="6500827" cy="327688"/>
          </a:xfrm>
        </p:spPr>
        <p:txBody>
          <a:bodyPr anchor="ctr">
            <a:normAutofit/>
          </a:bodyPr>
          <a:lstStyle>
            <a:lvl1pPr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单击此处编辑母版大标题样式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流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0214"/>
            <a:ext cx="8229600" cy="383367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F91AC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37" y="63270"/>
            <a:ext cx="6500827" cy="327688"/>
          </a:xfrm>
        </p:spPr>
        <p:txBody>
          <a:bodyPr anchor="ctr">
            <a:normAutofit/>
          </a:bodyPr>
          <a:lstStyle>
            <a:lvl1pPr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单击此处编辑母版大标题样式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8723" y="679403"/>
            <a:ext cx="8358246" cy="312465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2"/>
          <p:cNvSpPr>
            <a:spLocks noGrp="1"/>
          </p:cNvSpPr>
          <p:nvPr>
            <p:ph type="body" idx="14"/>
          </p:nvPr>
        </p:nvSpPr>
        <p:spPr>
          <a:xfrm>
            <a:off x="400278" y="3899910"/>
            <a:ext cx="8358246" cy="814980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37" y="63270"/>
            <a:ext cx="6500827" cy="327688"/>
          </a:xfrm>
        </p:spPr>
        <p:txBody>
          <a:bodyPr anchor="ctr">
            <a:normAutofit/>
          </a:bodyPr>
          <a:lstStyle>
            <a:lvl1pPr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单击此处编辑母版大标题样式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0214"/>
            <a:ext cx="8229600" cy="383367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F91AC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67160"/>
            <a:ext cx="8229600" cy="379096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37" y="63270"/>
            <a:ext cx="6500827" cy="327688"/>
          </a:xfrm>
        </p:spPr>
        <p:txBody>
          <a:bodyPr anchor="ctr">
            <a:normAutofit/>
          </a:bodyPr>
          <a:lstStyle>
            <a:lvl1pPr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单击此处编辑母版大标题样式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0214"/>
            <a:ext cx="8229600" cy="383367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F91AC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29060"/>
            <a:ext cx="8229600" cy="3790963"/>
          </a:xfrm>
        </p:spPr>
        <p:txBody>
          <a:bodyPr vert="eaVert"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37" y="63270"/>
            <a:ext cx="6500827" cy="327688"/>
          </a:xfrm>
        </p:spPr>
        <p:txBody>
          <a:bodyPr anchor="ctr">
            <a:normAutofit/>
          </a:bodyPr>
          <a:lstStyle>
            <a:lvl1pPr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单击此处编辑母版大标题样式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421035"/>
            <a:ext cx="8229600" cy="383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57981"/>
            <a:ext cx="822960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66931" y="4774915"/>
            <a:ext cx="5760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D342DA-03ED-40BD-BAB0-BB51766EA68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1" r:id="rId3"/>
    <p:sldLayoutId id="2147483664" r:id="rId4"/>
    <p:sldLayoutId id="2147483663" r:id="rId5"/>
    <p:sldLayoutId id="2147483665" r:id="rId6"/>
    <p:sldLayoutId id="2147483657" r:id="rId7"/>
    <p:sldLayoutId id="2147483650" r:id="rId8"/>
    <p:sldLayoutId id="2147483658" r:id="rId9"/>
    <p:sldLayoutId id="2147483662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rgbClr val="3F91AC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66717"/>
            <a:ext cx="8229600" cy="383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03663"/>
            <a:ext cx="822960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66931" y="4825716"/>
            <a:ext cx="576064" cy="273844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D342DA-03ED-40BD-BAB0-BB51766EA68A}" type="slidenum">
              <a:rPr kumimoji="0" lang="zh-CN" altLang="en-US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ct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17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ctr" defTabSz="514337" rtl="0" eaLnBrk="1" latinLnBrk="0" hangingPunct="1">
        <a:spcBef>
          <a:spcPct val="0"/>
        </a:spcBef>
        <a:buNone/>
        <a:defRPr sz="1350" kern="1200">
          <a:solidFill>
            <a:srgbClr val="3F91AC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642921" indent="-128585" algn="l" defTabSz="514337" rtl="0" eaLnBrk="1" latinLnBrk="0" hangingPunct="1">
        <a:spcBef>
          <a:spcPct val="20000"/>
        </a:spcBef>
        <a:buFont typeface="Arial" pitchFamily="34" charset="0"/>
        <a:buChar char="•"/>
        <a:defRPr sz="1013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900090" indent="-128585" algn="l" defTabSz="514337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1157259" indent="-128585" algn="l" defTabSz="514337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1414427" indent="-128585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5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264570" y="3211554"/>
            <a:ext cx="5043734" cy="800356"/>
          </a:xfrm>
        </p:spPr>
        <p:txBody>
          <a:bodyPr>
            <a:normAutofit fontScale="90000"/>
          </a:bodyPr>
          <a:lstStyle/>
          <a:p>
            <a:pPr>
              <a:lnSpc>
                <a:spcPts val="3140"/>
              </a:lnSpc>
            </a:pPr>
            <a:r>
              <a:rPr lang="zh-CN" altLang="en-US" sz="2250" smtClean="0">
                <a:solidFill>
                  <a:srgbClr val="0070C0"/>
                </a:solidFill>
                <a:latin typeface="华文中宋" pitchFamily="2" charset="-122"/>
                <a:ea typeface="华文中宋" pitchFamily="2" charset="-122"/>
                <a:sym typeface="+mn-lt"/>
              </a:rPr>
              <a:t>厦门盈趣科技股份有限公司</a:t>
            </a:r>
            <a:r>
              <a:rPr lang="en-US" altLang="zh-CN" sz="2475" smtClean="0">
                <a:latin typeface="华文中宋" pitchFamily="2" charset="-122"/>
                <a:ea typeface="华文中宋" pitchFamily="2" charset="-122"/>
                <a:sym typeface="+mn-lt"/>
              </a:rPr>
              <a:t/>
            </a:r>
            <a:br>
              <a:rPr lang="en-US" altLang="zh-CN" sz="2475" smtClean="0">
                <a:latin typeface="华文中宋" pitchFamily="2" charset="-122"/>
                <a:ea typeface="华文中宋" pitchFamily="2" charset="-122"/>
                <a:sym typeface="+mn-lt"/>
              </a:rPr>
            </a:br>
            <a:r>
              <a:rPr lang="en-US" altLang="zh-CN" sz="2981" smtClean="0">
                <a:solidFill>
                  <a:srgbClr val="FF5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python</a:t>
            </a:r>
            <a:r>
              <a:rPr lang="zh-CN" altLang="en-US" sz="2981" smtClean="0">
                <a:solidFill>
                  <a:srgbClr val="FF5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操作</a:t>
            </a:r>
            <a:r>
              <a:rPr lang="en-US" altLang="zh-CN" sz="2981" smtClean="0">
                <a:solidFill>
                  <a:srgbClr val="FF5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csv</a:t>
            </a:r>
            <a:r>
              <a:rPr lang="zh-CN" altLang="en-US" sz="2981" smtClean="0">
                <a:solidFill>
                  <a:srgbClr val="FF5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文件</a:t>
            </a:r>
            <a:endParaRPr lang="zh-CN" altLang="en-US" sz="2981" dirty="0">
              <a:solidFill>
                <a:srgbClr val="FF5F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lt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2"/>
          </p:nvPr>
        </p:nvSpPr>
        <p:spPr>
          <a:xfrm>
            <a:off x="3397371" y="4067558"/>
            <a:ext cx="2349261" cy="20538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25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ea"/>
                <a:sym typeface="+mn-lt"/>
              </a:rPr>
              <a:t>2022</a:t>
            </a:r>
            <a:r>
              <a:rPr kumimoji="0" lang="zh-CN" altLang="en-US" sz="1125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ea"/>
                <a:sym typeface="+mn-lt"/>
              </a:rPr>
              <a:t>年</a:t>
            </a:r>
            <a:r>
              <a:rPr kumimoji="0" lang="en-US" altLang="zh-CN" sz="1125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ea"/>
                <a:sym typeface="+mn-lt"/>
              </a:rPr>
              <a:t>11</a:t>
            </a:r>
            <a:r>
              <a:rPr kumimoji="0" lang="zh-CN" altLang="en-US" sz="11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ea"/>
                <a:sym typeface="+mn-lt"/>
              </a:rPr>
              <a:t>月</a:t>
            </a:r>
            <a:r>
              <a:rPr kumimoji="0" lang="en-US" altLang="zh-CN" sz="11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ea"/>
                <a:sym typeface="+mn-lt"/>
              </a:rPr>
              <a:t>15</a:t>
            </a:r>
            <a:r>
              <a:rPr kumimoji="0" lang="zh-CN" altLang="en-US" sz="11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ea"/>
                <a:sym typeface="+mn-lt"/>
              </a:rPr>
              <a:t>日</a:t>
            </a:r>
            <a:endParaRPr kumimoji="0" lang="en-US" altLang="zh-CN" sz="11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04881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三</a:t>
            </a:r>
            <a:r>
              <a:rPr lang="zh-CN" altLang="en-US" smtClean="0"/>
              <a:t>、文件读写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读文件步骤：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9552" y="1275606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open()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函数打开文件。语法是这样的：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9552" y="258104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这个变量是存放读取的文件数据的，以便对文件进行下一步的操作。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903353"/>
            <a:ext cx="728328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file1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CE9178"/>
                </a:solidFill>
                <a:latin typeface="Consolas" panose="020B0609020204030204" pitchFamily="49" charset="0"/>
              </a:rPr>
              <a:t>'/Training/abc.txt'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CE9178"/>
                </a:solidFill>
                <a:latin typeface="Consolas" panose="020B0609020204030204" pitchFamily="49" charset="0"/>
              </a:rPr>
              <a:t>'r'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encoding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CE9178"/>
                </a:solidFill>
                <a:latin typeface="Consolas" panose="020B0609020204030204" pitchFamily="49" charset="0"/>
              </a:rPr>
              <a:t>'utf-8'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07704" y="62753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打开文件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读文件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关闭文件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9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2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三</a:t>
            </a:r>
            <a:r>
              <a:rPr lang="zh-CN" altLang="en-US" smtClean="0"/>
              <a:t>、读写文件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39750" y="1357436"/>
            <a:ext cx="80645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参数说明：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6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参数一：打开文件路径。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系统用‘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’表示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系统用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’，但‘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’是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的转义符，须改用‘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\\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’表示。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相对路径，例：‘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abc.txt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’或‘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./abc.txt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绝对路径，例：‘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/Training/abc.txt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参数二：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r--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读，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w--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写，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a--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追加，计算机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非常注意数据的保密性，在打开时就要决定以什么模式打开文件。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参数三：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encoding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='utf-8'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，表示的是返回的数据采用何种编码，一般采用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61119" y="689531"/>
            <a:ext cx="728328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file1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CE9178"/>
                </a:solidFill>
                <a:latin typeface="Consolas" panose="020B0609020204030204" pitchFamily="49" charset="0"/>
              </a:rPr>
              <a:t>'/Training/abc.txt'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CE9178"/>
                </a:solidFill>
                <a:latin typeface="Consolas" panose="020B0609020204030204" pitchFamily="49" charset="0"/>
              </a:rPr>
              <a:t>'r'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encoding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CE9178"/>
                </a:solidFill>
                <a:latin typeface="Consolas" panose="020B0609020204030204" pitchFamily="49" charset="0"/>
              </a:rPr>
              <a:t>'utf-8'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8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三</a:t>
            </a:r>
            <a:r>
              <a:rPr lang="zh-CN" altLang="en-US" smtClean="0"/>
              <a:t>、读写文件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读文件步骤：打开文件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读文件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关闭文件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7544" y="120359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538008" y="1275606"/>
            <a:ext cx="7562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把读到的内容放在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变量content里面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1936452"/>
            <a:ext cx="741836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file1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CE9178"/>
                </a:solidFill>
                <a:latin typeface="Consolas" panose="020B0609020204030204" pitchFamily="49" charset="0"/>
              </a:rPr>
              <a:t>'/Training/abc.txt'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CE9178"/>
                </a:solidFill>
                <a:latin typeface="Consolas" panose="020B0609020204030204" pitchFamily="49" charset="0"/>
              </a:rPr>
              <a:t>'r'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encoding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CE9178"/>
                </a:solidFill>
                <a:latin typeface="Consolas" panose="020B0609020204030204" pitchFamily="49" charset="0"/>
              </a:rPr>
              <a:t>'utf-8'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mtClean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mtClean="0">
                <a:solidFill>
                  <a:srgbClr val="9CDCFE"/>
                </a:solidFill>
                <a:latin typeface="Consolas" panose="020B0609020204030204" pitchFamily="49" charset="0"/>
              </a:rPr>
              <a:t>file1</a:t>
            </a:r>
            <a:r>
              <a:rPr lang="en-US" altLang="zh-CN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mtClean="0">
                <a:solidFill>
                  <a:srgbClr val="DCDCAA"/>
                </a:solidFill>
                <a:latin typeface="Consolas" panose="020B0609020204030204" pitchFamily="49" charset="0"/>
              </a:rPr>
              <a:t>read</a:t>
            </a:r>
            <a:r>
              <a:rPr lang="en-US" altLang="zh-CN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mtClean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3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三</a:t>
            </a:r>
            <a:r>
              <a:rPr lang="zh-CN" altLang="en-US" smtClean="0"/>
              <a:t>、读写文件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读文件步骤：打开文件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读文件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关闭文件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7544" y="126631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538008" y="1275606"/>
            <a:ext cx="7562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8" name="矩形 7"/>
          <p:cNvSpPr/>
          <p:nvPr/>
        </p:nvSpPr>
        <p:spPr>
          <a:xfrm>
            <a:off x="539750" y="3219822"/>
            <a:ext cx="80645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备注：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能够打开的文件数量是有限制的，open()过多而不close()的话，就不能再打开文件了。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文件关闭之后就不能再对这个文件进行读写了。如果还需要读写这个文件的话，就要再次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open()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打开这个文件。	</a:t>
            </a:r>
          </a:p>
        </p:txBody>
      </p:sp>
      <p:sp>
        <p:nvSpPr>
          <p:cNvPr id="5" name="矩形 4"/>
          <p:cNvSpPr/>
          <p:nvPr/>
        </p:nvSpPr>
        <p:spPr>
          <a:xfrm>
            <a:off x="538008" y="1851670"/>
            <a:ext cx="720234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file1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CE9178"/>
                </a:solidFill>
                <a:latin typeface="Consolas" panose="020B0609020204030204" pitchFamily="49" charset="0"/>
              </a:rPr>
              <a:t>'/Training/abc.txt'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CE9178"/>
                </a:solidFill>
                <a:latin typeface="Consolas" panose="020B0609020204030204" pitchFamily="49" charset="0"/>
              </a:rPr>
              <a:t>'r'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encoding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CE9178"/>
                </a:solidFill>
                <a:latin typeface="Consolas" panose="020B0609020204030204" pitchFamily="49" charset="0"/>
              </a:rPr>
              <a:t>'utf-8'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mtClean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file1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>
                <a:solidFill>
                  <a:srgbClr val="DCDCAA"/>
                </a:solidFill>
                <a:latin typeface="Consolas" panose="020B0609020204030204" pitchFamily="49" charset="0"/>
              </a:rPr>
              <a:t>read</a:t>
            </a:r>
            <a:r>
              <a:rPr lang="en-US" altLang="zh-CN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mtClean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file1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0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三</a:t>
            </a:r>
            <a:r>
              <a:rPr lang="zh-CN" altLang="en-US" smtClean="0"/>
              <a:t>、读写文件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文件步骤：打开文件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关闭文件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3219822"/>
            <a:ext cx="80646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备注：</a:t>
            </a:r>
            <a:endParaRPr lang="en-US" altLang="zh-CN" sz="16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'w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写入模式会暴力清空掉文件，然后再写入。如果只想增加东西，而不想完全覆盖掉原文件的话，就要使用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'a'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模式，表示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，它是追加的意思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‘w’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‘a’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下，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如果打开的文件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不存在，那么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open()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函数会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自动创建该文件。</a:t>
            </a:r>
            <a:endParaRPr lang="zh-CN" altLang="en-US" sz="1600"/>
          </a:p>
        </p:txBody>
      </p:sp>
      <p:sp>
        <p:nvSpPr>
          <p:cNvPr id="2" name="矩形 1"/>
          <p:cNvSpPr/>
          <p:nvPr/>
        </p:nvSpPr>
        <p:spPr>
          <a:xfrm>
            <a:off x="899592" y="1162847"/>
            <a:ext cx="7272808" cy="20159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file1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'/Training/abc.txt'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encoding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'utf-8'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500"/>
              </a:lnSpc>
            </a:pP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file1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zh-CN" sz="16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smtClean="0">
                <a:solidFill>
                  <a:srgbClr val="CE9178"/>
                </a:solidFill>
                <a:latin typeface="Consolas" panose="020B0609020204030204" pitchFamily="49" charset="0"/>
              </a:rPr>
              <a:t>打造乐趣生活</a:t>
            </a:r>
            <a:r>
              <a:rPr lang="en-US" altLang="zh-CN" sz="160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file1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2500"/>
              </a:lnSpc>
            </a:pPr>
            <a:r>
              <a:rPr lang="en-US" altLang="zh-CN" sz="160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 smtClean="0">
                <a:solidFill>
                  <a:srgbClr val="6A9955"/>
                </a:solidFill>
                <a:latin typeface="Consolas" panose="020B0609020204030204" pitchFamily="49" charset="0"/>
              </a:rPr>
              <a:t>以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追加的方式打开文件</a:t>
            </a:r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"abc.txt"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zh-CN" sz="160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 smtClean="0">
                <a:solidFill>
                  <a:srgbClr val="6A9955"/>
                </a:solidFill>
                <a:latin typeface="Consolas" panose="020B0609020204030204" pitchFamily="49" charset="0"/>
              </a:rPr>
              <a:t>再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把</a:t>
            </a:r>
            <a:r>
              <a:rPr lang="zh-CN" altLang="en-US" sz="1600" smtClean="0">
                <a:solidFill>
                  <a:srgbClr val="6A9955"/>
                </a:solidFill>
                <a:latin typeface="Consolas" panose="020B0609020204030204" pitchFamily="49" charset="0"/>
              </a:rPr>
              <a:t>字符串</a:t>
            </a:r>
            <a:r>
              <a:rPr lang="en-US" altLang="zh-CN" sz="1600" smtClean="0">
                <a:solidFill>
                  <a:srgbClr val="6A9955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sz="1600" smtClean="0">
                <a:solidFill>
                  <a:srgbClr val="6A9955"/>
                </a:solidFill>
                <a:latin typeface="Consolas" panose="020B0609020204030204" pitchFamily="49" charset="0"/>
              </a:rPr>
              <a:t>打造乐趣生活</a:t>
            </a:r>
            <a:r>
              <a:rPr lang="en-US" altLang="zh-CN" sz="1600" smtClean="0">
                <a:solidFill>
                  <a:srgbClr val="6A995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写入</a:t>
            </a:r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file1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zh-CN" sz="160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 smtClean="0">
                <a:solidFill>
                  <a:srgbClr val="6A9955"/>
                </a:solidFill>
                <a:latin typeface="Consolas" panose="020B0609020204030204" pitchFamily="49" charset="0"/>
              </a:rPr>
              <a:t>关闭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文件</a:t>
            </a:r>
            <a:endParaRPr lang="zh-CN" alt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64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三</a:t>
            </a:r>
            <a:r>
              <a:rPr lang="zh-CN" altLang="en-US" smtClean="0"/>
              <a:t>、读写文件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9025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如果我们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想读写的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数据不是文本内容，而是音频和图片的话，该怎么做呢？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6751"/>
              </p:ext>
            </p:extLst>
          </p:nvPr>
        </p:nvGraphicFramePr>
        <p:xfrm>
          <a:off x="539752" y="1238126"/>
          <a:ext cx="8064500" cy="34832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12900">
                  <a:extLst>
                    <a:ext uri="{9D8B030D-6E8A-4147-A177-3AD203B41FA5}">
                      <a16:colId xmlns:a16="http://schemas.microsoft.com/office/drawing/2014/main" val="403336879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2253063621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1242878313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2373814383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2405241587"/>
                    </a:ext>
                  </a:extLst>
                </a:gridCol>
              </a:tblGrid>
              <a:tr h="417036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Open()</a:t>
                      </a:r>
                      <a:r>
                        <a:rPr lang="zh-CN" altLang="en-US" sz="1600" smtClean="0"/>
                        <a:t>函数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5F2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03093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rgbClr val="FDA47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rgbClr val="FDA4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b(bytes,</a:t>
                      </a:r>
                      <a:r>
                        <a:rPr lang="zh-CN" altLang="en-US" sz="1400" smtClean="0"/>
                        <a:t>字节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/>
                    </a:p>
                  </a:txBody>
                  <a:tcPr>
                    <a:solidFill>
                      <a:srgbClr val="FDA4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+</a:t>
                      </a:r>
                      <a:endParaRPr lang="zh-CN" altLang="en-US" sz="1400"/>
                    </a:p>
                  </a:txBody>
                  <a:tcPr>
                    <a:solidFill>
                      <a:srgbClr val="FDA4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b+</a:t>
                      </a:r>
                      <a:endParaRPr lang="zh-CN" altLang="en-US" sz="1400"/>
                    </a:p>
                  </a:txBody>
                  <a:tcPr>
                    <a:solidFill>
                      <a:srgbClr val="FDA4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85740"/>
                  </a:ext>
                </a:extLst>
              </a:tr>
              <a:tr h="818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r(read,</a:t>
                      </a:r>
                      <a:r>
                        <a:rPr lang="zh-CN" altLang="en-US" sz="1400" smtClean="0"/>
                        <a:t>读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 smtClean="0"/>
                    </a:p>
                  </a:txBody>
                  <a:tcPr>
                    <a:solidFill>
                      <a:srgbClr val="FED1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r</a:t>
                      </a:r>
                      <a:r>
                        <a:rPr lang="zh-CN" altLang="en-US" sz="1400" smtClean="0"/>
                        <a:t>只读，指针在开头，文件不存在则报错</a:t>
                      </a:r>
                      <a:endParaRPr lang="zh-CN" altLang="en-US" sz="1400"/>
                    </a:p>
                  </a:txBody>
                  <a:tcPr>
                    <a:solidFill>
                      <a:srgbClr val="FED1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rb</a:t>
                      </a:r>
                      <a:r>
                        <a:rPr lang="zh-CN" altLang="en-US" sz="1400" smtClean="0"/>
                        <a:t>二进制只读，其余同左</a:t>
                      </a:r>
                      <a:endParaRPr lang="zh-CN" altLang="en-US" sz="1400"/>
                    </a:p>
                  </a:txBody>
                  <a:tcPr>
                    <a:solidFill>
                      <a:srgbClr val="FED1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r+</a:t>
                      </a:r>
                      <a:r>
                        <a:rPr lang="zh-CN" altLang="en-US" sz="1400" smtClean="0"/>
                        <a:t>读写，</a:t>
                      </a:r>
                      <a:endParaRPr lang="en-US" altLang="zh-CN" sz="1400" smtClean="0"/>
                    </a:p>
                    <a:p>
                      <a:r>
                        <a:rPr lang="zh-CN" altLang="en-US" sz="1400" smtClean="0"/>
                        <a:t>其余同左</a:t>
                      </a:r>
                      <a:endParaRPr lang="zh-CN" altLang="en-US" sz="1400"/>
                    </a:p>
                  </a:txBody>
                  <a:tcPr>
                    <a:solidFill>
                      <a:srgbClr val="FED1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rb+</a:t>
                      </a:r>
                      <a:r>
                        <a:rPr lang="zh-CN" altLang="en-US" sz="1400" smtClean="0"/>
                        <a:t>二进制读写，</a:t>
                      </a:r>
                      <a:endParaRPr lang="en-US" altLang="zh-CN" sz="1400" smtClean="0"/>
                    </a:p>
                    <a:p>
                      <a:r>
                        <a:rPr lang="zh-CN" altLang="en-US" sz="1400" smtClean="0"/>
                        <a:t>其余同左</a:t>
                      </a:r>
                      <a:endParaRPr lang="zh-CN" altLang="en-US" sz="1400"/>
                    </a:p>
                  </a:txBody>
                  <a:tcPr>
                    <a:solidFill>
                      <a:srgbClr val="FED1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245171"/>
                  </a:ext>
                </a:extLst>
              </a:tr>
              <a:tr h="904740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w(write,</a:t>
                      </a:r>
                      <a:r>
                        <a:rPr lang="zh-CN" altLang="en-US" sz="1400" smtClean="0"/>
                        <a:t>写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/>
                    </a:p>
                  </a:txBody>
                  <a:tcPr>
                    <a:solidFill>
                      <a:srgbClr val="FDA47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W</a:t>
                      </a:r>
                      <a:r>
                        <a:rPr lang="zh-CN" altLang="en-US" sz="1400" smtClean="0"/>
                        <a:t>只写，文件不存在则新建，存在则覆盖</a:t>
                      </a:r>
                      <a:endParaRPr lang="zh-CN" altLang="en-US" sz="1400"/>
                    </a:p>
                  </a:txBody>
                  <a:tcPr>
                    <a:solidFill>
                      <a:srgbClr val="FDA47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wb</a:t>
                      </a:r>
                      <a:r>
                        <a:rPr lang="zh-CN" altLang="en-US" sz="1400" smtClean="0"/>
                        <a:t>二进制只写，其余同左</a:t>
                      </a:r>
                      <a:endParaRPr lang="zh-CN" altLang="en-US" sz="1400"/>
                    </a:p>
                  </a:txBody>
                  <a:tcPr>
                    <a:solidFill>
                      <a:srgbClr val="FDA47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w+</a:t>
                      </a:r>
                      <a:r>
                        <a:rPr lang="zh-CN" altLang="en-US" sz="1400" smtClean="0"/>
                        <a:t>读写，</a:t>
                      </a:r>
                      <a:endParaRPr lang="en-US" altLang="zh-CN" sz="1400" smtClean="0"/>
                    </a:p>
                    <a:p>
                      <a:r>
                        <a:rPr lang="zh-CN" altLang="en-US" sz="1400" smtClean="0"/>
                        <a:t>其余同左</a:t>
                      </a:r>
                      <a:endParaRPr lang="zh-CN" altLang="en-US" sz="1400"/>
                    </a:p>
                  </a:txBody>
                  <a:tcPr>
                    <a:solidFill>
                      <a:srgbClr val="FDA47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wb+</a:t>
                      </a:r>
                      <a:r>
                        <a:rPr lang="zh-CN" altLang="en-US" sz="1400" smtClean="0"/>
                        <a:t>二进制读写，</a:t>
                      </a:r>
                      <a:endParaRPr lang="en-US" altLang="zh-CN" sz="1400" smtClean="0"/>
                    </a:p>
                    <a:p>
                      <a:r>
                        <a:rPr lang="zh-CN" altLang="en-US" sz="1400" smtClean="0"/>
                        <a:t>其余同左</a:t>
                      </a:r>
                      <a:endParaRPr lang="zh-CN" altLang="en-US" sz="1400"/>
                    </a:p>
                  </a:txBody>
                  <a:tcPr>
                    <a:solidFill>
                      <a:srgbClr val="FDA4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453555"/>
                  </a:ext>
                </a:extLst>
              </a:tr>
              <a:tr h="925477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a(append,</a:t>
                      </a:r>
                      <a:r>
                        <a:rPr lang="zh-CN" altLang="en-US" sz="1400" smtClean="0"/>
                        <a:t>追加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/>
                    </a:p>
                  </a:txBody>
                  <a:tcPr>
                    <a:solidFill>
                      <a:srgbClr val="FED1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a</a:t>
                      </a:r>
                      <a:r>
                        <a:rPr lang="zh-CN" altLang="en-US" sz="1400" smtClean="0"/>
                        <a:t>追加，文件存在指针放在末尾，文件不存在则新建</a:t>
                      </a:r>
                      <a:endParaRPr lang="zh-CN" altLang="en-US" sz="1400"/>
                    </a:p>
                  </a:txBody>
                  <a:tcPr>
                    <a:solidFill>
                      <a:srgbClr val="FED1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ab</a:t>
                      </a:r>
                      <a:r>
                        <a:rPr lang="zh-CN" altLang="en-US" sz="1400" smtClean="0"/>
                        <a:t>二进制追加，其余同左</a:t>
                      </a:r>
                      <a:endParaRPr lang="zh-CN" altLang="en-US" sz="1400"/>
                    </a:p>
                  </a:txBody>
                  <a:tcPr>
                    <a:solidFill>
                      <a:srgbClr val="FED1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a+</a:t>
                      </a:r>
                      <a:r>
                        <a:rPr lang="zh-CN" altLang="en-US" sz="1400" smtClean="0"/>
                        <a:t>追加且可读，</a:t>
                      </a:r>
                      <a:endParaRPr lang="en-US" altLang="zh-CN" sz="1400" smtClean="0"/>
                    </a:p>
                    <a:p>
                      <a:r>
                        <a:rPr lang="zh-CN" altLang="en-US" sz="1400" smtClean="0"/>
                        <a:t>其余同左</a:t>
                      </a:r>
                      <a:endParaRPr lang="zh-CN" altLang="en-US" sz="1400"/>
                    </a:p>
                  </a:txBody>
                  <a:tcPr>
                    <a:solidFill>
                      <a:srgbClr val="FED1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ab+</a:t>
                      </a:r>
                      <a:r>
                        <a:rPr lang="zh-CN" altLang="en-US" sz="1400" smtClean="0"/>
                        <a:t>二进制追加，</a:t>
                      </a:r>
                      <a:endParaRPr lang="en-US" altLang="zh-CN" sz="1400" smtClean="0"/>
                    </a:p>
                    <a:p>
                      <a:r>
                        <a:rPr lang="zh-CN" altLang="en-US" sz="1400" smtClean="0"/>
                        <a:t>且可读，其余同左</a:t>
                      </a:r>
                      <a:endParaRPr lang="zh-CN" altLang="en-US" sz="1400"/>
                    </a:p>
                  </a:txBody>
                  <a:tcPr>
                    <a:solidFill>
                      <a:srgbClr val="FED1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894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8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三</a:t>
            </a:r>
            <a:r>
              <a:rPr lang="zh-CN" altLang="en-US" smtClean="0"/>
              <a:t>、读写文件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课堂练习三：创建一个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文件，写入内容后，读取内容并打印。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632" y="1171654"/>
            <a:ext cx="6552728" cy="35394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打开文件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file1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CE9178"/>
                </a:solidFill>
                <a:latin typeface="Consolas" panose="020B0609020204030204" pitchFamily="49" charset="0"/>
              </a:rPr>
              <a:t>'exercise3.txt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'w'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写文件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file1_content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file1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打造乐趣生活！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关闭文件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file1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打开文件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file2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CE9178"/>
                </a:solidFill>
                <a:latin typeface="Consolas" panose="020B0609020204030204" pitchFamily="49" charset="0"/>
              </a:rPr>
              <a:t>'exercise3.txt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'r'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读文件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file2_content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file2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read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打印文件内容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file2_content</a:t>
            </a:r>
            <a:r>
              <a:rPr lang="en-US" altLang="zh-CN" sz="160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关闭文件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9CDCFE"/>
                </a:solidFill>
                <a:latin typeface="Consolas" panose="020B0609020204030204" pitchFamily="49" charset="0"/>
              </a:rPr>
              <a:t>file2</a:t>
            </a:r>
            <a:r>
              <a:rPr lang="en-US" altLang="zh-CN" sz="16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smtClean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60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08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三</a:t>
            </a:r>
            <a:r>
              <a:rPr lang="zh-CN" altLang="en-US" smtClean="0"/>
              <a:t>、读写文件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1259632" y="1347614"/>
            <a:ext cx="6552728" cy="32932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with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关键字的写法</a:t>
            </a:r>
            <a:endParaRPr lang="en-US" altLang="zh-CN" sz="160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# with open('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文件地址</a:t>
            </a:r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','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读写模式</a:t>
            </a:r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') as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变量名：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'abc.txt'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'w'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encoding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'utf-8'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file1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写入文本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file1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我要用全身心的爱来迎接今天。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60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普通</a:t>
            </a:r>
            <a:r>
              <a:rPr lang="zh-CN" altLang="en-US" sz="1600" smtClean="0">
                <a:solidFill>
                  <a:srgbClr val="6A9955"/>
                </a:solidFill>
                <a:latin typeface="Consolas" panose="020B0609020204030204" pitchFamily="49" charset="0"/>
              </a:rPr>
              <a:t>写法</a:t>
            </a:r>
            <a:endParaRPr lang="en-US" altLang="zh-CN" sz="160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 smtClean="0">
                <a:solidFill>
                  <a:srgbClr val="6A9955"/>
                </a:solidFill>
                <a:latin typeface="Consolas" panose="020B0609020204030204" pitchFamily="49" charset="0"/>
              </a:rPr>
              <a:t>打开文件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file1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smtClean="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6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CE9178"/>
                </a:solidFill>
                <a:latin typeface="Consolas" panose="020B0609020204030204" pitchFamily="49" charset="0"/>
              </a:rPr>
              <a:t>'abc.txt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'w'</a:t>
            </a:r>
            <a:r>
              <a:rPr lang="en-US" altLang="zh-CN" sz="160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smtClean="0">
                <a:solidFill>
                  <a:srgbClr val="9CDCFE"/>
                </a:solidFill>
                <a:latin typeface="Consolas" panose="020B0609020204030204" pitchFamily="49" charset="0"/>
              </a:rPr>
              <a:t>encoding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'utf-8</a:t>
            </a:r>
            <a:r>
              <a:rPr lang="en-US" altLang="zh-CN" sz="160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 smtClean="0">
                <a:solidFill>
                  <a:srgbClr val="6A9955"/>
                </a:solidFill>
                <a:latin typeface="Consolas" panose="020B0609020204030204" pitchFamily="49" charset="0"/>
              </a:rPr>
              <a:t>写入文本</a:t>
            </a:r>
            <a:endParaRPr lang="zh-CN" altLang="en-US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9CDCFE"/>
                </a:solidFill>
                <a:latin typeface="Consolas" panose="020B0609020204030204" pitchFamily="49" charset="0"/>
              </a:rPr>
              <a:t>file1</a:t>
            </a:r>
            <a:r>
              <a:rPr lang="en-US" altLang="zh-CN" sz="16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zh-CN" sz="16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smtClean="0">
                <a:solidFill>
                  <a:srgbClr val="CE9178"/>
                </a:solidFill>
                <a:latin typeface="Consolas" panose="020B0609020204030204" pitchFamily="49" charset="0"/>
              </a:rPr>
              <a:t>我要用全身心的爱来迎接今天。</a:t>
            </a:r>
            <a:r>
              <a:rPr lang="en-US" altLang="zh-CN" sz="160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 smtClean="0">
                <a:solidFill>
                  <a:srgbClr val="6A9955"/>
                </a:solidFill>
                <a:latin typeface="Consolas" panose="020B0609020204030204" pitchFamily="49" charset="0"/>
              </a:rPr>
              <a:t>关闭文件</a:t>
            </a:r>
            <a:endParaRPr lang="en-US" altLang="zh-CN" sz="160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9CDCFE"/>
                </a:solidFill>
                <a:latin typeface="Consolas" panose="020B0609020204030204" pitchFamily="49" charset="0"/>
              </a:rPr>
              <a:t>file1</a:t>
            </a:r>
            <a:r>
              <a:rPr lang="en-US" altLang="zh-CN" sz="16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smtClean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60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9552" y="627534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为了避免打开文件后忘记关闭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可以用到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en-US" altLang="zh-CN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</a:t>
            </a:r>
            <a:r>
              <a:rPr lang="en-US" altLang="zh-CN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open()...as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文件的语法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2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三</a:t>
            </a:r>
            <a:r>
              <a:rPr lang="zh-CN" altLang="en-US" smtClean="0"/>
              <a:t>、读写文件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课堂练习四：用普通写法打开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abc.txt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并追加写入内容，用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写法读取内容。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632" y="1191979"/>
            <a:ext cx="6552728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普通</a:t>
            </a:r>
            <a:r>
              <a:rPr lang="zh-CN" altLang="en-US" sz="1400" smtClean="0">
                <a:solidFill>
                  <a:srgbClr val="6A9955"/>
                </a:solidFill>
                <a:latin typeface="Consolas" panose="020B0609020204030204" pitchFamily="49" charset="0"/>
              </a:rPr>
              <a:t>写法</a:t>
            </a:r>
            <a:r>
              <a:rPr lang="en-US" altLang="zh-CN" sz="1400" smtClean="0">
                <a:solidFill>
                  <a:srgbClr val="6A9955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 smtClean="0">
                <a:solidFill>
                  <a:srgbClr val="6A9955"/>
                </a:solidFill>
                <a:latin typeface="Consolas" panose="020B0609020204030204" pitchFamily="49" charset="0"/>
              </a:rPr>
            </a:br>
            <a:r>
              <a:rPr lang="en-US" altLang="zh-CN" sz="1400" smtClean="0">
                <a:solidFill>
                  <a:srgbClr val="6A9955"/>
                </a:solidFill>
                <a:latin typeface="Consolas" panose="020B0609020204030204" pitchFamily="49" charset="0"/>
              </a:rPr>
              <a:t># open()</a:t>
            </a:r>
            <a:r>
              <a:rPr lang="zh-CN" altLang="en-US" sz="1400" smtClean="0">
                <a:solidFill>
                  <a:srgbClr val="6A9955"/>
                </a:solidFill>
                <a:latin typeface="Consolas" panose="020B0609020204030204" pitchFamily="49" charset="0"/>
              </a:rPr>
              <a:t>打开文件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9CDCFE"/>
                </a:solidFill>
                <a:latin typeface="Consolas" panose="020B0609020204030204" pitchFamily="49" charset="0"/>
              </a:rPr>
              <a:t>file1</a:t>
            </a:r>
            <a:r>
              <a:rPr lang="en-US" altLang="zh-CN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smtClean="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4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smtClean="0">
                <a:solidFill>
                  <a:srgbClr val="CE9178"/>
                </a:solidFill>
                <a:latin typeface="Consolas" panose="020B0609020204030204" pitchFamily="49" charset="0"/>
              </a:rPr>
              <a:t>'abc.txt'</a:t>
            </a:r>
            <a:r>
              <a:rPr lang="en-US" altLang="zh-CN" sz="140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smtClean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140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smtClean="0">
                <a:solidFill>
                  <a:srgbClr val="9CDCFE"/>
                </a:solidFill>
                <a:latin typeface="Consolas" panose="020B0609020204030204" pitchFamily="49" charset="0"/>
              </a:rPr>
              <a:t>encoding</a:t>
            </a:r>
            <a:r>
              <a:rPr lang="en-US" altLang="zh-CN" sz="140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smtClean="0">
                <a:solidFill>
                  <a:srgbClr val="CE9178"/>
                </a:solidFill>
                <a:latin typeface="Consolas" panose="020B0609020204030204" pitchFamily="49" charset="0"/>
              </a:rPr>
              <a:t>'utf-8'</a:t>
            </a:r>
            <a:r>
              <a:rPr lang="en-US" altLang="zh-CN" sz="140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smtClean="0">
                <a:solidFill>
                  <a:srgbClr val="6A9955"/>
                </a:solidFill>
                <a:latin typeface="Consolas" panose="020B0609020204030204" pitchFamily="49" charset="0"/>
              </a:rPr>
              <a:t># write()</a:t>
            </a:r>
            <a:r>
              <a:rPr lang="zh-CN" altLang="en-US" sz="1400" smtClean="0">
                <a:solidFill>
                  <a:srgbClr val="6A9955"/>
                </a:solidFill>
                <a:latin typeface="Consolas" panose="020B0609020204030204" pitchFamily="49" charset="0"/>
              </a:rPr>
              <a:t>写入文本</a:t>
            </a:r>
            <a:endParaRPr lang="en-US" altLang="zh-CN" sz="14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9CDCFE"/>
                </a:solidFill>
                <a:latin typeface="Consolas" panose="020B0609020204030204" pitchFamily="49" charset="0"/>
              </a:rPr>
              <a:t>file1</a:t>
            </a:r>
            <a:r>
              <a:rPr lang="en-US" altLang="zh-CN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我要用全身心的爱来迎接今天。</a:t>
            </a:r>
            <a:r>
              <a:rPr lang="en-US" altLang="zh-CN" sz="140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400" smtClean="0">
                <a:solidFill>
                  <a:srgbClr val="6A9955"/>
                </a:solidFill>
                <a:latin typeface="Consolas" panose="020B0609020204030204" pitchFamily="49" charset="0"/>
              </a:rPr>
              <a:t>close()</a:t>
            </a:r>
            <a:r>
              <a:rPr lang="zh-CN" altLang="en-US" sz="1400" smtClean="0">
                <a:solidFill>
                  <a:srgbClr val="6A9955"/>
                </a:solidFill>
                <a:latin typeface="Consolas" panose="020B0609020204030204" pitchFamily="49" charset="0"/>
              </a:rPr>
              <a:t>关闭文件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file1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with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关键字的写法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with open('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文件地址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','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读写模式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') as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变量名：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'abc.txt'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'r'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encoding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'utf-8'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smtClean="0">
                <a:solidFill>
                  <a:srgbClr val="9CDCFE"/>
                </a:solidFill>
                <a:latin typeface="Consolas" panose="020B0609020204030204" pitchFamily="49" charset="0"/>
              </a:rPr>
              <a:t>file2</a:t>
            </a:r>
            <a:r>
              <a:rPr lang="en-US" altLang="zh-CN" sz="140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读到的文件内容放在变量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content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smtClean="0">
                <a:solidFill>
                  <a:srgbClr val="9CDCFE"/>
                </a:solidFill>
                <a:latin typeface="Consolas" panose="020B0609020204030204" pitchFamily="49" charset="0"/>
              </a:rPr>
              <a:t>file2</a:t>
            </a:r>
            <a:r>
              <a:rPr lang="en-US" altLang="zh-CN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smtClean="0">
                <a:solidFill>
                  <a:srgbClr val="DCDCAA"/>
                </a:solidFill>
                <a:latin typeface="Consolas" panose="020B0609020204030204" pitchFamily="49" charset="0"/>
              </a:rPr>
              <a:t>read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打印文件内容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11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四</a:t>
            </a:r>
            <a:r>
              <a:rPr lang="zh-CN" altLang="en-US" smtClean="0"/>
              <a:t>、读写</a:t>
            </a:r>
            <a:r>
              <a:rPr lang="en-US" altLang="zh-CN" smtClean="0"/>
              <a:t>csv</a:t>
            </a:r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750" y="1058863"/>
            <a:ext cx="806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文件是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纯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文本文件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文件可以显示为电子表格的样式，所以我们也可以把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文件视为一种简化版的电子表格。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735902"/>
            <a:ext cx="4289312" cy="298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0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11560" y="1059582"/>
            <a:ext cx="6001714" cy="28083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smtClean="0">
                <a:solidFill>
                  <a:srgbClr val="FF5218"/>
                </a:solidFill>
              </a:rPr>
              <a:t>目    录</a:t>
            </a:r>
            <a:endParaRPr lang="en-US" altLang="zh-CN" sz="1800" b="1" smtClean="0">
              <a:solidFill>
                <a:srgbClr val="FF5218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rgbClr val="FF5218"/>
                </a:solidFill>
              </a:rPr>
              <a:t>库</a:t>
            </a:r>
            <a:r>
              <a:rPr lang="zh-CN" altLang="en-US" sz="1800" smtClean="0">
                <a:solidFill>
                  <a:srgbClr val="FF5218"/>
                </a:solidFill>
              </a:rPr>
              <a:t>与</a:t>
            </a:r>
            <a:r>
              <a:rPr lang="zh-CN" altLang="en-US" sz="1800">
                <a:solidFill>
                  <a:srgbClr val="FF5218"/>
                </a:solidFill>
              </a:rPr>
              <a:t>模块</a:t>
            </a:r>
            <a:endParaRPr lang="en-US" altLang="zh-CN" sz="1800" smtClean="0">
              <a:solidFill>
                <a:srgbClr val="FF5218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smtClean="0">
                <a:solidFill>
                  <a:srgbClr val="FF5218"/>
                </a:solidFill>
              </a:rPr>
              <a:t>数据编码</a:t>
            </a:r>
            <a:endParaRPr lang="en-US" altLang="zh-CN" sz="1800" smtClean="0">
              <a:solidFill>
                <a:srgbClr val="FF5218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smtClean="0">
                <a:solidFill>
                  <a:srgbClr val="FF5218"/>
                </a:solidFill>
              </a:rPr>
              <a:t>文件读写</a:t>
            </a:r>
            <a:endParaRPr lang="en-US" altLang="zh-CN" sz="1800" smtClean="0">
              <a:solidFill>
                <a:srgbClr val="FF5218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smtClean="0">
                <a:solidFill>
                  <a:srgbClr val="FF5218"/>
                </a:solidFill>
              </a:rPr>
              <a:t>读写</a:t>
            </a:r>
            <a:r>
              <a:rPr lang="en-US" altLang="zh-CN" sz="1800" smtClean="0">
                <a:solidFill>
                  <a:srgbClr val="FF5218"/>
                </a:solidFill>
              </a:rPr>
              <a:t>csv</a:t>
            </a:r>
            <a:r>
              <a:rPr lang="zh-CN" altLang="en-US" sz="1800" smtClean="0">
                <a:solidFill>
                  <a:srgbClr val="FF5218"/>
                </a:solidFill>
              </a:rPr>
              <a:t>文件</a:t>
            </a:r>
            <a:endParaRPr lang="en-US" altLang="zh-CN" sz="1800" smtClean="0">
              <a:solidFill>
                <a:srgbClr val="FF5218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smtClean="0">
                <a:solidFill>
                  <a:srgbClr val="FF5218"/>
                </a:solidFill>
              </a:rPr>
              <a:t>知识总结</a:t>
            </a:r>
            <a:endParaRPr lang="en-US" altLang="zh-CN" sz="1800">
              <a:solidFill>
                <a:srgbClr val="FF52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4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四</a:t>
            </a:r>
            <a:r>
              <a:rPr lang="zh-CN" altLang="en-US" smtClean="0"/>
              <a:t>、读写</a:t>
            </a:r>
            <a:r>
              <a:rPr lang="en-US" altLang="zh-CN" smtClean="0"/>
              <a:t>csv</a:t>
            </a:r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059582"/>
            <a:ext cx="4552664" cy="367240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9552" y="1059582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员工发展基金确认表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.csv】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张确认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表，按照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员工的姓名拆分成一个个单独的表。</a:t>
            </a:r>
          </a:p>
        </p:txBody>
      </p:sp>
      <p:sp>
        <p:nvSpPr>
          <p:cNvPr id="8" name="矩形 7"/>
          <p:cNvSpPr/>
          <p:nvPr/>
        </p:nvSpPr>
        <p:spPr>
          <a:xfrm>
            <a:off x="539552" y="2499742"/>
            <a:ext cx="32960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次任务的目标可以描述为：</a:t>
            </a:r>
          </a:p>
          <a:p>
            <a:pPr fontAlgn="base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员工发展基金确认表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.csv】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，读取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文件的内容，然后将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文件中除表头外的每一行分别写入一个新的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zh-CN" altLang="en-US" u="none" strike="noStrike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10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四</a:t>
            </a:r>
            <a:r>
              <a:rPr lang="zh-CN" altLang="en-US" smtClean="0"/>
              <a:t>、读写</a:t>
            </a:r>
            <a:r>
              <a:rPr lang="en-US" altLang="zh-CN" smtClean="0"/>
              <a:t>csv</a:t>
            </a:r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功能拆解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19953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拆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解为两个子目标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文件的内容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将内容写入新的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163" y="1347614"/>
            <a:ext cx="32861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1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四</a:t>
            </a:r>
            <a:r>
              <a:rPr lang="zh-CN" altLang="en-US" smtClean="0"/>
              <a:t>、读写</a:t>
            </a:r>
            <a:r>
              <a:rPr lang="en-US" altLang="zh-CN" smtClean="0"/>
              <a:t>csv</a:t>
            </a:r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文件内容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2070" y="1888995"/>
            <a:ext cx="8062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4056" y="1129526"/>
            <a:ext cx="817370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实现csv的读取和写入功能的</a:t>
            </a:r>
            <a:r>
              <a:rPr kumimoji="0" lang="zh-CN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csv模块</a:t>
            </a:r>
            <a:r>
              <a:rPr kumimoji="0" lang="zh-CN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，是一个内置模块，我们可以直接使用。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使用csv模块时，需要先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引</a:t>
            </a:r>
            <a:r>
              <a:rPr kumimoji="0" lang="zh-CN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入它，即在代码一开始写入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import csv。</a:t>
            </a:r>
          </a:p>
        </p:txBody>
      </p:sp>
      <p:sp>
        <p:nvSpPr>
          <p:cNvPr id="10" name="矩形 9"/>
          <p:cNvSpPr/>
          <p:nvPr/>
        </p:nvSpPr>
        <p:spPr>
          <a:xfrm>
            <a:off x="533770" y="3116224"/>
            <a:ext cx="8070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打开txt文本文件稍有不同的地方是，我们需要在open()中传入新的</a:t>
            </a: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newline=‘’</a:t>
            </a: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这样可以避免一些不必要的空行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9552" y="2364110"/>
            <a:ext cx="8064698" cy="5847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员工发展基金确认表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.csv'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'r'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encoding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smtClean="0">
                <a:solidFill>
                  <a:srgbClr val="CE9178"/>
                </a:solidFill>
                <a:latin typeface="Consolas" panose="020B0609020204030204" pitchFamily="49" charset="0"/>
              </a:rPr>
              <a:t>'utf-8'</a:t>
            </a:r>
            <a:r>
              <a:rPr lang="en-US" altLang="zh-CN" sz="160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newline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600" smtClean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smtClean="0">
                <a:solidFill>
                  <a:srgbClr val="9CDCFE"/>
                </a:solidFill>
                <a:latin typeface="Consolas" panose="020B0609020204030204" pitchFamily="49" charset="0"/>
              </a:rPr>
              <a:t>csv_file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en-US" altLang="zh-C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6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四</a:t>
            </a:r>
            <a:r>
              <a:rPr lang="zh-CN" altLang="en-US" smtClean="0"/>
              <a:t>、读写</a:t>
            </a:r>
            <a:r>
              <a:rPr lang="en-US" altLang="zh-CN" smtClean="0"/>
              <a:t>csv</a:t>
            </a:r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文件内容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3770" y="1059582"/>
            <a:ext cx="58707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两种读取csv文件的方式：函数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reader()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和类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DictReader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539750" y="1275606"/>
            <a:ext cx="806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zh-CN" altLang="zh-CN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reader()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函数是csv模块内的一个函数</a:t>
            </a: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官方文档中的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语法如下：</a:t>
            </a:r>
            <a:r>
              <a:rPr lang="zh-CN" altLang="zh-CN" sz="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00871" y="1923678"/>
            <a:ext cx="43038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只需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要记住框出来的参数就好，其他参数目前用不到，不用刻意地去记忆。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50672" y="3867895"/>
            <a:ext cx="8125784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zh-CN" altLang="zh-CN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函数会返回一个reader对象，这是一个</a:t>
            </a: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可迭代对象</a:t>
            </a:r>
            <a:r>
              <a:rPr kumimoji="0" lang="zh-CN" altLang="zh-CN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，该对象里面的每一个元素都是一个</a:t>
            </a: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kumimoji="0" lang="zh-CN" altLang="zh-CN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，每一个列表都对应了csv文件中的一行。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通过遍历，我们可以读取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文件中的每一行。</a:t>
            </a:r>
            <a:r>
              <a:rPr kumimoji="0" lang="zh-CN" altLang="zh-CN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1750400"/>
            <a:ext cx="3817396" cy="172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四</a:t>
            </a:r>
            <a:r>
              <a:rPr lang="zh-CN" altLang="en-US" smtClean="0"/>
              <a:t>、读写</a:t>
            </a:r>
            <a:r>
              <a:rPr lang="en-US" altLang="zh-CN" smtClean="0"/>
              <a:t>csv</a:t>
            </a:r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文件内容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3770" y="1059582"/>
            <a:ext cx="73257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读取一个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文件，并使用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循环打印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文件中的每一行内容。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755773" y="1635125"/>
            <a:ext cx="7704659" cy="20928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3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300">
                <a:solidFill>
                  <a:srgbClr val="6A9955"/>
                </a:solidFill>
                <a:latin typeface="Consolas" panose="020B0609020204030204" pitchFamily="49" charset="0"/>
              </a:rPr>
              <a:t>导入</a:t>
            </a:r>
            <a:r>
              <a:rPr lang="en-US" altLang="zh-CN" sz="1300">
                <a:solidFill>
                  <a:srgbClr val="6A9955"/>
                </a:solidFill>
                <a:latin typeface="Consolas" panose="020B0609020204030204" pitchFamily="49" charset="0"/>
              </a:rPr>
              <a:t>csv</a:t>
            </a:r>
            <a:r>
              <a:rPr lang="zh-CN" altLang="en-US" sz="1300">
                <a:solidFill>
                  <a:srgbClr val="6A9955"/>
                </a:solidFill>
                <a:latin typeface="Consolas" panose="020B0609020204030204" pitchFamily="49" charset="0"/>
              </a:rPr>
              <a:t>模块</a:t>
            </a:r>
            <a:endParaRPr lang="zh-CN" altLang="en-US" sz="13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3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>
                <a:solidFill>
                  <a:srgbClr val="4EC9B0"/>
                </a:solidFill>
                <a:latin typeface="Consolas" panose="020B0609020204030204" pitchFamily="49" charset="0"/>
              </a:rPr>
              <a:t>csv</a:t>
            </a:r>
            <a:endParaRPr lang="en-US" altLang="zh-CN" sz="13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3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300">
                <a:solidFill>
                  <a:srgbClr val="6A9955"/>
                </a:solidFill>
                <a:latin typeface="Consolas" panose="020B0609020204030204" pitchFamily="49" charset="0"/>
              </a:rPr>
              <a:t>打开</a:t>
            </a:r>
            <a:r>
              <a:rPr lang="en-US" altLang="zh-CN" sz="1300">
                <a:solidFill>
                  <a:srgbClr val="6A9955"/>
                </a:solidFill>
                <a:latin typeface="Consolas" panose="020B0609020204030204" pitchFamily="49" charset="0"/>
              </a:rPr>
              <a:t>csv</a:t>
            </a:r>
            <a:r>
              <a:rPr lang="zh-CN" altLang="en-US" sz="1300">
                <a:solidFill>
                  <a:srgbClr val="6A9955"/>
                </a:solidFill>
                <a:latin typeface="Consolas" panose="020B0609020204030204" pitchFamily="49" charset="0"/>
              </a:rPr>
              <a:t>文件</a:t>
            </a:r>
            <a:endParaRPr lang="zh-CN" altLang="en-US" sz="13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30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3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300">
                <a:solidFill>
                  <a:srgbClr val="CE9178"/>
                </a:solidFill>
                <a:latin typeface="Consolas" panose="020B0609020204030204" pitchFamily="49" charset="0"/>
              </a:rPr>
              <a:t>员工发展基金确认表</a:t>
            </a:r>
            <a:r>
              <a:rPr lang="en-US" altLang="zh-CN" sz="1300">
                <a:solidFill>
                  <a:srgbClr val="CE9178"/>
                </a:solidFill>
                <a:latin typeface="Consolas" panose="020B0609020204030204" pitchFamily="49" charset="0"/>
              </a:rPr>
              <a:t>.csv'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300">
                <a:solidFill>
                  <a:srgbClr val="CE9178"/>
                </a:solidFill>
                <a:latin typeface="Consolas" panose="020B0609020204030204" pitchFamily="49" charset="0"/>
              </a:rPr>
              <a:t>'r'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300">
                <a:solidFill>
                  <a:srgbClr val="9CDCFE"/>
                </a:solidFill>
                <a:latin typeface="Consolas" panose="020B0609020204030204" pitchFamily="49" charset="0"/>
              </a:rPr>
              <a:t>encoding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300">
                <a:solidFill>
                  <a:srgbClr val="CE9178"/>
                </a:solidFill>
                <a:latin typeface="Consolas" panose="020B0609020204030204" pitchFamily="49" charset="0"/>
              </a:rPr>
              <a:t>'utf-8-sig'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300">
                <a:solidFill>
                  <a:srgbClr val="9CDCFE"/>
                </a:solidFill>
                <a:latin typeface="Consolas" panose="020B0609020204030204" pitchFamily="49" charset="0"/>
              </a:rPr>
              <a:t>newline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30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30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>
                <a:solidFill>
                  <a:srgbClr val="9CDCFE"/>
                </a:solidFill>
                <a:latin typeface="Consolas" panose="020B0609020204030204" pitchFamily="49" charset="0"/>
              </a:rPr>
              <a:t>csv_file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3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300">
                <a:solidFill>
                  <a:srgbClr val="6A9955"/>
                </a:solidFill>
                <a:latin typeface="Consolas" panose="020B0609020204030204" pitchFamily="49" charset="0"/>
              </a:rPr>
              <a:t>将文件对象转换为</a:t>
            </a:r>
            <a:r>
              <a:rPr lang="en-US" altLang="zh-CN" sz="1300">
                <a:solidFill>
                  <a:srgbClr val="6A9955"/>
                </a:solidFill>
                <a:latin typeface="Consolas" panose="020B0609020204030204" pitchFamily="49" charset="0"/>
              </a:rPr>
              <a:t>reader</a:t>
            </a:r>
            <a:r>
              <a:rPr lang="zh-CN" altLang="en-US" sz="1300">
                <a:solidFill>
                  <a:srgbClr val="6A9955"/>
                </a:solidFill>
                <a:latin typeface="Consolas" panose="020B0609020204030204" pitchFamily="49" charset="0"/>
              </a:rPr>
              <a:t>对象</a:t>
            </a:r>
            <a:endParaRPr lang="zh-CN" altLang="en-US" sz="13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3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300">
                <a:solidFill>
                  <a:srgbClr val="9CDCFE"/>
                </a:solidFill>
                <a:latin typeface="Consolas" panose="020B0609020204030204" pitchFamily="49" charset="0"/>
              </a:rPr>
              <a:t>csv_reader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300">
                <a:solidFill>
                  <a:srgbClr val="4EC9B0"/>
                </a:solidFill>
                <a:latin typeface="Consolas" panose="020B0609020204030204" pitchFamily="49" charset="0"/>
              </a:rPr>
              <a:t>csv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300">
                <a:solidFill>
                  <a:srgbClr val="DCDCAA"/>
                </a:solidFill>
                <a:latin typeface="Consolas" panose="020B0609020204030204" pitchFamily="49" charset="0"/>
              </a:rPr>
              <a:t>reader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300">
                <a:solidFill>
                  <a:srgbClr val="9CDCFE"/>
                </a:solidFill>
                <a:latin typeface="Consolas" panose="020B0609020204030204" pitchFamily="49" charset="0"/>
              </a:rPr>
              <a:t>csv_file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3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300">
                <a:solidFill>
                  <a:srgbClr val="6A9955"/>
                </a:solidFill>
                <a:latin typeface="Consolas" panose="020B0609020204030204" pitchFamily="49" charset="0"/>
              </a:rPr>
              <a:t>遍历</a:t>
            </a:r>
            <a:r>
              <a:rPr lang="en-US" altLang="zh-CN" sz="1300">
                <a:solidFill>
                  <a:srgbClr val="6A9955"/>
                </a:solidFill>
                <a:latin typeface="Consolas" panose="020B0609020204030204" pitchFamily="49" charset="0"/>
              </a:rPr>
              <a:t>reader</a:t>
            </a:r>
            <a:r>
              <a:rPr lang="zh-CN" altLang="en-US" sz="1300">
                <a:solidFill>
                  <a:srgbClr val="6A9955"/>
                </a:solidFill>
                <a:latin typeface="Consolas" panose="020B0609020204030204" pitchFamily="49" charset="0"/>
              </a:rPr>
              <a:t>对象</a:t>
            </a:r>
            <a:endParaRPr lang="zh-CN" altLang="en-US" sz="13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3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3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>
                <a:solidFill>
                  <a:srgbClr val="9CDCFE"/>
                </a:solidFill>
                <a:latin typeface="Consolas" panose="020B0609020204030204" pitchFamily="49" charset="0"/>
              </a:rPr>
              <a:t>csv_reader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3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300">
                <a:solidFill>
                  <a:srgbClr val="6A9955"/>
                </a:solidFill>
                <a:latin typeface="Consolas" panose="020B0609020204030204" pitchFamily="49" charset="0"/>
              </a:rPr>
              <a:t>打印</a:t>
            </a:r>
            <a:r>
              <a:rPr lang="en-US" altLang="zh-CN" sz="1300">
                <a:solidFill>
                  <a:srgbClr val="6A9955"/>
                </a:solidFill>
                <a:latin typeface="Consolas" panose="020B0609020204030204" pitchFamily="49" charset="0"/>
              </a:rPr>
              <a:t>csv</a:t>
            </a:r>
            <a:r>
              <a:rPr lang="zh-CN" altLang="en-US" sz="1300">
                <a:solidFill>
                  <a:srgbClr val="6A9955"/>
                </a:solidFill>
                <a:latin typeface="Consolas" panose="020B0609020204030204" pitchFamily="49" charset="0"/>
              </a:rPr>
              <a:t>文件中的每一行内容</a:t>
            </a:r>
            <a:endParaRPr lang="zh-CN" altLang="en-US" sz="13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3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30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3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13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7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四</a:t>
            </a:r>
            <a:r>
              <a:rPr lang="zh-CN" altLang="en-US" smtClean="0"/>
              <a:t>、读写</a:t>
            </a:r>
            <a:r>
              <a:rPr lang="en-US" altLang="zh-CN" smtClean="0"/>
              <a:t>csv</a:t>
            </a:r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文件内容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3770" y="1059582"/>
            <a:ext cx="801821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课堂练习五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读取一个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文件，并使用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循环打印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文件中的每一行内容。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755773" y="1635125"/>
            <a:ext cx="7704659" cy="20928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3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300">
                <a:solidFill>
                  <a:srgbClr val="6A9955"/>
                </a:solidFill>
                <a:latin typeface="Consolas" panose="020B0609020204030204" pitchFamily="49" charset="0"/>
              </a:rPr>
              <a:t>导入</a:t>
            </a:r>
            <a:r>
              <a:rPr lang="en-US" altLang="zh-CN" sz="1300">
                <a:solidFill>
                  <a:srgbClr val="6A9955"/>
                </a:solidFill>
                <a:latin typeface="Consolas" panose="020B0609020204030204" pitchFamily="49" charset="0"/>
              </a:rPr>
              <a:t>csv</a:t>
            </a:r>
            <a:r>
              <a:rPr lang="zh-CN" altLang="en-US" sz="1300">
                <a:solidFill>
                  <a:srgbClr val="6A9955"/>
                </a:solidFill>
                <a:latin typeface="Consolas" panose="020B0609020204030204" pitchFamily="49" charset="0"/>
              </a:rPr>
              <a:t>模块</a:t>
            </a:r>
            <a:endParaRPr lang="zh-CN" altLang="en-US" sz="13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3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>
                <a:solidFill>
                  <a:srgbClr val="4EC9B0"/>
                </a:solidFill>
                <a:latin typeface="Consolas" panose="020B0609020204030204" pitchFamily="49" charset="0"/>
              </a:rPr>
              <a:t>csv</a:t>
            </a:r>
            <a:endParaRPr lang="en-US" altLang="zh-CN" sz="13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3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300">
                <a:solidFill>
                  <a:srgbClr val="6A9955"/>
                </a:solidFill>
                <a:latin typeface="Consolas" panose="020B0609020204030204" pitchFamily="49" charset="0"/>
              </a:rPr>
              <a:t>打开</a:t>
            </a:r>
            <a:r>
              <a:rPr lang="en-US" altLang="zh-CN" sz="1300">
                <a:solidFill>
                  <a:srgbClr val="6A9955"/>
                </a:solidFill>
                <a:latin typeface="Consolas" panose="020B0609020204030204" pitchFamily="49" charset="0"/>
              </a:rPr>
              <a:t>csv</a:t>
            </a:r>
            <a:r>
              <a:rPr lang="zh-CN" altLang="en-US" sz="1300">
                <a:solidFill>
                  <a:srgbClr val="6A9955"/>
                </a:solidFill>
                <a:latin typeface="Consolas" panose="020B0609020204030204" pitchFamily="49" charset="0"/>
              </a:rPr>
              <a:t>文件</a:t>
            </a:r>
            <a:endParaRPr lang="zh-CN" altLang="en-US" sz="13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30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3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300">
                <a:solidFill>
                  <a:srgbClr val="CE9178"/>
                </a:solidFill>
                <a:latin typeface="Consolas" panose="020B0609020204030204" pitchFamily="49" charset="0"/>
              </a:rPr>
              <a:t>员工发展基金确认表</a:t>
            </a:r>
            <a:r>
              <a:rPr lang="en-US" altLang="zh-CN" sz="1300">
                <a:solidFill>
                  <a:srgbClr val="CE9178"/>
                </a:solidFill>
                <a:latin typeface="Consolas" panose="020B0609020204030204" pitchFamily="49" charset="0"/>
              </a:rPr>
              <a:t>.csv'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300">
                <a:solidFill>
                  <a:srgbClr val="CE9178"/>
                </a:solidFill>
                <a:latin typeface="Consolas" panose="020B0609020204030204" pitchFamily="49" charset="0"/>
              </a:rPr>
              <a:t>'r'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300">
                <a:solidFill>
                  <a:srgbClr val="9CDCFE"/>
                </a:solidFill>
                <a:latin typeface="Consolas" panose="020B0609020204030204" pitchFamily="49" charset="0"/>
              </a:rPr>
              <a:t>encoding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300">
                <a:solidFill>
                  <a:srgbClr val="CE9178"/>
                </a:solidFill>
                <a:latin typeface="Consolas" panose="020B0609020204030204" pitchFamily="49" charset="0"/>
              </a:rPr>
              <a:t>'utf-8-sig'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300">
                <a:solidFill>
                  <a:srgbClr val="9CDCFE"/>
                </a:solidFill>
                <a:latin typeface="Consolas" panose="020B0609020204030204" pitchFamily="49" charset="0"/>
              </a:rPr>
              <a:t>newline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30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30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>
                <a:solidFill>
                  <a:srgbClr val="9CDCFE"/>
                </a:solidFill>
                <a:latin typeface="Consolas" panose="020B0609020204030204" pitchFamily="49" charset="0"/>
              </a:rPr>
              <a:t>csv_file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3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300">
                <a:solidFill>
                  <a:srgbClr val="6A9955"/>
                </a:solidFill>
                <a:latin typeface="Consolas" panose="020B0609020204030204" pitchFamily="49" charset="0"/>
              </a:rPr>
              <a:t>将文件对象转换为</a:t>
            </a:r>
            <a:r>
              <a:rPr lang="en-US" altLang="zh-CN" sz="1300">
                <a:solidFill>
                  <a:srgbClr val="6A9955"/>
                </a:solidFill>
                <a:latin typeface="Consolas" panose="020B0609020204030204" pitchFamily="49" charset="0"/>
              </a:rPr>
              <a:t>reader</a:t>
            </a:r>
            <a:r>
              <a:rPr lang="zh-CN" altLang="en-US" sz="1300">
                <a:solidFill>
                  <a:srgbClr val="6A9955"/>
                </a:solidFill>
                <a:latin typeface="Consolas" panose="020B0609020204030204" pitchFamily="49" charset="0"/>
              </a:rPr>
              <a:t>对象</a:t>
            </a:r>
            <a:endParaRPr lang="zh-CN" altLang="en-US" sz="13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3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300">
                <a:solidFill>
                  <a:srgbClr val="9CDCFE"/>
                </a:solidFill>
                <a:latin typeface="Consolas" panose="020B0609020204030204" pitchFamily="49" charset="0"/>
              </a:rPr>
              <a:t>csv_reader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300">
                <a:solidFill>
                  <a:srgbClr val="4EC9B0"/>
                </a:solidFill>
                <a:latin typeface="Consolas" panose="020B0609020204030204" pitchFamily="49" charset="0"/>
              </a:rPr>
              <a:t>csv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300">
                <a:solidFill>
                  <a:srgbClr val="DCDCAA"/>
                </a:solidFill>
                <a:latin typeface="Consolas" panose="020B0609020204030204" pitchFamily="49" charset="0"/>
              </a:rPr>
              <a:t>reader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300">
                <a:solidFill>
                  <a:srgbClr val="9CDCFE"/>
                </a:solidFill>
                <a:latin typeface="Consolas" panose="020B0609020204030204" pitchFamily="49" charset="0"/>
              </a:rPr>
              <a:t>csv_file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3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300">
                <a:solidFill>
                  <a:srgbClr val="6A9955"/>
                </a:solidFill>
                <a:latin typeface="Consolas" panose="020B0609020204030204" pitchFamily="49" charset="0"/>
              </a:rPr>
              <a:t>遍历</a:t>
            </a:r>
            <a:r>
              <a:rPr lang="en-US" altLang="zh-CN" sz="1300">
                <a:solidFill>
                  <a:srgbClr val="6A9955"/>
                </a:solidFill>
                <a:latin typeface="Consolas" panose="020B0609020204030204" pitchFamily="49" charset="0"/>
              </a:rPr>
              <a:t>reader</a:t>
            </a:r>
            <a:r>
              <a:rPr lang="zh-CN" altLang="en-US" sz="1300">
                <a:solidFill>
                  <a:srgbClr val="6A9955"/>
                </a:solidFill>
                <a:latin typeface="Consolas" panose="020B0609020204030204" pitchFamily="49" charset="0"/>
              </a:rPr>
              <a:t>对象</a:t>
            </a:r>
            <a:endParaRPr lang="zh-CN" altLang="en-US" sz="13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3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3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>
                <a:solidFill>
                  <a:srgbClr val="9CDCFE"/>
                </a:solidFill>
                <a:latin typeface="Consolas" panose="020B0609020204030204" pitchFamily="49" charset="0"/>
              </a:rPr>
              <a:t>csv_reader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3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300">
                <a:solidFill>
                  <a:srgbClr val="6A9955"/>
                </a:solidFill>
                <a:latin typeface="Consolas" panose="020B0609020204030204" pitchFamily="49" charset="0"/>
              </a:rPr>
              <a:t>打印</a:t>
            </a:r>
            <a:r>
              <a:rPr lang="en-US" altLang="zh-CN" sz="1300">
                <a:solidFill>
                  <a:srgbClr val="6A9955"/>
                </a:solidFill>
                <a:latin typeface="Consolas" panose="020B0609020204030204" pitchFamily="49" charset="0"/>
              </a:rPr>
              <a:t>csv</a:t>
            </a:r>
            <a:r>
              <a:rPr lang="zh-CN" altLang="en-US" sz="1300">
                <a:solidFill>
                  <a:srgbClr val="6A9955"/>
                </a:solidFill>
                <a:latin typeface="Consolas" panose="020B0609020204030204" pitchFamily="49" charset="0"/>
              </a:rPr>
              <a:t>文件中的每一行内容</a:t>
            </a:r>
            <a:endParaRPr lang="zh-CN" altLang="en-US" sz="13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3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30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3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3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13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14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四</a:t>
            </a:r>
            <a:r>
              <a:rPr lang="zh-CN" altLang="en-US" smtClean="0"/>
              <a:t>、读写</a:t>
            </a:r>
            <a:r>
              <a:rPr lang="en-US" altLang="zh-CN" smtClean="0"/>
              <a:t>csv</a:t>
            </a:r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文件内容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1" y="1059582"/>
            <a:ext cx="80439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reader(</a:t>
            </a:r>
            <a:r>
              <a:rPr lang="en-US" altLang="zh-CN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DictReader</a:t>
            </a: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类有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什么区别呢？什么时候应该使用reader()，什么时候用DictReader呢</a:t>
            </a: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907" y="1666244"/>
            <a:ext cx="3447852" cy="291609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9552" y="1761648"/>
            <a:ext cx="4392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如果在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文件中存在映射关系（即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文件的第一行为表格中的表头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），使用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DictReader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类来读取第一行为表头的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文件，可以更好地反映出表头与文件内容的映射关系。</a:t>
            </a:r>
          </a:p>
        </p:txBody>
      </p:sp>
    </p:spTree>
    <p:extLst>
      <p:ext uri="{BB962C8B-B14F-4D97-AF65-F5344CB8AC3E}">
        <p14:creationId xmlns:p14="http://schemas.microsoft.com/office/powerpoint/2010/main" val="214100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四</a:t>
            </a:r>
            <a:r>
              <a:rPr lang="zh-CN" altLang="en-US" smtClean="0"/>
              <a:t>、读写</a:t>
            </a:r>
            <a:r>
              <a:rPr lang="en-US" altLang="zh-CN" smtClean="0"/>
              <a:t>csv</a:t>
            </a:r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文件内容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3770" y="1059582"/>
            <a:ext cx="807048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DictReader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的操作</a:t>
            </a: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类似于reader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()，但DictReader会将读取到的</a:t>
            </a: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信息转换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为字典</a:t>
            </a: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r>
              <a:rPr lang="zh-CN" altLang="zh-CN" sz="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。官方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文档中的语法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  <a:endParaRPr kumimoji="0" lang="zh-CN" altLang="zh-CN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3770" y="4084558"/>
            <a:ext cx="8064500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zh-CN" altLang="zh-CN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实例化DictReader类后，会得到一个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可迭代</a:t>
            </a:r>
            <a:r>
              <a:rPr kumimoji="0" lang="zh-CN" altLang="zh-CN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DictReader对象。该对象里面的每一个元素都是一个</a:t>
            </a: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kumimoji="0" lang="zh-CN" altLang="zh-CN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，每一个</a:t>
            </a: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字典的值</a:t>
            </a:r>
            <a:r>
              <a:rPr kumimoji="0" lang="zh-CN" altLang="zh-CN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都可以对应</a:t>
            </a: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csv文件中的一行</a:t>
            </a:r>
            <a:r>
              <a:rPr kumimoji="0" lang="zh-CN" altLang="zh-CN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kumimoji="0" lang="zh-CN" altLang="zh-CN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对应csv文件的</a:t>
            </a: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表头</a:t>
            </a:r>
            <a:r>
              <a:rPr kumimoji="0" lang="zh-CN" altLang="zh-CN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703556"/>
            <a:ext cx="2994407" cy="19166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7654"/>
            <a:ext cx="5037377" cy="207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四</a:t>
            </a:r>
            <a:r>
              <a:rPr lang="zh-CN" altLang="en-US" smtClean="0"/>
              <a:t>、读写</a:t>
            </a:r>
            <a:r>
              <a:rPr lang="en-US" altLang="zh-CN" smtClean="0"/>
              <a:t>csv</a:t>
            </a:r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文件内容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725652"/>
            <a:ext cx="4608512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导入</a:t>
            </a:r>
            <a:r>
              <a:rPr lang="en-US" altLang="zh-CN" sz="1200" smtClean="0">
                <a:solidFill>
                  <a:srgbClr val="6A9955"/>
                </a:solidFill>
                <a:latin typeface="Consolas" panose="020B0609020204030204" pitchFamily="49" charset="0"/>
              </a:rPr>
              <a:t>csv</a:t>
            </a:r>
            <a:r>
              <a:rPr lang="zh-CN" alt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模块</a:t>
            </a:r>
            <a:endParaRPr lang="en-US" altLang="zh-CN" sz="1200" smtClean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altLang="zh-CN" sz="120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4EC9B0"/>
                </a:solidFill>
                <a:latin typeface="Consolas" panose="020B0609020204030204" pitchFamily="49" charset="0"/>
              </a:rPr>
              <a:t>csv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打开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csv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文件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200">
                <a:solidFill>
                  <a:srgbClr val="CE9178"/>
                </a:solidFill>
                <a:latin typeface="Consolas" panose="020B0609020204030204" pitchFamily="49" charset="0"/>
              </a:rPr>
              <a:t>员工发展基金确认表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.csv'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'r'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encoding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'utf-8-sig'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newline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csv_file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将文件对象转换为</a:t>
            </a:r>
            <a:r>
              <a:rPr lang="en-US" altLang="zh-CN" sz="1200" err="1">
                <a:solidFill>
                  <a:srgbClr val="6A9955"/>
                </a:solidFill>
                <a:latin typeface="Consolas" panose="020B0609020204030204" pitchFamily="49" charset="0"/>
              </a:rPr>
              <a:t>DictReader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对象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err="1">
                <a:solidFill>
                  <a:srgbClr val="9CDCFE"/>
                </a:solidFill>
                <a:latin typeface="Consolas" panose="020B0609020204030204" pitchFamily="49" charset="0"/>
              </a:rPr>
              <a:t>csv_reader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err="1">
                <a:solidFill>
                  <a:srgbClr val="4EC9B0"/>
                </a:solidFill>
                <a:latin typeface="Consolas" panose="020B0609020204030204" pitchFamily="49" charset="0"/>
              </a:rPr>
              <a:t>csv</a:t>
            </a:r>
            <a:r>
              <a:rPr lang="en-US" altLang="zh-CN" sz="120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err="1">
                <a:solidFill>
                  <a:srgbClr val="4EC9B0"/>
                </a:solidFill>
                <a:latin typeface="Consolas" panose="020B0609020204030204" pitchFamily="49" charset="0"/>
              </a:rPr>
              <a:t>DictReader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err="1">
                <a:solidFill>
                  <a:srgbClr val="9CDCFE"/>
                </a:solidFill>
                <a:latin typeface="Consolas" panose="020B0609020204030204" pitchFamily="49" charset="0"/>
              </a:rPr>
              <a:t>csv_file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sz="1200" smtClean="0">
                <a:solidFill>
                  <a:srgbClr val="6A9955"/>
                </a:solidFill>
                <a:latin typeface="Consolas" panose="020B0609020204030204" pitchFamily="49" charset="0"/>
              </a:rPr>
              <a:t>fieldnames</a:t>
            </a:r>
            <a:r>
              <a:rPr lang="zh-CN" alt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属性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，获取表头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smtClean="0">
                <a:solidFill>
                  <a:srgbClr val="9CDCFE"/>
                </a:solidFill>
                <a:latin typeface="Consolas" panose="020B0609020204030204" pitchFamily="49" charset="0"/>
              </a:rPr>
              <a:t>headers</a:t>
            </a: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200" err="1">
                <a:solidFill>
                  <a:srgbClr val="9CDCFE"/>
                </a:solidFill>
                <a:latin typeface="Consolas" panose="020B0609020204030204" pitchFamily="49" charset="0"/>
              </a:rPr>
              <a:t>csv_reader</a:t>
            </a:r>
            <a:r>
              <a:rPr lang="en-US" altLang="zh-CN" sz="120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err="1">
                <a:solidFill>
                  <a:srgbClr val="9CDCFE"/>
                </a:solidFill>
                <a:latin typeface="Consolas" panose="020B0609020204030204" pitchFamily="49" charset="0"/>
              </a:rPr>
              <a:t>fieldnames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打印表头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200">
                <a:solidFill>
                  <a:srgbClr val="CE9178"/>
                </a:solidFill>
                <a:latin typeface="Consolas" panose="020B0609020204030204" pitchFamily="49" charset="0"/>
              </a:rPr>
              <a:t>表头：</a:t>
            </a:r>
            <a:r>
              <a:rPr lang="en-US" altLang="zh-CN" sz="12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200" smtClean="0">
                <a:solidFill>
                  <a:srgbClr val="9CDCFE"/>
                </a:solidFill>
                <a:latin typeface="Consolas" panose="020B0609020204030204" pitchFamily="49" charset="0"/>
              </a:rPr>
              <a:t>headers</a:t>
            </a:r>
            <a:r>
              <a:rPr lang="en-US" altLang="zh-CN" sz="120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20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遍历</a:t>
            </a:r>
            <a:r>
              <a:rPr lang="en-US" altLang="zh-CN" sz="1200" err="1">
                <a:solidFill>
                  <a:srgbClr val="6A9955"/>
                </a:solidFill>
                <a:latin typeface="Consolas" panose="020B0609020204030204" pitchFamily="49" charset="0"/>
              </a:rPr>
              <a:t>DictReader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对象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err="1">
                <a:solidFill>
                  <a:srgbClr val="9CDCFE"/>
                </a:solidFill>
                <a:latin typeface="Consolas" panose="020B0609020204030204" pitchFamily="49" charset="0"/>
              </a:rPr>
              <a:t>csv_reader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打印数据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76056" y="2067694"/>
            <a:ext cx="3753870" cy="25160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050"/>
              <a:t>表头：['姓名', '工号', '员工发展基金', '员工签字']</a:t>
            </a:r>
          </a:p>
          <a:p>
            <a:r>
              <a:rPr lang="zh-CN" altLang="en-US" sz="1050"/>
              <a:t>{'姓名': '邱大仁', '工号': '1001', '员工发展基金': '300', '员工签字': ''}</a:t>
            </a:r>
          </a:p>
          <a:p>
            <a:r>
              <a:rPr lang="zh-CN" altLang="en-US" sz="1050"/>
              <a:t>{'姓名': '徐小刚', '工号': '1005', '员工发展基金': '100', '员工签字': ''}</a:t>
            </a:r>
          </a:p>
          <a:p>
            <a:r>
              <a:rPr lang="zh-CN" altLang="en-US" sz="1050"/>
              <a:t>{'姓名': '卡伟', '工号': '1010', '员工发展基金': '200', '员工签字': ''}</a:t>
            </a:r>
          </a:p>
          <a:p>
            <a:r>
              <a:rPr lang="zh-CN" altLang="en-US" sz="1050"/>
              <a:t>{'姓名': '狄仁杰', '工号': '1012', '员工发展基金': '300', '员工签字': ''}</a:t>
            </a:r>
          </a:p>
          <a:p>
            <a:r>
              <a:rPr lang="zh-CN" altLang="en-US" sz="1050"/>
              <a:t>{'姓名': '陈健虎', '工号': '1017', '员工发展基金': '200', '员工签字': ''}</a:t>
            </a:r>
          </a:p>
          <a:p>
            <a:r>
              <a:rPr lang="zh-CN" altLang="en-US" sz="1050"/>
              <a:t>{'姓名': '廖雨', '工号': '1020', '员工发展基金': '300', '员工签字': ''}</a:t>
            </a:r>
          </a:p>
          <a:p>
            <a:r>
              <a:rPr lang="zh-CN" altLang="en-US" sz="1050"/>
              <a:t>{'姓名': '言从欲', '工号': '1021', '员工发展基金': '100', '员工签字': ''}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932040" y="170765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39552" y="1059582"/>
            <a:ext cx="8136904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DictReader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有个属性</a:t>
            </a:r>
            <a:r>
              <a:rPr lang="zh-CN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fieldnames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，该属性可以将csv文件（表格）的表头（第一行）读取出来，返回值是列表。这个表头也就是字典的键(key)。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423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四</a:t>
            </a:r>
            <a:r>
              <a:rPr lang="zh-CN" altLang="en-US" smtClean="0"/>
              <a:t>、读写</a:t>
            </a:r>
            <a:r>
              <a:rPr lang="en-US" altLang="zh-CN" smtClean="0"/>
              <a:t>csv</a:t>
            </a:r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文件内容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2" y="1058863"/>
            <a:ext cx="8150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DictReader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文件，并打印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文件中表头和每一行内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容。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847232" y="1766302"/>
            <a:ext cx="7397176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导入</a:t>
            </a:r>
            <a:r>
              <a:rPr lang="en-US" altLang="zh-CN" sz="1200" smtClean="0">
                <a:solidFill>
                  <a:srgbClr val="6A9955"/>
                </a:solidFill>
                <a:latin typeface="Consolas" panose="020B0609020204030204" pitchFamily="49" charset="0"/>
              </a:rPr>
              <a:t>csv</a:t>
            </a:r>
            <a:r>
              <a:rPr lang="zh-CN" alt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模块</a:t>
            </a:r>
            <a:endParaRPr lang="en-US" altLang="zh-CN" sz="1200" smtClean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altLang="zh-CN" sz="120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4EC9B0"/>
                </a:solidFill>
                <a:latin typeface="Consolas" panose="020B0609020204030204" pitchFamily="49" charset="0"/>
              </a:rPr>
              <a:t>csv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打开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csv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文件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200">
                <a:solidFill>
                  <a:srgbClr val="CE9178"/>
                </a:solidFill>
                <a:latin typeface="Consolas" panose="020B0609020204030204" pitchFamily="49" charset="0"/>
              </a:rPr>
              <a:t>员工发展基金确认表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.csv'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'r'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encoding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'utf-8-sig'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newline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csv_file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将文件对象转换为</a:t>
            </a:r>
            <a:r>
              <a:rPr lang="en-US" altLang="zh-CN" sz="1200" err="1">
                <a:solidFill>
                  <a:srgbClr val="6A9955"/>
                </a:solidFill>
                <a:latin typeface="Consolas" panose="020B0609020204030204" pitchFamily="49" charset="0"/>
              </a:rPr>
              <a:t>DictReader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对象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err="1">
                <a:solidFill>
                  <a:srgbClr val="9CDCFE"/>
                </a:solidFill>
                <a:latin typeface="Consolas" panose="020B0609020204030204" pitchFamily="49" charset="0"/>
              </a:rPr>
              <a:t>csv_reader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err="1">
                <a:solidFill>
                  <a:srgbClr val="4EC9B0"/>
                </a:solidFill>
                <a:latin typeface="Consolas" panose="020B0609020204030204" pitchFamily="49" charset="0"/>
              </a:rPr>
              <a:t>csv</a:t>
            </a:r>
            <a:r>
              <a:rPr lang="en-US" altLang="zh-CN" sz="120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err="1">
                <a:solidFill>
                  <a:srgbClr val="4EC9B0"/>
                </a:solidFill>
                <a:latin typeface="Consolas" panose="020B0609020204030204" pitchFamily="49" charset="0"/>
              </a:rPr>
              <a:t>DictReader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err="1">
                <a:solidFill>
                  <a:srgbClr val="9CDCFE"/>
                </a:solidFill>
                <a:latin typeface="Consolas" panose="020B0609020204030204" pitchFamily="49" charset="0"/>
              </a:rPr>
              <a:t>csv_file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sz="1200" smtClean="0">
                <a:solidFill>
                  <a:srgbClr val="6A9955"/>
                </a:solidFill>
                <a:latin typeface="Consolas" panose="020B0609020204030204" pitchFamily="49" charset="0"/>
              </a:rPr>
              <a:t>fieldnames</a:t>
            </a:r>
            <a:r>
              <a:rPr lang="zh-CN" alt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属性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，获取表头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smtClean="0">
                <a:solidFill>
                  <a:srgbClr val="9CDCFE"/>
                </a:solidFill>
                <a:latin typeface="Consolas" panose="020B0609020204030204" pitchFamily="49" charset="0"/>
              </a:rPr>
              <a:t>headers</a:t>
            </a: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200" err="1">
                <a:solidFill>
                  <a:srgbClr val="9CDCFE"/>
                </a:solidFill>
                <a:latin typeface="Consolas" panose="020B0609020204030204" pitchFamily="49" charset="0"/>
              </a:rPr>
              <a:t>csv_reader</a:t>
            </a:r>
            <a:r>
              <a:rPr lang="en-US" altLang="zh-CN" sz="120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err="1">
                <a:solidFill>
                  <a:srgbClr val="9CDCFE"/>
                </a:solidFill>
                <a:latin typeface="Consolas" panose="020B0609020204030204" pitchFamily="49" charset="0"/>
              </a:rPr>
              <a:t>fieldnames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打印表头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200">
                <a:solidFill>
                  <a:srgbClr val="CE9178"/>
                </a:solidFill>
                <a:latin typeface="Consolas" panose="020B0609020204030204" pitchFamily="49" charset="0"/>
              </a:rPr>
              <a:t>表头：</a:t>
            </a:r>
            <a:r>
              <a:rPr lang="en-US" altLang="zh-CN" sz="12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200" smtClean="0">
                <a:solidFill>
                  <a:srgbClr val="9CDCFE"/>
                </a:solidFill>
                <a:latin typeface="Consolas" panose="020B0609020204030204" pitchFamily="49" charset="0"/>
              </a:rPr>
              <a:t>headers</a:t>
            </a:r>
            <a:r>
              <a:rPr lang="en-US" altLang="zh-CN" sz="120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20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遍历</a:t>
            </a:r>
            <a:r>
              <a:rPr lang="en-US" altLang="zh-CN" sz="1200" err="1">
                <a:solidFill>
                  <a:srgbClr val="6A9955"/>
                </a:solidFill>
                <a:latin typeface="Consolas" panose="020B0609020204030204" pitchFamily="49" charset="0"/>
              </a:rPr>
              <a:t>DictReader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对象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err="1">
                <a:solidFill>
                  <a:srgbClr val="9CDCFE"/>
                </a:solidFill>
                <a:latin typeface="Consolas" panose="020B0609020204030204" pitchFamily="49" charset="0"/>
              </a:rPr>
              <a:t>csv_reader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打印数据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5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一、库与模块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二个关键点：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9552" y="1338322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了解库与模块是什么？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如何使用库与模块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6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四</a:t>
            </a:r>
            <a:r>
              <a:rPr lang="zh-CN" altLang="en-US" smtClean="0"/>
              <a:t>、读写</a:t>
            </a:r>
            <a:r>
              <a:rPr lang="en-US" altLang="zh-CN" smtClean="0"/>
              <a:t>csv</a:t>
            </a:r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内容写入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1059582"/>
            <a:ext cx="811439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要求，我们需要将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员工发展基金确认表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.csv】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拆分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为若干个以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【xxx.csv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lvl="0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员工姓名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命名的文件，并且将相应的内容写入各个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【xxx.csv】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0615" y="1635646"/>
            <a:ext cx="8073635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如何拆分呢？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需要通过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for循环遍历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DictReader对象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，从csv文件中获取除表头外的所有内容。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使用字典取值和字符串拼接的相关知识，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得到要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写入内容的csv文件的路径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，从而创建这个文件。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将每一行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内容写入相应的新csv文件中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722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四</a:t>
            </a:r>
            <a:r>
              <a:rPr lang="zh-CN" altLang="en-US" smtClean="0"/>
              <a:t>、读写</a:t>
            </a:r>
            <a:r>
              <a:rPr lang="en-US" altLang="zh-CN" smtClean="0"/>
              <a:t>csv</a:t>
            </a:r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内容写入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1258763"/>
            <a:ext cx="525784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创建新的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文件，可以分为两步：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【xxx.csv】(xxx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代表员工姓名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的完整路径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这个文件。</a:t>
            </a: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864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四</a:t>
            </a:r>
            <a:r>
              <a:rPr lang="zh-CN" altLang="en-US" smtClean="0"/>
              <a:t>、读写</a:t>
            </a:r>
            <a:r>
              <a:rPr lang="en-US" altLang="zh-CN" smtClean="0"/>
              <a:t>csv</a:t>
            </a:r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内容写入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1081127"/>
            <a:ext cx="473847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【xxx.csv】(xxx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代表员工姓名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的完整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437620"/>
            <a:ext cx="4310826" cy="2862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导入</a:t>
            </a:r>
            <a:r>
              <a:rPr lang="en-US" altLang="zh-CN" sz="1200" smtClean="0">
                <a:solidFill>
                  <a:srgbClr val="6A9955"/>
                </a:solidFill>
                <a:latin typeface="Consolas" panose="020B0609020204030204" pitchFamily="49" charset="0"/>
              </a:rPr>
              <a:t>csv</a:t>
            </a:r>
            <a:r>
              <a:rPr lang="zh-CN" alt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模块</a:t>
            </a:r>
            <a:endParaRPr lang="en-US" altLang="zh-CN" sz="1200" smtClean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altLang="zh-CN" sz="120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4EC9B0"/>
                </a:solidFill>
                <a:latin typeface="Consolas" panose="020B0609020204030204" pitchFamily="49" charset="0"/>
              </a:rPr>
              <a:t>csv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打开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csv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文件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200">
                <a:solidFill>
                  <a:srgbClr val="CE9178"/>
                </a:solidFill>
                <a:latin typeface="Consolas" panose="020B0609020204030204" pitchFamily="49" charset="0"/>
              </a:rPr>
              <a:t>员工发展基金确认表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.csv'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'r'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encoding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'utf-8-sig'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newline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csv_file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将文件对象转换为</a:t>
            </a:r>
            <a:r>
              <a:rPr lang="en-US" altLang="zh-CN" sz="1200" err="1">
                <a:solidFill>
                  <a:srgbClr val="6A9955"/>
                </a:solidFill>
                <a:latin typeface="Consolas" panose="020B0609020204030204" pitchFamily="49" charset="0"/>
              </a:rPr>
              <a:t>DictReader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对象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err="1">
                <a:solidFill>
                  <a:srgbClr val="9CDCFE"/>
                </a:solidFill>
                <a:latin typeface="Consolas" panose="020B0609020204030204" pitchFamily="49" charset="0"/>
              </a:rPr>
              <a:t>csv_reader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err="1">
                <a:solidFill>
                  <a:srgbClr val="4EC9B0"/>
                </a:solidFill>
                <a:latin typeface="Consolas" panose="020B0609020204030204" pitchFamily="49" charset="0"/>
              </a:rPr>
              <a:t>csv</a:t>
            </a:r>
            <a:r>
              <a:rPr lang="en-US" altLang="zh-CN" sz="120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err="1">
                <a:solidFill>
                  <a:srgbClr val="4EC9B0"/>
                </a:solidFill>
                <a:latin typeface="Consolas" panose="020B0609020204030204" pitchFamily="49" charset="0"/>
              </a:rPr>
              <a:t>DictReader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err="1">
                <a:solidFill>
                  <a:srgbClr val="9CDCFE"/>
                </a:solidFill>
                <a:latin typeface="Consolas" panose="020B0609020204030204" pitchFamily="49" charset="0"/>
              </a:rPr>
              <a:t>csv_file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sz="1200" smtClean="0">
                <a:solidFill>
                  <a:srgbClr val="6A9955"/>
                </a:solidFill>
                <a:latin typeface="Consolas" panose="020B0609020204030204" pitchFamily="49" charset="0"/>
              </a:rPr>
              <a:t>fieldnames</a:t>
            </a:r>
            <a:r>
              <a:rPr lang="zh-CN" alt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属性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，获取表头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header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err="1">
                <a:solidFill>
                  <a:srgbClr val="9CDCFE"/>
                </a:solidFill>
                <a:latin typeface="Consolas" panose="020B0609020204030204" pitchFamily="49" charset="0"/>
              </a:rPr>
              <a:t>csv_reader</a:t>
            </a:r>
            <a:r>
              <a:rPr lang="en-US" altLang="zh-CN" sz="120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err="1">
                <a:solidFill>
                  <a:srgbClr val="9CDCFE"/>
                </a:solidFill>
                <a:latin typeface="Consolas" panose="020B0609020204030204" pitchFamily="49" charset="0"/>
              </a:rPr>
              <a:t>fieldnames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打印表头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200">
                <a:solidFill>
                  <a:srgbClr val="CE9178"/>
                </a:solidFill>
                <a:latin typeface="Consolas" panose="020B0609020204030204" pitchFamily="49" charset="0"/>
              </a:rPr>
              <a:t>表头：</a:t>
            </a:r>
            <a:r>
              <a:rPr lang="en-US" altLang="zh-CN" sz="12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header</a:t>
            </a:r>
            <a:r>
              <a:rPr lang="en-US" altLang="zh-CN" sz="12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遍历</a:t>
            </a:r>
            <a:r>
              <a:rPr lang="en-US" altLang="zh-CN" sz="1200" err="1">
                <a:solidFill>
                  <a:srgbClr val="6A9955"/>
                </a:solidFill>
                <a:latin typeface="Consolas" panose="020B0609020204030204" pitchFamily="49" charset="0"/>
              </a:rPr>
              <a:t>DictReader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对象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err="1">
                <a:solidFill>
                  <a:srgbClr val="9CDCFE"/>
                </a:solidFill>
                <a:latin typeface="Consolas" panose="020B0609020204030204" pitchFamily="49" charset="0"/>
              </a:rPr>
              <a:t>csv_reader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打印数据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9552" y="4527922"/>
            <a:ext cx="802658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取出</a:t>
            </a: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kumimoji="0" lang="zh-CN" altLang="zh-CN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'姓名'</a:t>
            </a:r>
            <a:r>
              <a:rPr kumimoji="0" lang="zh-CN" altLang="zh-CN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的对应值，并拼接文件名后缀</a:t>
            </a: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'.csv'</a:t>
            </a:r>
            <a:r>
              <a:rPr kumimoji="0" lang="zh-CN" altLang="zh-CN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，得到格式为</a:t>
            </a: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'姓名.csv'</a:t>
            </a:r>
            <a:r>
              <a:rPr kumimoji="0" lang="zh-CN" altLang="zh-CN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的文件名。 </a:t>
            </a:r>
          </a:p>
        </p:txBody>
      </p:sp>
      <p:sp>
        <p:nvSpPr>
          <p:cNvPr id="8" name="矩形 7"/>
          <p:cNvSpPr/>
          <p:nvPr/>
        </p:nvSpPr>
        <p:spPr>
          <a:xfrm>
            <a:off x="4922162" y="1783869"/>
            <a:ext cx="3753870" cy="25160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050"/>
              <a:t>表头：['姓名', '工号', '员工发展基金', '员工签字']</a:t>
            </a:r>
          </a:p>
          <a:p>
            <a:r>
              <a:rPr lang="zh-CN" altLang="en-US" sz="1050"/>
              <a:t>{'姓名': '邱大仁', '工号': '1001', '员工发展基金': '300', '员工签字': ''}</a:t>
            </a:r>
          </a:p>
          <a:p>
            <a:r>
              <a:rPr lang="zh-CN" altLang="en-US" sz="1050"/>
              <a:t>{'姓名': '徐小刚', '工号': '1005', '员工发展基金': '100', '员工签字': ''}</a:t>
            </a:r>
          </a:p>
          <a:p>
            <a:r>
              <a:rPr lang="zh-CN" altLang="en-US" sz="1050"/>
              <a:t>{'姓名': '卡伟', '工号': '1010', '员工发展基金': '200', '员工签字': ''}</a:t>
            </a:r>
          </a:p>
          <a:p>
            <a:r>
              <a:rPr lang="zh-CN" altLang="en-US" sz="1050"/>
              <a:t>{'姓名': '狄仁杰', '工号': '1012', '员工发展基金': '300', '员工签字': ''}</a:t>
            </a:r>
          </a:p>
          <a:p>
            <a:r>
              <a:rPr lang="zh-CN" altLang="en-US" sz="1050"/>
              <a:t>{'姓名': '陈健虎', '工号': '1017', '员工发展基金': '200', '员工签字': ''}</a:t>
            </a:r>
          </a:p>
          <a:p>
            <a:r>
              <a:rPr lang="zh-CN" altLang="en-US" sz="1050"/>
              <a:t>{'姓名': '廖雨', '工号': '1020', '员工发展基金': '300', '员工签字': ''}</a:t>
            </a:r>
          </a:p>
          <a:p>
            <a:r>
              <a:rPr lang="zh-CN" altLang="en-US" sz="1050"/>
              <a:t>{'姓名': '言从欲', '工号': '1021', '员工发展基金': '100', '员工签字': ''}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932040" y="144110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070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四</a:t>
            </a:r>
            <a:r>
              <a:rPr lang="zh-CN" altLang="en-US" smtClean="0"/>
              <a:t>、读写</a:t>
            </a:r>
            <a:r>
              <a:rPr lang="en-US" altLang="zh-CN" smtClean="0"/>
              <a:t>csv</a:t>
            </a:r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内容写入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1059582"/>
            <a:ext cx="47384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【xxx.csv】(xxx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代表员工姓名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的完整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9552" y="1491630"/>
            <a:ext cx="806469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取出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'姓名'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的对应值，并拼接文件名后缀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'.csv'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，得到格式为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'姓名.csv'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的文件名。 </a:t>
            </a:r>
          </a:p>
        </p:txBody>
      </p:sp>
      <p:sp>
        <p:nvSpPr>
          <p:cNvPr id="8" name="矩形 7"/>
          <p:cNvSpPr/>
          <p:nvPr/>
        </p:nvSpPr>
        <p:spPr>
          <a:xfrm>
            <a:off x="539552" y="2067694"/>
            <a:ext cx="4572000" cy="58477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根据获取员工名字拼接新文件名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filename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姓名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'.csv'</a:t>
            </a:r>
            <a:endParaRPr lang="en-US" altLang="zh-C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39552" y="2787774"/>
            <a:ext cx="806790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将其和存放拆分结果文件的文件夹路径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'./员工发展基金/'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进行拼接，进而获得</a:t>
            </a:r>
            <a:endParaRPr kumimoji="0" lang="en-US" altLang="zh-CN" b="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完整的文件路径。 </a:t>
            </a:r>
          </a:p>
        </p:txBody>
      </p:sp>
      <p:sp>
        <p:nvSpPr>
          <p:cNvPr id="10" name="矩形 9"/>
          <p:cNvSpPr/>
          <p:nvPr/>
        </p:nvSpPr>
        <p:spPr>
          <a:xfrm>
            <a:off x="539552" y="3363838"/>
            <a:ext cx="8064698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获取</a:t>
            </a:r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员工发展基金</a:t>
            </a:r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目录的路径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result_path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dirname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__file__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员工发展基金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拼接新文件路径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file_path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result_path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.sep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smtClean="0">
                <a:solidFill>
                  <a:srgbClr val="9CDCFE"/>
                </a:solidFill>
                <a:latin typeface="Consolas" panose="020B0609020204030204" pitchFamily="49" charset="0"/>
              </a:rPr>
              <a:t>filename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12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四</a:t>
            </a:r>
            <a:r>
              <a:rPr lang="zh-CN" altLang="en-US" smtClean="0"/>
              <a:t>、读写</a:t>
            </a:r>
            <a:r>
              <a:rPr lang="en-US" altLang="zh-CN" smtClean="0"/>
              <a:t>csv</a:t>
            </a:r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内容写入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1214631"/>
            <a:ext cx="16350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创建写入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750" y="1635646"/>
            <a:ext cx="8064500" cy="28007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根据获取员工名字拼接新文件名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filename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姓名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'.csv'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获取</a:t>
            </a:r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员工发展基金</a:t>
            </a:r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目录的路径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result_path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dirname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__file__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员工发展基金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拼接新文件路径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file_path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result_path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sep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filename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# file_path = os.path.join(result_path, filename)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创建新文件并添加数据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file_path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'w'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encoding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'utf-8-sig'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newline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target_file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altLang="zh-C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75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四</a:t>
            </a:r>
            <a:r>
              <a:rPr lang="zh-CN" altLang="en-US" smtClean="0"/>
              <a:t>、读写</a:t>
            </a:r>
            <a:r>
              <a:rPr lang="en-US" altLang="zh-CN" smtClean="0"/>
              <a:t>csv</a:t>
            </a:r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内容写入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1214631"/>
            <a:ext cx="73811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写入内容，与读取功能类似，也有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种方式：</a:t>
            </a:r>
            <a:r>
              <a:rPr lang="zh-CN" altLang="en-US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writer()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DictWriter</a:t>
            </a:r>
          </a:p>
        </p:txBody>
      </p:sp>
      <p:sp>
        <p:nvSpPr>
          <p:cNvPr id="6" name="矩形 5"/>
          <p:cNvSpPr/>
          <p:nvPr/>
        </p:nvSpPr>
        <p:spPr>
          <a:xfrm>
            <a:off x="539750" y="1635646"/>
            <a:ext cx="80645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writer()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函数是csv模块内的一个函数</a:t>
            </a: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官方语法如下：</a:t>
            </a: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29114" y="3939902"/>
            <a:ext cx="807513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writer()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函数会返回一个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writer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对象，可以调用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该对象的方法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将字符串文本写入csv文件。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030" y="2019489"/>
            <a:ext cx="4693881" cy="177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四</a:t>
            </a:r>
            <a:r>
              <a:rPr lang="zh-CN" altLang="en-US" smtClean="0"/>
              <a:t>、读写</a:t>
            </a:r>
            <a:r>
              <a:rPr lang="en-US" altLang="zh-CN" smtClean="0"/>
              <a:t>csv</a:t>
            </a:r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内容写入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1214631"/>
            <a:ext cx="16350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具体如何做呢？</a:t>
            </a:r>
            <a:endParaRPr lang="en-US" altLang="zh-CN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750" y="1635646"/>
            <a:ext cx="8064500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需要先把open()返回的文件对象转化为writer</a:t>
            </a: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调用writer对象的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法writerow(row)，该方法会将参数row当作一行内容写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csv文件中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2" y="2033141"/>
            <a:ext cx="8064698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file_path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'w'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encoding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'utf-8-sig'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newline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smtClean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smtClean="0">
                <a:solidFill>
                  <a:srgbClr val="9CDCFE"/>
                </a:solidFill>
                <a:latin typeface="Consolas" panose="020B0609020204030204" pitchFamily="49" charset="0"/>
              </a:rPr>
              <a:t>target_file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smtClean="0">
                <a:solidFill>
                  <a:srgbClr val="9CDCFE"/>
                </a:solidFill>
                <a:latin typeface="Consolas" panose="020B0609020204030204" pitchFamily="49" charset="0"/>
              </a:rPr>
              <a:t>csv_writer</a:t>
            </a:r>
            <a:r>
              <a:rPr lang="en-US" altLang="zh-CN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csv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writer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target_file</a:t>
            </a:r>
            <a:r>
              <a:rPr lang="en-US" altLang="zh-CN" sz="140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552" y="3441655"/>
            <a:ext cx="806469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csv_writer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writerow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39552" y="3996816"/>
            <a:ext cx="806469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参数row代表了你想要写入csv文件的内容，它必须是一个可迭代对象，这里推荐使用列表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如果你想通过这个方法写入多行数据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zh-CN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借助循环</a:t>
            </a:r>
            <a:r>
              <a:rPr kumimoji="0" lang="zh-CN" altLang="zh-CN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来实现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，或用</a:t>
            </a:r>
            <a:r>
              <a:rPr lang="en-US" altLang="zh-CN" sz="16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writerows()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kumimoji="0" lang="zh-CN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62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四</a:t>
            </a:r>
            <a:r>
              <a:rPr lang="zh-CN" altLang="en-US" smtClean="0"/>
              <a:t>、读写</a:t>
            </a:r>
            <a:r>
              <a:rPr lang="en-US" altLang="zh-CN" smtClean="0"/>
              <a:t>csv</a:t>
            </a:r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内容写入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1214631"/>
            <a:ext cx="209672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写入多行数据：</a:t>
            </a:r>
            <a:r>
              <a:rPr lang="zh-CN" altLang="en-US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750" y="1646679"/>
            <a:ext cx="8064698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导入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csv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模块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csv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member_list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[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邱大仁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徐小刚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陈知枫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王晴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廖雨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]</a:t>
            </a: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打开并创建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'./writerows_demo.csv'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文件，注意参数的设置，获取文件对象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'./writerows_demo.csv'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'w'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encoding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'utf-8-sig'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newline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demo_file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将文件对象转换为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writer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对象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csv_demo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csv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writer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demo_file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循环遍历列表中的元素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member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member_list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将列表中的元素写入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csv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文件中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csv_demo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writerow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member</a:t>
            </a:r>
            <a:r>
              <a:rPr lang="en-US" altLang="zh-CN" sz="140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四</a:t>
            </a:r>
            <a:r>
              <a:rPr lang="zh-CN" altLang="en-US" smtClean="0"/>
              <a:t>、读写</a:t>
            </a:r>
            <a:r>
              <a:rPr lang="en-US" altLang="zh-CN" smtClean="0"/>
              <a:t>csv</a:t>
            </a:r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9025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内容写入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1214631"/>
            <a:ext cx="33210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写入多行数据：</a:t>
            </a:r>
            <a:r>
              <a:rPr lang="en-US" altLang="zh-CN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writerows()</a:t>
            </a:r>
            <a:r>
              <a:rPr lang="zh-CN" altLang="en-US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750" y="1646679"/>
            <a:ext cx="8064698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导入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csv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模块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csv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member_list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[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邱大仁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徐小刚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陈知枫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王晴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廖雨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]</a:t>
            </a: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打开并创建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'./writerows_demo.csv'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文件，注意参数的设置，获取文件对象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'./writerows_demo.csv'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'w'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encoding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'utf-8-sig'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newline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demo_file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将文件对象转换为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writer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对象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csv_demo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csv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writer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demo_file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将列表中的元素写入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csv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文件中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csv_demo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writerows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member_list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6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四</a:t>
            </a:r>
            <a:r>
              <a:rPr lang="zh-CN" altLang="en-US" smtClean="0"/>
              <a:t>、读写</a:t>
            </a:r>
            <a:r>
              <a:rPr lang="en-US" altLang="zh-CN" smtClean="0"/>
              <a:t>csv</a:t>
            </a:r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内容写入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1214631"/>
            <a:ext cx="322491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zh-CN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DictWriter</a:t>
            </a:r>
            <a:r>
              <a:rPr lang="zh-CN" altLang="en-US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，官方语法如下：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39552" y="4227934"/>
            <a:ext cx="80646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zh-CN" altLang="zh-CN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通过DictWriter写入的行，都必须是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r>
              <a:rPr kumimoji="0" lang="zh-CN" altLang="en-US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将一个</a:t>
            </a:r>
            <a:r>
              <a:rPr lang="zh-CN" altLang="zh-CN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传给</a:t>
            </a: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ieldnames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，它的作用是设置csv文件的第一行数据（即表头数据）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28" y="1635646"/>
            <a:ext cx="6876256" cy="249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一、库与模块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552" y="120359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如果把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比作手机，那库就像手机中的软件（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07" y="1923678"/>
            <a:ext cx="7290394" cy="17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6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四</a:t>
            </a:r>
            <a:r>
              <a:rPr lang="zh-CN" altLang="en-US" smtClean="0"/>
              <a:t>、读写</a:t>
            </a:r>
            <a:r>
              <a:rPr lang="en-US" altLang="zh-CN" smtClean="0"/>
              <a:t>csv</a:t>
            </a:r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内容写入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1214631"/>
            <a:ext cx="16879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fieldnames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724128" y="1640870"/>
            <a:ext cx="288012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通常把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字典的键(key)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存入一个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，再把这个列表传给参数fieldnames </a:t>
            </a:r>
            <a:endParaRPr kumimoji="0" lang="en-US" altLang="zh-CN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获取字典的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info_dict.keys()</a:t>
            </a:r>
            <a:endParaRPr kumimoji="0" lang="zh-CN" altLang="zh-CN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35646"/>
            <a:ext cx="5020585" cy="248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0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四</a:t>
            </a:r>
            <a:r>
              <a:rPr lang="zh-CN" altLang="en-US" smtClean="0"/>
              <a:t>、读写</a:t>
            </a:r>
            <a:r>
              <a:rPr lang="en-US" altLang="zh-CN" smtClean="0"/>
              <a:t>csv</a:t>
            </a:r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内容写入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9552" y="1081648"/>
            <a:ext cx="804642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实例化DictWriter后，会得到一个DictWriter对象，我们需要通过该对象来调用</a:t>
            </a:r>
            <a:endParaRPr kumimoji="0" lang="en-US" altLang="zh-CN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writeheader()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writerow(row)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两个方法来写入内容。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9552" y="1971585"/>
            <a:ext cx="79600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writeheader()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，该方法可将表头（即字典中的键(key)）写入csv的第一行。</a:t>
            </a:r>
            <a:endParaRPr kumimoji="0" lang="en-US" altLang="zh-CN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如果要写入表头，不仅要在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DictWriter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传入参数</a:t>
            </a:r>
            <a:r>
              <a:rPr lang="en-US" altLang="zh-CN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fieldnames</a:t>
            </a:r>
            <a:r>
              <a:rPr lang="zh-CN" altLang="en-US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，还需要调用</a:t>
            </a:r>
            <a:endParaRPr lang="en-US" altLang="zh-CN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writeheader</a:t>
            </a:r>
            <a:r>
              <a:rPr lang="en-US" altLang="zh-CN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39749" y="3590895"/>
            <a:ext cx="80462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writerow(row)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，这里的参数row必须是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形式的数据。 </a:t>
            </a:r>
          </a:p>
        </p:txBody>
      </p:sp>
      <p:sp>
        <p:nvSpPr>
          <p:cNvPr id="12" name="矩形 11"/>
          <p:cNvSpPr/>
          <p:nvPr/>
        </p:nvSpPr>
        <p:spPr>
          <a:xfrm>
            <a:off x="539750" y="2877874"/>
            <a:ext cx="335059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result_file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>
                <a:solidFill>
                  <a:srgbClr val="DCDCAA"/>
                </a:solidFill>
                <a:latin typeface="Consolas" panose="020B0609020204030204" pitchFamily="49" charset="0"/>
              </a:rPr>
              <a:t>writeheader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3587" y="4011910"/>
            <a:ext cx="411042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result_file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>
                <a:solidFill>
                  <a:srgbClr val="DCDCAA"/>
                </a:solidFill>
                <a:latin typeface="Consolas" panose="020B0609020204030204" pitchFamily="49" charset="0"/>
              </a:rPr>
              <a:t>writerow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info_dict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7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四</a:t>
            </a:r>
            <a:r>
              <a:rPr lang="zh-CN" altLang="en-US" smtClean="0"/>
              <a:t>、读写</a:t>
            </a:r>
            <a:r>
              <a:rPr lang="en-US" altLang="zh-CN" smtClean="0"/>
              <a:t>csv</a:t>
            </a:r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内容写入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9552" y="1214631"/>
            <a:ext cx="11733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代码示例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zh-CN" altLang="zh-CN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50" y="1635646"/>
            <a:ext cx="8064500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导入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csv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模块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csv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info_dict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姓名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徐小刚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工号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'1005'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员工发展基金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'100'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员工签字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设置表头（将字典的键存入列表）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headers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smtClean="0">
                <a:solidFill>
                  <a:srgbClr val="9CDCFE"/>
                </a:solidFill>
                <a:latin typeface="Consolas" panose="020B0609020204030204" pitchFamily="49" charset="0"/>
              </a:rPr>
              <a:t>info_dict</a:t>
            </a:r>
            <a:r>
              <a:rPr lang="en-US" altLang="zh-CN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smtClean="0">
                <a:solidFill>
                  <a:srgbClr val="DCDCAA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sz="140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创建并打开徐小刚信息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.csv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徐小刚信息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.csv'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'w'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encoding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smtClean="0">
                <a:solidFill>
                  <a:srgbClr val="CE9178"/>
                </a:solidFill>
                <a:latin typeface="Consolas" panose="020B0609020204030204" pitchFamily="49" charset="0"/>
              </a:rPr>
              <a:t>'utf-8-sig'</a:t>
            </a:r>
            <a:r>
              <a:rPr lang="en-US" altLang="zh-CN" sz="140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newline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target_file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将文件对象转换为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DictWriter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对象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result_file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csv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DictWriter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target_file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fieldnames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headers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写入表头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result_file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writeheader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将字典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info_dict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写入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csv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文件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result_file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writerow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info_dict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四</a:t>
            </a:r>
            <a:r>
              <a:rPr lang="zh-CN" altLang="en-US" smtClean="0"/>
              <a:t>、读写</a:t>
            </a:r>
            <a:r>
              <a:rPr lang="en-US" altLang="zh-CN" smtClean="0"/>
              <a:t>csv</a:t>
            </a:r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内容写入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9552" y="1214631"/>
            <a:ext cx="1404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课堂练习七：</a:t>
            </a:r>
            <a:endParaRPr kumimoji="0" lang="zh-CN" altLang="zh-CN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50" y="1635646"/>
            <a:ext cx="8064500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导入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csv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模块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csv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info_dict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姓名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徐小刚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工号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'1005'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员工发展基金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'100'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员工签字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设置表头（将字典的键存入列表）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headers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smtClean="0">
                <a:solidFill>
                  <a:srgbClr val="9CDCFE"/>
                </a:solidFill>
                <a:latin typeface="Consolas" panose="020B0609020204030204" pitchFamily="49" charset="0"/>
              </a:rPr>
              <a:t>info_dict</a:t>
            </a:r>
            <a:r>
              <a:rPr lang="en-US" altLang="zh-CN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smtClean="0">
                <a:solidFill>
                  <a:srgbClr val="DCDCAA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sz="140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创建并打开徐小刚信息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.csv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徐小刚信息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.csv'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'w'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encoding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'utf-8'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newline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target_file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将文件对象转换为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DictWriter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对象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result_file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csv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DictWriter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target_file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fieldnames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headers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写入表头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result_file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writeheader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将字典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info_dict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写入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csv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文件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result_file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writerow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info_dict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82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四</a:t>
            </a:r>
            <a:r>
              <a:rPr lang="zh-CN" altLang="en-US" smtClean="0"/>
              <a:t>、读写</a:t>
            </a:r>
            <a:r>
              <a:rPr lang="en-US" altLang="zh-CN" smtClean="0"/>
              <a:t>csv</a:t>
            </a:r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9552" y="588625"/>
            <a:ext cx="62484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en-US" altLang="zh-CN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概括本次任务，是将一个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文件拆分为若干个新的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kumimoji="0" lang="zh-CN" altLang="zh-CN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1" y="1635646"/>
            <a:ext cx="3916604" cy="3096344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644008" y="1641450"/>
            <a:ext cx="3960242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我们需要使用Python来实现两大功能。</a:t>
            </a:r>
            <a:r>
              <a:rPr kumimoji="0" lang="en-US" altLang="zh-CN" sz="14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en-US" altLang="zh-CN" sz="14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zh-CN" sz="14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1.读取csv文件的内容</a:t>
            </a:r>
            <a:br>
              <a:rPr kumimoji="0" lang="zh-CN" altLang="zh-CN" sz="14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4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2.将内容写入新的csv文件</a:t>
            </a:r>
            <a:br>
              <a:rPr kumimoji="0" lang="zh-CN" altLang="zh-CN" sz="14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zh-CN" sz="14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由于文件【员工发展基金确认表.csv】，是一个有表头的csv文件。即表头和每一行的数据都有一一对应的关系。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所以我们需要借助csv模块下的</a:t>
            </a:r>
            <a:r>
              <a:rPr kumimoji="0" lang="zh-CN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DictReader</a:t>
            </a:r>
            <a:r>
              <a:rPr kumimoji="0" lang="zh-CN" altLang="zh-CN" sz="14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zh-CN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DictWriter</a:t>
            </a:r>
            <a:r>
              <a:rPr kumimoji="0" lang="zh-CN" altLang="zh-CN" sz="14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来实现读取和写入功能。</a:t>
            </a:r>
          </a:p>
        </p:txBody>
      </p:sp>
    </p:spTree>
    <p:extLst>
      <p:ext uri="{BB962C8B-B14F-4D97-AF65-F5344CB8AC3E}">
        <p14:creationId xmlns:p14="http://schemas.microsoft.com/office/powerpoint/2010/main" val="152773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四</a:t>
            </a:r>
            <a:r>
              <a:rPr lang="zh-CN" altLang="en-US" smtClean="0"/>
              <a:t>、读写</a:t>
            </a:r>
            <a:r>
              <a:rPr lang="en-US" altLang="zh-CN" smtClean="0"/>
              <a:t>csv</a:t>
            </a:r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475962"/>
            <a:ext cx="8081934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05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050">
                <a:solidFill>
                  <a:srgbClr val="6A9955"/>
                </a:solidFill>
                <a:latin typeface="Consolas" panose="020B0609020204030204" pitchFamily="49" charset="0"/>
              </a:rPr>
              <a:t>导入</a:t>
            </a:r>
            <a:r>
              <a:rPr lang="en-US" altLang="zh-CN" sz="1050">
                <a:solidFill>
                  <a:srgbClr val="6A9955"/>
                </a:solidFill>
                <a:latin typeface="Consolas" panose="020B0609020204030204" pitchFamily="49" charset="0"/>
              </a:rPr>
              <a:t>csv</a:t>
            </a:r>
            <a:r>
              <a:rPr lang="zh-CN" altLang="en-US" sz="1050" smtClean="0">
                <a:solidFill>
                  <a:srgbClr val="6A9955"/>
                </a:solidFill>
                <a:latin typeface="Consolas" panose="020B0609020204030204" pitchFamily="49" charset="0"/>
              </a:rPr>
              <a:t>模块、</a:t>
            </a:r>
            <a:r>
              <a:rPr lang="en-US" altLang="zh-CN" sz="1050" smtClean="0">
                <a:solidFill>
                  <a:srgbClr val="6A9955"/>
                </a:solidFill>
                <a:latin typeface="Consolas" panose="020B0609020204030204" pitchFamily="49" charset="0"/>
              </a:rPr>
              <a:t>os</a:t>
            </a:r>
            <a:r>
              <a:rPr lang="zh-CN" altLang="en-US" sz="1050" smtClean="0">
                <a:solidFill>
                  <a:srgbClr val="6A9955"/>
                </a:solidFill>
                <a:latin typeface="Consolas" panose="020B0609020204030204" pitchFamily="49" charset="0"/>
              </a:rPr>
              <a:t>库</a:t>
            </a:r>
            <a:endParaRPr lang="zh-CN" altLang="en-US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05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sz="105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05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050">
                <a:solidFill>
                  <a:srgbClr val="6A9955"/>
                </a:solidFill>
                <a:latin typeface="Consolas" panose="020B0609020204030204" pitchFamily="49" charset="0"/>
              </a:rPr>
              <a:t>设置员工发展基金确认表的路径</a:t>
            </a:r>
            <a:endParaRPr lang="zh-CN" altLang="en-US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05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05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050">
                <a:solidFill>
                  <a:srgbClr val="6A9955"/>
                </a:solidFill>
                <a:latin typeface="Consolas" panose="020B0609020204030204" pitchFamily="49" charset="0"/>
              </a:rPr>
              <a:t>设置存放拆分结果文件的文件夹（员工发展基金文件夹）的路径。</a:t>
            </a:r>
            <a:endParaRPr lang="zh-CN" altLang="en-US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05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sz="105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05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050">
                <a:solidFill>
                  <a:srgbClr val="6A9955"/>
                </a:solidFill>
                <a:latin typeface="Consolas" panose="020B0609020204030204" pitchFamily="49" charset="0"/>
              </a:rPr>
              <a:t>打开员工发展基金确认表</a:t>
            </a:r>
            <a:endParaRPr lang="zh-CN" altLang="en-US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05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05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5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050">
                <a:solidFill>
                  <a:srgbClr val="6A9955"/>
                </a:solidFill>
                <a:latin typeface="Consolas" panose="020B0609020204030204" pitchFamily="49" charset="0"/>
              </a:rPr>
              <a:t>将文件对象转换为</a:t>
            </a:r>
            <a:r>
              <a:rPr lang="en-US" altLang="zh-CN" sz="1050">
                <a:solidFill>
                  <a:srgbClr val="6A9955"/>
                </a:solidFill>
                <a:latin typeface="Consolas" panose="020B0609020204030204" pitchFamily="49" charset="0"/>
              </a:rPr>
              <a:t>DictReader</a:t>
            </a:r>
            <a:r>
              <a:rPr lang="zh-CN" altLang="en-US" sz="1050">
                <a:solidFill>
                  <a:srgbClr val="6A9955"/>
                </a:solidFill>
                <a:latin typeface="Consolas" panose="020B0609020204030204" pitchFamily="49" charset="0"/>
              </a:rPr>
              <a:t>对象</a:t>
            </a:r>
            <a:endParaRPr lang="zh-CN" altLang="en-US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05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endParaRPr lang="en-US" altLang="zh-CN" sz="105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050" smtClean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5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050" smtClean="0">
                <a:solidFill>
                  <a:srgbClr val="6A9955"/>
                </a:solidFill>
                <a:latin typeface="Consolas" panose="020B0609020204030204" pitchFamily="49" charset="0"/>
              </a:rPr>
              <a:t>将</a:t>
            </a:r>
            <a:r>
              <a:rPr lang="en-US" altLang="zh-CN" sz="1050" smtClean="0">
                <a:solidFill>
                  <a:srgbClr val="6A9955"/>
                </a:solidFill>
                <a:latin typeface="Consolas" panose="020B0609020204030204" pitchFamily="49" charset="0"/>
              </a:rPr>
              <a:t>csv</a:t>
            </a:r>
            <a:r>
              <a:rPr lang="zh-CN" altLang="en-US" sz="1050" smtClean="0">
                <a:solidFill>
                  <a:srgbClr val="6A9955"/>
                </a:solidFill>
                <a:latin typeface="Consolas" panose="020B0609020204030204" pitchFamily="49" charset="0"/>
              </a:rPr>
              <a:t>文件的表头读取出来</a:t>
            </a:r>
            <a:endParaRPr lang="zh-CN" altLang="en-US" sz="105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05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endParaRPr lang="en-US" altLang="zh-CN" sz="105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05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5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050">
                <a:solidFill>
                  <a:srgbClr val="6A9955"/>
                </a:solidFill>
                <a:latin typeface="Consolas" panose="020B0609020204030204" pitchFamily="49" charset="0"/>
              </a:rPr>
              <a:t>循环处理确认表中除表头外的每一行数据</a:t>
            </a:r>
            <a:endParaRPr lang="zh-CN" altLang="en-US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05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endParaRPr lang="en-US" altLang="zh-CN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05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05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050">
                <a:solidFill>
                  <a:srgbClr val="6A9955"/>
                </a:solidFill>
                <a:latin typeface="Consolas" panose="020B0609020204030204" pitchFamily="49" charset="0"/>
              </a:rPr>
              <a:t>根据获取的员工名字拼接出新文件名</a:t>
            </a:r>
            <a:endParaRPr lang="zh-CN" altLang="en-US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05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endParaRPr lang="en-US" altLang="zh-CN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05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05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050">
                <a:solidFill>
                  <a:srgbClr val="6A9955"/>
                </a:solidFill>
                <a:latin typeface="Consolas" panose="020B0609020204030204" pitchFamily="49" charset="0"/>
              </a:rPr>
              <a:t>拼接新文件路径</a:t>
            </a:r>
            <a:endParaRPr lang="zh-CN" altLang="en-US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05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endParaRPr lang="en-US" altLang="zh-CN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05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sz="105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05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05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050">
                <a:solidFill>
                  <a:srgbClr val="6A9955"/>
                </a:solidFill>
                <a:latin typeface="Consolas" panose="020B0609020204030204" pitchFamily="49" charset="0"/>
              </a:rPr>
              <a:t>创建新文件并添加数据</a:t>
            </a:r>
            <a:endParaRPr lang="zh-CN" altLang="en-US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05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endParaRPr lang="en-US" altLang="zh-CN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05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05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050">
                <a:solidFill>
                  <a:srgbClr val="6A9955"/>
                </a:solidFill>
                <a:latin typeface="Consolas" panose="020B0609020204030204" pitchFamily="49" charset="0"/>
              </a:rPr>
              <a:t>将文件对象转换为</a:t>
            </a:r>
            <a:r>
              <a:rPr lang="en-US" altLang="zh-CN" sz="1050">
                <a:solidFill>
                  <a:srgbClr val="6A9955"/>
                </a:solidFill>
                <a:latin typeface="Consolas" panose="020B0609020204030204" pitchFamily="49" charset="0"/>
              </a:rPr>
              <a:t>DictWriter</a:t>
            </a:r>
            <a:r>
              <a:rPr lang="zh-CN" altLang="en-US" sz="1050">
                <a:solidFill>
                  <a:srgbClr val="6A9955"/>
                </a:solidFill>
                <a:latin typeface="Consolas" panose="020B0609020204030204" pitchFamily="49" charset="0"/>
              </a:rPr>
              <a:t>对象</a:t>
            </a:r>
            <a:endParaRPr lang="zh-CN" altLang="en-US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05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endParaRPr lang="en-US" altLang="zh-CN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05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05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050">
                <a:solidFill>
                  <a:srgbClr val="6A9955"/>
                </a:solidFill>
                <a:latin typeface="Consolas" panose="020B0609020204030204" pitchFamily="49" charset="0"/>
              </a:rPr>
              <a:t>写入表头</a:t>
            </a:r>
            <a:endParaRPr lang="zh-CN" altLang="en-US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05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endParaRPr lang="en-US" altLang="zh-CN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05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05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050">
                <a:solidFill>
                  <a:srgbClr val="6A9955"/>
                </a:solidFill>
                <a:latin typeface="Consolas" panose="020B0609020204030204" pitchFamily="49" charset="0"/>
              </a:rPr>
              <a:t>写入数据</a:t>
            </a:r>
            <a:endParaRPr lang="zh-CN" altLang="en-US" sz="105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05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endParaRPr lang="en-US" altLang="zh-CN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0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五</a:t>
            </a:r>
            <a:r>
              <a:rPr lang="zh-CN" altLang="en-US" smtClean="0"/>
              <a:t>、知识总结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83518"/>
            <a:ext cx="7822406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2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一、库与模块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278136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9552" y="1061323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就是一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文件，它一般实现独立的功能。对比来说，库则是多个功能模块的集合，实现更复合的功能，以解决某个场景问题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2771800" y="3055254"/>
            <a:ext cx="469473" cy="380592"/>
          </a:xfrm>
          <a:prstGeom prst="cube">
            <a:avLst/>
          </a:prstGeom>
          <a:solidFill>
            <a:srgbClr val="FF8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立方体 9"/>
          <p:cNvSpPr/>
          <p:nvPr/>
        </p:nvSpPr>
        <p:spPr>
          <a:xfrm>
            <a:off x="4499992" y="2606818"/>
            <a:ext cx="469473" cy="380592"/>
          </a:xfrm>
          <a:prstGeom prst="cube">
            <a:avLst/>
          </a:prstGeom>
          <a:solidFill>
            <a:srgbClr val="FF8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立方体 10"/>
          <p:cNvSpPr/>
          <p:nvPr/>
        </p:nvSpPr>
        <p:spPr>
          <a:xfrm>
            <a:off x="4297465" y="2816986"/>
            <a:ext cx="469473" cy="380592"/>
          </a:xfrm>
          <a:prstGeom prst="cube">
            <a:avLst/>
          </a:prstGeom>
          <a:solidFill>
            <a:srgbClr val="FF8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立方体 11"/>
          <p:cNvSpPr/>
          <p:nvPr/>
        </p:nvSpPr>
        <p:spPr>
          <a:xfrm>
            <a:off x="4998935" y="2606818"/>
            <a:ext cx="469473" cy="380592"/>
          </a:xfrm>
          <a:prstGeom prst="cube">
            <a:avLst/>
          </a:prstGeom>
          <a:solidFill>
            <a:srgbClr val="FF8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立方体 12"/>
          <p:cNvSpPr/>
          <p:nvPr/>
        </p:nvSpPr>
        <p:spPr>
          <a:xfrm>
            <a:off x="4788024" y="2822842"/>
            <a:ext cx="469473" cy="380592"/>
          </a:xfrm>
          <a:prstGeom prst="cube">
            <a:avLst/>
          </a:prstGeom>
          <a:solidFill>
            <a:srgbClr val="FF8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5465566" y="2621058"/>
            <a:ext cx="469473" cy="380592"/>
          </a:xfrm>
          <a:prstGeom prst="cube">
            <a:avLst/>
          </a:prstGeom>
          <a:solidFill>
            <a:srgbClr val="FF8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立方体 14"/>
          <p:cNvSpPr/>
          <p:nvPr/>
        </p:nvSpPr>
        <p:spPr>
          <a:xfrm>
            <a:off x="5254655" y="2822842"/>
            <a:ext cx="469473" cy="380592"/>
          </a:xfrm>
          <a:prstGeom prst="cube">
            <a:avLst/>
          </a:prstGeom>
          <a:solidFill>
            <a:srgbClr val="FF8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立方体 16"/>
          <p:cNvSpPr/>
          <p:nvPr/>
        </p:nvSpPr>
        <p:spPr>
          <a:xfrm>
            <a:off x="4206276" y="2067694"/>
            <a:ext cx="1949900" cy="1378352"/>
          </a:xfrm>
          <a:prstGeom prst="cube">
            <a:avLst/>
          </a:prstGeom>
          <a:solidFill>
            <a:srgbClr val="FF87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83370" y="3507854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1600" b="1">
              <a:solidFill>
                <a:srgbClr val="FF52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27984" y="3507854"/>
            <a:ext cx="14414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smtClean="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1600" b="1" smtClean="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b="1" smtClean="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smtClean="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多个模块的集合</a:t>
            </a:r>
            <a:endParaRPr lang="zh-CN" altLang="en-US" sz="1400">
              <a:solidFill>
                <a:srgbClr val="FF52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09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552" y="126631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引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个库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模块语法：</a:t>
            </a:r>
            <a:r>
              <a:rPr lang="en-US" altLang="zh-CN">
                <a:solidFill>
                  <a:srgbClr val="402C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en-US" altLang="zh-CN" smtClean="0">
                <a:solidFill>
                  <a:srgbClr val="402C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mtClean="0">
                <a:solidFill>
                  <a:srgbClr val="402C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库名</a:t>
            </a:r>
            <a:r>
              <a:rPr lang="en-US" altLang="zh-CN" smtClean="0">
                <a:solidFill>
                  <a:srgbClr val="402C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mtClean="0">
                <a:solidFill>
                  <a:srgbClr val="402C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模块名</a:t>
            </a:r>
            <a:endParaRPr lang="en-US" altLang="zh-CN" smtClean="0">
              <a:solidFill>
                <a:srgbClr val="402C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9552" y="1851670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例如，引入一个名为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的模块，写法如下：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endParaRPr lang="en-US" altLang="zh-CN" smtClean="0">
              <a:solidFill>
                <a:srgbClr val="402C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solidFill>
                <a:srgbClr val="402C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之后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所有的功能语句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，就任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调用，如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csv.reader()</a:t>
            </a: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如果只用模块中的某一函数或库中的某一模块，写法如下：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5582" y="2427734"/>
            <a:ext cx="279228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mtClean="0">
                <a:solidFill>
                  <a:srgbClr val="4EC9B0"/>
                </a:solidFill>
                <a:latin typeface="Consolas" panose="020B0609020204030204" pitchFamily="49" charset="0"/>
              </a:rPr>
              <a:t>csv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4046880"/>
            <a:ext cx="460851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4EC9B0"/>
                </a:solidFill>
                <a:latin typeface="Consolas" panose="020B0609020204030204" pitchFamily="49" charset="0"/>
              </a:rPr>
              <a:t>csv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DCDCAA"/>
                </a:solidFill>
                <a:latin typeface="Consolas" panose="020B0609020204030204" pitchFamily="49" charset="0"/>
              </a:rPr>
              <a:t>reader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一、库与模块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800600" y="2427734"/>
            <a:ext cx="2867744" cy="369332"/>
          </a:xfrm>
          <a:prstGeom prst="rect">
            <a:avLst/>
          </a:prstGeom>
          <a:solidFill>
            <a:schemeClr val="dk1"/>
          </a:solidFill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课堂练习一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9552" y="2285459"/>
            <a:ext cx="8064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程序报错？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9552" y="2706474"/>
            <a:ext cx="8064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312E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需要将</a:t>
            </a:r>
            <a:r>
              <a:rPr lang="zh-CN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random</a:t>
            </a:r>
            <a:r>
              <a:rPr lang="zh-CN" altLang="zh-CN">
                <a:solidFill>
                  <a:srgbClr val="312E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加在第一行</a:t>
            </a:r>
            <a:endParaRPr lang="en-US" altLang="zh-CN">
              <a:solidFill>
                <a:srgbClr val="312E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1131590"/>
            <a:ext cx="504056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randint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3219822"/>
            <a:ext cx="504056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mtClean="0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4EC9B0"/>
                </a:solidFill>
                <a:latin typeface="Consolas" panose="020B0609020204030204" pitchFamily="49" charset="0"/>
              </a:rPr>
              <a:t>rd</a:t>
            </a:r>
            <a:endParaRPr lang="en-US" altLang="zh-CN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>
                <a:solidFill>
                  <a:srgbClr val="4EC9B0"/>
                </a:solidFill>
                <a:latin typeface="Consolas" panose="020B0609020204030204" pitchFamily="49" charset="0"/>
              </a:rPr>
              <a:t>rd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randint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28588" y="51470"/>
            <a:ext cx="6500812" cy="32702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mtClean="0"/>
              <a:t>一、库与模块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39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一、库与模块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552" y="62753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课堂练习二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07904" y="1059582"/>
            <a:ext cx="5040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下面说法正确的是</a:t>
            </a:r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6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个程序错了，第二个程序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对了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个对了，第二个错了，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要放在最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个都对了，但是第二个程序中引入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与引入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库最好放最前面两行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D.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两个程序都会报错。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707904" y="4197815"/>
            <a:ext cx="4896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sz="1600" b="1" smtClean="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600" b="1" smtClean="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539552" y="1059582"/>
            <a:ext cx="3161042" cy="3652841"/>
            <a:chOff x="546862" y="1059582"/>
            <a:chExt cx="3161042" cy="3652841"/>
          </a:xfrm>
        </p:grpSpPr>
        <p:sp>
          <p:nvSpPr>
            <p:cNvPr id="8" name="矩形 7"/>
            <p:cNvSpPr/>
            <p:nvPr/>
          </p:nvSpPr>
          <p:spPr>
            <a:xfrm>
              <a:off x="546862" y="1059582"/>
              <a:ext cx="3161042" cy="3652841"/>
            </a:xfrm>
            <a:prstGeom prst="rect">
              <a:avLst/>
            </a:prstGeom>
            <a:solidFill>
              <a:srgbClr val="FAE3D3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smtClean="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 smtClean="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 smtClean="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 smtClean="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 smtClean="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 smtClean="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 smtClean="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 smtClean="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 smtClean="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 dirty="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683568" y="1391063"/>
              <a:ext cx="2841921" cy="1036671"/>
            </a:xfrm>
            <a:prstGeom prst="rect">
              <a:avLst/>
            </a:prstGeom>
            <a:solidFill>
              <a:srgbClr val="FF7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83568" y="3075806"/>
              <a:ext cx="2841921" cy="1465328"/>
            </a:xfrm>
            <a:prstGeom prst="rect">
              <a:avLst/>
            </a:prstGeom>
            <a:solidFill>
              <a:srgbClr val="FF7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11560" y="1131590"/>
              <a:ext cx="954107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smtClean="0">
                  <a:solidFill>
                    <a:srgbClr val="FF521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第一个程序</a:t>
              </a:r>
              <a:endParaRPr lang="en-US" altLang="zh-CN" sz="1200" smtClean="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20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200" smtClean="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20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200" smtClean="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20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200" smtClean="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20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200" smtClean="0">
                  <a:solidFill>
                    <a:srgbClr val="FF521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1200" smtClean="0">
                  <a:solidFill>
                    <a:srgbClr val="FF521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200" smtClean="0">
                  <a:solidFill>
                    <a:srgbClr val="FF521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第二个程序</a:t>
              </a:r>
              <a:endParaRPr lang="zh-CN" altLang="en-US" sz="1200">
                <a:solidFill>
                  <a:srgbClr val="FF52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19734" y="1419622"/>
              <a:ext cx="2456122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第一行：引入</a:t>
              </a:r>
              <a:r>
                <a:rPr lang="en-US" altLang="zh-CN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random</a:t>
              </a:r>
              <a:r>
                <a:rPr lang="zh-CN" altLang="en-US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r>
                <a:rPr lang="en-US" altLang="zh-CN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endPara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第二行：使用</a:t>
              </a:r>
              <a:r>
                <a:rPr lang="en-US" altLang="zh-CN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random</a:t>
              </a:r>
              <a:r>
                <a:rPr lang="zh-CN" altLang="en-US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模块的语句</a:t>
              </a:r>
              <a:endPara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第三行：打印函数</a:t>
              </a:r>
              <a:endPara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第一行：引入</a:t>
              </a:r>
              <a:r>
                <a:rPr lang="en-US" altLang="zh-CN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pandas</a:t>
              </a:r>
              <a:r>
                <a:rPr lang="zh-CN" altLang="en-US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</a:t>
              </a:r>
              <a:endPara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第二行：使用</a:t>
              </a:r>
              <a:r>
                <a:rPr lang="en-US" altLang="zh-CN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pandas</a:t>
              </a:r>
              <a:r>
                <a:rPr lang="zh-CN" altLang="en-US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库中的语句</a:t>
              </a:r>
              <a:endPara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第三行：引入</a:t>
              </a:r>
              <a:r>
                <a:rPr lang="en-US" altLang="zh-CN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random</a:t>
              </a:r>
              <a:r>
                <a:rPr lang="zh-CN" altLang="en-US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endPara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第四行：使用</a:t>
              </a:r>
              <a:r>
                <a:rPr lang="en-US" altLang="zh-CN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random</a:t>
              </a:r>
              <a:r>
                <a:rPr lang="zh-CN" altLang="en-US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模块的语句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16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98639" y="19735"/>
            <a:ext cx="38252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lvl="2" indent="0"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、数据编码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608" y="791128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 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9188"/>
              </p:ext>
            </p:extLst>
          </p:nvPr>
        </p:nvGraphicFramePr>
        <p:xfrm>
          <a:off x="683568" y="627064"/>
          <a:ext cx="7704657" cy="41130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68219">
                  <a:extLst>
                    <a:ext uri="{9D8B030D-6E8A-4147-A177-3AD203B41FA5}">
                      <a16:colId xmlns:a16="http://schemas.microsoft.com/office/drawing/2014/main" val="3230421501"/>
                    </a:ext>
                  </a:extLst>
                </a:gridCol>
                <a:gridCol w="2568219">
                  <a:extLst>
                    <a:ext uri="{9D8B030D-6E8A-4147-A177-3AD203B41FA5}">
                      <a16:colId xmlns:a16="http://schemas.microsoft.com/office/drawing/2014/main" val="3959563494"/>
                    </a:ext>
                  </a:extLst>
                </a:gridCol>
                <a:gridCol w="2568219">
                  <a:extLst>
                    <a:ext uri="{9D8B030D-6E8A-4147-A177-3AD203B41FA5}">
                      <a16:colId xmlns:a16="http://schemas.microsoft.com/office/drawing/2014/main" val="4046333868"/>
                    </a:ext>
                  </a:extLst>
                </a:gridCol>
              </a:tblGrid>
              <a:tr h="462192">
                <a:tc>
                  <a:txBody>
                    <a:bodyPr/>
                    <a:lstStyle/>
                    <a:p>
                      <a:r>
                        <a:rPr lang="zh-CN" altLang="en-US" smtClean="0"/>
                        <a:t>编码表</a:t>
                      </a: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5F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适用性</a:t>
                      </a: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5F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特点</a:t>
                      </a:r>
                      <a:endParaRPr lang="zh-CN" altLang="en-US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5F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180261"/>
                  </a:ext>
                </a:extLst>
              </a:tr>
              <a:tr h="855188">
                <a:tc>
                  <a:txBody>
                    <a:bodyPr/>
                    <a:lstStyle/>
                    <a:p>
                      <a:r>
                        <a:rPr lang="en-US" altLang="zh-CN" smtClean="0"/>
                        <a:t>ASCII</a:t>
                      </a:r>
                      <a:r>
                        <a:rPr lang="zh-CN" altLang="en-US" smtClean="0"/>
                        <a:t>码</a:t>
                      </a: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DA47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英文大小写，字符，不支持中文</a:t>
                      </a: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DA47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r>
                        <a:rPr lang="zh-CN" altLang="en-US" smtClean="0"/>
                        <a:t>个字节，占用空间小</a:t>
                      </a: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DA4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90889"/>
                  </a:ext>
                </a:extLst>
              </a:tr>
              <a:tr h="864671">
                <a:tc>
                  <a:txBody>
                    <a:bodyPr/>
                    <a:lstStyle/>
                    <a:p>
                      <a:r>
                        <a:rPr lang="en-US" altLang="zh-CN" smtClean="0"/>
                        <a:t>GB2312</a:t>
                      </a:r>
                      <a:r>
                        <a:rPr lang="zh-CN" altLang="en-US" smtClean="0"/>
                        <a:t>码、</a:t>
                      </a:r>
                      <a:r>
                        <a:rPr lang="en-US" altLang="zh-CN" smtClean="0"/>
                        <a:t>GBK</a:t>
                      </a:r>
                      <a:r>
                        <a:rPr lang="zh-CN" altLang="en-US" smtClean="0"/>
                        <a:t>码</a:t>
                      </a:r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D1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支持中文</a:t>
                      </a:r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D1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r>
                        <a:rPr lang="zh-CN" altLang="en-US" smtClean="0"/>
                        <a:t>个字节，</a:t>
                      </a:r>
                      <a:endParaRPr lang="en-US" altLang="zh-CN" smtClean="0"/>
                    </a:p>
                    <a:p>
                      <a:r>
                        <a:rPr lang="en-US" altLang="zh-CN" smtClean="0"/>
                        <a:t>GBK</a:t>
                      </a:r>
                      <a:r>
                        <a:rPr lang="zh-CN" altLang="en-US" smtClean="0"/>
                        <a:t>码是</a:t>
                      </a:r>
                      <a:r>
                        <a:rPr lang="en-US" altLang="zh-CN" smtClean="0"/>
                        <a:t>GB2312</a:t>
                      </a:r>
                      <a:r>
                        <a:rPr lang="zh-CN" altLang="en-US" smtClean="0"/>
                        <a:t>的升级</a:t>
                      </a:r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D1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379533"/>
                  </a:ext>
                </a:extLst>
              </a:tr>
              <a:tr h="938575">
                <a:tc>
                  <a:txBody>
                    <a:bodyPr/>
                    <a:lstStyle/>
                    <a:p>
                      <a:r>
                        <a:rPr lang="en-US" altLang="zh-CN" smtClean="0"/>
                        <a:t>UTF-8</a:t>
                      </a:r>
                      <a:r>
                        <a:rPr lang="zh-CN" altLang="en-US" smtClean="0"/>
                        <a:t>码</a:t>
                      </a: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DA47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支持国际语言</a:t>
                      </a: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DA47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变长字节，英文</a:t>
                      </a:r>
                      <a:r>
                        <a:rPr lang="en-US" altLang="zh-CN" smtClean="0"/>
                        <a:t>1</a:t>
                      </a:r>
                      <a:r>
                        <a:rPr lang="zh-CN" altLang="en-US" smtClean="0"/>
                        <a:t>个字节，中文</a:t>
                      </a:r>
                      <a:r>
                        <a:rPr lang="en-US" altLang="zh-CN" smtClean="0"/>
                        <a:t>3</a:t>
                      </a:r>
                      <a:r>
                        <a:rPr lang="zh-CN" altLang="en-US" smtClean="0"/>
                        <a:t>个字节</a:t>
                      </a:r>
                      <a:endParaRPr lang="en-US" altLang="zh-CN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DA4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294284"/>
                  </a:ext>
                </a:extLst>
              </a:tr>
              <a:tr h="992408">
                <a:tc>
                  <a:txBody>
                    <a:bodyPr/>
                    <a:lstStyle/>
                    <a:p>
                      <a:r>
                        <a:rPr lang="en-US" altLang="zh-CN" smtClean="0"/>
                        <a:t>UTF-8-SIG</a:t>
                      </a:r>
                      <a:r>
                        <a:rPr lang="zh-CN" altLang="en-US" smtClean="0"/>
                        <a:t>码</a:t>
                      </a:r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D1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支持国际语言</a:t>
                      </a:r>
                    </a:p>
                    <a:p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ED1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适用带有字节顺序标记</a:t>
                      </a:r>
                      <a:r>
                        <a:rPr lang="en-US" altLang="zh-CN" smtClean="0"/>
                        <a:t>(BOM)</a:t>
                      </a:r>
                      <a:r>
                        <a:rPr lang="zh-CN" altLang="en-US" smtClean="0"/>
                        <a:t>的文件</a:t>
                      </a:r>
                      <a:endParaRPr lang="en-US" altLang="zh-CN" smtClean="0"/>
                    </a:p>
                  </a:txBody>
                  <a:tcPr>
                    <a:solidFill>
                      <a:srgbClr val="FED1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581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9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50917"/>
  <p:tag name="MH_LIBRARY" val="GRAPHIC"/>
  <p:tag name="MH_ORDER" val="Oval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50917"/>
  <p:tag name="MH_LIBRARY" val="GRAPHIC"/>
  <p:tag name="MH_ORDER" val="Oval 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50917"/>
  <p:tag name="MH_LIBRARY" val="GRAPHIC"/>
  <p:tag name="MH_ORDER" val="Oval 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50917"/>
  <p:tag name="MH_LIBRARY" val="GRAPHIC"/>
  <p:tag name="MH_ORDER" val="Oval 7"/>
</p:tagLst>
</file>

<file path=ppt/theme/theme1.xml><?xml version="1.0" encoding="utf-8"?>
<a:theme xmlns:a="http://schemas.openxmlformats.org/drawingml/2006/main" name="厦门盈趣官方PPT模板V1.1（精简版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厦门盈趣官方PPT模板V1.1（精简版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厦门盈趣官方PPT模板V1.1（精简版）</Template>
  <TotalTime>7952</TotalTime>
  <Words>3583</Words>
  <Application>Microsoft Office PowerPoint</Application>
  <PresentationFormat>全屏显示(16:9)</PresentationFormat>
  <Paragraphs>607</Paragraphs>
  <Slides>47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华文中宋</vt:lpstr>
      <vt:lpstr>宋体</vt:lpstr>
      <vt:lpstr>微软雅黑</vt:lpstr>
      <vt:lpstr>微软雅黑</vt:lpstr>
      <vt:lpstr>Arial</vt:lpstr>
      <vt:lpstr>Calibri</vt:lpstr>
      <vt:lpstr>Consolas</vt:lpstr>
      <vt:lpstr>Times New Roman</vt:lpstr>
      <vt:lpstr>厦门盈趣官方PPT模板V1.1（精简版）</vt:lpstr>
      <vt:lpstr>1_厦门盈趣官方PPT模板V1.1（精简版）</vt:lpstr>
      <vt:lpstr>厦门盈趣科技股份有限公司 python操作csv文件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陈毓贤</cp:lastModifiedBy>
  <cp:revision>422</cp:revision>
  <dcterms:created xsi:type="dcterms:W3CDTF">2015-09-25T03:50:27Z</dcterms:created>
  <dcterms:modified xsi:type="dcterms:W3CDTF">2022-11-15T03:31:07Z</dcterms:modified>
</cp:coreProperties>
</file>