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8" r:id="rId2"/>
    <p:sldMasterId id="2147483690" r:id="rId3"/>
  </p:sldMasterIdLst>
  <p:notesMasterIdLst>
    <p:notesMasterId r:id="rId15"/>
  </p:notesMasterIdLst>
  <p:sldIdLst>
    <p:sldId id="513" r:id="rId4"/>
    <p:sldId id="604" r:id="rId5"/>
    <p:sldId id="605" r:id="rId6"/>
    <p:sldId id="606" r:id="rId7"/>
    <p:sldId id="608" r:id="rId8"/>
    <p:sldId id="603" r:id="rId9"/>
    <p:sldId id="610" r:id="rId10"/>
    <p:sldId id="611" r:id="rId11"/>
    <p:sldId id="612" r:id="rId12"/>
    <p:sldId id="609" r:id="rId13"/>
    <p:sldId id="607" r:id="rId14"/>
  </p:sldIdLst>
  <p:sldSz cx="12192000" cy="6858000"/>
  <p:notesSz cx="6858000" cy="9144000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A159E51-F4D2-4746-9579-8704CE153347}">
          <p14:sldIdLst>
            <p14:sldId id="513"/>
            <p14:sldId id="604"/>
            <p14:sldId id="605"/>
            <p14:sldId id="606"/>
            <p14:sldId id="608"/>
            <p14:sldId id="603"/>
            <p14:sldId id="610"/>
            <p14:sldId id="611"/>
            <p14:sldId id="612"/>
            <p14:sldId id="609"/>
            <p14:sldId id="6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7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FAA"/>
    <a:srgbClr val="FC6204"/>
    <a:srgbClr val="094060"/>
    <a:srgbClr val="465261"/>
    <a:srgbClr val="EAEFF7"/>
    <a:srgbClr val="002060"/>
    <a:srgbClr val="148CD6"/>
    <a:srgbClr val="FFC000"/>
    <a:srgbClr val="09405E"/>
    <a:srgbClr val="0A4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2" autoAdjust="0"/>
    <p:restoredTop sz="86501" autoAdjust="0"/>
  </p:normalViewPr>
  <p:slideViewPr>
    <p:cSldViewPr snapToGrid="0" showGuides="1">
      <p:cViewPr varScale="1">
        <p:scale>
          <a:sx n="139" d="100"/>
          <a:sy n="139" d="100"/>
        </p:scale>
        <p:origin x="1800" y="84"/>
      </p:cViewPr>
      <p:guideLst>
        <p:guide orient="horz" pos="2144"/>
        <p:guide pos="3805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24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2019300"/>
            <a:ext cx="12192000" cy="2194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96425" y="4342730"/>
            <a:ext cx="5525367" cy="212379"/>
            <a:chOff x="196424" y="4342728"/>
            <a:chExt cx="5525366" cy="212379"/>
          </a:xfrm>
        </p:grpSpPr>
        <p:sp>
          <p:nvSpPr>
            <p:cNvPr id="24" name="矩形 23"/>
            <p:cNvSpPr/>
            <p:nvPr/>
          </p:nvSpPr>
          <p:spPr>
            <a:xfrm>
              <a:off x="196424" y="4342728"/>
              <a:ext cx="212379" cy="212379"/>
            </a:xfrm>
            <a:prstGeom prst="rect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14278" y="4449963"/>
              <a:ext cx="5407512" cy="0"/>
            </a:xfrm>
            <a:prstGeom prst="straightConnector1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 userDrawn="1"/>
        </p:nvGrpSpPr>
        <p:grpSpPr>
          <a:xfrm>
            <a:off x="8420101" y="1745119"/>
            <a:ext cx="3687919" cy="212379"/>
            <a:chOff x="8420100" y="1745118"/>
            <a:chExt cx="3687918" cy="212379"/>
          </a:xfrm>
        </p:grpSpPr>
        <p:sp>
          <p:nvSpPr>
            <p:cNvPr id="27" name="矩形 26"/>
            <p:cNvSpPr/>
            <p:nvPr userDrawn="1"/>
          </p:nvSpPr>
          <p:spPr>
            <a:xfrm rot="10800000">
              <a:off x="11895639" y="1745118"/>
              <a:ext cx="212379" cy="212379"/>
            </a:xfrm>
            <a:prstGeom prst="rect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solidFill>
                    <a:srgbClr val="1A7BAE"/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8" name="直接箭头连接符 27"/>
            <p:cNvCxnSpPr/>
            <p:nvPr userDrawn="1"/>
          </p:nvCxnSpPr>
          <p:spPr>
            <a:xfrm flipH="1">
              <a:off x="8420100" y="1859315"/>
              <a:ext cx="3570064" cy="0"/>
            </a:xfrm>
            <a:prstGeom prst="straightConnector1">
              <a:avLst/>
            </a:prstGeom>
            <a:ln w="12700" cap="rnd">
              <a:solidFill>
                <a:srgbClr val="1A7BAE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 userDrawn="1"/>
        </p:nvSpPr>
        <p:spPr>
          <a:xfrm>
            <a:off x="11458577" y="10125"/>
            <a:ext cx="73342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85ABC-8AAC-45E5-930E-730D4F8A9D14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‹#›</a:t>
            </a:fld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 rot="10800000">
            <a:off x="11735675" y="6581746"/>
            <a:ext cx="140967" cy="276255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1" name="矩形 10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3" name="文本框 12"/>
          <p:cNvSpPr txBox="1"/>
          <p:nvPr userDrawn="1"/>
        </p:nvSpPr>
        <p:spPr>
          <a:xfrm>
            <a:off x="8808099" y="6435924"/>
            <a:ext cx="29980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深圳综合粒子设施研究院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21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0" y="273056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76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813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2418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232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1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09CC8-FBAF-D118-CE7D-267F051EB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6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99AFE-341F-3A79-BA71-2009F6FDA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408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6C4EA-3F66-7214-88C2-0BF4038FB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08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404BCE-C58B-556F-F396-FA54B8091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96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B68F5-281B-C571-F435-339A07B2C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4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75367" y="2"/>
            <a:ext cx="140967" cy="962147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695400" y="908720"/>
            <a:ext cx="468052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5401" y="200834"/>
            <a:ext cx="7928835" cy="55399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3000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Add the Text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58577" y="10125"/>
            <a:ext cx="73342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85ABC-8AAC-45E5-930E-730D4F8A9D14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‹#›</a:t>
            </a:fld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 rot="10800000">
            <a:off x="11735675" y="6581746"/>
            <a:ext cx="140967" cy="276255"/>
            <a:chOff x="281524" y="0"/>
            <a:chExt cx="105725" cy="721610"/>
          </a:xfrm>
          <a:solidFill>
            <a:schemeClr val="accent4"/>
          </a:solidFill>
        </p:grpSpPr>
        <p:sp>
          <p:nvSpPr>
            <p:cNvPr id="14" name="矩形 13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文本框 15"/>
          <p:cNvSpPr txBox="1"/>
          <p:nvPr userDrawn="1"/>
        </p:nvSpPr>
        <p:spPr>
          <a:xfrm>
            <a:off x="8808099" y="6435924"/>
            <a:ext cx="2998060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深圳综合粒子设施研究院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62F79D5-B929-1440-1816-8841982F9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6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315CA317-8815-4C06-B683-401D917A125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3865" y="257339"/>
            <a:ext cx="474663" cy="290512"/>
            <a:chOff x="0" y="0"/>
            <a:chExt cx="714375" cy="438150"/>
          </a:xfrm>
        </p:grpSpPr>
        <p:sp>
          <p:nvSpPr>
            <p:cNvPr id="3" name="燕尾形 4">
              <a:extLst>
                <a:ext uri="{FF2B5EF4-FFF2-40B4-BE49-F238E27FC236}">
                  <a16:creationId xmlns:a16="http://schemas.microsoft.com/office/drawing/2014/main" id="{F194D4F1-7DB6-4187-9DD0-7962818F6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" name="燕尾形 5">
              <a:extLst>
                <a:ext uri="{FF2B5EF4-FFF2-40B4-BE49-F238E27FC236}">
                  <a16:creationId xmlns:a16="http://schemas.microsoft.com/office/drawing/2014/main" id="{403CF3CA-AC29-40A3-908C-84FE9DB99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75F580-5C41-5485-BDF9-89B78D7AA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622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70" y="273056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A6E422-7BCB-B7C1-3584-8A9F7AC5C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94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1ADA11-0CA5-7240-DD25-174BFC7DE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60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310D40-7C39-6C2C-5D0C-C1946DF87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834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58EAE-F6E1-5A1E-62B9-A29013D98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C5065-FF2D-4AF9-9993-DC80EA82C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43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2C8852C-98A1-441B-9364-2C12EEA66A7D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2024/7/8</a:t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458577" y="10125"/>
            <a:ext cx="73342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45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5685ABC-8AAC-45E5-930E-730D4F8A9D14}" type="slidenum"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‹#›</a:t>
            </a:fld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51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0703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2347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2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009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406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5255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63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9CD78C-9B67-AEAC-1A95-2D996F35E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E571F-8442-4022-B684-37DBD04B9FE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75A9774-535E-5F30-1CA5-A61AB763DCD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00"/>
            <a:ext cx="3536918" cy="735314"/>
          </a:xfrm>
          <a:prstGeom prst="rect">
            <a:avLst/>
          </a:prstGeom>
        </p:spPr>
      </p:pic>
      <p:pic>
        <p:nvPicPr>
          <p:cNvPr id="6" name="图片 2">
            <a:extLst>
              <a:ext uri="{FF2B5EF4-FFF2-40B4-BE49-F238E27FC236}">
                <a16:creationId xmlns:a16="http://schemas.microsoft.com/office/drawing/2014/main" id="{E9339A6B-26BA-13B0-7BB0-4478FD84C7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63236" y="0"/>
            <a:ext cx="722876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38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9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222"/>
          <a:stretch>
            <a:fillRect/>
          </a:stretch>
        </p:blipFill>
        <p:spPr bwMode="auto">
          <a:xfrm>
            <a:off x="0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01C2A9-B955-CB06-FAC0-38E1943E5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F4D73"/>
                </a:solidFill>
              </a:defRPr>
            </a:lvl1pPr>
          </a:lstStyle>
          <a:p>
            <a:fld id="{6D4C5065-FF2D-4AF9-9993-DC80EA82CC7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1" name="图片 20" descr="文本&#10;&#10;描述已自动生成">
            <a:extLst>
              <a:ext uri="{FF2B5EF4-FFF2-40B4-BE49-F238E27FC236}">
                <a16:creationId xmlns:a16="http://schemas.microsoft.com/office/drawing/2014/main" id="{DB5AAD14-203F-F766-49A2-BB9BBA2E70A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duotone>
              <a:prstClr val="black"/>
              <a:srgbClr val="106FA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70000" contras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0000"/>
            <a:ext cx="3536918" cy="7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7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189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377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754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594" indent="-228594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面形优化算法的多语言实现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33F9C9-BBEC-7C33-F14E-6660E827EDE4}"/>
                  </a:ext>
                </a:extLst>
              </p:cNvPr>
              <p:cNvSpPr txBox="1"/>
              <p:nvPr/>
            </p:nvSpPr>
            <p:spPr>
              <a:xfrm>
                <a:off x="471013" y="1653235"/>
                <a:ext cx="6094878" cy="3927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考虑到热补偿，最终变形可以用</a:t>
                </a: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MHCKF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模型表示为：</a:t>
                </a:r>
              </a:p>
              <a:p>
                <a:pPr algn="ctr">
                  <a:lnSpc>
                    <a:spcPct val="150000"/>
                  </a:lnSpc>
                  <a:tabLst>
                    <a:tab pos="2635250" algn="ctr"/>
                    <a:tab pos="6416040" algn="r"/>
                  </a:tabLst>
                  <a:defRPr/>
                </a:pPr>
                <a14:m>
                  <m:oMath xmlns:m="http://schemas.openxmlformats.org/officeDocument/2006/math"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sz="14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是电加热片的响应函数；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是施加在加热片上的一系列热通量；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是由加工、夹紧、重力等引起的初始变形；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是由</a:t>
                </a: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射线功率引起的子午方向上的变形；</a:t>
                </a: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表示实际最终变形。</a:t>
                </a:r>
                <a:endParaRPr lang="en-US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endParaRPr lang="en-US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marR="0" lvl="0" indent="-171450" algn="just" defTabSz="914400" latinLnBrk="0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r>
                  <a:rPr lang="en-US" altLang="zh-CN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zh-CN" altLang="en-US" sz="14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的最小二乘解可以写为：</a:t>
                </a:r>
                <a:endParaRPr lang="en-US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 algn="just" defTabSz="914400" latinLnBrk="0">
                  <a:lnSpc>
                    <a:spcPct val="150000"/>
                  </a:lnSpc>
                  <a:buClrTx/>
                  <a:buSzTx/>
                  <a:tabLst>
                    <a:tab pos="2635250" algn="ctr"/>
                    <a:tab pos="6416040" algn="r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4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CN" altLang="zh-CN" sz="1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400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zh-CN" altLang="zh-CN" sz="14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)(−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zh-CN" sz="14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400" kern="1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71450" indent="-1714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2635250" algn="ctr"/>
                    <a:tab pos="6416040" algn="r"/>
                  </a:tabLst>
                  <a:defRPr/>
                </a:pPr>
                <a:endParaRPr lang="zh-CN" altLang="zh-CN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33F9C9-BBEC-7C33-F14E-6660E827E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13" y="1653235"/>
                <a:ext cx="6094878" cy="3927807"/>
              </a:xfrm>
              <a:prstGeom prst="rect">
                <a:avLst/>
              </a:prstGeom>
              <a:blipFill>
                <a:blip r:embed="rId2"/>
                <a:stretch>
                  <a:fillRect l="-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7523DE1B-A1E2-BA9F-8E10-F4BA45B4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339" y="1577489"/>
            <a:ext cx="4540250" cy="32054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635CDF0-6686-CF06-7F75-DE9F8980577B}"/>
              </a:ext>
            </a:extLst>
          </p:cNvPr>
          <p:cNvSpPr txBox="1"/>
          <p:nvPr/>
        </p:nvSpPr>
        <p:spPr>
          <a:xfrm>
            <a:off x="7073339" y="4782969"/>
            <a:ext cx="4540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二维笛卡尔坐标系中的广义</a:t>
            </a:r>
            <a:r>
              <a:rPr lang="en-US" altLang="zh-CN" sz="1400" dirty="0"/>
              <a:t>MHCKF</a:t>
            </a:r>
            <a:r>
              <a:rPr lang="zh-CN" altLang="en-US" sz="1400" dirty="0"/>
              <a:t>模型的示意图</a:t>
            </a:r>
          </a:p>
        </p:txBody>
      </p:sp>
    </p:spTree>
    <p:extLst>
      <p:ext uri="{BB962C8B-B14F-4D97-AF65-F5344CB8AC3E}">
        <p14:creationId xmlns:p14="http://schemas.microsoft.com/office/powerpoint/2010/main" val="384780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55707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拓展：加权最小二乘法，信号去噪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96B273-6CE8-967C-673B-649667148F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4934" y="1079019"/>
            <a:ext cx="8335002" cy="3170252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C2A4E8F-1C70-E168-8E89-8191E375B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322172"/>
              </p:ext>
            </p:extLst>
          </p:nvPr>
        </p:nvGraphicFramePr>
        <p:xfrm>
          <a:off x="4022849" y="4355338"/>
          <a:ext cx="2560977" cy="640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393480" progId="Equation.DSMT4">
                  <p:embed/>
                </p:oleObj>
              </mc:Choice>
              <mc:Fallback>
                <p:oleObj name="Equation" r:id="rId3" imgW="1574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2849" y="4355338"/>
                        <a:ext cx="2560977" cy="640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BD6236C-89BF-A8AA-DC65-B30AD4FCC0F1}"/>
              </a:ext>
            </a:extLst>
          </p:cNvPr>
          <p:cNvSpPr txBox="1"/>
          <p:nvPr/>
        </p:nvSpPr>
        <p:spPr>
          <a:xfrm>
            <a:off x="882464" y="5143623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其中</a:t>
            </a:r>
            <a:r>
              <a:rPr lang="en-US" altLang="zh-CN" dirty="0"/>
              <a:t>D</a:t>
            </a:r>
            <a:r>
              <a:rPr lang="zh-CN" altLang="en-US" dirty="0"/>
              <a:t>是离散的二阶导算子或</a:t>
            </a:r>
            <a:r>
              <a:rPr lang="en-US" altLang="zh-CN" dirty="0"/>
              <a:t>TV</a:t>
            </a:r>
            <a:r>
              <a:rPr lang="zh-CN" altLang="en-US" dirty="0"/>
              <a:t>算子</a:t>
            </a:r>
          </a:p>
        </p:txBody>
      </p:sp>
    </p:spTree>
    <p:extLst>
      <p:ext uri="{BB962C8B-B14F-4D97-AF65-F5344CB8AC3E}">
        <p14:creationId xmlns:p14="http://schemas.microsoft.com/office/powerpoint/2010/main" val="3279083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小结以及计划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C51968-92DE-287F-8495-D1A12FA965CC}"/>
              </a:ext>
            </a:extLst>
          </p:cNvPr>
          <p:cNvSpPr txBox="1"/>
          <p:nvPr/>
        </p:nvSpPr>
        <p:spPr>
          <a:xfrm>
            <a:off x="995221" y="1472184"/>
            <a:ext cx="5735224" cy="875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面形补偿算法的</a:t>
            </a:r>
            <a:r>
              <a:rPr lang="en-US" altLang="zh-CN" dirty="0"/>
              <a:t>C++</a:t>
            </a:r>
            <a:r>
              <a:rPr lang="zh-CN" altLang="en-US" dirty="0"/>
              <a:t>实现已经完成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r>
              <a:rPr lang="en-US" altLang="zh-CN" dirty="0"/>
              <a:t>HLS</a:t>
            </a:r>
            <a:r>
              <a:rPr lang="zh-CN" altLang="en-US" dirty="0"/>
              <a:t>将其转化为硬件描述语言</a:t>
            </a:r>
            <a:r>
              <a:rPr lang="en-US" altLang="zh-CN" dirty="0"/>
              <a:t>——</a:t>
            </a:r>
            <a:r>
              <a:rPr lang="en-US" altLang="zh-CN" dirty="0" err="1"/>
              <a:t>verilog</a:t>
            </a:r>
            <a:r>
              <a:rPr lang="zh-CN" altLang="en-US" dirty="0"/>
              <a:t>或者</a:t>
            </a:r>
            <a:r>
              <a:rPr lang="en-US" altLang="zh-CN" dirty="0" err="1"/>
              <a:t>vhdl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81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4935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面形优化算法的多语言实现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49988" y="858290"/>
            <a:ext cx="10723663" cy="231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对于非负线性最小二乘法，多种语言都有现成的函数可以直接计算：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lsqlin(M, K, [], [], [], [], min_power,max_power );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 = 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LeastSquares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[M, K];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 = 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lsq_linear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(M, K, bounds=0).x  //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scipy.optimize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 = 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M.colPivHouseholderQr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().solve(K);  //Eigen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库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经检验计算结果相同，计算时间都小于毫秒量级。因此在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上就能满足模型优化的快速响应。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6BA379-8B37-695D-86E3-67E324A5E859}"/>
              </a:ext>
            </a:extLst>
          </p:cNvPr>
          <p:cNvSpPr txBox="1"/>
          <p:nvPr/>
        </p:nvSpPr>
        <p:spPr>
          <a:xfrm>
            <a:off x="1593841" y="5947264"/>
            <a:ext cx="376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初始面形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BD7A89-A0B0-8042-E95B-8EBCE691D0DA}"/>
              </a:ext>
            </a:extLst>
          </p:cNvPr>
          <p:cNvSpPr txBox="1"/>
          <p:nvPr/>
        </p:nvSpPr>
        <p:spPr>
          <a:xfrm>
            <a:off x="4328312" y="5945432"/>
            <a:ext cx="395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优化面形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7D0A18-1F60-7940-1859-68D27EE07B85}"/>
              </a:ext>
            </a:extLst>
          </p:cNvPr>
          <p:cNvSpPr txBox="1"/>
          <p:nvPr/>
        </p:nvSpPr>
        <p:spPr>
          <a:xfrm>
            <a:off x="7062782" y="5945432"/>
            <a:ext cx="39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电热片补偿功率分配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63981EB-2E60-4F23-78AF-56BE6D57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30" y="561412"/>
            <a:ext cx="3024888" cy="211398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2116208-4AB2-830F-A9CA-26B4944EBFFF}"/>
              </a:ext>
            </a:extLst>
          </p:cNvPr>
          <p:cNvSpPr txBox="1"/>
          <p:nvPr/>
        </p:nvSpPr>
        <p:spPr>
          <a:xfrm>
            <a:off x="8218817" y="2675397"/>
            <a:ext cx="36601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/>
              <a:t>单电热片单位热流输入热变形曲线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3352B4-2F11-E2AB-6D3D-A60000811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97" y="3171937"/>
            <a:ext cx="8255406" cy="27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7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928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HLS(High-Level Synthesis)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29817" y="859789"/>
            <a:ext cx="6118047" cy="522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开发是传统的硬件设计方法，涉及手动编写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代码来描述硬件。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优点：手写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代码可以对硬件进行精细控制，优化性能和资源利用率。可以精确控制硬件行为和时序，适合高性能要求的应用。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缺点：开发周期长：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编码复杂，开发和验证周期较长。调试困难：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仿真速度慢，调试复杂。需要深入了解硬件设计和时序分析，学习曲线陡峭。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是一种高级综合技术，允许设计者使用高级编程语言（如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）描述硬件，并将其综合为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（如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Verilog/VHDL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优点：可以用高级语言编写代码开发效率高；高级语言的仿真速度快，便于验证和调试。重用性强：代码易于重用和维护，可用于多次设计迭代。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工具生成的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代码可能不如手写的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代码高效。对工具依赖大：设计质量高度依赖于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HLS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工具的能力和优化效果。硬件控制较弱：对硬件的细粒度控制不如手写 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 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精细。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96F69A-B8CD-3488-541E-DB30923C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84" y="1227749"/>
            <a:ext cx="3215639" cy="29277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C8478D-2060-D4A9-4543-7A8D0B5A75D1}"/>
              </a:ext>
            </a:extLst>
          </p:cNvPr>
          <p:cNvSpPr txBox="1"/>
          <p:nvPr/>
        </p:nvSpPr>
        <p:spPr>
          <a:xfrm>
            <a:off x="7059707" y="4665273"/>
            <a:ext cx="4724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>
                <a:solidFill>
                  <a:srgbClr val="FF0000"/>
                </a:solidFill>
              </a:rPr>
              <a:t>中使用大部分外部库的实现并未针对硬件综合进行优化，且这些库可能依赖复杂的内存管理、递归算法和动态数据结构，这些在</a:t>
            </a:r>
            <a:r>
              <a:rPr lang="en-US" altLang="zh-CN" dirty="0">
                <a:solidFill>
                  <a:srgbClr val="FF0000"/>
                </a:solidFill>
              </a:rPr>
              <a:t>FPGA</a:t>
            </a:r>
            <a:r>
              <a:rPr lang="zh-CN" altLang="en-US" dirty="0">
                <a:solidFill>
                  <a:srgbClr val="FF0000"/>
                </a:solidFill>
              </a:rPr>
              <a:t>硬件中实现起来较为困难。</a:t>
            </a:r>
          </a:p>
        </p:txBody>
      </p:sp>
    </p:spTree>
    <p:extLst>
      <p:ext uri="{BB962C8B-B14F-4D97-AF65-F5344CB8AC3E}">
        <p14:creationId xmlns:p14="http://schemas.microsoft.com/office/powerpoint/2010/main" val="192253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565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算法实现最小二乘法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29817" y="859789"/>
            <a:ext cx="6118047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正规方程法：</a:t>
            </a:r>
            <a:endParaRPr lang="en-US" altLang="zh-CN" sz="2400" b="1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F8F7A3-6E1A-3A5F-9230-D5F5235F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7593" y="0"/>
            <a:ext cx="2287030" cy="8087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4BD598-F8A0-FE07-D8CF-8767C157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606" y="1436037"/>
            <a:ext cx="7698442" cy="11819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354100-8878-CDEC-2250-6ECADC163507}"/>
              </a:ext>
            </a:extLst>
          </p:cNvPr>
          <p:cNvSpPr txBox="1"/>
          <p:nvPr/>
        </p:nvSpPr>
        <p:spPr>
          <a:xfrm>
            <a:off x="785507" y="2679883"/>
            <a:ext cx="5231077" cy="1785104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矩阵转置函数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transpose(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.empty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 ||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.empty())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&gt;&gt;();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rows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cols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result(cols,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&gt;(rows));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rows; ++i)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cols;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result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4CF29F-AD29-B8A8-EF77-FF11E9B09D1E}"/>
              </a:ext>
            </a:extLst>
          </p:cNvPr>
          <p:cNvSpPr txBox="1"/>
          <p:nvPr/>
        </p:nvSpPr>
        <p:spPr>
          <a:xfrm>
            <a:off x="6046974" y="2679883"/>
            <a:ext cx="4392147" cy="4016484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矩阵求逆函数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inverse(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n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(n == 0 ||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 != n)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throw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invalid_argument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"Matrix must be square."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(n,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&gt;(n * 2));</a:t>
            </a: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++i)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++j) {</a:t>
            </a:r>
          </a:p>
          <a:p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aug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pl-PL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n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1.0;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++i) {</a:t>
            </a: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diag = aug</a:t>
            </a:r>
            <a:r>
              <a:rPr lang="nn-NO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nn-NO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nn-NO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(fabs(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diag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&lt; 1e-9)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throw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runtime_error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"Matrix is singular and cannot be inverted."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2 * n;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diag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0; k &lt; n; ++k)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k)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factor 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2 * n;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   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-= factor *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inv(n,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&gt;(n));</a:t>
            </a:r>
          </a:p>
          <a:p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nn-NO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nn-NO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 = 0; i &lt; n; ++i)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n;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inv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aug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 + n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inv;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D72045B-D8C1-8EB1-ACD7-249B1BFDC9F3}"/>
              </a:ext>
            </a:extLst>
          </p:cNvPr>
          <p:cNvSpPr txBox="1"/>
          <p:nvPr/>
        </p:nvSpPr>
        <p:spPr>
          <a:xfrm>
            <a:off x="785507" y="4479936"/>
            <a:ext cx="5231077" cy="2246769"/>
          </a:xfrm>
          <a:prstGeom prst="rect">
            <a:avLst/>
          </a:prstGeom>
          <a:noFill/>
          <a:ln>
            <a:solidFill>
              <a:schemeClr val="accent4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 </a:t>
            </a:r>
            <a:r>
              <a:rPr lang="zh-CN" altLang="en-US" sz="9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矩阵乘法函数</a:t>
            </a:r>
            <a:endParaRPr lang="zh-CN" altLang="en-US" sz="9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multiply(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&gt;&gt;&amp;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en-US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.size();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!=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throw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std::</a:t>
            </a:r>
            <a:r>
              <a:rPr lang="en-US" altLang="zh-CN" sz="6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invalid_argument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6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"Matrix dimensions do not match for multiplication."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&gt;&gt; result(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std::</a:t>
            </a:r>
            <a:r>
              <a:rPr lang="en-US" altLang="zh-CN" sz="6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vector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double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&gt;(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0));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&lt;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rowsA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colsB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++j) {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0; k &lt; </a:t>
            </a:r>
            <a:r>
              <a:rPr lang="en-US" altLang="zh-CN" sz="6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colsA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++k) {</a:t>
            </a:r>
          </a:p>
          <a:p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result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+= </a:t>
            </a:r>
            <a:r>
              <a:rPr lang="pl-PL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A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 </a:t>
            </a:r>
            <a:r>
              <a:rPr lang="pl-PL" altLang="zh-CN" sz="6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k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][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</a:t>
            </a:r>
            <a:r>
              <a:rPr lang="pl-PL" altLang="zh-CN" sz="6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</a:t>
            </a:r>
            <a:r>
              <a:rPr lang="pl-PL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r>
              <a:rPr lang="zh-CN" altLang="en-US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zh-CN" altLang="en-US" sz="6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</a:t>
            </a:r>
            <a:r>
              <a:rPr lang="en-US" altLang="zh-CN" sz="6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result;</a:t>
            </a:r>
          </a:p>
          <a:p>
            <a:r>
              <a:rPr lang="en-US" altLang="zh-CN" sz="6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419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9391F454-A450-4559-A790-65F935F9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4565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C++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算法实现最小二乘法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C5C03-1B7C-8FBD-1FCA-EB725382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77275" y="6375399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33F9C9-BBEC-7C33-F14E-6660E827EDE4}"/>
              </a:ext>
            </a:extLst>
          </p:cNvPr>
          <p:cNvSpPr txBox="1"/>
          <p:nvPr/>
        </p:nvSpPr>
        <p:spPr>
          <a:xfrm>
            <a:off x="329817" y="859789"/>
            <a:ext cx="6118047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zh-CN" altLang="en-US" sz="24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分解法：</a:t>
            </a:r>
            <a:endParaRPr lang="en-US" altLang="zh-CN" sz="2400" b="1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F8F7A3-6E1A-3A5F-9230-D5F5235F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7593" y="0"/>
            <a:ext cx="2287030" cy="8087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AD438D-AAAA-9559-E939-436758C0E1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8183" y="3139973"/>
            <a:ext cx="3444040" cy="32354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0E83C9-9366-D922-AEB4-BA0D592F24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695" y="1526740"/>
            <a:ext cx="7213467" cy="16602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DA97FBB-1767-4AF5-A08B-6CE98E625AF2}"/>
              </a:ext>
            </a:extLst>
          </p:cNvPr>
          <p:cNvSpPr txBox="1"/>
          <p:nvPr/>
        </p:nvSpPr>
        <p:spPr>
          <a:xfrm>
            <a:off x="329817" y="3600862"/>
            <a:ext cx="4799304" cy="231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分解步骤：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写出矩阵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的列向量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把列向量组按照施密特正交化方法得到正交向量组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(q1,q2,q3,q4)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由此构成的矩阵为正交矩阵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把矩阵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列向量表示成向量组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(q1,q2,q3,q4)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的线性组合，则系数矩阵为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5715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得出矩阵的</a:t>
            </a:r>
            <a:r>
              <a:rPr lang="en-US" altLang="zh-CN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分解</a:t>
            </a:r>
          </a:p>
        </p:txBody>
      </p:sp>
    </p:spTree>
    <p:extLst>
      <p:ext uri="{BB962C8B-B14F-4D97-AF65-F5344CB8AC3E}">
        <p14:creationId xmlns:p14="http://schemas.microsoft.com/office/powerpoint/2010/main" val="156474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52C0E-11F3-50A4-0839-41C4293C987D}"/>
              </a:ext>
            </a:extLst>
          </p:cNvPr>
          <p:cNvSpPr txBox="1"/>
          <p:nvPr/>
        </p:nvSpPr>
        <p:spPr>
          <a:xfrm>
            <a:off x="749809" y="1654312"/>
            <a:ext cx="5516520" cy="212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功率分布存在非负项</a:t>
            </a:r>
            <a:endParaRPr lang="en-US" altLang="zh-CN" sz="20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使用使用投影梯度法：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初始化解向量：从零向量开始。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梯度下降更新：使用梯度下降方法更新解向量。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投影：将负值剪裁为零。</a:t>
            </a:r>
            <a:endParaRPr lang="en-US" altLang="zh-CN" sz="14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迭代：重复上述步骤直到收敛。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E0D5FB-AEA1-2C62-27F7-735C6446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05" y="1501317"/>
            <a:ext cx="4047407" cy="27646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7E7F22-7283-5493-59BA-BCC6933AEFD8}"/>
              </a:ext>
            </a:extLst>
          </p:cNvPr>
          <p:cNvSpPr/>
          <p:nvPr/>
        </p:nvSpPr>
        <p:spPr bwMode="auto">
          <a:xfrm>
            <a:off x="9291918" y="3536577"/>
            <a:ext cx="356347" cy="57822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43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8721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非负最小二乘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non-negative least squares (NNLS)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52C0E-11F3-50A4-0839-41C4293C987D}"/>
              </a:ext>
            </a:extLst>
          </p:cNvPr>
          <p:cNvSpPr txBox="1"/>
          <p:nvPr/>
        </p:nvSpPr>
        <p:spPr>
          <a:xfrm>
            <a:off x="111073" y="1150047"/>
            <a:ext cx="6155255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使用改进投影梯度法结合共轭梯度法来求解非负最小二乘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E5E8D9B-4D6D-ED34-4E4F-D10EEC5F3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170079"/>
              </p:ext>
            </p:extLst>
          </p:nvPr>
        </p:nvGraphicFramePr>
        <p:xfrm>
          <a:off x="957043" y="3029473"/>
          <a:ext cx="3525234" cy="79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431640" progId="Equation.DSMT4">
                  <p:embed/>
                </p:oleObj>
              </mc:Choice>
              <mc:Fallback>
                <p:oleObj name="Equation" r:id="rId2" imgW="1904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57043" y="3029473"/>
                        <a:ext cx="3525234" cy="799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9DBD3957-951A-4BBE-93FB-ED1C50CF843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66328" y="1186917"/>
            <a:ext cx="4290371" cy="452103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13F67E-F780-90E4-EB42-E7DDA5276BBA}"/>
              </a:ext>
            </a:extLst>
          </p:cNvPr>
          <p:cNvSpPr txBox="1"/>
          <p:nvPr/>
        </p:nvSpPr>
        <p:spPr>
          <a:xfrm>
            <a:off x="3638168" y="6033184"/>
            <a:ext cx="8303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[1] Lawson, C. L. and R. J. Hanson. Solving Least-Squares Problems. Upper Saddle River, NJ: Prentice Hall. 1974. Chapter 23, p. 161.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31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88609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非负最小二乘</a:t>
            </a:r>
            <a:r>
              <a:rPr lang="en-US" altLang="zh-CN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non-negative least squares (NNLS)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52C0E-11F3-50A4-0839-41C4293C987D}"/>
              </a:ext>
            </a:extLst>
          </p:cNvPr>
          <p:cNvSpPr txBox="1"/>
          <p:nvPr/>
        </p:nvSpPr>
        <p:spPr>
          <a:xfrm>
            <a:off x="111073" y="1150047"/>
            <a:ext cx="6155255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使用改进投影梯度法结合共轭梯度法来求解非负最小二乘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66070C6-1EC4-0A5E-93F0-BC421A96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13" y="1648202"/>
            <a:ext cx="7223774" cy="356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57C77-D2F8-58D6-4551-4611B3607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C5065-FF2D-4AF9-9993-DC80EA82CC7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F4D73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2F4D73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8B997-D9AD-5AE8-ED6C-D970AA84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E021EA55-0D4C-9C0F-DDCB-D99414B2F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221" y="118411"/>
            <a:ext cx="36407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NNLS(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非负最小二乘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C52C0E-11F3-50A4-0839-41C4293C987D}"/>
              </a:ext>
            </a:extLst>
          </p:cNvPr>
          <p:cNvSpPr txBox="1"/>
          <p:nvPr/>
        </p:nvSpPr>
        <p:spPr>
          <a:xfrm>
            <a:off x="111073" y="1150047"/>
            <a:ext cx="6155255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1714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635250" algn="ctr"/>
                <a:tab pos="6416040" algn="r"/>
              </a:tabLst>
              <a:defRPr/>
            </a:pPr>
            <a:r>
              <a:rPr lang="zh-CN" altLang="en-US" sz="1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不同语言以及算法效率比较：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F91D41D-71A4-7B65-B45A-2B535612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42" y="1640800"/>
            <a:ext cx="6769916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63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YwZmM3YWI3MjNiOTBjYmFkODZhNGU3ZTA3YWQzNzQifQ=="/>
  <p:tag name="RESOURCE_RECORD_KEY" val="{&quot;8&quot;:[20472199]}"/>
</p:tagLst>
</file>

<file path=ppt/theme/theme1.xml><?xml version="1.0" encoding="utf-8"?>
<a:theme xmlns:a="http://schemas.openxmlformats.org/drawingml/2006/main" name="Office 主题">
  <a:themeElements>
    <a:clrScheme name="多彩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F3420"/>
      </a:accent1>
      <a:accent2>
        <a:srgbClr val="FDA907"/>
      </a:accent2>
      <a:accent3>
        <a:srgbClr val="95BC49"/>
      </a:accent3>
      <a:accent4>
        <a:srgbClr val="1A7BAE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第一PPT，www.1ppt.com   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10108</TotalTime>
  <Words>1595</Words>
  <Application>Microsoft Office PowerPoint</Application>
  <PresentationFormat>宽屏</PresentationFormat>
  <Paragraphs>155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微软雅黑</vt:lpstr>
      <vt:lpstr>新宋体</vt:lpstr>
      <vt:lpstr>Arial</vt:lpstr>
      <vt:lpstr>Calibri</vt:lpstr>
      <vt:lpstr>Calibri Light</vt:lpstr>
      <vt:lpstr>Cambria Math</vt:lpstr>
      <vt:lpstr>Times New Roman</vt:lpstr>
      <vt:lpstr>Office 主题</vt:lpstr>
      <vt:lpstr>第一PPT，www.1ppt.com </vt:lpstr>
      <vt:lpstr>第一PPT，www.1ppt.com   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cp:lastModifiedBy>hao zhou</cp:lastModifiedBy>
  <cp:revision>1344</cp:revision>
  <dcterms:created xsi:type="dcterms:W3CDTF">2014-06-29T11:45:00Z</dcterms:created>
  <dcterms:modified xsi:type="dcterms:W3CDTF">2024-07-10T07:40:12Z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1774AE119EBB4B4E9683AD112B3D5CD8_12</vt:lpwstr>
  </property>
</Properties>
</file>