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单击鼠标移动幻灯片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9370D4B-8109-435B-9738-05392F89087A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104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第一页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击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鼠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标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编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辑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标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题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文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字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格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式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单击鼠标编辑大纲文字格式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第二个大纲级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第三大纲级别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第四大纲级别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第五大纲级别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第六大纲级别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第七大纲级别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83CBE879-02B6-4F8A-B422-53D21F269DEB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CC4E1D1-B64C-4739-A4A7-18F5B841DA30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8000" y="28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网络编程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944000" y="363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listen()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944000" y="435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accept()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51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944000" y="601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6264000" y="367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6264000" y="439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connect()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6264000" y="59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583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13"/>
          <p:cNvSpPr/>
          <p:nvPr/>
        </p:nvSpPr>
        <p:spPr>
          <a:xfrm>
            <a:off x="2520000" y="237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4"/>
          <p:cNvSpPr/>
          <p:nvPr/>
        </p:nvSpPr>
        <p:spPr>
          <a:xfrm>
            <a:off x="2520000" y="320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5"/>
          <p:cNvSpPr/>
          <p:nvPr/>
        </p:nvSpPr>
        <p:spPr>
          <a:xfrm>
            <a:off x="2520000" y="399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6"/>
          <p:cNvSpPr/>
          <p:nvPr/>
        </p:nvSpPr>
        <p:spPr>
          <a:xfrm>
            <a:off x="2520000" y="471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7"/>
          <p:cNvSpPr/>
          <p:nvPr/>
        </p:nvSpPr>
        <p:spPr>
          <a:xfrm>
            <a:off x="252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8"/>
          <p:cNvSpPr/>
          <p:nvPr/>
        </p:nvSpPr>
        <p:spPr>
          <a:xfrm>
            <a:off x="6768000" y="4032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9"/>
          <p:cNvSpPr/>
          <p:nvPr/>
        </p:nvSpPr>
        <p:spPr>
          <a:xfrm flipH="1">
            <a:off x="3024000" y="4536000"/>
            <a:ext cx="32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0"/>
          <p:cNvSpPr/>
          <p:nvPr/>
        </p:nvSpPr>
        <p:spPr>
          <a:xfrm>
            <a:off x="3816000" y="5328000"/>
            <a:ext cx="2016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1"/>
          <p:cNvSpPr/>
          <p:nvPr/>
        </p:nvSpPr>
        <p:spPr>
          <a:xfrm>
            <a:off x="684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2"/>
          <p:cNvSpPr/>
          <p:nvPr/>
        </p:nvSpPr>
        <p:spPr>
          <a:xfrm>
            <a:off x="6768000" y="46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3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4"/>
          <p:cNvSpPr/>
          <p:nvPr/>
        </p:nvSpPr>
        <p:spPr>
          <a:xfrm>
            <a:off x="4176000" y="4320000"/>
            <a:ext cx="14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建立连接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25"/>
          <p:cNvSpPr/>
          <p:nvPr/>
        </p:nvSpPr>
        <p:spPr>
          <a:xfrm>
            <a:off x="4176000" y="5112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440000" y="3672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recvfrom()/sendto()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944000" y="4500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6336000" y="201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6264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Line 9"/>
          <p:cNvSpPr/>
          <p:nvPr/>
        </p:nvSpPr>
        <p:spPr>
          <a:xfrm>
            <a:off x="2520000" y="237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0"/>
          <p:cNvSpPr/>
          <p:nvPr/>
        </p:nvSpPr>
        <p:spPr>
          <a:xfrm>
            <a:off x="2520000" y="3204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1"/>
          <p:cNvSpPr/>
          <p:nvPr/>
        </p:nvSpPr>
        <p:spPr>
          <a:xfrm>
            <a:off x="2520000" y="3996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2"/>
          <p:cNvSpPr/>
          <p:nvPr/>
        </p:nvSpPr>
        <p:spPr>
          <a:xfrm>
            <a:off x="3744000" y="3816000"/>
            <a:ext cx="2232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3"/>
          <p:cNvSpPr/>
          <p:nvPr/>
        </p:nvSpPr>
        <p:spPr>
          <a:xfrm>
            <a:off x="6840000" y="396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4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4212000" y="3600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5976000" y="3600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sendto()/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17"/>
          <p:cNvSpPr/>
          <p:nvPr/>
        </p:nvSpPr>
        <p:spPr>
          <a:xfrm>
            <a:off x="6840000" y="2376000"/>
            <a:ext cx="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562040" y="648000"/>
            <a:ext cx="6933960" cy="691200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1764720" y="72000"/>
            <a:ext cx="615528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连接的三次握手与四次挥手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32440" y="1042560"/>
            <a:ext cx="9979560" cy="58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下进程间通信方式：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匿名管道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pipe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具名管道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 POSIX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消息队列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共享内存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信号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 socket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进程间通信要首选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其最大的好处是：可以跨主机，具有伸缩性。如果一台机器的处理能力不够，很自然的就能用多台机器来处理。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31160" y="1512000"/>
            <a:ext cx="10068840" cy="616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讲一下服务器开发：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用一句话形容：跑在多核机器上的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用户态的没有用户界面的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长期运行的网络应用程序。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开发服务端程序的一个基本任务是处理并发连接。大概有两种方式：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一个线程只处理一个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连接，通常使用阻塞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一个线程处理多个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连接上的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，通常使用非阻塞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多路复用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31520" y="1512000"/>
            <a:ext cx="10068840" cy="73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如果要在一台多核机器上提供一种服务，可用的模式有：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运行一个单线程的进程。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优点：简单， 缺点：非抢占的。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运行一个多线程的进程。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优点：提高响应速度， 缺点：多线程代码难写。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运行多个单线程的进程。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优点：主流模式，比如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运行多个多线程的进程。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缺点：多线程代码难写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32000" y="1571400"/>
            <a:ext cx="10030680" cy="612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讲一下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复用使得程序能同时监听多个文件描述符，能提高程序的性能。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复用虽然能同时监听多个文件描述符，但它本身是阻塞的。并且当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多个文件描述符同时就绪时，如果不采取额外的措施，程序只能按顺序依次处理其中的每一个文件描述符，这使得服务器程序看起来像是串行工作的。如果要实现并发，只能使用多进程或多线程等编程手段。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下实现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复用的系统调用有：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select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poll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epoll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三者区别：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1.select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采用轮询的方式来检测就绪事件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文件描述符数有最大值限制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poll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采用轮询的方式来检测就绪事件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文件描述符最大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65535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epoll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采用回调的方式来检测就绪事件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文件描述符最大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65535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368000" y="1080000"/>
            <a:ext cx="6840000" cy="1272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讨论几个常用的系统检测工具：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tcpdump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：经典的网络抓包工具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lsof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：列出当前系统打开的文件描述符的工具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strace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：跟踪程序运行过程中执行的系统调用和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接受到的信号，并将系统调用名、参数，返回值及信号名输出到标准输出或指定的文件。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netstat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：网络信息统计工具。可以打印本地网卡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接口上的全部连接、路由表信息、网卡信息。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vmstat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：能输出系统的各种资料的使用情况，比如进程信息、内层使用、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cpu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使用率、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使用情况。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thanks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It is over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76000" y="2347920"/>
            <a:ext cx="9071640" cy="40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谈一谈个人在学习网络编程方面的一些个人经验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,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网络编程术”语范围很广，本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只讲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 API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开发基于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的网络应用程序。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受限于本人的经历和经验，本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的适应范围如下：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1. Linux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服务端网络编程，直接或间接使用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 API.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公司内网，环境可控。                         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76000" y="720000"/>
            <a:ext cx="8468280" cy="775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我对网络编程的一些看法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网络编程是什么？是熟练使用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吗？说实话，在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实际的项目中，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用的次数不多，大多数时候是使用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封装好的网络库（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libevent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libuv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Java Netty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等等）。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学习网络编程有用吗？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在实际工作中，常见的情况是通过各种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来与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服务端打交道，或者在现成的框架中填空来实现服务端，或者编写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Servlet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来响应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请求，或者使用某种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RPC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与其他进程通信，等等。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我认为还是有必要学一学，至少在网络故障排除的时候有用。无论如何，那些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或者框架都会调用底层的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来实现网络功能。另外，熟悉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协议，会用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tcpdump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也非常有助于分析解决线上网络服务问题。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72160" y="1512000"/>
            <a:ext cx="10167840" cy="64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在什么平台上学习网络编程？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对于服务端网络编程，建议在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Linux(Ubuntu/Centos)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上学习。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现在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已经成为全球市场份额最大的服务器操作系统，在这种大众系统上学习，遇到什么问题会比较容易解决。因为用的人多，你遇到的问题别人多半也遇到过。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可移植性重要么？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写网络程序要不要考虑移植性？要不要跨平台？这取决于项目需要，如果公司做的程序要卖给其他公司，而对方可能使用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Windows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FreeBSD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Solaris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等等操作系统，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这时候要考虑移植性。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如果编写公司内部的服务器上用的网络程序，那么大可只关注一个平台，比如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。因为编写和维护可移植的网络程序的代价相当高。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88000" y="1944000"/>
            <a:ext cx="10239120" cy="46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网络编程的各种任务角色？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开发网络设备，编写防火墙、路由器固件。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开发网卡驱动。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移植和维护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协议栈。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开发或维护标准的网络协议程序，比如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HTTP,FTP,DNS,SMTP,NFS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开发标准网络服务的客户端，比如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ZooKeeper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memcached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开发与公司业务直接相关的网络服务程序。比如即时聊天软件的后台服务端、网游服务器、金融交易系统。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客户端程序中涉及网络的部分，比如网游的客户端程序中与服务器通信的部分。等等。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32000" y="1734480"/>
            <a:ext cx="10247040" cy="463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网络编程的核心是协议设计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对于专用的业务系统，协议设计是核心任务。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设计消息协议，消息格式可以选用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XML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JSON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Protobuf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格式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难的是消息内容。一个消息应该包含哪些内容？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网络编程三本必看的书籍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第一本：《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详解》，       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领域的圣经。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第二本：《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Unix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网络编程，卷一：网络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》，是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的权威指南。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第三本：《高效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编程》，属于专家经验总结类的书籍。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6000" y="504000"/>
            <a:ext cx="9648000" cy="62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协议族体系结构及主要协议，如下图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协议族是一个四层协议系统。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720000" y="4608000"/>
            <a:ext cx="7632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3"/>
          <p:cNvSpPr/>
          <p:nvPr/>
        </p:nvSpPr>
        <p:spPr>
          <a:xfrm>
            <a:off x="720000" y="3600000"/>
            <a:ext cx="7704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4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"/>
          <p:cNvSpPr/>
          <p:nvPr/>
        </p:nvSpPr>
        <p:spPr>
          <a:xfrm>
            <a:off x="720000" y="5616000"/>
            <a:ext cx="698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6"/>
          <p:cNvSpPr txBox="1"/>
          <p:nvPr/>
        </p:nvSpPr>
        <p:spPr>
          <a:xfrm>
            <a:off x="720000" y="48582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7"/>
          <p:cNvSpPr txBox="1"/>
          <p:nvPr/>
        </p:nvSpPr>
        <p:spPr>
          <a:xfrm>
            <a:off x="720000" y="38502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8"/>
          <p:cNvSpPr txBox="1"/>
          <p:nvPr/>
        </p:nvSpPr>
        <p:spPr>
          <a:xfrm>
            <a:off x="720000" y="27360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传输层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9"/>
          <p:cNvSpPr txBox="1"/>
          <p:nvPr/>
        </p:nvSpPr>
        <p:spPr>
          <a:xfrm>
            <a:off x="720000" y="18000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2376000" y="1872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2304000" y="396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ICMP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3744000" y="1872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telnet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13"/>
          <p:cNvSpPr/>
          <p:nvPr/>
        </p:nvSpPr>
        <p:spPr>
          <a:xfrm>
            <a:off x="2808000" y="2160000"/>
            <a:ext cx="0" cy="18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3744000" y="288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5976000" y="180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5976000" y="2736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UDP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17"/>
          <p:cNvSpPr/>
          <p:nvPr/>
        </p:nvSpPr>
        <p:spPr>
          <a:xfrm>
            <a:off x="4176000" y="2232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8"/>
          <p:cNvSpPr/>
          <p:nvPr/>
        </p:nvSpPr>
        <p:spPr>
          <a:xfrm>
            <a:off x="6480000" y="2088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9"/>
          <p:cNvSpPr/>
          <p:nvPr/>
        </p:nvSpPr>
        <p:spPr>
          <a:xfrm>
            <a:off x="4896000" y="396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Line 20"/>
          <p:cNvSpPr/>
          <p:nvPr/>
        </p:nvSpPr>
        <p:spPr>
          <a:xfrm>
            <a:off x="4320000" y="3240000"/>
            <a:ext cx="1008000" cy="79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21"/>
          <p:cNvSpPr/>
          <p:nvPr/>
        </p:nvSpPr>
        <p:spPr>
          <a:xfrm flipH="1">
            <a:off x="5616000" y="3096000"/>
            <a:ext cx="864000" cy="10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2"/>
          <p:cNvSpPr/>
          <p:nvPr/>
        </p:nvSpPr>
        <p:spPr>
          <a:xfrm>
            <a:off x="3096000" y="4176000"/>
            <a:ext cx="201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3"/>
          <p:cNvSpPr/>
          <p:nvPr/>
        </p:nvSpPr>
        <p:spPr>
          <a:xfrm>
            <a:off x="3240000" y="4896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24"/>
          <p:cNvSpPr/>
          <p:nvPr/>
        </p:nvSpPr>
        <p:spPr>
          <a:xfrm>
            <a:off x="6444000" y="4968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5"/>
          <p:cNvSpPr/>
          <p:nvPr/>
        </p:nvSpPr>
        <p:spPr>
          <a:xfrm>
            <a:off x="4752000" y="4968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Data Link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Line 26"/>
          <p:cNvSpPr/>
          <p:nvPr/>
        </p:nvSpPr>
        <p:spPr>
          <a:xfrm>
            <a:off x="4032000" y="5112000"/>
            <a:ext cx="79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7"/>
          <p:cNvSpPr/>
          <p:nvPr/>
        </p:nvSpPr>
        <p:spPr>
          <a:xfrm>
            <a:off x="5688000" y="5184000"/>
            <a:ext cx="79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8"/>
          <p:cNvSpPr/>
          <p:nvPr/>
        </p:nvSpPr>
        <p:spPr>
          <a:xfrm>
            <a:off x="5400000" y="4248000"/>
            <a:ext cx="0" cy="79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29"/>
          <p:cNvSpPr/>
          <p:nvPr/>
        </p:nvSpPr>
        <p:spPr>
          <a:xfrm>
            <a:off x="8640000" y="1368000"/>
            <a:ext cx="0" cy="3600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0"/>
          <p:cNvSpPr txBox="1"/>
          <p:nvPr/>
        </p:nvSpPr>
        <p:spPr>
          <a:xfrm>
            <a:off x="7272000" y="1872000"/>
            <a:ext cx="1656000" cy="5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用户空间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31"/>
          <p:cNvSpPr txBox="1"/>
          <p:nvPr/>
        </p:nvSpPr>
        <p:spPr>
          <a:xfrm>
            <a:off x="7272000" y="3850560"/>
            <a:ext cx="1656000" cy="5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内核空间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Shape 32"/>
          <p:cNvSpPr txBox="1"/>
          <p:nvPr/>
        </p:nvSpPr>
        <p:spPr>
          <a:xfrm>
            <a:off x="9072000" y="2376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Shape 33"/>
          <p:cNvSpPr txBox="1"/>
          <p:nvPr/>
        </p:nvSpPr>
        <p:spPr>
          <a:xfrm>
            <a:off x="7992000" y="5904000"/>
            <a:ext cx="2520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物理传输媒介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TextShape 34"/>
          <p:cNvSpPr txBox="1"/>
          <p:nvPr/>
        </p:nvSpPr>
        <p:spPr>
          <a:xfrm>
            <a:off x="776880" y="5760000"/>
            <a:ext cx="7935120" cy="23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数据链路层：实现了网卡接口的网络驱动程序。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网络层：实现数据包的选路和转发。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传输层：为两台主机上的应用程序提供端到端的通信。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应用层：负责处理应用程序的逻辑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2440" y="1152000"/>
            <a:ext cx="9979560" cy="59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9.  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协议族的关系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数据链路层、网络层、传输层协议是在内核中实现的。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因此操作系统需要实现一组系统调用，使得应用程序能够访问这些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协议提供的服务。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实现这组系统调用的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主要有两套：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XTI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XTI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已经不再使用，我们仅讨论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定义的一组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提供如下两点功能：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将应用程序数据从用户缓冲区中复制到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内核发送缓冲区，以交付内核来发送数据，或是从内核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接受缓冲区中复制数据到用户缓冲区，以读取数据。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应用程序可以修改内核中各层协议的某些头部信息，控制底层通信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的行为。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064960"/>
            <a:ext cx="9979560" cy="58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10.  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编程可以概括为以下几个函数的运用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socket()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bind()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listen()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connect()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accept()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read()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write()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close()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2018-08-10T21:26:02Z</dcterms:created>
  <dc:creator/>
  <dc:description/>
  <dc:language>zh-CN</dc:language>
  <cp:lastModifiedBy/>
  <dcterms:modified xsi:type="dcterms:W3CDTF">2018-09-03T20:57:38Z</dcterms:modified>
  <cp:revision>126</cp:revision>
  <dc:subject/>
  <dc:title>Blueprint Plans</dc:title>
</cp:coreProperties>
</file>