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1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单击鼠标移动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幻灯片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单击</a:t>
            </a:r>
            <a:r>
              <a:rPr b="0" lang="en-US" sz="2000" spc="-1" strike="noStrike">
                <a:latin typeface="Arial"/>
              </a:rPr>
              <a:t>编</a:t>
            </a:r>
            <a:r>
              <a:rPr b="0" lang="en-US" sz="2000" spc="-1" strike="noStrike">
                <a:latin typeface="Arial"/>
              </a:rPr>
              <a:t>辑</a:t>
            </a:r>
            <a:r>
              <a:rPr b="0" lang="en-US" sz="2000" spc="-1" strike="noStrike">
                <a:latin typeface="Arial"/>
              </a:rPr>
              <a:t>备</a:t>
            </a:r>
            <a:r>
              <a:rPr b="0" lang="en-US" sz="2000" spc="-1" strike="noStrike">
                <a:latin typeface="Arial"/>
              </a:rPr>
              <a:t>注</a:t>
            </a:r>
            <a:r>
              <a:rPr b="0" lang="en-US" sz="2000" spc="-1" strike="noStrike">
                <a:latin typeface="Arial"/>
              </a:rPr>
              <a:t>格</a:t>
            </a:r>
            <a:r>
              <a:rPr b="0" lang="en-US" sz="2000" spc="-1" strike="noStrike">
                <a:latin typeface="Arial"/>
              </a:rPr>
              <a:t>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5EE5D15-F0B2-4D53-A48B-1468725ABC20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106640" y="812520"/>
            <a:ext cx="5346000" cy="401040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第一页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aaaaaa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aaaaaa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单击鼠标编辑标题文字格式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单击鼠标编辑大纲文字格式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第二个大纲级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第三大纲级别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第四大纲级别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第五大纲级别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第六大纲级别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第七大纲级别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2225A54F-C4E4-4AF7-8E13-E63D1E2A4CEB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</a:t>
            </a:r>
            <a:r>
              <a:rPr b="0" lang="en-US" sz="4400" spc="-1" strike="noStrike">
                <a:latin typeface="Arial"/>
              </a:rPr>
              <a:t>辑标题文字</a:t>
            </a:r>
            <a:r>
              <a:rPr b="0" lang="en-US" sz="4400" spc="-1" strike="noStrike">
                <a:latin typeface="Arial"/>
              </a:rPr>
              <a:t>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AB8C84D-3E95-4565-AD13-C442005830C4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88000" y="28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2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网络编程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944000" y="2052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944000" y="2844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bind()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944000" y="3636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listen()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944000" y="4356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accept()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512000" y="5184000"/>
            <a:ext cx="2304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read()/recv()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write()/send()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944000" y="6012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close()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1872000" y="1440000"/>
            <a:ext cx="21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服务端开发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6264000" y="3672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6264000" y="4392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connect()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>
            <a:off x="6264000" y="5976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close()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>
            <a:off x="5544000" y="1368000"/>
            <a:ext cx="21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客户端开发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12"/>
          <p:cNvSpPr/>
          <p:nvPr/>
        </p:nvSpPr>
        <p:spPr>
          <a:xfrm>
            <a:off x="5832000" y="5184000"/>
            <a:ext cx="2304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write()/send()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read()/recv()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Line 13"/>
          <p:cNvSpPr/>
          <p:nvPr/>
        </p:nvSpPr>
        <p:spPr>
          <a:xfrm>
            <a:off x="2520000" y="2376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4"/>
          <p:cNvSpPr/>
          <p:nvPr/>
        </p:nvSpPr>
        <p:spPr>
          <a:xfrm>
            <a:off x="2520000" y="3204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15"/>
          <p:cNvSpPr/>
          <p:nvPr/>
        </p:nvSpPr>
        <p:spPr>
          <a:xfrm>
            <a:off x="2520000" y="3996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16"/>
          <p:cNvSpPr/>
          <p:nvPr/>
        </p:nvSpPr>
        <p:spPr>
          <a:xfrm>
            <a:off x="2520000" y="4716000"/>
            <a:ext cx="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17"/>
          <p:cNvSpPr/>
          <p:nvPr/>
        </p:nvSpPr>
        <p:spPr>
          <a:xfrm>
            <a:off x="2520000" y="5544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18"/>
          <p:cNvSpPr/>
          <p:nvPr/>
        </p:nvSpPr>
        <p:spPr>
          <a:xfrm>
            <a:off x="6768000" y="4032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9"/>
          <p:cNvSpPr/>
          <p:nvPr/>
        </p:nvSpPr>
        <p:spPr>
          <a:xfrm flipH="1">
            <a:off x="3024000" y="4536000"/>
            <a:ext cx="324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20"/>
          <p:cNvSpPr/>
          <p:nvPr/>
        </p:nvSpPr>
        <p:spPr>
          <a:xfrm>
            <a:off x="3816000" y="5328000"/>
            <a:ext cx="201600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21"/>
          <p:cNvSpPr/>
          <p:nvPr/>
        </p:nvSpPr>
        <p:spPr>
          <a:xfrm>
            <a:off x="6840000" y="5544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22"/>
          <p:cNvSpPr/>
          <p:nvPr/>
        </p:nvSpPr>
        <p:spPr>
          <a:xfrm>
            <a:off x="6768000" y="4680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3"/>
          <p:cNvSpPr/>
          <p:nvPr/>
        </p:nvSpPr>
        <p:spPr>
          <a:xfrm>
            <a:off x="1944000" y="432000"/>
            <a:ext cx="5400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基于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协议实现的程序流程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24"/>
          <p:cNvSpPr/>
          <p:nvPr/>
        </p:nvSpPr>
        <p:spPr>
          <a:xfrm>
            <a:off x="4176000" y="4320000"/>
            <a:ext cx="1440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建立连接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25"/>
          <p:cNvSpPr/>
          <p:nvPr/>
        </p:nvSpPr>
        <p:spPr>
          <a:xfrm>
            <a:off x="4176000" y="5112000"/>
            <a:ext cx="129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收发数据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944000" y="2052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944000" y="2844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bind()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1440000" y="3672000"/>
            <a:ext cx="2304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recvfrom()/sendto()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1944000" y="4500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close()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1872000" y="1440000"/>
            <a:ext cx="21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服务端开发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6336000" y="2016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6264000" y="4464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close()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8"/>
          <p:cNvSpPr/>
          <p:nvPr/>
        </p:nvSpPr>
        <p:spPr>
          <a:xfrm>
            <a:off x="5544000" y="1368000"/>
            <a:ext cx="21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客户端开发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Line 9"/>
          <p:cNvSpPr/>
          <p:nvPr/>
        </p:nvSpPr>
        <p:spPr>
          <a:xfrm>
            <a:off x="2520000" y="2376000"/>
            <a:ext cx="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10"/>
          <p:cNvSpPr/>
          <p:nvPr/>
        </p:nvSpPr>
        <p:spPr>
          <a:xfrm>
            <a:off x="2520000" y="3204000"/>
            <a:ext cx="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11"/>
          <p:cNvSpPr/>
          <p:nvPr/>
        </p:nvSpPr>
        <p:spPr>
          <a:xfrm>
            <a:off x="2520000" y="3996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12"/>
          <p:cNvSpPr/>
          <p:nvPr/>
        </p:nvSpPr>
        <p:spPr>
          <a:xfrm>
            <a:off x="3744000" y="3816000"/>
            <a:ext cx="223200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13"/>
          <p:cNvSpPr/>
          <p:nvPr/>
        </p:nvSpPr>
        <p:spPr>
          <a:xfrm>
            <a:off x="6840000" y="3960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4"/>
          <p:cNvSpPr/>
          <p:nvPr/>
        </p:nvSpPr>
        <p:spPr>
          <a:xfrm>
            <a:off x="1944000" y="432000"/>
            <a:ext cx="5400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基于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UDP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协议实现的程序流程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15"/>
          <p:cNvSpPr/>
          <p:nvPr/>
        </p:nvSpPr>
        <p:spPr>
          <a:xfrm>
            <a:off x="4212000" y="3600000"/>
            <a:ext cx="129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收发数据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16"/>
          <p:cNvSpPr/>
          <p:nvPr/>
        </p:nvSpPr>
        <p:spPr>
          <a:xfrm>
            <a:off x="5976000" y="3600000"/>
            <a:ext cx="2304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sendto()/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recvfrom()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Line 17"/>
          <p:cNvSpPr/>
          <p:nvPr/>
        </p:nvSpPr>
        <p:spPr>
          <a:xfrm>
            <a:off x="6840000" y="2376000"/>
            <a:ext cx="0" cy="13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562040" y="648000"/>
            <a:ext cx="6933960" cy="6912000"/>
          </a:xfrm>
          <a:prstGeom prst="rect">
            <a:avLst/>
          </a:prstGeom>
          <a:ln>
            <a:noFill/>
          </a:ln>
        </p:spPr>
      </p:pic>
      <p:sp>
        <p:nvSpPr>
          <p:cNvPr id="174" name="TextShape 1"/>
          <p:cNvSpPr txBox="1"/>
          <p:nvPr/>
        </p:nvSpPr>
        <p:spPr>
          <a:xfrm>
            <a:off x="1764720" y="72000"/>
            <a:ext cx="615528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TCP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连接的三次握手与四次挥手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368000" y="1080000"/>
            <a:ext cx="6840000" cy="1272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讨论几个常用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的系统检测工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具：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tcpdump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：经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典的网络抓包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工具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lsof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：列出当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前系统打开的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文件描述符的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工具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strace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：跟踪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程序运行过程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中执行的系统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调用和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接受到的信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号，并将系统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调用名、参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数，返回值及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信号名输出到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标准输出或指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定的文件。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4. netstat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：网络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信息统计工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具。可以打印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本地网卡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接口上的全部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连接、路由表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信息、网卡信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息。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5. vmstat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：能输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出系统的各种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资料的使用情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况，比如进程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信息、内层使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用、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cpu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使用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率、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使用情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况。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880" cy="44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76000" y="2347920"/>
            <a:ext cx="9071640" cy="40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谈一谈个人在学习网络编程方面的一些个人经验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,               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网络编程术”语范围很广，本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PPT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只讲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Sockets API    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开发基于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的网络应用程序。                                              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受限与本人的经历和经验，本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PPT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的适应范围如下：               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1. Linux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服务端网络编程，直接或间接使用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Sockets API.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2.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公司内网，环境可控。                                                                       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76000" y="720000"/>
            <a:ext cx="8468280" cy="775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我对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编程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的一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些看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法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络编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程是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什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么？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是熟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练使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用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 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吗？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说实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话，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在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实际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的项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目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中，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 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用的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次数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不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多，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大多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数时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候是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使用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封装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好的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库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（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libe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vent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，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libuv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Jav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Netty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AC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等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等）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学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习网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络编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程有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用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吗？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在实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际工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作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中，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常见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的情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况时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通过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各种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client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library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来与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服务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端打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交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道，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或者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在现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成的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框架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中填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空来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实现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服务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端，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或者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编写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Servlet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来响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应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HTTP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请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求，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或者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使用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某种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RPC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与其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他进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程通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信，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等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等。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我认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为还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是有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必要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学一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学，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至少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在网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络故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障排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除的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时候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有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用。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无论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如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何，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那些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client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library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或者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框架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都会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调用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底层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的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 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来实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现网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络功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能。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另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外，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熟悉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议，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会用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tcpdum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也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非常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有助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于分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析解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决线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上网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络服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务问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题。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72160" y="1512000"/>
            <a:ext cx="10167840" cy="640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在什么平台上学习网络编程？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对于服务端网络编程，建议在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Linux(Ubuntu/Centos)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上学习。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现在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已经成为全球市场份额最大的服务器操作系统，在这种大众系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统上学习，遇到什么问题会比较容易解决。因为用的人多，你遇到的问题别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人多半也遇到过。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可移植性重要么？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写网络程序要不要考虑移植性？要不要跨平台？这取决于项目需要，如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果公司做的程序要卖给其他公司，而对方可能使用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Windows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FreeBSD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Solaris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等等操作系统，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这时候要考虑移植性。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如果编写公司内部的服务器上用的网络程序，那么大可只关注一个平台，比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如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。因为编写和维护可移植的网络程序的代价相当高。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88000" y="1944000"/>
            <a:ext cx="10239120" cy="460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5.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网络编程的各种任务角色？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开发网络设备，编写防火墙、路由器固件。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开发网卡驱动。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移植和维护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协议栈。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开发或维护标准的网络协议程序，比如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HTTP,FTP,DNS,SMTP,NFS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5.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开发标准网络服务的客户端，比如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ZooKeeper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客户端、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memcached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客户端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6.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开发与公司业务直接相关的网络服务程序。比如即时聊天软件的后台服务端、网游服务器、金融交易系统。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7.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客户端程序中涉及网络的部分，比如网游的客户端程序中与服务器通信的部分。等等。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32000" y="1734480"/>
            <a:ext cx="10247040" cy="463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6.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网络编程的核心是协议设计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对于专用的业务系统，协议设计是核心任务。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设计消息协议，消息格式可以选用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XML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JSON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Protobuf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格式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难的是消息内容。一个消息应该包含哪些内容？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7.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网络编程三本必看的书籍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第一本：《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详解》，       是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领域的圣经。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第二本：《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Unix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网络编程，卷一：网络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》，是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Sockets 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的权威指南。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第三本：《高效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编程》，属于专家经验总结类的书籍。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16000" y="504000"/>
            <a:ext cx="9648000" cy="62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8. 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协议族体系结构及主要协议，如下图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协议族是一个四层协议系统。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Line 2"/>
          <p:cNvSpPr/>
          <p:nvPr/>
        </p:nvSpPr>
        <p:spPr>
          <a:xfrm>
            <a:off x="720000" y="4608000"/>
            <a:ext cx="7632000" cy="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3"/>
          <p:cNvSpPr/>
          <p:nvPr/>
        </p:nvSpPr>
        <p:spPr>
          <a:xfrm>
            <a:off x="720000" y="3600000"/>
            <a:ext cx="7704000" cy="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4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5"/>
          <p:cNvSpPr/>
          <p:nvPr/>
        </p:nvSpPr>
        <p:spPr>
          <a:xfrm>
            <a:off x="720000" y="5616000"/>
            <a:ext cx="698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6"/>
          <p:cNvSpPr txBox="1"/>
          <p:nvPr/>
        </p:nvSpPr>
        <p:spPr>
          <a:xfrm>
            <a:off x="720000" y="4858200"/>
            <a:ext cx="1872000" cy="61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数据链路层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TextShape 7"/>
          <p:cNvSpPr txBox="1"/>
          <p:nvPr/>
        </p:nvSpPr>
        <p:spPr>
          <a:xfrm>
            <a:off x="720000" y="3850200"/>
            <a:ext cx="1872000" cy="61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Shape 8"/>
          <p:cNvSpPr txBox="1"/>
          <p:nvPr/>
        </p:nvSpPr>
        <p:spPr>
          <a:xfrm>
            <a:off x="720000" y="2736000"/>
            <a:ext cx="1872000" cy="61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传输层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TextShape 9"/>
          <p:cNvSpPr txBox="1"/>
          <p:nvPr/>
        </p:nvSpPr>
        <p:spPr>
          <a:xfrm>
            <a:off x="720000" y="1800000"/>
            <a:ext cx="1872000" cy="61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应用层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10"/>
          <p:cNvSpPr/>
          <p:nvPr/>
        </p:nvSpPr>
        <p:spPr>
          <a:xfrm>
            <a:off x="2376000" y="1872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11"/>
          <p:cNvSpPr/>
          <p:nvPr/>
        </p:nvSpPr>
        <p:spPr>
          <a:xfrm>
            <a:off x="2304000" y="3960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ICMP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12"/>
          <p:cNvSpPr/>
          <p:nvPr/>
        </p:nvSpPr>
        <p:spPr>
          <a:xfrm>
            <a:off x="3744000" y="1872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telnet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Line 13"/>
          <p:cNvSpPr/>
          <p:nvPr/>
        </p:nvSpPr>
        <p:spPr>
          <a:xfrm>
            <a:off x="2808000" y="2160000"/>
            <a:ext cx="0" cy="187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4"/>
          <p:cNvSpPr/>
          <p:nvPr/>
        </p:nvSpPr>
        <p:spPr>
          <a:xfrm>
            <a:off x="3744000" y="2880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TCP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15"/>
          <p:cNvSpPr/>
          <p:nvPr/>
        </p:nvSpPr>
        <p:spPr>
          <a:xfrm>
            <a:off x="5976000" y="1800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16"/>
          <p:cNvSpPr/>
          <p:nvPr/>
        </p:nvSpPr>
        <p:spPr>
          <a:xfrm>
            <a:off x="5976000" y="2736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UDP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Line 17"/>
          <p:cNvSpPr/>
          <p:nvPr/>
        </p:nvSpPr>
        <p:spPr>
          <a:xfrm>
            <a:off x="4176000" y="2232000"/>
            <a:ext cx="0" cy="72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18"/>
          <p:cNvSpPr/>
          <p:nvPr/>
        </p:nvSpPr>
        <p:spPr>
          <a:xfrm>
            <a:off x="6480000" y="2088000"/>
            <a:ext cx="0" cy="72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9"/>
          <p:cNvSpPr/>
          <p:nvPr/>
        </p:nvSpPr>
        <p:spPr>
          <a:xfrm>
            <a:off x="4896000" y="3960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IP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Line 20"/>
          <p:cNvSpPr/>
          <p:nvPr/>
        </p:nvSpPr>
        <p:spPr>
          <a:xfrm>
            <a:off x="4320000" y="3240000"/>
            <a:ext cx="1008000" cy="79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21"/>
          <p:cNvSpPr/>
          <p:nvPr/>
        </p:nvSpPr>
        <p:spPr>
          <a:xfrm flipH="1">
            <a:off x="5616000" y="3096000"/>
            <a:ext cx="864000" cy="10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22"/>
          <p:cNvSpPr/>
          <p:nvPr/>
        </p:nvSpPr>
        <p:spPr>
          <a:xfrm>
            <a:off x="3096000" y="4176000"/>
            <a:ext cx="201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3"/>
          <p:cNvSpPr/>
          <p:nvPr/>
        </p:nvSpPr>
        <p:spPr>
          <a:xfrm>
            <a:off x="3240000" y="4896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ARP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24"/>
          <p:cNvSpPr/>
          <p:nvPr/>
        </p:nvSpPr>
        <p:spPr>
          <a:xfrm>
            <a:off x="6444000" y="4968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RARP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25"/>
          <p:cNvSpPr/>
          <p:nvPr/>
        </p:nvSpPr>
        <p:spPr>
          <a:xfrm>
            <a:off x="4752000" y="4968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Data Link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Line 26"/>
          <p:cNvSpPr/>
          <p:nvPr/>
        </p:nvSpPr>
        <p:spPr>
          <a:xfrm>
            <a:off x="4032000" y="5112000"/>
            <a:ext cx="79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27"/>
          <p:cNvSpPr/>
          <p:nvPr/>
        </p:nvSpPr>
        <p:spPr>
          <a:xfrm>
            <a:off x="5688000" y="5184000"/>
            <a:ext cx="79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28"/>
          <p:cNvSpPr/>
          <p:nvPr/>
        </p:nvSpPr>
        <p:spPr>
          <a:xfrm>
            <a:off x="5400000" y="4248000"/>
            <a:ext cx="0" cy="79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29"/>
          <p:cNvSpPr/>
          <p:nvPr/>
        </p:nvSpPr>
        <p:spPr>
          <a:xfrm>
            <a:off x="8640000" y="1368000"/>
            <a:ext cx="0" cy="3600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Shape 30"/>
          <p:cNvSpPr txBox="1"/>
          <p:nvPr/>
        </p:nvSpPr>
        <p:spPr>
          <a:xfrm>
            <a:off x="7272000" y="1872000"/>
            <a:ext cx="1656000" cy="54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用户空间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TextShape 31"/>
          <p:cNvSpPr txBox="1"/>
          <p:nvPr/>
        </p:nvSpPr>
        <p:spPr>
          <a:xfrm>
            <a:off x="7272000" y="3850560"/>
            <a:ext cx="1656000" cy="54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内核空间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TextShape 32"/>
          <p:cNvSpPr txBox="1"/>
          <p:nvPr/>
        </p:nvSpPr>
        <p:spPr>
          <a:xfrm>
            <a:off x="9072000" y="2376000"/>
            <a:ext cx="936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TextShape 33"/>
          <p:cNvSpPr txBox="1"/>
          <p:nvPr/>
        </p:nvSpPr>
        <p:spPr>
          <a:xfrm>
            <a:off x="7992000" y="5904000"/>
            <a:ext cx="252000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物理传输媒介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TextShape 34"/>
          <p:cNvSpPr txBox="1"/>
          <p:nvPr/>
        </p:nvSpPr>
        <p:spPr>
          <a:xfrm>
            <a:off x="776880" y="5760000"/>
            <a:ext cx="7935120" cy="234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数据链路层：实现了网卡接口的网络驱动程序。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网络层：实现数据包的选路和转发。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传输层：为两台主机上的应用程序提供端到端的通信。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应用层：负责处理应用程序的逻辑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32440" y="1152000"/>
            <a:ext cx="9979560" cy="595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9.  socket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协议族的关系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数据链路层、网络层、传输层协议是在内核中实现的。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因此操作系统需要实现一组系统调用，使得应用程序能够访问这些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协议提供的服务。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实现这组系统调用的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主要有两套：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XTI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XTI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已经不再使用，我们仅讨论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定义的一组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提供如下两点功能：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将应用程序数据从用户缓冲区中复制到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TCP/UDP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内核发送缓冲区，以交付内核来发送数据，或是从内核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TCP/UDP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接受缓冲区中复制数据到用户缓冲区，以读取数据。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应用程序可以修改内核中各层协议的某些头部信息，控制底层通信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的行为。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2064960"/>
            <a:ext cx="9979560" cy="586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10.  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下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编程可以概括为以下几个函数的运用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         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socket()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  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bind()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listen()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4. connect()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5. accept()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6. read()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7. write()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8. close()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2018-08-10T21:26:02Z</dcterms:created>
  <dc:creator/>
  <dc:description/>
  <dc:language>zh-CN</dc:language>
  <cp:lastModifiedBy/>
  <dcterms:modified xsi:type="dcterms:W3CDTF">2018-09-02T18:38:51Z</dcterms:modified>
  <cp:revision>107</cp:revision>
  <dc:subject/>
  <dc:title>Blueprint Plans</dc:title>
</cp:coreProperties>
</file>