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1.xml.rels" ContentType="application/vnd.openxmlformats-package.relationships+xml"/>
  <Override PartName="/ppt/notesSlides/notesSlide1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单击鼠标移动幻灯片</a:t>
            </a:r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单击编辑备注格式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434F35B-909E-46CB-B41A-22F8708CED19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1106640" y="812520"/>
            <a:ext cx="5346000" cy="4010400"/>
          </a:xfrm>
          <a:prstGeom prst="rect">
            <a:avLst/>
          </a:prstGeom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第一页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aaaaaa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aaaaaa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单击鼠标编辑标题文字格式</a:t>
            </a:r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单击鼠标编辑大纲文字格式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第二个大纲级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第三大纲级别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第四大纲级别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第五大纲级别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第六大纲级别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第七大纲级别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/>
            <a:fld id="{2593D7C0-91F9-4FCE-BBAB-3377A69FBA74}" type="slidenum"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单击鼠标编辑标题文字格式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单击鼠标编辑大纲文字格式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532031A-7CFE-40A4-AB69-0B4491EC386E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288000" y="2880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US" sz="420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网络编程</a:t>
            </a: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(</a:t>
            </a: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入门篇</a:t>
            </a:r>
            <a:r>
              <a:rPr b="1" lang="en-US" sz="4400" spc="-1" strike="noStrike">
                <a:solidFill>
                  <a:srgbClr val="ffffff"/>
                </a:solidFill>
                <a:latin typeface="Arial"/>
              </a:rPr>
              <a:t>)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000" y="3168000"/>
            <a:ext cx="907164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944000" y="2052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socket()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944000" y="2844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bind()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1944000" y="3636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listen()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1944000" y="4356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accept()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1512000" y="5184000"/>
            <a:ext cx="2304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read()/recv()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write()/send()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1944000" y="6012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close()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1872000" y="1440000"/>
            <a:ext cx="2160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服务端开发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8"/>
          <p:cNvSpPr/>
          <p:nvPr/>
        </p:nvSpPr>
        <p:spPr>
          <a:xfrm>
            <a:off x="6264000" y="3672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socket()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9"/>
          <p:cNvSpPr/>
          <p:nvPr/>
        </p:nvSpPr>
        <p:spPr>
          <a:xfrm>
            <a:off x="6264000" y="4392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connect()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CustomShape 10"/>
          <p:cNvSpPr/>
          <p:nvPr/>
        </p:nvSpPr>
        <p:spPr>
          <a:xfrm>
            <a:off x="6264000" y="5976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close()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11"/>
          <p:cNvSpPr/>
          <p:nvPr/>
        </p:nvSpPr>
        <p:spPr>
          <a:xfrm>
            <a:off x="5544000" y="1368000"/>
            <a:ext cx="2160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客户端开发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12"/>
          <p:cNvSpPr/>
          <p:nvPr/>
        </p:nvSpPr>
        <p:spPr>
          <a:xfrm>
            <a:off x="5832000" y="5184000"/>
            <a:ext cx="2304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write()/send()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read()/recv()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Line 13"/>
          <p:cNvSpPr/>
          <p:nvPr/>
        </p:nvSpPr>
        <p:spPr>
          <a:xfrm>
            <a:off x="2520000" y="2376000"/>
            <a:ext cx="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14"/>
          <p:cNvSpPr/>
          <p:nvPr/>
        </p:nvSpPr>
        <p:spPr>
          <a:xfrm>
            <a:off x="2520000" y="3204000"/>
            <a:ext cx="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15"/>
          <p:cNvSpPr/>
          <p:nvPr/>
        </p:nvSpPr>
        <p:spPr>
          <a:xfrm>
            <a:off x="2520000" y="3996000"/>
            <a:ext cx="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16"/>
          <p:cNvSpPr/>
          <p:nvPr/>
        </p:nvSpPr>
        <p:spPr>
          <a:xfrm>
            <a:off x="2520000" y="4716000"/>
            <a:ext cx="0" cy="46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Line 17"/>
          <p:cNvSpPr/>
          <p:nvPr/>
        </p:nvSpPr>
        <p:spPr>
          <a:xfrm>
            <a:off x="2520000" y="5544000"/>
            <a:ext cx="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Line 18"/>
          <p:cNvSpPr/>
          <p:nvPr/>
        </p:nvSpPr>
        <p:spPr>
          <a:xfrm>
            <a:off x="6768000" y="4032000"/>
            <a:ext cx="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Line 19"/>
          <p:cNvSpPr/>
          <p:nvPr/>
        </p:nvSpPr>
        <p:spPr>
          <a:xfrm flipH="1">
            <a:off x="3024000" y="4536000"/>
            <a:ext cx="324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20"/>
          <p:cNvSpPr/>
          <p:nvPr/>
        </p:nvSpPr>
        <p:spPr>
          <a:xfrm>
            <a:off x="3816000" y="5328000"/>
            <a:ext cx="2016000" cy="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Line 21"/>
          <p:cNvSpPr/>
          <p:nvPr/>
        </p:nvSpPr>
        <p:spPr>
          <a:xfrm>
            <a:off x="6840000" y="5544000"/>
            <a:ext cx="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Line 22"/>
          <p:cNvSpPr/>
          <p:nvPr/>
        </p:nvSpPr>
        <p:spPr>
          <a:xfrm>
            <a:off x="6768000" y="4680000"/>
            <a:ext cx="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3"/>
          <p:cNvSpPr/>
          <p:nvPr/>
        </p:nvSpPr>
        <p:spPr>
          <a:xfrm>
            <a:off x="1944000" y="432000"/>
            <a:ext cx="5400000" cy="64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基于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TCP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协议实现的程序流程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CustomShape 24"/>
          <p:cNvSpPr/>
          <p:nvPr/>
        </p:nvSpPr>
        <p:spPr>
          <a:xfrm>
            <a:off x="4176000" y="4320000"/>
            <a:ext cx="1440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建立连接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CustomShape 25"/>
          <p:cNvSpPr/>
          <p:nvPr/>
        </p:nvSpPr>
        <p:spPr>
          <a:xfrm>
            <a:off x="4176000" y="5112000"/>
            <a:ext cx="1296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收发数据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944000" y="2052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socket()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944000" y="2844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bind()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1440000" y="3672000"/>
            <a:ext cx="2304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recvfrom()/sendto()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1944000" y="4500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close()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CustomShape 5"/>
          <p:cNvSpPr/>
          <p:nvPr/>
        </p:nvSpPr>
        <p:spPr>
          <a:xfrm>
            <a:off x="1872000" y="1440000"/>
            <a:ext cx="2160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服务端开发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CustomShape 6"/>
          <p:cNvSpPr/>
          <p:nvPr/>
        </p:nvSpPr>
        <p:spPr>
          <a:xfrm>
            <a:off x="6336000" y="2016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socket()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CustomShape 7"/>
          <p:cNvSpPr/>
          <p:nvPr/>
        </p:nvSpPr>
        <p:spPr>
          <a:xfrm>
            <a:off x="6264000" y="4464000"/>
            <a:ext cx="1152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close()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CustomShape 8"/>
          <p:cNvSpPr/>
          <p:nvPr/>
        </p:nvSpPr>
        <p:spPr>
          <a:xfrm>
            <a:off x="5544000" y="1368000"/>
            <a:ext cx="2160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客户端开发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Line 9"/>
          <p:cNvSpPr/>
          <p:nvPr/>
        </p:nvSpPr>
        <p:spPr>
          <a:xfrm>
            <a:off x="2520000" y="2376000"/>
            <a:ext cx="0" cy="46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10"/>
          <p:cNvSpPr/>
          <p:nvPr/>
        </p:nvSpPr>
        <p:spPr>
          <a:xfrm>
            <a:off x="2520000" y="3204000"/>
            <a:ext cx="0" cy="46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Line 11"/>
          <p:cNvSpPr/>
          <p:nvPr/>
        </p:nvSpPr>
        <p:spPr>
          <a:xfrm>
            <a:off x="2520000" y="3996000"/>
            <a:ext cx="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Line 12"/>
          <p:cNvSpPr/>
          <p:nvPr/>
        </p:nvSpPr>
        <p:spPr>
          <a:xfrm>
            <a:off x="3744000" y="3816000"/>
            <a:ext cx="2232000" cy="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Line 13"/>
          <p:cNvSpPr/>
          <p:nvPr/>
        </p:nvSpPr>
        <p:spPr>
          <a:xfrm>
            <a:off x="6840000" y="3960000"/>
            <a:ext cx="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4"/>
          <p:cNvSpPr/>
          <p:nvPr/>
        </p:nvSpPr>
        <p:spPr>
          <a:xfrm>
            <a:off x="1944000" y="432000"/>
            <a:ext cx="5400000" cy="64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基于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UDP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协议实现的程序流程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CustomShape 15"/>
          <p:cNvSpPr/>
          <p:nvPr/>
        </p:nvSpPr>
        <p:spPr>
          <a:xfrm>
            <a:off x="4212000" y="3600000"/>
            <a:ext cx="1296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收发数据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16"/>
          <p:cNvSpPr/>
          <p:nvPr/>
        </p:nvSpPr>
        <p:spPr>
          <a:xfrm>
            <a:off x="5976000" y="3600000"/>
            <a:ext cx="2304000" cy="36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sendto()/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recvfrom()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Line 17"/>
          <p:cNvSpPr/>
          <p:nvPr/>
        </p:nvSpPr>
        <p:spPr>
          <a:xfrm>
            <a:off x="6840000" y="2376000"/>
            <a:ext cx="0" cy="136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1562040" y="648000"/>
            <a:ext cx="6933960" cy="6912000"/>
          </a:xfrm>
          <a:prstGeom prst="rect">
            <a:avLst/>
          </a:prstGeom>
          <a:ln>
            <a:noFill/>
          </a:ln>
        </p:spPr>
      </p:pic>
      <p:sp>
        <p:nvSpPr>
          <p:cNvPr id="174" name="TextShape 1"/>
          <p:cNvSpPr txBox="1"/>
          <p:nvPr/>
        </p:nvSpPr>
        <p:spPr>
          <a:xfrm>
            <a:off x="1764720" y="72000"/>
            <a:ext cx="6155280" cy="54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TCP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连接的三次握手与四次挥手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504000" y="1898640"/>
            <a:ext cx="10068840" cy="460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TCP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的粘包现象：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TCP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粘包是指发送方发送的若干包数据到接收方接收时粘成一包，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从接收缓冲区看，后一包数据的头紧接着前一包数据的尾。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处理方法：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处理方法就是循环处理：应用程序在处理从缓存读来的分组时，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读完一条数据时，就应该循环读下一条数据，直到所有的数据都被处理；但是如何判断每条数据的长度呢？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532440" y="1042560"/>
            <a:ext cx="9979560" cy="616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linux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下进程间通信方式：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                    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匿名管道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pipe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             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2.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具名管道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FIFO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3.  POSIX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消息队列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4.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共享内存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5.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信号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6.  socket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进程间通信要首选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socket,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其最大的好处是：可以跨主机，具有伸缩性。如果一台机器的处理能力不够，很自然的就能用多台机器来处理。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731160" y="1512000"/>
            <a:ext cx="10068840" cy="6169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讲一下服务器开发：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用一句话形容：跑在多核机器上的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Linux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用户态的没有用户界面的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长期运行的网络应用程序。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开发服务端程序的一个基本任务是处理并发连接。大概有两种方式：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一个线程只处理一个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TCP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连接，通常使用阻塞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IO.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2.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一个线程处理多个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TCP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连接上的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IO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，通常使用非阻塞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IO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和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I/O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多路复用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731520" y="1512000"/>
            <a:ext cx="10068840" cy="730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如果要在一台多核机器上提供一种服务，可用的模式有：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运行一个单线程的进程。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    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优点：简单， 缺点：非抢占的。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2.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运行一个多线程的进程。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     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优点：提高响应速度， 缺点：多线程代码难写。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3.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运行多个单线程的进程。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优点：主流模式，比如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httpd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4.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运行多个多线程的进程。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                 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缺点：多线程代码难写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32000" y="1571400"/>
            <a:ext cx="10030680" cy="730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讲一下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I/O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复用：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I/O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复用使得程序能同时监听多个文件描述符，能提高程序的性能。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I/O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复用虽然能同时监听多个文件描述符，但它本身是阻塞的。并且当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多个文件描述符同时就绪时，如果不采取额外的措施，程序只能按顺序依次处理其中的每一个文件描述符，这使得服务器程序看起来像是串行工作的。如果要实现并发，只能使用多进程或多线程等编程手段。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Linux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下实现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I/O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复用的系统调用有：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select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、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poll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、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epoll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三者区别：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1.select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采用轮询的方式来检测就绪事件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;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文件描述符数有最大值限制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2. poll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采用轮询的方式来检测就绪事件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;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文件描述符最大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65535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3. epoll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采用回调的方式来检测就绪事件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;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文件描述符最大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65535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1368000" y="1080000"/>
            <a:ext cx="6840000" cy="1272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讨论几个常用的系统检测工具：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1. tcpdump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：经典的网络抓包工具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2. lsof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：列出当前系统打开的文件描述符的工具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3. strace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：跟踪程序运行过程中执行的系统调用和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接受到的信号，并将系统调用名、参数，返回值及信号名输出到标准输出或指定的文件。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4. netstat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：网络信息统计工具。可以打印本地网卡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接口上的全部连接、路由表信息、网卡信息。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5. vmstat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：能输出系统的各种资料的使用情况，比如进程信息、内层使用、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cpu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使用率、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io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使用情况。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504000" y="1080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thanks</a:t>
            </a:r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504000" y="3168000"/>
            <a:ext cx="907164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It is over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76000" y="2347920"/>
            <a:ext cx="9071640" cy="406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谈一谈个人在学习网络编程方面的一些个人经验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,                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“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网络编程术”语范围很广，本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PPT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只讲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socket API     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开发基于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TCP/IP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的网络应用程序。                                               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受限于本人的经历和经验，本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PPT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的适应范围如下：                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1. Linux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服务端网络编程，直接或间接使用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socket API.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2.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公司内网，环境可控。                                                                        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2376000" y="3168000"/>
            <a:ext cx="7199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This work is licensed under a Creative Commons Attribution-ShareAlike 3.0 Unported License.</a:t>
            </a:r>
            <a:br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It makes use of the works of Mateus Machado Luna.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816120" y="3621600"/>
            <a:ext cx="1271880" cy="44748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76000" y="720000"/>
            <a:ext cx="8468280" cy="775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我对网络编程的一些看法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1.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网络编程是什么？是熟练使用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socket API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吗？说实话，在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实际的项目中，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socket API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用的次数不多，大多数时候是使用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封装好的网络库（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libevent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，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libuv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，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Java Netty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，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ACE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等等）。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                                              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2.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学习网络编程有用吗？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在实际工作中，常见的情况是通过各种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client library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来与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服务端打交道，或者在现成的框架中填空来实现服务端，或者编写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Servlet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来响应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HTTP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请求，或者使用某种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RPC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与其他进程通信，等等。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我认为还是有必要学一学，至少在网络故障排除的时候有用。无论如何，那些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client library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或者框架都会调用底层的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socket API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来实现网络功能。另外，熟悉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TCP/IP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协议，会用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tcpdump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也非常有助于分析解决线上网络服务问题。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                                                              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272160" y="1512000"/>
            <a:ext cx="10167840" cy="6405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3.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在什么平台上学习网络编程？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对于服务端网络编程，建议在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Linux(Ubuntu/Centos)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上学习。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现在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Linux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已经成为全球市场份额最大的服务器操作系统，在这种大众系统上学习，遇到什么问题会比较容易解决。因为用的人多，你遇到的问题别人多半也遇到过。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4.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可移植性重要么？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写网络程序要不要考虑移植性？要不要跨平台？这取决于项目需要，如果公司做的程序要卖给其他公司，而对方可能使用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Windows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、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Linux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、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FreeBSD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、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Solaris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等等操作系统，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这时候要考虑移植性。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如果编写公司内部的服务器上用的网络程序，那么大可只关注一个平台，比如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Linux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。因为编写和维护可移植的网络程序的代价相当高。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288000" y="1944000"/>
            <a:ext cx="10239120" cy="460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5.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网络编程的各种任务角色？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开发网络设备，编写防火墙、路由器固件。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2.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开发网卡驱动。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3.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移植和维护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TCP/IP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协议栈。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4.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开发或维护标准的网络协议程序，比如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HTTP,FTP,DNS,SMTP,NFS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5.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开发标准网络服务的客户端，比如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ZooKeeper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客户端、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memcached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客户端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6.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开发与公司业务直接相关的网络服务程序。比如即时聊天软件的后台服务端、网游服务器、金融交易系统。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7.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客户端程序中涉及网络的部分，比如网游的客户端程序中与服务器通信的部分。等等。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32000" y="1734480"/>
            <a:ext cx="10247040" cy="463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6.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网络编程的核心是协议设计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对于专用的业务系统，协议设计是核心任务。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设计消息协议，消息格式可以选用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XML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、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JSON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、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</a:rPr>
              <a:t>Protobuf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格式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难的是消息内容。一个消息应该包含哪些内容？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7.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网络编程三本必看的书籍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第一本：《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TCP/IP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详解》，       是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TCP/IP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领域的圣经。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第二本：《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Unix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网络编程，卷一：网络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API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》，是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socket API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的权威指南。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第三本：《高效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TCP/IP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编程》，属于专家经验总结类的书籍。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216000" y="504000"/>
            <a:ext cx="9648000" cy="629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8. TCP/IP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协议族体系结构及主要协议，如下图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TCP/IP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协议族是一个四层协议系统。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Line 2"/>
          <p:cNvSpPr/>
          <p:nvPr/>
        </p:nvSpPr>
        <p:spPr>
          <a:xfrm>
            <a:off x="720000" y="4608000"/>
            <a:ext cx="7632000" cy="0"/>
          </a:xfrm>
          <a:prstGeom prst="line">
            <a:avLst/>
          </a:prstGeom>
          <a:ln>
            <a:solidFill>
              <a:srgbClr val="000000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Line 3"/>
          <p:cNvSpPr/>
          <p:nvPr/>
        </p:nvSpPr>
        <p:spPr>
          <a:xfrm>
            <a:off x="720000" y="3600000"/>
            <a:ext cx="7704000" cy="0"/>
          </a:xfrm>
          <a:prstGeom prst="line">
            <a:avLst/>
          </a:prstGeom>
          <a:ln>
            <a:solidFill>
              <a:srgbClr val="000000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4"/>
          <p:cNvSpPr/>
          <p:nvPr/>
        </p:nvSpPr>
        <p:spPr>
          <a:xfrm>
            <a:off x="720000" y="2520000"/>
            <a:ext cx="8352000" cy="0"/>
          </a:xfrm>
          <a:prstGeom prst="line">
            <a:avLst/>
          </a:prstGeom>
          <a:ln>
            <a:solidFill>
              <a:srgbClr val="000000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5"/>
          <p:cNvSpPr/>
          <p:nvPr/>
        </p:nvSpPr>
        <p:spPr>
          <a:xfrm>
            <a:off x="720000" y="5616000"/>
            <a:ext cx="698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TextShape 6"/>
          <p:cNvSpPr txBox="1"/>
          <p:nvPr/>
        </p:nvSpPr>
        <p:spPr>
          <a:xfrm>
            <a:off x="720000" y="4858200"/>
            <a:ext cx="1872000" cy="61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数据链路层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TextShape 7"/>
          <p:cNvSpPr txBox="1"/>
          <p:nvPr/>
        </p:nvSpPr>
        <p:spPr>
          <a:xfrm>
            <a:off x="720000" y="3850200"/>
            <a:ext cx="1872000" cy="61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网络层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Shape 8"/>
          <p:cNvSpPr txBox="1"/>
          <p:nvPr/>
        </p:nvSpPr>
        <p:spPr>
          <a:xfrm>
            <a:off x="720000" y="2736000"/>
            <a:ext cx="1872000" cy="61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传输层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TextShape 9"/>
          <p:cNvSpPr txBox="1"/>
          <p:nvPr/>
        </p:nvSpPr>
        <p:spPr>
          <a:xfrm>
            <a:off x="720000" y="1800000"/>
            <a:ext cx="1872000" cy="61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应用层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10"/>
          <p:cNvSpPr/>
          <p:nvPr/>
        </p:nvSpPr>
        <p:spPr>
          <a:xfrm>
            <a:off x="2376000" y="1872000"/>
            <a:ext cx="936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ping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CustomShape 11"/>
          <p:cNvSpPr/>
          <p:nvPr/>
        </p:nvSpPr>
        <p:spPr>
          <a:xfrm>
            <a:off x="2304000" y="3960000"/>
            <a:ext cx="936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ICMP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CustomShape 12"/>
          <p:cNvSpPr/>
          <p:nvPr/>
        </p:nvSpPr>
        <p:spPr>
          <a:xfrm>
            <a:off x="3744000" y="1872000"/>
            <a:ext cx="936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telnet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Line 13"/>
          <p:cNvSpPr/>
          <p:nvPr/>
        </p:nvSpPr>
        <p:spPr>
          <a:xfrm>
            <a:off x="2808000" y="2160000"/>
            <a:ext cx="0" cy="187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4"/>
          <p:cNvSpPr/>
          <p:nvPr/>
        </p:nvSpPr>
        <p:spPr>
          <a:xfrm>
            <a:off x="3744000" y="2880000"/>
            <a:ext cx="936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TCP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CustomShape 15"/>
          <p:cNvSpPr/>
          <p:nvPr/>
        </p:nvSpPr>
        <p:spPr>
          <a:xfrm>
            <a:off x="5976000" y="1800000"/>
            <a:ext cx="936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DNS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CustomShape 16"/>
          <p:cNvSpPr/>
          <p:nvPr/>
        </p:nvSpPr>
        <p:spPr>
          <a:xfrm>
            <a:off x="5976000" y="2736000"/>
            <a:ext cx="936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UDP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Line 17"/>
          <p:cNvSpPr/>
          <p:nvPr/>
        </p:nvSpPr>
        <p:spPr>
          <a:xfrm>
            <a:off x="4176000" y="2232000"/>
            <a:ext cx="0" cy="72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Line 18"/>
          <p:cNvSpPr/>
          <p:nvPr/>
        </p:nvSpPr>
        <p:spPr>
          <a:xfrm>
            <a:off x="6480000" y="2088000"/>
            <a:ext cx="0" cy="72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9"/>
          <p:cNvSpPr/>
          <p:nvPr/>
        </p:nvSpPr>
        <p:spPr>
          <a:xfrm>
            <a:off x="4896000" y="3960000"/>
            <a:ext cx="936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IP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Line 20"/>
          <p:cNvSpPr/>
          <p:nvPr/>
        </p:nvSpPr>
        <p:spPr>
          <a:xfrm>
            <a:off x="4320000" y="3240000"/>
            <a:ext cx="1008000" cy="79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Line 21"/>
          <p:cNvSpPr/>
          <p:nvPr/>
        </p:nvSpPr>
        <p:spPr>
          <a:xfrm flipH="1">
            <a:off x="5616000" y="3096000"/>
            <a:ext cx="864000" cy="100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Line 22"/>
          <p:cNvSpPr/>
          <p:nvPr/>
        </p:nvSpPr>
        <p:spPr>
          <a:xfrm>
            <a:off x="3096000" y="4176000"/>
            <a:ext cx="2016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3"/>
          <p:cNvSpPr/>
          <p:nvPr/>
        </p:nvSpPr>
        <p:spPr>
          <a:xfrm>
            <a:off x="3240000" y="4896000"/>
            <a:ext cx="936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ARP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CustomShape 24"/>
          <p:cNvSpPr/>
          <p:nvPr/>
        </p:nvSpPr>
        <p:spPr>
          <a:xfrm>
            <a:off x="6444000" y="4968000"/>
            <a:ext cx="936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RARP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CustomShape 25"/>
          <p:cNvSpPr/>
          <p:nvPr/>
        </p:nvSpPr>
        <p:spPr>
          <a:xfrm>
            <a:off x="4752000" y="4968000"/>
            <a:ext cx="936000" cy="432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Data Link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Line 26"/>
          <p:cNvSpPr/>
          <p:nvPr/>
        </p:nvSpPr>
        <p:spPr>
          <a:xfrm>
            <a:off x="4032000" y="5112000"/>
            <a:ext cx="792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Line 27"/>
          <p:cNvSpPr/>
          <p:nvPr/>
        </p:nvSpPr>
        <p:spPr>
          <a:xfrm>
            <a:off x="5688000" y="5184000"/>
            <a:ext cx="792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Line 28"/>
          <p:cNvSpPr/>
          <p:nvPr/>
        </p:nvSpPr>
        <p:spPr>
          <a:xfrm>
            <a:off x="5400000" y="4248000"/>
            <a:ext cx="0" cy="79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Line 29"/>
          <p:cNvSpPr/>
          <p:nvPr/>
        </p:nvSpPr>
        <p:spPr>
          <a:xfrm>
            <a:off x="8640000" y="1368000"/>
            <a:ext cx="0" cy="360000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TextShape 30"/>
          <p:cNvSpPr txBox="1"/>
          <p:nvPr/>
        </p:nvSpPr>
        <p:spPr>
          <a:xfrm>
            <a:off x="7272000" y="1872000"/>
            <a:ext cx="1656000" cy="54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用户空间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TextShape 31"/>
          <p:cNvSpPr txBox="1"/>
          <p:nvPr/>
        </p:nvSpPr>
        <p:spPr>
          <a:xfrm>
            <a:off x="7272000" y="3850560"/>
            <a:ext cx="1656000" cy="54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内核空间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TextShape 32"/>
          <p:cNvSpPr txBox="1"/>
          <p:nvPr/>
        </p:nvSpPr>
        <p:spPr>
          <a:xfrm>
            <a:off x="9072000" y="2376000"/>
            <a:ext cx="936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socket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TextShape 33"/>
          <p:cNvSpPr txBox="1"/>
          <p:nvPr/>
        </p:nvSpPr>
        <p:spPr>
          <a:xfrm>
            <a:off x="7992000" y="5904000"/>
            <a:ext cx="2520000" cy="64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物理传输媒介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TextShape 34"/>
          <p:cNvSpPr txBox="1"/>
          <p:nvPr/>
        </p:nvSpPr>
        <p:spPr>
          <a:xfrm>
            <a:off x="776880" y="5760000"/>
            <a:ext cx="7935120" cy="234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数据链路层：实现了网卡接口的网络驱动程序。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网络层：实现数据包的选路和转发。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传输层：为两台主机上的应用程序提供端到端的通信。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应用层：负责处理应用程序的逻辑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32440" y="1152000"/>
            <a:ext cx="9979560" cy="595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9.  socket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和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TCP/IP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协议族的关系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数据链路层、网络层、传输层协议是在内核中实现的。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因此操作系统需要实现一组系统调用，使得应用程序能够访问这些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协议提供的服务。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实现这组系统调用的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API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主要有两套：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socket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和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XTI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XTI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已经不再使用，我们仅讨论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socket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socket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定义的一组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API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提供如下两点功能：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将应用程序数据从用户缓冲区中复制到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TCP/UDP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内核发送缓冲区，以交付内核来发送数据，或是从内核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TCP/UDP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接受缓冲区中复制数据到用户缓冲区，以读取数据。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2.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应用程序可以修改内核中各层协议的某些头部信息，控制底层通信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的行为。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04000" y="2064960"/>
            <a:ext cx="9979560" cy="586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10.  linux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下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socket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编程可以概括为以下几个函数的运用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                         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1. socket()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                        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2. bind()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3. listen()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4. connect()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5. accept()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6. read()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7. write()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8. close()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2018-08-10T21:26:02Z</dcterms:created>
  <dc:creator/>
  <dc:description/>
  <dc:language>zh-CN</dc:language>
  <cp:lastModifiedBy/>
  <dcterms:modified xsi:type="dcterms:W3CDTF">2018-09-10T22:06:37Z</dcterms:modified>
  <cp:revision>128</cp:revision>
  <dc:subject/>
  <dc:title>Blueprint Plans</dc:title>
</cp:coreProperties>
</file>