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747" r:id="rId3"/>
    <p:sldId id="2784" r:id="rId5"/>
    <p:sldId id="2754" r:id="rId6"/>
    <p:sldId id="2752" r:id="rId7"/>
    <p:sldId id="2786" r:id="rId8"/>
    <p:sldId id="2787" r:id="rId9"/>
    <p:sldId id="2788" r:id="rId10"/>
    <p:sldId id="2789" r:id="rId11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212E3C"/>
    <a:srgbClr val="FBBF09"/>
    <a:srgbClr val="EF4232"/>
    <a:srgbClr val="03A9F0"/>
    <a:srgbClr val="FFFFFF"/>
    <a:srgbClr val="FABCA8"/>
    <a:srgbClr val="57562F"/>
    <a:srgbClr val="FBCDBE"/>
    <a:srgbClr val="6B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9" autoAdjust="0"/>
    <p:restoredTop sz="92986" autoAdjust="0"/>
  </p:normalViewPr>
  <p:slideViewPr>
    <p:cSldViewPr>
      <p:cViewPr varScale="1">
        <p:scale>
          <a:sx n="68" d="100"/>
          <a:sy n="68" d="100"/>
        </p:scale>
        <p:origin x="-438" y="-102"/>
      </p:cViewPr>
      <p:guideLst>
        <p:guide orient="horz" pos="373"/>
        <p:guide orient="horz" pos="4183"/>
        <p:guide pos="4050"/>
        <p:guide pos="512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E3AD87B8-9A4B-45E2-BBE5-FB86ADE287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4917207" y="2104157"/>
            <a:ext cx="7272808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Introduction to the linear system analyzer app </a:t>
            </a:r>
            <a:endParaRPr lang="zh-CN" altLang="en-US" sz="4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396927" y="1744117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49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4773191" y="3616325"/>
            <a:ext cx="5688632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The </a:t>
            </a:r>
            <a:r>
              <a:rPr lang="en-US" altLang="zh-CN" sz="2400" b="1" dirty="0" smtClean="0"/>
              <a:t>Linear System Analyzer</a:t>
            </a:r>
            <a:r>
              <a:rPr lang="en-US" altLang="zh-CN" sz="2400" dirty="0" smtClean="0"/>
              <a:t> app lets you analyze time and frequency responses of LTI systems. </a:t>
            </a:r>
            <a:endParaRPr lang="en-AU" sz="2400" b="1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Group 67"/>
          <p:cNvGrpSpPr/>
          <p:nvPr/>
        </p:nvGrpSpPr>
        <p:grpSpPr>
          <a:xfrm>
            <a:off x="1447635" y="2900986"/>
            <a:ext cx="2524202" cy="2534762"/>
            <a:chOff x="705364" y="2937461"/>
            <a:chExt cx="2393449" cy="2403462"/>
          </a:xfrm>
        </p:grpSpPr>
        <p:sp>
          <p:nvSpPr>
            <p:cNvPr id="25" name="Freeform 5"/>
            <p:cNvSpPr/>
            <p:nvPr/>
          </p:nvSpPr>
          <p:spPr bwMode="auto">
            <a:xfrm flipH="1">
              <a:off x="705364" y="2937461"/>
              <a:ext cx="2393448" cy="2403461"/>
            </a:xfrm>
            <a:custGeom>
              <a:avLst/>
              <a:gdLst>
                <a:gd name="T0" fmla="*/ 252 w 505"/>
                <a:gd name="T1" fmla="*/ 0 h 505"/>
                <a:gd name="T2" fmla="*/ 331 w 505"/>
                <a:gd name="T3" fmla="*/ 78 h 505"/>
                <a:gd name="T4" fmla="*/ 252 w 505"/>
                <a:gd name="T5" fmla="*/ 157 h 505"/>
                <a:gd name="T6" fmla="*/ 157 w 505"/>
                <a:gd name="T7" fmla="*/ 252 h 505"/>
                <a:gd name="T8" fmla="*/ 252 w 505"/>
                <a:gd name="T9" fmla="*/ 348 h 505"/>
                <a:gd name="T10" fmla="*/ 348 w 505"/>
                <a:gd name="T11" fmla="*/ 252 h 505"/>
                <a:gd name="T12" fmla="*/ 427 w 505"/>
                <a:gd name="T13" fmla="*/ 174 h 505"/>
                <a:gd name="T14" fmla="*/ 505 w 505"/>
                <a:gd name="T15" fmla="*/ 252 h 505"/>
                <a:gd name="T16" fmla="*/ 252 w 505"/>
                <a:gd name="T17" fmla="*/ 505 h 505"/>
                <a:gd name="T18" fmla="*/ 0 w 505"/>
                <a:gd name="T19" fmla="*/ 252 h 505"/>
                <a:gd name="T20" fmla="*/ 252 w 505"/>
                <a:gd name="T21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5" h="505">
                  <a:moveTo>
                    <a:pt x="252" y="0"/>
                  </a:moveTo>
                  <a:cubicBezTo>
                    <a:pt x="296" y="0"/>
                    <a:pt x="331" y="35"/>
                    <a:pt x="331" y="78"/>
                  </a:cubicBezTo>
                  <a:cubicBezTo>
                    <a:pt x="331" y="121"/>
                    <a:pt x="296" y="157"/>
                    <a:pt x="252" y="157"/>
                  </a:cubicBezTo>
                  <a:cubicBezTo>
                    <a:pt x="200" y="157"/>
                    <a:pt x="157" y="200"/>
                    <a:pt x="157" y="252"/>
                  </a:cubicBezTo>
                  <a:cubicBezTo>
                    <a:pt x="157" y="305"/>
                    <a:pt x="200" y="348"/>
                    <a:pt x="252" y="348"/>
                  </a:cubicBezTo>
                  <a:cubicBezTo>
                    <a:pt x="305" y="348"/>
                    <a:pt x="348" y="305"/>
                    <a:pt x="348" y="252"/>
                  </a:cubicBezTo>
                  <a:cubicBezTo>
                    <a:pt x="348" y="209"/>
                    <a:pt x="383" y="174"/>
                    <a:pt x="427" y="174"/>
                  </a:cubicBezTo>
                  <a:cubicBezTo>
                    <a:pt x="470" y="174"/>
                    <a:pt x="505" y="209"/>
                    <a:pt x="505" y="252"/>
                  </a:cubicBezTo>
                  <a:cubicBezTo>
                    <a:pt x="505" y="392"/>
                    <a:pt x="392" y="505"/>
                    <a:pt x="252" y="505"/>
                  </a:cubicBezTo>
                  <a:cubicBezTo>
                    <a:pt x="113" y="505"/>
                    <a:pt x="0" y="392"/>
                    <a:pt x="0" y="252"/>
                  </a:cubicBezTo>
                  <a:cubicBezTo>
                    <a:pt x="0" y="113"/>
                    <a:pt x="113" y="0"/>
                    <a:pt x="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6"/>
            <p:cNvSpPr/>
            <p:nvPr/>
          </p:nvSpPr>
          <p:spPr bwMode="auto">
            <a:xfrm flipH="1">
              <a:off x="705364" y="2937461"/>
              <a:ext cx="1199729" cy="1574266"/>
            </a:xfrm>
            <a:custGeom>
              <a:avLst/>
              <a:gdLst>
                <a:gd name="T0" fmla="*/ 0 w 253"/>
                <a:gd name="T1" fmla="*/ 157 h 331"/>
                <a:gd name="T2" fmla="*/ 96 w 253"/>
                <a:gd name="T3" fmla="*/ 252 h 331"/>
                <a:gd name="T4" fmla="*/ 175 w 253"/>
                <a:gd name="T5" fmla="*/ 331 h 331"/>
                <a:gd name="T6" fmla="*/ 253 w 253"/>
                <a:gd name="T7" fmla="*/ 252 h 331"/>
                <a:gd name="T8" fmla="*/ 0 w 253"/>
                <a:gd name="T9" fmla="*/ 0 h 331"/>
                <a:gd name="T10" fmla="*/ 0 w 253"/>
                <a:gd name="T11" fmla="*/ 15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331">
                  <a:moveTo>
                    <a:pt x="0" y="157"/>
                  </a:moveTo>
                  <a:cubicBezTo>
                    <a:pt x="53" y="157"/>
                    <a:pt x="96" y="200"/>
                    <a:pt x="96" y="252"/>
                  </a:cubicBezTo>
                  <a:cubicBezTo>
                    <a:pt x="96" y="296"/>
                    <a:pt x="131" y="331"/>
                    <a:pt x="175" y="331"/>
                  </a:cubicBezTo>
                  <a:cubicBezTo>
                    <a:pt x="218" y="331"/>
                    <a:pt x="253" y="296"/>
                    <a:pt x="253" y="252"/>
                  </a:cubicBezTo>
                  <a:cubicBezTo>
                    <a:pt x="253" y="113"/>
                    <a:pt x="140" y="0"/>
                    <a:pt x="0" y="0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 flipH="1">
              <a:off x="1530552" y="2937461"/>
              <a:ext cx="743071" cy="7470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8"/>
            <p:cNvSpPr/>
            <p:nvPr/>
          </p:nvSpPr>
          <p:spPr bwMode="auto">
            <a:xfrm flipH="1">
              <a:off x="705364" y="4137190"/>
              <a:ext cx="1568259" cy="1203733"/>
            </a:xfrm>
            <a:custGeom>
              <a:avLst/>
              <a:gdLst>
                <a:gd name="T0" fmla="*/ 174 w 331"/>
                <a:gd name="T1" fmla="*/ 0 h 253"/>
                <a:gd name="T2" fmla="*/ 78 w 331"/>
                <a:gd name="T3" fmla="*/ 96 h 253"/>
                <a:gd name="T4" fmla="*/ 0 w 331"/>
                <a:gd name="T5" fmla="*/ 175 h 253"/>
                <a:gd name="T6" fmla="*/ 78 w 331"/>
                <a:gd name="T7" fmla="*/ 253 h 253"/>
                <a:gd name="T8" fmla="*/ 331 w 331"/>
                <a:gd name="T9" fmla="*/ 0 h 253"/>
                <a:gd name="T10" fmla="*/ 174 w 331"/>
                <a:gd name="T1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" h="253">
                  <a:moveTo>
                    <a:pt x="174" y="0"/>
                  </a:moveTo>
                  <a:cubicBezTo>
                    <a:pt x="174" y="53"/>
                    <a:pt x="131" y="96"/>
                    <a:pt x="78" y="96"/>
                  </a:cubicBezTo>
                  <a:cubicBezTo>
                    <a:pt x="35" y="96"/>
                    <a:pt x="0" y="131"/>
                    <a:pt x="0" y="175"/>
                  </a:cubicBezTo>
                  <a:cubicBezTo>
                    <a:pt x="0" y="218"/>
                    <a:pt x="35" y="253"/>
                    <a:pt x="78" y="253"/>
                  </a:cubicBezTo>
                  <a:cubicBezTo>
                    <a:pt x="218" y="253"/>
                    <a:pt x="331" y="140"/>
                    <a:pt x="331" y="0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 flipH="1">
              <a:off x="705364" y="3764652"/>
              <a:ext cx="745073" cy="7470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10"/>
            <p:cNvSpPr/>
            <p:nvPr/>
          </p:nvSpPr>
          <p:spPr bwMode="auto">
            <a:xfrm flipH="1">
              <a:off x="1905093" y="3764652"/>
              <a:ext cx="1193719" cy="1576271"/>
            </a:xfrm>
            <a:custGeom>
              <a:avLst/>
              <a:gdLst>
                <a:gd name="T0" fmla="*/ 252 w 252"/>
                <a:gd name="T1" fmla="*/ 174 h 331"/>
                <a:gd name="T2" fmla="*/ 157 w 252"/>
                <a:gd name="T3" fmla="*/ 78 h 331"/>
                <a:gd name="T4" fmla="*/ 78 w 252"/>
                <a:gd name="T5" fmla="*/ 0 h 331"/>
                <a:gd name="T6" fmla="*/ 0 w 252"/>
                <a:gd name="T7" fmla="*/ 78 h 331"/>
                <a:gd name="T8" fmla="*/ 252 w 252"/>
                <a:gd name="T9" fmla="*/ 331 h 331"/>
                <a:gd name="T10" fmla="*/ 252 w 252"/>
                <a:gd name="T11" fmla="*/ 17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" h="331">
                  <a:moveTo>
                    <a:pt x="252" y="174"/>
                  </a:moveTo>
                  <a:cubicBezTo>
                    <a:pt x="200" y="174"/>
                    <a:pt x="157" y="131"/>
                    <a:pt x="157" y="78"/>
                  </a:cubicBezTo>
                  <a:cubicBezTo>
                    <a:pt x="157" y="35"/>
                    <a:pt x="122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218"/>
                    <a:pt x="113" y="331"/>
                    <a:pt x="252" y="331"/>
                  </a:cubicBezTo>
                  <a:lnTo>
                    <a:pt x="252" y="1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 flipH="1">
              <a:off x="1530552" y="4593847"/>
              <a:ext cx="743071" cy="7470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 flipH="1">
              <a:off x="2273623" y="3763651"/>
              <a:ext cx="825190" cy="7470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 flipH="1">
              <a:off x="1446432" y="3684537"/>
              <a:ext cx="909310" cy="909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3" name="任意多边形 52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5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Content Placeholder 2"/>
          <p:cNvSpPr txBox="1"/>
          <p:nvPr/>
        </p:nvSpPr>
        <p:spPr>
          <a:xfrm>
            <a:off x="608929" y="260554"/>
            <a:ext cx="5316390" cy="7540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 smtClean="0">
                <a:sym typeface="Arial" panose="020B0604020202020204" pitchFamily="34" charset="0"/>
              </a:rPr>
              <a:t>Description to </a:t>
            </a:r>
            <a:r>
              <a:rPr lang="en-US" altLang="zh-CN" sz="2000" dirty="0" smtClean="0"/>
              <a:t>the Linear System Analyzer App</a:t>
            </a:r>
            <a:endParaRPr lang="zh-CN" altLang="en-US" sz="2000" dirty="0" smtClean="0"/>
          </a:p>
          <a:p>
            <a:pPr algn="l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6261593" y="2265746"/>
            <a:ext cx="1982980" cy="2403082"/>
            <a:chOff x="9683156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64" name="Freeform 63"/>
            <p:cNvSpPr/>
            <p:nvPr/>
          </p:nvSpPr>
          <p:spPr bwMode="auto">
            <a:xfrm>
              <a:off x="9697382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9683156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549055" y="2680221"/>
            <a:ext cx="1982980" cy="2403082"/>
            <a:chOff x="4666657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67" name="Freeform 66"/>
            <p:cNvSpPr/>
            <p:nvPr/>
          </p:nvSpPr>
          <p:spPr bwMode="auto">
            <a:xfrm>
              <a:off x="4680883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9" name="Oval 6"/>
            <p:cNvSpPr>
              <a:spLocks noChangeArrowheads="1"/>
            </p:cNvSpPr>
            <p:nvPr/>
          </p:nvSpPr>
          <p:spPr bwMode="auto">
            <a:xfrm>
              <a:off x="4666657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756753" y="3145334"/>
            <a:ext cx="1982980" cy="2403082"/>
            <a:chOff x="7146332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131" name="Freeform 130"/>
            <p:cNvSpPr/>
            <p:nvPr/>
          </p:nvSpPr>
          <p:spPr bwMode="auto">
            <a:xfrm>
              <a:off x="7160558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Oval 6"/>
            <p:cNvSpPr>
              <a:spLocks noChangeArrowheads="1"/>
            </p:cNvSpPr>
            <p:nvPr/>
          </p:nvSpPr>
          <p:spPr bwMode="auto">
            <a:xfrm>
              <a:off x="7146332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527113" y="3076154"/>
            <a:ext cx="527709" cy="49475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id-ID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244487" y="2611438"/>
            <a:ext cx="527709" cy="49475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id-ID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957826" y="2226325"/>
            <a:ext cx="527709" cy="49475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id-ID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Freeform 135"/>
          <p:cNvSpPr>
            <a:spLocks noEditPoints="1"/>
          </p:cNvSpPr>
          <p:nvPr/>
        </p:nvSpPr>
        <p:spPr bwMode="auto">
          <a:xfrm>
            <a:off x="7090726" y="3452283"/>
            <a:ext cx="345000" cy="242802"/>
          </a:xfrm>
          <a:custGeom>
            <a:avLst/>
            <a:gdLst>
              <a:gd name="T0" fmla="*/ 0 w 530"/>
              <a:gd name="T1" fmla="*/ 373 h 373"/>
              <a:gd name="T2" fmla="*/ 530 w 530"/>
              <a:gd name="T3" fmla="*/ 373 h 373"/>
              <a:gd name="T4" fmla="*/ 530 w 530"/>
              <a:gd name="T5" fmla="*/ 0 h 373"/>
              <a:gd name="T6" fmla="*/ 0 w 530"/>
              <a:gd name="T7" fmla="*/ 0 h 373"/>
              <a:gd name="T8" fmla="*/ 0 w 530"/>
              <a:gd name="T9" fmla="*/ 373 h 373"/>
              <a:gd name="T10" fmla="*/ 510 w 530"/>
              <a:gd name="T11" fmla="*/ 36 h 373"/>
              <a:gd name="T12" fmla="*/ 343 w 530"/>
              <a:gd name="T13" fmla="*/ 183 h 373"/>
              <a:gd name="T14" fmla="*/ 510 w 530"/>
              <a:gd name="T15" fmla="*/ 337 h 373"/>
              <a:gd name="T16" fmla="*/ 510 w 530"/>
              <a:gd name="T17" fmla="*/ 354 h 373"/>
              <a:gd name="T18" fmla="*/ 321 w 530"/>
              <a:gd name="T19" fmla="*/ 200 h 373"/>
              <a:gd name="T20" fmla="*/ 264 w 530"/>
              <a:gd name="T21" fmla="*/ 248 h 373"/>
              <a:gd name="T22" fmla="*/ 206 w 530"/>
              <a:gd name="T23" fmla="*/ 200 h 373"/>
              <a:gd name="T24" fmla="*/ 17 w 530"/>
              <a:gd name="T25" fmla="*/ 354 h 373"/>
              <a:gd name="T26" fmla="*/ 17 w 530"/>
              <a:gd name="T27" fmla="*/ 337 h 373"/>
              <a:gd name="T28" fmla="*/ 187 w 530"/>
              <a:gd name="T29" fmla="*/ 183 h 373"/>
              <a:gd name="T30" fmla="*/ 17 w 530"/>
              <a:gd name="T31" fmla="*/ 36 h 373"/>
              <a:gd name="T32" fmla="*/ 17 w 530"/>
              <a:gd name="T33" fmla="*/ 19 h 373"/>
              <a:gd name="T34" fmla="*/ 264 w 530"/>
              <a:gd name="T35" fmla="*/ 195 h 373"/>
              <a:gd name="T36" fmla="*/ 510 w 530"/>
              <a:gd name="T37" fmla="*/ 19 h 373"/>
              <a:gd name="T38" fmla="*/ 510 w 530"/>
              <a:gd name="T39" fmla="*/ 36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0" h="373">
                <a:moveTo>
                  <a:pt x="0" y="373"/>
                </a:moveTo>
                <a:lnTo>
                  <a:pt x="530" y="373"/>
                </a:lnTo>
                <a:lnTo>
                  <a:pt x="530" y="0"/>
                </a:lnTo>
                <a:lnTo>
                  <a:pt x="0" y="0"/>
                </a:lnTo>
                <a:lnTo>
                  <a:pt x="0" y="373"/>
                </a:lnTo>
                <a:close/>
                <a:moveTo>
                  <a:pt x="510" y="36"/>
                </a:moveTo>
                <a:lnTo>
                  <a:pt x="343" y="183"/>
                </a:lnTo>
                <a:lnTo>
                  <a:pt x="510" y="337"/>
                </a:lnTo>
                <a:lnTo>
                  <a:pt x="510" y="354"/>
                </a:lnTo>
                <a:lnTo>
                  <a:pt x="321" y="200"/>
                </a:lnTo>
                <a:lnTo>
                  <a:pt x="264" y="248"/>
                </a:lnTo>
                <a:lnTo>
                  <a:pt x="206" y="200"/>
                </a:lnTo>
                <a:lnTo>
                  <a:pt x="17" y="354"/>
                </a:lnTo>
                <a:lnTo>
                  <a:pt x="17" y="337"/>
                </a:lnTo>
                <a:lnTo>
                  <a:pt x="187" y="183"/>
                </a:lnTo>
                <a:lnTo>
                  <a:pt x="17" y="36"/>
                </a:lnTo>
                <a:lnTo>
                  <a:pt x="17" y="19"/>
                </a:lnTo>
                <a:lnTo>
                  <a:pt x="264" y="195"/>
                </a:lnTo>
                <a:lnTo>
                  <a:pt x="510" y="19"/>
                </a:lnTo>
                <a:lnTo>
                  <a:pt x="510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Freeform 136"/>
          <p:cNvSpPr>
            <a:spLocks noEditPoints="1"/>
          </p:cNvSpPr>
          <p:nvPr/>
        </p:nvSpPr>
        <p:spPr bwMode="auto">
          <a:xfrm>
            <a:off x="4411640" y="3783115"/>
            <a:ext cx="327095" cy="326485"/>
          </a:xfrm>
          <a:custGeom>
            <a:avLst/>
            <a:gdLst>
              <a:gd name="T0" fmla="*/ 120 w 223"/>
              <a:gd name="T1" fmla="*/ 86 h 223"/>
              <a:gd name="T2" fmla="*/ 120 w 223"/>
              <a:gd name="T3" fmla="*/ 69 h 223"/>
              <a:gd name="T4" fmla="*/ 163 w 223"/>
              <a:gd name="T5" fmla="*/ 69 h 223"/>
              <a:gd name="T6" fmla="*/ 163 w 223"/>
              <a:gd name="T7" fmla="*/ 0 h 223"/>
              <a:gd name="T8" fmla="*/ 60 w 223"/>
              <a:gd name="T9" fmla="*/ 0 h 223"/>
              <a:gd name="T10" fmla="*/ 60 w 223"/>
              <a:gd name="T11" fmla="*/ 69 h 223"/>
              <a:gd name="T12" fmla="*/ 103 w 223"/>
              <a:gd name="T13" fmla="*/ 69 h 223"/>
              <a:gd name="T14" fmla="*/ 103 w 223"/>
              <a:gd name="T15" fmla="*/ 86 h 223"/>
              <a:gd name="T16" fmla="*/ 43 w 223"/>
              <a:gd name="T17" fmla="*/ 86 h 223"/>
              <a:gd name="T18" fmla="*/ 43 w 223"/>
              <a:gd name="T19" fmla="*/ 78 h 223"/>
              <a:gd name="T20" fmla="*/ 18 w 223"/>
              <a:gd name="T21" fmla="*/ 78 h 223"/>
              <a:gd name="T22" fmla="*/ 18 w 223"/>
              <a:gd name="T23" fmla="*/ 86 h 223"/>
              <a:gd name="T24" fmla="*/ 0 w 223"/>
              <a:gd name="T25" fmla="*/ 86 h 223"/>
              <a:gd name="T26" fmla="*/ 0 w 223"/>
              <a:gd name="T27" fmla="*/ 223 h 223"/>
              <a:gd name="T28" fmla="*/ 223 w 223"/>
              <a:gd name="T29" fmla="*/ 223 h 223"/>
              <a:gd name="T30" fmla="*/ 223 w 223"/>
              <a:gd name="T31" fmla="*/ 86 h 223"/>
              <a:gd name="T32" fmla="*/ 120 w 223"/>
              <a:gd name="T33" fmla="*/ 86 h 223"/>
              <a:gd name="T34" fmla="*/ 69 w 223"/>
              <a:gd name="T35" fmla="*/ 9 h 223"/>
              <a:gd name="T36" fmla="*/ 155 w 223"/>
              <a:gd name="T37" fmla="*/ 9 h 223"/>
              <a:gd name="T38" fmla="*/ 155 w 223"/>
              <a:gd name="T39" fmla="*/ 60 h 223"/>
              <a:gd name="T40" fmla="*/ 69 w 223"/>
              <a:gd name="T41" fmla="*/ 60 h 223"/>
              <a:gd name="T42" fmla="*/ 69 w 223"/>
              <a:gd name="T43" fmla="*/ 9 h 223"/>
              <a:gd name="T44" fmla="*/ 112 w 223"/>
              <a:gd name="T45" fmla="*/ 198 h 223"/>
              <a:gd name="T46" fmla="*/ 69 w 223"/>
              <a:gd name="T47" fmla="*/ 155 h 223"/>
              <a:gd name="T48" fmla="*/ 112 w 223"/>
              <a:gd name="T49" fmla="*/ 112 h 223"/>
              <a:gd name="T50" fmla="*/ 155 w 223"/>
              <a:gd name="T51" fmla="*/ 155 h 223"/>
              <a:gd name="T52" fmla="*/ 112 w 223"/>
              <a:gd name="T53" fmla="*/ 198 h 223"/>
              <a:gd name="T54" fmla="*/ 206 w 223"/>
              <a:gd name="T55" fmla="*/ 112 h 223"/>
              <a:gd name="T56" fmla="*/ 180 w 223"/>
              <a:gd name="T57" fmla="*/ 112 h 223"/>
              <a:gd name="T58" fmla="*/ 180 w 223"/>
              <a:gd name="T59" fmla="*/ 103 h 223"/>
              <a:gd name="T60" fmla="*/ 206 w 223"/>
              <a:gd name="T61" fmla="*/ 103 h 223"/>
              <a:gd name="T62" fmla="*/ 206 w 223"/>
              <a:gd name="T63" fmla="*/ 11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223">
                <a:moveTo>
                  <a:pt x="120" y="86"/>
                </a:moveTo>
                <a:cubicBezTo>
                  <a:pt x="120" y="69"/>
                  <a:pt x="120" y="69"/>
                  <a:pt x="120" y="69"/>
                </a:cubicBezTo>
                <a:cubicBezTo>
                  <a:pt x="163" y="69"/>
                  <a:pt x="163" y="69"/>
                  <a:pt x="163" y="69"/>
                </a:cubicBezTo>
                <a:cubicBezTo>
                  <a:pt x="163" y="0"/>
                  <a:pt x="163" y="0"/>
                  <a:pt x="16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69"/>
                  <a:pt x="60" y="69"/>
                  <a:pt x="60" y="69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78"/>
                  <a:pt x="43" y="78"/>
                  <a:pt x="43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86"/>
                  <a:pt x="18" y="86"/>
                  <a:pt x="18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223"/>
                  <a:pt x="0" y="223"/>
                  <a:pt x="0" y="223"/>
                </a:cubicBezTo>
                <a:cubicBezTo>
                  <a:pt x="223" y="223"/>
                  <a:pt x="223" y="223"/>
                  <a:pt x="223" y="223"/>
                </a:cubicBezTo>
                <a:cubicBezTo>
                  <a:pt x="223" y="86"/>
                  <a:pt x="223" y="86"/>
                  <a:pt x="223" y="86"/>
                </a:cubicBezTo>
                <a:cubicBezTo>
                  <a:pt x="120" y="86"/>
                  <a:pt x="120" y="86"/>
                  <a:pt x="120" y="86"/>
                </a:cubicBezTo>
                <a:moveTo>
                  <a:pt x="69" y="9"/>
                </a:moveTo>
                <a:cubicBezTo>
                  <a:pt x="155" y="9"/>
                  <a:pt x="155" y="9"/>
                  <a:pt x="155" y="9"/>
                </a:cubicBezTo>
                <a:cubicBezTo>
                  <a:pt x="155" y="60"/>
                  <a:pt x="155" y="60"/>
                  <a:pt x="155" y="60"/>
                </a:cubicBezTo>
                <a:cubicBezTo>
                  <a:pt x="69" y="60"/>
                  <a:pt x="69" y="60"/>
                  <a:pt x="69" y="60"/>
                </a:cubicBezTo>
                <a:lnTo>
                  <a:pt x="69" y="9"/>
                </a:lnTo>
                <a:close/>
                <a:moveTo>
                  <a:pt x="112" y="198"/>
                </a:moveTo>
                <a:cubicBezTo>
                  <a:pt x="88" y="198"/>
                  <a:pt x="69" y="178"/>
                  <a:pt x="69" y="155"/>
                </a:cubicBezTo>
                <a:cubicBezTo>
                  <a:pt x="69" y="131"/>
                  <a:pt x="88" y="112"/>
                  <a:pt x="112" y="112"/>
                </a:cubicBezTo>
                <a:cubicBezTo>
                  <a:pt x="136" y="112"/>
                  <a:pt x="155" y="131"/>
                  <a:pt x="155" y="155"/>
                </a:cubicBezTo>
                <a:cubicBezTo>
                  <a:pt x="155" y="178"/>
                  <a:pt x="136" y="198"/>
                  <a:pt x="112" y="198"/>
                </a:cubicBezTo>
                <a:moveTo>
                  <a:pt x="206" y="112"/>
                </a:moveTo>
                <a:cubicBezTo>
                  <a:pt x="180" y="112"/>
                  <a:pt x="180" y="112"/>
                  <a:pt x="180" y="112"/>
                </a:cubicBezTo>
                <a:cubicBezTo>
                  <a:pt x="180" y="103"/>
                  <a:pt x="180" y="103"/>
                  <a:pt x="180" y="103"/>
                </a:cubicBezTo>
                <a:cubicBezTo>
                  <a:pt x="206" y="103"/>
                  <a:pt x="206" y="103"/>
                  <a:pt x="206" y="103"/>
                </a:cubicBezTo>
                <a:lnTo>
                  <a:pt x="206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 flipH="1">
            <a:off x="1516189" y="4248082"/>
            <a:ext cx="414854" cy="420746"/>
            <a:chOff x="1909763" y="950913"/>
            <a:chExt cx="782637" cy="793750"/>
          </a:xfrm>
          <a:solidFill>
            <a:schemeClr val="bg1"/>
          </a:solidFill>
        </p:grpSpPr>
        <p:sp>
          <p:nvSpPr>
            <p:cNvPr id="139" name="Freeform 59"/>
            <p:cNvSpPr>
              <a:spLocks noEditPoints="1"/>
            </p:cNvSpPr>
            <p:nvPr/>
          </p:nvSpPr>
          <p:spPr bwMode="auto">
            <a:xfrm>
              <a:off x="1909763" y="1204913"/>
              <a:ext cx="539750" cy="539750"/>
            </a:xfrm>
            <a:custGeom>
              <a:avLst/>
              <a:gdLst>
                <a:gd name="T0" fmla="*/ 0 w 340"/>
                <a:gd name="T1" fmla="*/ 340 h 340"/>
                <a:gd name="T2" fmla="*/ 340 w 340"/>
                <a:gd name="T3" fmla="*/ 340 h 340"/>
                <a:gd name="T4" fmla="*/ 340 w 340"/>
                <a:gd name="T5" fmla="*/ 0 h 340"/>
                <a:gd name="T6" fmla="*/ 0 w 340"/>
                <a:gd name="T7" fmla="*/ 0 h 340"/>
                <a:gd name="T8" fmla="*/ 0 w 340"/>
                <a:gd name="T9" fmla="*/ 340 h 340"/>
                <a:gd name="T10" fmla="*/ 304 w 340"/>
                <a:gd name="T11" fmla="*/ 251 h 340"/>
                <a:gd name="T12" fmla="*/ 35 w 340"/>
                <a:gd name="T13" fmla="*/ 251 h 340"/>
                <a:gd name="T14" fmla="*/ 35 w 340"/>
                <a:gd name="T15" fmla="*/ 36 h 340"/>
                <a:gd name="T16" fmla="*/ 304 w 340"/>
                <a:gd name="T17" fmla="*/ 36 h 340"/>
                <a:gd name="T18" fmla="*/ 304 w 340"/>
                <a:gd name="T19" fmla="*/ 25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340"/>
                  </a:moveTo>
                  <a:lnTo>
                    <a:pt x="340" y="340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340"/>
                  </a:lnTo>
                  <a:close/>
                  <a:moveTo>
                    <a:pt x="304" y="251"/>
                  </a:moveTo>
                  <a:lnTo>
                    <a:pt x="35" y="251"/>
                  </a:lnTo>
                  <a:lnTo>
                    <a:pt x="35" y="36"/>
                  </a:lnTo>
                  <a:lnTo>
                    <a:pt x="304" y="36"/>
                  </a:lnTo>
                  <a:lnTo>
                    <a:pt x="304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60"/>
            <p:cNvSpPr/>
            <p:nvPr/>
          </p:nvSpPr>
          <p:spPr bwMode="auto">
            <a:xfrm>
              <a:off x="2060575" y="950913"/>
              <a:ext cx="631825" cy="569913"/>
            </a:xfrm>
            <a:custGeom>
              <a:avLst/>
              <a:gdLst>
                <a:gd name="T0" fmla="*/ 334 w 398"/>
                <a:gd name="T1" fmla="*/ 0 h 359"/>
                <a:gd name="T2" fmla="*/ 0 w 398"/>
                <a:gd name="T3" fmla="*/ 64 h 359"/>
                <a:gd name="T4" fmla="*/ 15 w 398"/>
                <a:gd name="T5" fmla="*/ 143 h 359"/>
                <a:gd name="T6" fmla="*/ 51 w 398"/>
                <a:gd name="T7" fmla="*/ 143 h 359"/>
                <a:gd name="T8" fmla="*/ 41 w 398"/>
                <a:gd name="T9" fmla="*/ 93 h 359"/>
                <a:gd name="T10" fmla="*/ 305 w 398"/>
                <a:gd name="T11" fmla="*/ 40 h 359"/>
                <a:gd name="T12" fmla="*/ 346 w 398"/>
                <a:gd name="T13" fmla="*/ 251 h 359"/>
                <a:gd name="T14" fmla="*/ 262 w 398"/>
                <a:gd name="T15" fmla="*/ 268 h 359"/>
                <a:gd name="T16" fmla="*/ 262 w 398"/>
                <a:gd name="T17" fmla="*/ 359 h 359"/>
                <a:gd name="T18" fmla="*/ 398 w 398"/>
                <a:gd name="T19" fmla="*/ 332 h 359"/>
                <a:gd name="T20" fmla="*/ 334 w 398"/>
                <a:gd name="T2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359">
                  <a:moveTo>
                    <a:pt x="334" y="0"/>
                  </a:moveTo>
                  <a:lnTo>
                    <a:pt x="0" y="64"/>
                  </a:lnTo>
                  <a:lnTo>
                    <a:pt x="15" y="143"/>
                  </a:lnTo>
                  <a:lnTo>
                    <a:pt x="51" y="143"/>
                  </a:lnTo>
                  <a:lnTo>
                    <a:pt x="41" y="93"/>
                  </a:lnTo>
                  <a:lnTo>
                    <a:pt x="305" y="40"/>
                  </a:lnTo>
                  <a:lnTo>
                    <a:pt x="346" y="251"/>
                  </a:lnTo>
                  <a:lnTo>
                    <a:pt x="262" y="268"/>
                  </a:lnTo>
                  <a:lnTo>
                    <a:pt x="262" y="359"/>
                  </a:lnTo>
                  <a:lnTo>
                    <a:pt x="398" y="332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44" name="Straight Connector 143"/>
          <p:cNvCxnSpPr/>
          <p:nvPr/>
        </p:nvCxnSpPr>
        <p:spPr>
          <a:xfrm>
            <a:off x="2164882" y="6458045"/>
            <a:ext cx="17829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2164882" y="5229225"/>
            <a:ext cx="0" cy="122651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076783" y="5924147"/>
            <a:ext cx="17829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 flipV="1">
            <a:off x="5076782" y="4695327"/>
            <a:ext cx="0" cy="122651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7809606" y="5445700"/>
            <a:ext cx="17829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7809606" y="4216880"/>
            <a:ext cx="0" cy="122651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4" name="Group 62"/>
          <p:cNvGrpSpPr/>
          <p:nvPr/>
        </p:nvGrpSpPr>
        <p:grpSpPr>
          <a:xfrm>
            <a:off x="8733631" y="1312069"/>
            <a:ext cx="1982980" cy="2403082"/>
            <a:chOff x="9683156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35" name="Freeform 63"/>
            <p:cNvSpPr/>
            <p:nvPr/>
          </p:nvSpPr>
          <p:spPr bwMode="auto">
            <a:xfrm>
              <a:off x="9697382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9683156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432734" y="1272648"/>
            <a:ext cx="521970" cy="53403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</a:t>
            </a:r>
            <a:r>
              <a:rPr lang="en-US" altLang="id-ID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endParaRPr lang="en-US" altLang="id-ID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Freeform 135"/>
          <p:cNvSpPr>
            <a:spLocks noEditPoints="1"/>
          </p:cNvSpPr>
          <p:nvPr/>
        </p:nvSpPr>
        <p:spPr bwMode="auto">
          <a:xfrm>
            <a:off x="9597727" y="2464197"/>
            <a:ext cx="345000" cy="242802"/>
          </a:xfrm>
          <a:custGeom>
            <a:avLst/>
            <a:gdLst>
              <a:gd name="T0" fmla="*/ 0 w 530"/>
              <a:gd name="T1" fmla="*/ 373 h 373"/>
              <a:gd name="T2" fmla="*/ 530 w 530"/>
              <a:gd name="T3" fmla="*/ 373 h 373"/>
              <a:gd name="T4" fmla="*/ 530 w 530"/>
              <a:gd name="T5" fmla="*/ 0 h 373"/>
              <a:gd name="T6" fmla="*/ 0 w 530"/>
              <a:gd name="T7" fmla="*/ 0 h 373"/>
              <a:gd name="T8" fmla="*/ 0 w 530"/>
              <a:gd name="T9" fmla="*/ 373 h 373"/>
              <a:gd name="T10" fmla="*/ 510 w 530"/>
              <a:gd name="T11" fmla="*/ 36 h 373"/>
              <a:gd name="T12" fmla="*/ 343 w 530"/>
              <a:gd name="T13" fmla="*/ 183 h 373"/>
              <a:gd name="T14" fmla="*/ 510 w 530"/>
              <a:gd name="T15" fmla="*/ 337 h 373"/>
              <a:gd name="T16" fmla="*/ 510 w 530"/>
              <a:gd name="T17" fmla="*/ 354 h 373"/>
              <a:gd name="T18" fmla="*/ 321 w 530"/>
              <a:gd name="T19" fmla="*/ 200 h 373"/>
              <a:gd name="T20" fmla="*/ 264 w 530"/>
              <a:gd name="T21" fmla="*/ 248 h 373"/>
              <a:gd name="T22" fmla="*/ 206 w 530"/>
              <a:gd name="T23" fmla="*/ 200 h 373"/>
              <a:gd name="T24" fmla="*/ 17 w 530"/>
              <a:gd name="T25" fmla="*/ 354 h 373"/>
              <a:gd name="T26" fmla="*/ 17 w 530"/>
              <a:gd name="T27" fmla="*/ 337 h 373"/>
              <a:gd name="T28" fmla="*/ 187 w 530"/>
              <a:gd name="T29" fmla="*/ 183 h 373"/>
              <a:gd name="T30" fmla="*/ 17 w 530"/>
              <a:gd name="T31" fmla="*/ 36 h 373"/>
              <a:gd name="T32" fmla="*/ 17 w 530"/>
              <a:gd name="T33" fmla="*/ 19 h 373"/>
              <a:gd name="T34" fmla="*/ 264 w 530"/>
              <a:gd name="T35" fmla="*/ 195 h 373"/>
              <a:gd name="T36" fmla="*/ 510 w 530"/>
              <a:gd name="T37" fmla="*/ 19 h 373"/>
              <a:gd name="T38" fmla="*/ 510 w 530"/>
              <a:gd name="T39" fmla="*/ 36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0" h="373">
                <a:moveTo>
                  <a:pt x="0" y="373"/>
                </a:moveTo>
                <a:lnTo>
                  <a:pt x="530" y="373"/>
                </a:lnTo>
                <a:lnTo>
                  <a:pt x="530" y="0"/>
                </a:lnTo>
                <a:lnTo>
                  <a:pt x="0" y="0"/>
                </a:lnTo>
                <a:lnTo>
                  <a:pt x="0" y="373"/>
                </a:lnTo>
                <a:close/>
                <a:moveTo>
                  <a:pt x="510" y="36"/>
                </a:moveTo>
                <a:lnTo>
                  <a:pt x="343" y="183"/>
                </a:lnTo>
                <a:lnTo>
                  <a:pt x="510" y="337"/>
                </a:lnTo>
                <a:lnTo>
                  <a:pt x="510" y="354"/>
                </a:lnTo>
                <a:lnTo>
                  <a:pt x="321" y="200"/>
                </a:lnTo>
                <a:lnTo>
                  <a:pt x="264" y="248"/>
                </a:lnTo>
                <a:lnTo>
                  <a:pt x="206" y="200"/>
                </a:lnTo>
                <a:lnTo>
                  <a:pt x="17" y="354"/>
                </a:lnTo>
                <a:lnTo>
                  <a:pt x="17" y="337"/>
                </a:lnTo>
                <a:lnTo>
                  <a:pt x="187" y="183"/>
                </a:lnTo>
                <a:lnTo>
                  <a:pt x="17" y="36"/>
                </a:lnTo>
                <a:lnTo>
                  <a:pt x="17" y="19"/>
                </a:lnTo>
                <a:lnTo>
                  <a:pt x="264" y="195"/>
                </a:lnTo>
                <a:lnTo>
                  <a:pt x="510" y="19"/>
                </a:lnTo>
                <a:lnTo>
                  <a:pt x="510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9" name="Straight Connector 151"/>
          <p:cNvCxnSpPr/>
          <p:nvPr/>
        </p:nvCxnSpPr>
        <p:spPr>
          <a:xfrm>
            <a:off x="10281644" y="4492023"/>
            <a:ext cx="17829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317807" y="3112269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/>
              <a:t>Inspect key response characteristics, such as rise time, maximum overshoot, and stability margins.</a:t>
            </a:r>
            <a:endParaRPr lang="id-ID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2" name="Straight Connector 154"/>
          <p:cNvCxnSpPr/>
          <p:nvPr/>
        </p:nvCxnSpPr>
        <p:spPr>
          <a:xfrm flipH="1" flipV="1">
            <a:off x="10281644" y="3263203"/>
            <a:ext cx="0" cy="122651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252911" y="5272509"/>
            <a:ext cx="23762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View and compare the response plots of SISO and MIMO systems, or of several linear models at the same time.</a:t>
            </a:r>
            <a:endParaRPr lang="zh-CN" altLang="en-US" sz="1400" dirty="0" smtClean="0"/>
          </a:p>
        </p:txBody>
      </p:sp>
      <p:sp>
        <p:nvSpPr>
          <p:cNvPr id="44" name="矩形 43"/>
          <p:cNvSpPr/>
          <p:nvPr/>
        </p:nvSpPr>
        <p:spPr>
          <a:xfrm>
            <a:off x="5061223" y="4768453"/>
            <a:ext cx="19442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Generate time response plots such as step, impulse, and time response to arbitrary inputs.</a:t>
            </a:r>
            <a:endParaRPr lang="zh-CN" altLang="en-US" sz="1400" dirty="0" smtClean="0"/>
          </a:p>
        </p:txBody>
      </p:sp>
      <p:sp>
        <p:nvSpPr>
          <p:cNvPr id="45" name="矩形 44"/>
          <p:cNvSpPr/>
          <p:nvPr/>
        </p:nvSpPr>
        <p:spPr>
          <a:xfrm>
            <a:off x="7869535" y="4048373"/>
            <a:ext cx="1656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Generate frequency response plots such as Bode, </a:t>
            </a:r>
            <a:r>
              <a:rPr lang="en-US" altLang="zh-CN" sz="1400" dirty="0" err="1" smtClean="0"/>
              <a:t>Nyquist</a:t>
            </a:r>
            <a:r>
              <a:rPr lang="en-US" altLang="zh-CN" sz="1400" dirty="0" smtClean="0"/>
              <a:t>, Nichols, singular-value, and pole-zero plots.</a:t>
            </a:r>
            <a:endParaRPr lang="zh-CN" altLang="en-US" sz="14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740743" y="231949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Fuction</a:t>
            </a:r>
            <a:r>
              <a:rPr lang="en-US" altLang="zh-CN" sz="2400" b="1" dirty="0" smtClean="0"/>
              <a:t> of the Linear System Analyzer App</a:t>
            </a:r>
            <a:endParaRPr lang="zh-CN" altLang="en-US" sz="2400" b="1" dirty="0" smtClean="0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  <p:bldP spid="135" grpId="0"/>
      <p:bldP spid="136" grpId="0" animBg="1"/>
      <p:bldP spid="137" grpId="0" animBg="1"/>
      <p:bldP spid="37" grpId="0" bldLvl="0" animBg="1"/>
      <p:bldP spid="38" grpId="0" animBg="1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8735" y="23194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The  method of open  the app</a:t>
            </a:r>
            <a:endParaRPr lang="zh-CN" altLang="en-US" sz="24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244799" y="1960141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 On the Apps tab, under Control System Design and Analysis, click the app icon.</a:t>
            </a:r>
            <a:endParaRPr lang="zh-CN" alt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244799" y="3544317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2.MATLAB command prompt: Enter </a:t>
            </a:r>
            <a:r>
              <a:rPr lang="en-US" altLang="zh-CN" sz="2400" b="1" dirty="0" err="1" smtClean="0"/>
              <a:t>ltiview</a:t>
            </a:r>
            <a:endParaRPr lang="zh-CN" altLang="en-US" sz="2400" b="1" dirty="0" smtClean="0"/>
          </a:p>
        </p:txBody>
      </p:sp>
      <p:pic>
        <p:nvPicPr>
          <p:cNvPr id="45" name="图片 44" descr="打开界面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3351" y="1096045"/>
            <a:ext cx="6264696" cy="5256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8735" y="23194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Related Examples</a:t>
            </a:r>
            <a:endParaRPr lang="zh-CN" altLang="en-US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96727" y="1096045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1.Build a transfer function model</a:t>
            </a:r>
            <a:endParaRPr lang="en-US" altLang="zh-CN" sz="2400" b="1" dirty="0" smtClean="0"/>
          </a:p>
        </p:txBody>
      </p:sp>
      <p:pic>
        <p:nvPicPr>
          <p:cNvPr id="10" name="图片 9" descr="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727" y="1888133"/>
            <a:ext cx="4752528" cy="44644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73391" y="1024037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2.Import H to the linear system analysis </a:t>
            </a:r>
            <a:endParaRPr lang="zh-CN" altLang="en-US" sz="2400" b="1" dirty="0"/>
          </a:p>
        </p:txBody>
      </p:sp>
      <p:pic>
        <p:nvPicPr>
          <p:cNvPr id="12" name="图片 11" descr="导入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7367" y="1744117"/>
            <a:ext cx="5760640" cy="5040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8735" y="23194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Related Examples</a:t>
            </a:r>
            <a:endParaRPr lang="zh-CN" altLang="en-US" sz="2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853311" y="736005"/>
            <a:ext cx="7005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From this step </a:t>
            </a:r>
            <a:r>
              <a:rPr lang="en-US" altLang="zh-CN" sz="2400" b="1" dirty="0" err="1" smtClean="0"/>
              <a:t>response,you</a:t>
            </a:r>
            <a:r>
              <a:rPr lang="en-US" altLang="zh-CN" sz="2400" b="1" dirty="0" smtClean="0"/>
              <a:t> can set characteristics to get peak response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setting time 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rise time and stead state.</a:t>
            </a:r>
            <a:endParaRPr lang="zh-CN" altLang="en-US" sz="2400" b="1" dirty="0" smtClean="0"/>
          </a:p>
        </p:txBody>
      </p:sp>
      <p:pic>
        <p:nvPicPr>
          <p:cNvPr id="14" name="图片 13" descr="步骤响应图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703" y="1024037"/>
            <a:ext cx="5328591" cy="5774804"/>
          </a:xfrm>
          <a:prstGeom prst="rect">
            <a:avLst/>
          </a:prstGeom>
        </p:spPr>
      </p:pic>
      <p:pic>
        <p:nvPicPr>
          <p:cNvPr id="15" name="图片 14" descr="参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1343" y="2104156"/>
            <a:ext cx="6552728" cy="46805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8735" y="23194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Related Examples</a:t>
            </a:r>
            <a:endParaRPr lang="zh-CN" altLang="en-US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76847" y="952029"/>
            <a:ext cx="9073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3.You can add more plots to the Linear System Analyzer: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Select Edit &gt; Plot Configurations.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In the Plot Configurations dialog box, select the number of plots to open.</a:t>
            </a:r>
            <a:endParaRPr lang="en-US" altLang="zh-CN" sz="2400" b="1" dirty="0" smtClean="0"/>
          </a:p>
        </p:txBody>
      </p:sp>
      <p:pic>
        <p:nvPicPr>
          <p:cNvPr id="9" name="图片 8" descr="选择图像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8855" y="2752229"/>
            <a:ext cx="8136904" cy="396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8735" y="23194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Related Examples</a:t>
            </a:r>
            <a:endParaRPr lang="zh-CN" altLang="en-US" sz="2400" b="1" dirty="0" smtClean="0"/>
          </a:p>
        </p:txBody>
      </p:sp>
      <p:pic>
        <p:nvPicPr>
          <p:cNvPr id="7" name="图片 6" descr="结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0743" y="1240061"/>
            <a:ext cx="6984776" cy="51125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85559" y="2104157"/>
            <a:ext cx="4557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    From those </a:t>
            </a:r>
            <a:r>
              <a:rPr lang="en-US" altLang="zh-CN" sz="2400" b="1" dirty="0" err="1" smtClean="0"/>
              <a:t>pictures.we</a:t>
            </a:r>
            <a:r>
              <a:rPr lang="en-US" altLang="zh-CN" sz="2400" b="1" dirty="0" smtClean="0"/>
              <a:t> can get Nichols chart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bode diagram 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pole-</a:t>
            </a:r>
            <a:r>
              <a:rPr lang="en-US" altLang="zh-CN" sz="2400" b="1" dirty="0" err="1" smtClean="0"/>
              <a:t>zoro</a:t>
            </a:r>
            <a:r>
              <a:rPr lang="en-US" altLang="zh-CN" sz="2400" b="1" dirty="0" smtClean="0"/>
              <a:t> map and the </a:t>
            </a:r>
            <a:r>
              <a:rPr lang="en-US" altLang="zh-CN" sz="2400" b="1" dirty="0" err="1" smtClean="0"/>
              <a:t>like.based</a:t>
            </a:r>
            <a:r>
              <a:rPr lang="en-US" altLang="zh-CN" sz="2400" b="1" dirty="0" smtClean="0"/>
              <a:t> on this ,we can judged the stability of the system.</a:t>
            </a:r>
            <a:endParaRPr lang="zh-CN" altLang="en-US" sz="24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10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1343</Words>
  <Application>WPS 演示</Application>
  <PresentationFormat>自定义</PresentationFormat>
  <Paragraphs>54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Impact</vt:lpstr>
      <vt:lpstr>Arial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bt026.pptx</dc:title>
  <dc:creator/>
  <cp:lastModifiedBy>煌</cp:lastModifiedBy>
  <cp:revision>8</cp:revision>
  <dcterms:created xsi:type="dcterms:W3CDTF">2016-09-20T02:06:00Z</dcterms:created>
  <dcterms:modified xsi:type="dcterms:W3CDTF">2018-11-14T09:07:21Z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2052-10.1.0.7668</vt:lpwstr>
  </property>
</Properties>
</file>