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3" r:id="rId3"/>
    <p:sldId id="264" r:id="rId4"/>
    <p:sldId id="258" r:id="rId5"/>
    <p:sldId id="259" r:id="rId6"/>
    <p:sldId id="260" r:id="rId7"/>
    <p:sldId id="265" r:id="rId8"/>
    <p:sldId id="266" r:id="rId9"/>
    <p:sldId id="269" r:id="rId10"/>
    <p:sldId id="267" r:id="rId11"/>
    <p:sldId id="268"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BA38CC-9041-441C-BF40-05C29CE3E381}" type="datetimeFigureOut">
              <a:rPr lang="zh-CN" altLang="en-US" smtClean="0"/>
              <a:pPr/>
              <a:t>2016/5/18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B95DB-254E-46A7-AEE0-39F08DADBB6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2367E9-6217-467F-9FBB-578A0F4503F2}" type="slidenum">
              <a:rPr lang="en-US" smtClean="0"/>
              <a:pPr/>
              <a:t>1</a:t>
            </a:fld>
            <a:endParaRPr lang="en-US"/>
          </a:p>
        </p:txBody>
      </p:sp>
    </p:spTree>
    <p:extLst>
      <p:ext uri="{BB962C8B-B14F-4D97-AF65-F5344CB8AC3E}">
        <p14:creationId xmlns:p14="http://schemas.microsoft.com/office/powerpoint/2010/main" xmlns="" val="384937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0" i="0" kern="1200" dirty="0" smtClean="0">
                <a:solidFill>
                  <a:schemeClr val="tx1"/>
                </a:solidFill>
                <a:latin typeface="+mn-lt"/>
                <a:ea typeface="+mn-ea"/>
                <a:cs typeface="+mn-cs"/>
              </a:rPr>
              <a:t>A BSP computer consists of processors connected by a communication network. Each processor has a fast local memory, and may follow different </a:t>
            </a:r>
            <a:r>
              <a:rPr lang="en-US" sz="1200" b="0" i="0" u="none" strike="noStrike" kern="1200" dirty="0" smtClean="0">
                <a:solidFill>
                  <a:schemeClr val="tx1"/>
                </a:solidFill>
                <a:latin typeface="+mn-lt"/>
                <a:ea typeface="+mn-ea"/>
                <a:cs typeface="+mn-cs"/>
              </a:rPr>
              <a:t>threads </a:t>
            </a:r>
            <a:r>
              <a:rPr lang="en-US" sz="1200" b="0" i="0" kern="1200" dirty="0" smtClean="0">
                <a:solidFill>
                  <a:schemeClr val="tx1"/>
                </a:solidFill>
                <a:latin typeface="+mn-lt"/>
                <a:ea typeface="+mn-ea"/>
                <a:cs typeface="+mn-cs"/>
              </a:rPr>
              <a:t> of computation. A BSP computation proceeds in a series of global </a:t>
            </a:r>
            <a:r>
              <a:rPr lang="en-US" sz="1200" b="0" i="1" kern="1200" dirty="0" err="1" smtClean="0">
                <a:solidFill>
                  <a:schemeClr val="tx1"/>
                </a:solidFill>
                <a:latin typeface="+mn-lt"/>
                <a:ea typeface="+mn-ea"/>
                <a:cs typeface="+mn-cs"/>
              </a:rPr>
              <a:t>supersteps</a:t>
            </a:r>
            <a:r>
              <a:rPr lang="en-US" sz="1200" b="0" i="0" kern="1200" dirty="0" smtClean="0">
                <a:solidFill>
                  <a:schemeClr val="tx1"/>
                </a:solidFill>
                <a:latin typeface="+mn-lt"/>
                <a:ea typeface="+mn-ea"/>
                <a:cs typeface="+mn-cs"/>
              </a:rPr>
              <a:t>. A </a:t>
            </a:r>
            <a:r>
              <a:rPr lang="en-US" sz="1200" b="0" i="0" kern="1200" dirty="0" err="1" smtClean="0">
                <a:solidFill>
                  <a:schemeClr val="tx1"/>
                </a:solidFill>
                <a:latin typeface="+mn-lt"/>
                <a:ea typeface="+mn-ea"/>
                <a:cs typeface="+mn-cs"/>
              </a:rPr>
              <a:t>superstep</a:t>
            </a:r>
            <a:r>
              <a:rPr lang="en-US" sz="1200" b="0" i="0" kern="1200" dirty="0" smtClean="0">
                <a:solidFill>
                  <a:schemeClr val="tx1"/>
                </a:solidFill>
                <a:latin typeface="+mn-lt"/>
                <a:ea typeface="+mn-ea"/>
                <a:cs typeface="+mn-cs"/>
              </a:rPr>
              <a:t> consists of three components:</a:t>
            </a:r>
          </a:p>
          <a:p>
            <a:pPr algn="just"/>
            <a:r>
              <a:rPr lang="en-US" sz="1200" b="0" i="1" kern="1200" dirty="0" smtClean="0">
                <a:solidFill>
                  <a:schemeClr val="tx1"/>
                </a:solidFill>
                <a:latin typeface="+mn-lt"/>
                <a:ea typeface="+mn-ea"/>
                <a:cs typeface="+mn-cs"/>
              </a:rPr>
              <a:t>Concurrent computation</a:t>
            </a:r>
            <a:r>
              <a:rPr lang="en-US" sz="1200" b="0" i="0" kern="1200" dirty="0" smtClean="0">
                <a:solidFill>
                  <a:schemeClr val="tx1"/>
                </a:solidFill>
                <a:latin typeface="+mn-lt"/>
                <a:ea typeface="+mn-ea"/>
                <a:cs typeface="+mn-cs"/>
              </a:rPr>
              <a:t>: Several computations take place on every participating processor. Each process only uses values stored in the local memory of the processor. The computations are independent in the sense that they occur asynchronously of all the others.</a:t>
            </a:r>
          </a:p>
          <a:p>
            <a:pPr algn="just"/>
            <a:r>
              <a:rPr lang="en-US" sz="1200" b="0" i="1" kern="1200" dirty="0" smtClean="0">
                <a:solidFill>
                  <a:schemeClr val="tx1"/>
                </a:solidFill>
                <a:latin typeface="+mn-lt"/>
                <a:ea typeface="+mn-ea"/>
                <a:cs typeface="+mn-cs"/>
              </a:rPr>
              <a:t>Communication</a:t>
            </a:r>
            <a:r>
              <a:rPr lang="en-US" sz="1200" b="0" i="0" kern="1200" dirty="0" smtClean="0">
                <a:solidFill>
                  <a:schemeClr val="tx1"/>
                </a:solidFill>
                <a:latin typeface="+mn-lt"/>
                <a:ea typeface="+mn-ea"/>
                <a:cs typeface="+mn-cs"/>
              </a:rPr>
              <a:t>: The processes exchange data between themselves. This exchange takes the form of one-sided </a:t>
            </a:r>
            <a:r>
              <a:rPr lang="en-US" sz="1200" b="0" i="1" kern="1200" dirty="0" smtClean="0">
                <a:solidFill>
                  <a:schemeClr val="tx1"/>
                </a:solidFill>
                <a:latin typeface="+mn-lt"/>
                <a:ea typeface="+mn-ea"/>
                <a:cs typeface="+mn-cs"/>
              </a:rPr>
              <a:t>put</a:t>
            </a:r>
            <a:r>
              <a:rPr lang="en-US" sz="1200" b="0" i="0" kern="1200" dirty="0" smtClean="0">
                <a:solidFill>
                  <a:schemeClr val="tx1"/>
                </a:solidFill>
                <a:latin typeface="+mn-lt"/>
                <a:ea typeface="+mn-ea"/>
                <a:cs typeface="+mn-cs"/>
              </a:rPr>
              <a:t> and </a:t>
            </a:r>
            <a:r>
              <a:rPr lang="en-US" sz="1200" b="0" i="1" kern="1200" dirty="0" smtClean="0">
                <a:solidFill>
                  <a:schemeClr val="tx1"/>
                </a:solidFill>
                <a:latin typeface="+mn-lt"/>
                <a:ea typeface="+mn-ea"/>
                <a:cs typeface="+mn-cs"/>
              </a:rPr>
              <a:t>get</a:t>
            </a:r>
            <a:r>
              <a:rPr lang="en-US" sz="1200" b="0" i="0" kern="1200" dirty="0" smtClean="0">
                <a:solidFill>
                  <a:schemeClr val="tx1"/>
                </a:solidFill>
                <a:latin typeface="+mn-lt"/>
                <a:ea typeface="+mn-ea"/>
                <a:cs typeface="+mn-cs"/>
              </a:rPr>
              <a:t> calls, rather than two-sided </a:t>
            </a:r>
            <a:r>
              <a:rPr lang="en-US" sz="1200" b="0" i="1" kern="1200" dirty="0" smtClean="0">
                <a:solidFill>
                  <a:schemeClr val="tx1"/>
                </a:solidFill>
                <a:latin typeface="+mn-lt"/>
                <a:ea typeface="+mn-ea"/>
                <a:cs typeface="+mn-cs"/>
              </a:rPr>
              <a:t>send</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and</a:t>
            </a:r>
            <a:r>
              <a:rPr lang="en-US" sz="1200" b="0" i="1" kern="1200" dirty="0" err="1" smtClean="0">
                <a:solidFill>
                  <a:schemeClr val="tx1"/>
                </a:solidFill>
                <a:latin typeface="+mn-lt"/>
                <a:ea typeface="+mn-ea"/>
                <a:cs typeface="+mn-cs"/>
              </a:rPr>
              <a:t>receive</a:t>
            </a:r>
            <a:r>
              <a:rPr lang="en-US" sz="1200" b="0" i="0" kern="1200" dirty="0" smtClean="0">
                <a:solidFill>
                  <a:schemeClr val="tx1"/>
                </a:solidFill>
                <a:latin typeface="+mn-lt"/>
                <a:ea typeface="+mn-ea"/>
                <a:cs typeface="+mn-cs"/>
              </a:rPr>
              <a:t> calls.</a:t>
            </a:r>
          </a:p>
          <a:p>
            <a:pPr algn="just"/>
            <a:r>
              <a:rPr lang="en-US" sz="1200" b="0" i="1" kern="1200" dirty="0" smtClean="0">
                <a:solidFill>
                  <a:schemeClr val="tx1"/>
                </a:solidFill>
                <a:latin typeface="+mn-lt"/>
                <a:ea typeface="+mn-ea"/>
                <a:cs typeface="+mn-cs"/>
              </a:rPr>
              <a:t>Barrier </a:t>
            </a:r>
            <a:r>
              <a:rPr lang="en-US" sz="1200" b="0" i="1" kern="1200" dirty="0" err="1" smtClean="0">
                <a:solidFill>
                  <a:schemeClr val="tx1"/>
                </a:solidFill>
                <a:latin typeface="+mn-lt"/>
                <a:ea typeface="+mn-ea"/>
                <a:cs typeface="+mn-cs"/>
              </a:rPr>
              <a:t>synchronisation</a:t>
            </a:r>
            <a:r>
              <a:rPr lang="en-US" sz="1200" b="0" i="0" kern="1200" dirty="0" smtClean="0">
                <a:solidFill>
                  <a:schemeClr val="tx1"/>
                </a:solidFill>
                <a:latin typeface="+mn-lt"/>
                <a:ea typeface="+mn-ea"/>
                <a:cs typeface="+mn-cs"/>
              </a:rPr>
              <a:t>: When a process reaches this point (the </a:t>
            </a:r>
            <a:r>
              <a:rPr lang="en-US" sz="1200" b="0" i="1" kern="1200" dirty="0" smtClean="0">
                <a:solidFill>
                  <a:schemeClr val="tx1"/>
                </a:solidFill>
                <a:latin typeface="+mn-lt"/>
                <a:ea typeface="+mn-ea"/>
                <a:cs typeface="+mn-cs"/>
              </a:rPr>
              <a:t>barrier</a:t>
            </a:r>
            <a:r>
              <a:rPr lang="en-US" sz="1200" b="0" i="0" kern="1200" dirty="0" smtClean="0">
                <a:solidFill>
                  <a:schemeClr val="tx1"/>
                </a:solidFill>
                <a:latin typeface="+mn-lt"/>
                <a:ea typeface="+mn-ea"/>
                <a:cs typeface="+mn-cs"/>
              </a:rPr>
              <a:t>), it waits until all other processes have finished their communication actions.</a:t>
            </a:r>
          </a:p>
          <a:p>
            <a:pPr algn="just"/>
            <a:r>
              <a:rPr lang="en-US" sz="1200" b="0" i="0" kern="1200" dirty="0" smtClean="0">
                <a:solidFill>
                  <a:schemeClr val="tx1"/>
                </a:solidFill>
                <a:latin typeface="+mn-lt"/>
                <a:ea typeface="+mn-ea"/>
                <a:cs typeface="+mn-cs"/>
              </a:rPr>
              <a:t>The computation and communication actions do not have to be ordered in time. The barrier synchronization concludes the </a:t>
            </a:r>
            <a:r>
              <a:rPr lang="en-US" sz="1200" b="0" i="0" kern="1200" dirty="0" err="1" smtClean="0">
                <a:solidFill>
                  <a:schemeClr val="tx1"/>
                </a:solidFill>
                <a:latin typeface="+mn-lt"/>
                <a:ea typeface="+mn-ea"/>
                <a:cs typeface="+mn-cs"/>
              </a:rPr>
              <a:t>superstep</a:t>
            </a:r>
            <a:r>
              <a:rPr lang="en-US" sz="1200" b="0" i="0" kern="1200" dirty="0" smtClean="0">
                <a:solidFill>
                  <a:schemeClr val="tx1"/>
                </a:solidFill>
                <a:latin typeface="+mn-lt"/>
                <a:ea typeface="+mn-ea"/>
                <a:cs typeface="+mn-cs"/>
              </a:rPr>
              <a:t>.</a:t>
            </a:r>
          </a:p>
          <a:p>
            <a:pPr algn="just"/>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0F1E5-AD06-4561-BD73-71867974E0BE}" type="slidenum">
              <a:rPr lang="en-US" smtClean="0"/>
              <a:pPr/>
              <a:t>4</a:t>
            </a:fld>
            <a:endParaRPr lang="en-US"/>
          </a:p>
        </p:txBody>
      </p:sp>
    </p:spTree>
    <p:extLst>
      <p:ext uri="{BB962C8B-B14F-4D97-AF65-F5344CB8AC3E}">
        <p14:creationId xmlns:p14="http://schemas.microsoft.com/office/powerpoint/2010/main" xmlns="" val="3079571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6</a:t>
            </a:fld>
            <a:endParaRPr lang="en-US">
              <a:solidFill>
                <a:prstClr val="black"/>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Google cluster</a:t>
            </a:r>
            <a:r>
              <a:rPr lang="en-US" baseline="0" dirty="0" smtClean="0"/>
              <a:t> architecture consists of thousands of commodity PCs organized into racks with high intra-rack bandwidth. Clusters are interconnected but distributed geographically.</a:t>
            </a:r>
          </a:p>
          <a:p>
            <a:endParaRPr lang="en-IN" dirty="0"/>
          </a:p>
        </p:txBody>
      </p:sp>
      <p:sp>
        <p:nvSpPr>
          <p:cNvPr id="4" name="Slide Number Placeholder 3"/>
          <p:cNvSpPr>
            <a:spLocks noGrp="1"/>
          </p:cNvSpPr>
          <p:nvPr>
            <p:ph type="sldNum" sz="quarter" idx="10"/>
          </p:nvPr>
        </p:nvSpPr>
        <p:spPr/>
        <p:txBody>
          <a:bodyPr/>
          <a:lstStyle/>
          <a:p>
            <a:fld id="{2B39B2E7-F45A-4790-96F9-51C1BA686479}" type="slidenum">
              <a:rPr lang="en-IN" smtClean="0"/>
              <a:pPr/>
              <a:t>7</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Messages are sent asynchronously, to enable overlapping of computation, communication and batching.</a:t>
            </a:r>
          </a:p>
          <a:p>
            <a:endParaRPr lang="en-US" dirty="0" smtClean="0"/>
          </a:p>
          <a:p>
            <a:r>
              <a:rPr lang="en-US" dirty="0" smtClean="0"/>
              <a:t>This</a:t>
            </a:r>
            <a:r>
              <a:rPr lang="en-US" baseline="0" dirty="0" smtClean="0"/>
              <a:t> step is repeated as long as any vertices are active or any messages are in transit.</a:t>
            </a:r>
          </a:p>
          <a:p>
            <a:endParaRPr lang="en-US" baseline="0" dirty="0" smtClean="0"/>
          </a:p>
          <a:p>
            <a:r>
              <a:rPr lang="en-US" baseline="0" dirty="0" smtClean="0"/>
              <a:t>After the computation halts, the master may instruct each worker to save its portion of the graph.</a:t>
            </a:r>
          </a:p>
        </p:txBody>
      </p:sp>
      <p:sp>
        <p:nvSpPr>
          <p:cNvPr id="4" name="Slide Number Placeholder 3"/>
          <p:cNvSpPr>
            <a:spLocks noGrp="1"/>
          </p:cNvSpPr>
          <p:nvPr>
            <p:ph type="sldNum" sz="quarter" idx="10"/>
          </p:nvPr>
        </p:nvSpPr>
        <p:spPr/>
        <p:txBody>
          <a:bodyPr/>
          <a:lstStyle/>
          <a:p>
            <a:fld id="{2B39B2E7-F45A-4790-96F9-51C1BA686479}" type="slidenum">
              <a:rPr lang="en-IN" smtClean="0"/>
              <a:pPr/>
              <a:t>8</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zh-CN" altLang="zh-CN" smtClean="0"/>
          </a:p>
        </p:txBody>
      </p:sp>
      <p:sp>
        <p:nvSpPr>
          <p:cNvPr id="38916" name="Slide Number Placeholder 3"/>
          <p:cNvSpPr>
            <a:spLocks noGrp="1"/>
          </p:cNvSpPr>
          <p:nvPr>
            <p:ph type="sldNum" sz="quarter" idx="5"/>
          </p:nvPr>
        </p:nvSpPr>
        <p:spPr bwMode="auto">
          <a:noFill/>
          <a:ln>
            <a:miter lim="800000"/>
            <a:headEnd/>
            <a:tailEnd/>
          </a:ln>
        </p:spPr>
        <p:txBody>
          <a:bodyPr/>
          <a:lstStyle/>
          <a:p>
            <a:fld id="{1B194EB9-C58F-4492-A5EE-D1874D8D2375}" type="slidenum">
              <a:rPr lang="en-US" altLang="zh-CN"/>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35BA12-6A40-4A66-907E-F45084989706}" type="datetimeFigureOut">
              <a:rPr lang="zh-CN" altLang="en-US" smtClean="0"/>
              <a:pPr/>
              <a:t>2016/5/18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435F49-0E44-4F36-AFEC-67BE82BD957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5BA12-6A40-4A66-907E-F45084989706}" type="datetimeFigureOut">
              <a:rPr lang="zh-CN" altLang="en-US" smtClean="0"/>
              <a:pPr/>
              <a:t>2016/5/18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35F49-0E44-4F36-AFEC-67BE82BD957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nap.stanford.edu/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5671998" y="3691712"/>
            <a:ext cx="2142457" cy="3064439"/>
          </a:xfrm>
          <a:custGeom>
            <a:avLst/>
            <a:gdLst>
              <a:gd name="connsiteX0" fmla="*/ 2142018 w 2142435"/>
              <a:gd name="connsiteY0" fmla="*/ 1537245 h 3110703"/>
              <a:gd name="connsiteX1" fmla="*/ 643283 w 2142435"/>
              <a:gd name="connsiteY1" fmla="*/ 72679 h 3110703"/>
              <a:gd name="connsiteX2" fmla="*/ 36924 w 2142435"/>
              <a:gd name="connsiteY2" fmla="*/ 278634 h 3110703"/>
              <a:gd name="connsiteX3" fmla="*/ 197094 w 2142435"/>
              <a:gd name="connsiteY3" fmla="*/ 770636 h 3110703"/>
              <a:gd name="connsiteX4" fmla="*/ 1261082 w 2142435"/>
              <a:gd name="connsiteY4" fmla="*/ 1583013 h 3110703"/>
              <a:gd name="connsiteX5" fmla="*/ 231416 w 2142435"/>
              <a:gd name="connsiteY5" fmla="*/ 2361063 h 3110703"/>
              <a:gd name="connsiteX6" fmla="*/ 71246 w 2142435"/>
              <a:gd name="connsiteY6" fmla="*/ 2921717 h 3110703"/>
              <a:gd name="connsiteX7" fmla="*/ 403027 w 2142435"/>
              <a:gd name="connsiteY7" fmla="*/ 3081904 h 3110703"/>
              <a:gd name="connsiteX8" fmla="*/ 792012 w 2142435"/>
              <a:gd name="connsiteY8" fmla="*/ 2944601 h 3110703"/>
              <a:gd name="connsiteX9" fmla="*/ 2142018 w 2142435"/>
              <a:gd name="connsiteY9" fmla="*/ 1537245 h 3110703"/>
              <a:gd name="connsiteX0" fmla="*/ 2142018 w 2142457"/>
              <a:gd name="connsiteY0" fmla="*/ 1537245 h 3064439"/>
              <a:gd name="connsiteX1" fmla="*/ 643283 w 2142457"/>
              <a:gd name="connsiteY1" fmla="*/ 72679 h 3064439"/>
              <a:gd name="connsiteX2" fmla="*/ 36924 w 2142457"/>
              <a:gd name="connsiteY2" fmla="*/ 278634 h 3064439"/>
              <a:gd name="connsiteX3" fmla="*/ 197094 w 2142457"/>
              <a:gd name="connsiteY3" fmla="*/ 770636 h 3064439"/>
              <a:gd name="connsiteX4" fmla="*/ 1261082 w 2142457"/>
              <a:gd name="connsiteY4" fmla="*/ 1583013 h 3064439"/>
              <a:gd name="connsiteX5" fmla="*/ 231416 w 2142457"/>
              <a:gd name="connsiteY5" fmla="*/ 2361063 h 3064439"/>
              <a:gd name="connsiteX6" fmla="*/ 71246 w 2142457"/>
              <a:gd name="connsiteY6" fmla="*/ 2921717 h 3064439"/>
              <a:gd name="connsiteX7" fmla="*/ 792012 w 2142457"/>
              <a:gd name="connsiteY7" fmla="*/ 2944601 h 3064439"/>
              <a:gd name="connsiteX8" fmla="*/ 2142018 w 2142457"/>
              <a:gd name="connsiteY8" fmla="*/ 1537245 h 306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2457" h="3064439">
                <a:moveTo>
                  <a:pt x="2142018" y="1537245"/>
                </a:moveTo>
                <a:cubicBezTo>
                  <a:pt x="2117230" y="1058591"/>
                  <a:pt x="994132" y="282448"/>
                  <a:pt x="643283" y="72679"/>
                </a:cubicBezTo>
                <a:cubicBezTo>
                  <a:pt x="292434" y="-137090"/>
                  <a:pt x="111289" y="162308"/>
                  <a:pt x="36924" y="278634"/>
                </a:cubicBezTo>
                <a:cubicBezTo>
                  <a:pt x="-37441" y="394960"/>
                  <a:pt x="-6932" y="553240"/>
                  <a:pt x="197094" y="770636"/>
                </a:cubicBezTo>
                <a:cubicBezTo>
                  <a:pt x="401120" y="988032"/>
                  <a:pt x="1255362" y="1317942"/>
                  <a:pt x="1261082" y="1583013"/>
                </a:cubicBezTo>
                <a:cubicBezTo>
                  <a:pt x="1266802" y="1848084"/>
                  <a:pt x="429722" y="2137946"/>
                  <a:pt x="231416" y="2361063"/>
                </a:cubicBezTo>
                <a:cubicBezTo>
                  <a:pt x="33110" y="2584180"/>
                  <a:pt x="-22187" y="2824461"/>
                  <a:pt x="71246" y="2921717"/>
                </a:cubicBezTo>
                <a:cubicBezTo>
                  <a:pt x="164679" y="3018973"/>
                  <a:pt x="446883" y="3175346"/>
                  <a:pt x="792012" y="2944601"/>
                </a:cubicBezTo>
                <a:cubicBezTo>
                  <a:pt x="1137141" y="2713856"/>
                  <a:pt x="2166806" y="2015899"/>
                  <a:pt x="2142018" y="1537245"/>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5" name="Freeform 64"/>
          <p:cNvSpPr/>
          <p:nvPr/>
        </p:nvSpPr>
        <p:spPr>
          <a:xfrm>
            <a:off x="1881768" y="3676495"/>
            <a:ext cx="2918211" cy="3245005"/>
          </a:xfrm>
          <a:custGeom>
            <a:avLst/>
            <a:gdLst>
              <a:gd name="connsiteX0" fmla="*/ 390293 w 3179956"/>
              <a:gd name="connsiteY0" fmla="*/ 496229 h 3964259"/>
              <a:gd name="connsiteX1" fmla="*/ 2687444 w 3179956"/>
              <a:gd name="connsiteY1" fmla="*/ 507380 h 3964259"/>
              <a:gd name="connsiteX2" fmla="*/ 3100039 w 3179956"/>
              <a:gd name="connsiteY2" fmla="*/ 964580 h 3964259"/>
              <a:gd name="connsiteX3" fmla="*/ 2598234 w 3179956"/>
              <a:gd name="connsiteY3" fmla="*/ 1287966 h 3964259"/>
              <a:gd name="connsiteX4" fmla="*/ 1516566 w 3179956"/>
              <a:gd name="connsiteY4" fmla="*/ 1176454 h 3964259"/>
              <a:gd name="connsiteX5" fmla="*/ 2932771 w 3179956"/>
              <a:gd name="connsiteY5" fmla="*/ 2849137 h 3964259"/>
              <a:gd name="connsiteX6" fmla="*/ 2999678 w 3179956"/>
              <a:gd name="connsiteY6" fmla="*/ 3406697 h 3964259"/>
              <a:gd name="connsiteX7" fmla="*/ 2430966 w 3179956"/>
              <a:gd name="connsiteY7" fmla="*/ 3518210 h 3964259"/>
              <a:gd name="connsiteX8" fmla="*/ 1170878 w 3179956"/>
              <a:gd name="connsiteY8" fmla="*/ 1923585 h 3964259"/>
              <a:gd name="connsiteX9" fmla="*/ 1471961 w 3179956"/>
              <a:gd name="connsiteY9" fmla="*/ 3362093 h 3964259"/>
              <a:gd name="connsiteX10" fmla="*/ 345688 w 3179956"/>
              <a:gd name="connsiteY10" fmla="*/ 3484756 h 3964259"/>
              <a:gd name="connsiteX11" fmla="*/ 390293 w 3179956"/>
              <a:gd name="connsiteY11" fmla="*/ 496229 h 3964259"/>
              <a:gd name="connsiteX0" fmla="*/ 390293 w 3163229"/>
              <a:gd name="connsiteY0" fmla="*/ 496229 h 3964259"/>
              <a:gd name="connsiteX1" fmla="*/ 2687444 w 3163229"/>
              <a:gd name="connsiteY1" fmla="*/ 507380 h 3964259"/>
              <a:gd name="connsiteX2" fmla="*/ 3100039 w 3163229"/>
              <a:gd name="connsiteY2" fmla="*/ 964580 h 3964259"/>
              <a:gd name="connsiteX3" fmla="*/ 2598234 w 3163229"/>
              <a:gd name="connsiteY3" fmla="*/ 1287966 h 3964259"/>
              <a:gd name="connsiteX4" fmla="*/ 1516566 w 3163229"/>
              <a:gd name="connsiteY4" fmla="*/ 1176454 h 3964259"/>
              <a:gd name="connsiteX5" fmla="*/ 2932771 w 3163229"/>
              <a:gd name="connsiteY5" fmla="*/ 2849137 h 3964259"/>
              <a:gd name="connsiteX6" fmla="*/ 2899317 w 3163229"/>
              <a:gd name="connsiteY6" fmla="*/ 3356517 h 3964259"/>
              <a:gd name="connsiteX7" fmla="*/ 2430966 w 3163229"/>
              <a:gd name="connsiteY7" fmla="*/ 3518210 h 3964259"/>
              <a:gd name="connsiteX8" fmla="*/ 1170878 w 3163229"/>
              <a:gd name="connsiteY8" fmla="*/ 1923585 h 3964259"/>
              <a:gd name="connsiteX9" fmla="*/ 1471961 w 3163229"/>
              <a:gd name="connsiteY9" fmla="*/ 3362093 h 3964259"/>
              <a:gd name="connsiteX10" fmla="*/ 345688 w 3163229"/>
              <a:gd name="connsiteY10" fmla="*/ 3484756 h 3964259"/>
              <a:gd name="connsiteX11" fmla="*/ 390293 w 3163229"/>
              <a:gd name="connsiteY11" fmla="*/ 496229 h 3964259"/>
              <a:gd name="connsiteX0" fmla="*/ 390293 w 3163229"/>
              <a:gd name="connsiteY0" fmla="*/ 496229 h 3964259"/>
              <a:gd name="connsiteX1" fmla="*/ 2687444 w 3163229"/>
              <a:gd name="connsiteY1" fmla="*/ 507380 h 3964259"/>
              <a:gd name="connsiteX2" fmla="*/ 3100039 w 3163229"/>
              <a:gd name="connsiteY2" fmla="*/ 964580 h 3964259"/>
              <a:gd name="connsiteX3" fmla="*/ 2598234 w 3163229"/>
              <a:gd name="connsiteY3" fmla="*/ 1287966 h 3964259"/>
              <a:gd name="connsiteX4" fmla="*/ 1516566 w 3163229"/>
              <a:gd name="connsiteY4" fmla="*/ 1176454 h 3964259"/>
              <a:gd name="connsiteX5" fmla="*/ 2932771 w 3163229"/>
              <a:gd name="connsiteY5" fmla="*/ 2849137 h 3964259"/>
              <a:gd name="connsiteX6" fmla="*/ 2899317 w 3163229"/>
              <a:gd name="connsiteY6" fmla="*/ 3356517 h 3964259"/>
              <a:gd name="connsiteX7" fmla="*/ 2213518 w 3163229"/>
              <a:gd name="connsiteY7" fmla="*/ 3280317 h 3964259"/>
              <a:gd name="connsiteX8" fmla="*/ 1170878 w 3163229"/>
              <a:gd name="connsiteY8" fmla="*/ 1923585 h 3964259"/>
              <a:gd name="connsiteX9" fmla="*/ 1471961 w 3163229"/>
              <a:gd name="connsiteY9" fmla="*/ 3362093 h 3964259"/>
              <a:gd name="connsiteX10" fmla="*/ 345688 w 3163229"/>
              <a:gd name="connsiteY10" fmla="*/ 3484756 h 3964259"/>
              <a:gd name="connsiteX11" fmla="*/ 390293 w 3163229"/>
              <a:gd name="connsiteY11" fmla="*/ 496229 h 3964259"/>
              <a:gd name="connsiteX0" fmla="*/ 390293 w 3139068"/>
              <a:gd name="connsiteY0" fmla="*/ 496229 h 3964259"/>
              <a:gd name="connsiteX1" fmla="*/ 2687444 w 3139068"/>
              <a:gd name="connsiteY1" fmla="*/ 507380 h 3964259"/>
              <a:gd name="connsiteX2" fmla="*/ 3100039 w 3139068"/>
              <a:gd name="connsiteY2" fmla="*/ 964580 h 3964259"/>
              <a:gd name="connsiteX3" fmla="*/ 2598234 w 3139068"/>
              <a:gd name="connsiteY3" fmla="*/ 1287966 h 3964259"/>
              <a:gd name="connsiteX4" fmla="*/ 1516566 w 3139068"/>
              <a:gd name="connsiteY4" fmla="*/ 1176454 h 3964259"/>
              <a:gd name="connsiteX5" fmla="*/ 2823118 w 3139068"/>
              <a:gd name="connsiteY5" fmla="*/ 2746917 h 3964259"/>
              <a:gd name="connsiteX6" fmla="*/ 2899317 w 3139068"/>
              <a:gd name="connsiteY6" fmla="*/ 3356517 h 3964259"/>
              <a:gd name="connsiteX7" fmla="*/ 2213518 w 3139068"/>
              <a:gd name="connsiteY7" fmla="*/ 3280317 h 3964259"/>
              <a:gd name="connsiteX8" fmla="*/ 1170878 w 3139068"/>
              <a:gd name="connsiteY8" fmla="*/ 1923585 h 3964259"/>
              <a:gd name="connsiteX9" fmla="*/ 1471961 w 3139068"/>
              <a:gd name="connsiteY9" fmla="*/ 3362093 h 3964259"/>
              <a:gd name="connsiteX10" fmla="*/ 345688 w 3139068"/>
              <a:gd name="connsiteY10" fmla="*/ 3484756 h 3964259"/>
              <a:gd name="connsiteX11" fmla="*/ 390293 w 3139068"/>
              <a:gd name="connsiteY11" fmla="*/ 496229 h 3964259"/>
              <a:gd name="connsiteX0" fmla="*/ 390293 w 3139068"/>
              <a:gd name="connsiteY0" fmla="*/ 496229 h 3936071"/>
              <a:gd name="connsiteX1" fmla="*/ 2687444 w 3139068"/>
              <a:gd name="connsiteY1" fmla="*/ 507380 h 3936071"/>
              <a:gd name="connsiteX2" fmla="*/ 3100039 w 3139068"/>
              <a:gd name="connsiteY2" fmla="*/ 964580 h 3936071"/>
              <a:gd name="connsiteX3" fmla="*/ 2598234 w 3139068"/>
              <a:gd name="connsiteY3" fmla="*/ 1287966 h 3936071"/>
              <a:gd name="connsiteX4" fmla="*/ 1516566 w 3139068"/>
              <a:gd name="connsiteY4" fmla="*/ 1176454 h 3936071"/>
              <a:gd name="connsiteX5" fmla="*/ 2823118 w 3139068"/>
              <a:gd name="connsiteY5" fmla="*/ 2746917 h 3936071"/>
              <a:gd name="connsiteX6" fmla="*/ 2899317 w 3139068"/>
              <a:gd name="connsiteY6" fmla="*/ 3356517 h 3936071"/>
              <a:gd name="connsiteX7" fmla="*/ 2213518 w 3139068"/>
              <a:gd name="connsiteY7" fmla="*/ 3280317 h 3936071"/>
              <a:gd name="connsiteX8" fmla="*/ 1170878 w 3139068"/>
              <a:gd name="connsiteY8" fmla="*/ 1923585 h 3936071"/>
              <a:gd name="connsiteX9" fmla="*/ 1222918 w 3139068"/>
              <a:gd name="connsiteY9" fmla="*/ 3204117 h 3936071"/>
              <a:gd name="connsiteX10" fmla="*/ 345688 w 3139068"/>
              <a:gd name="connsiteY10" fmla="*/ 3484756 h 3936071"/>
              <a:gd name="connsiteX11" fmla="*/ 390293 w 3139068"/>
              <a:gd name="connsiteY11" fmla="*/ 496229 h 3936071"/>
              <a:gd name="connsiteX0" fmla="*/ 383788 w 3132563"/>
              <a:gd name="connsiteY0" fmla="*/ 449456 h 3608659"/>
              <a:gd name="connsiteX1" fmla="*/ 2680939 w 3132563"/>
              <a:gd name="connsiteY1" fmla="*/ 460607 h 3608659"/>
              <a:gd name="connsiteX2" fmla="*/ 3093534 w 3132563"/>
              <a:gd name="connsiteY2" fmla="*/ 917807 h 3608659"/>
              <a:gd name="connsiteX3" fmla="*/ 2591729 w 3132563"/>
              <a:gd name="connsiteY3" fmla="*/ 1241193 h 3608659"/>
              <a:gd name="connsiteX4" fmla="*/ 1510061 w 3132563"/>
              <a:gd name="connsiteY4" fmla="*/ 1129681 h 3608659"/>
              <a:gd name="connsiteX5" fmla="*/ 2816613 w 3132563"/>
              <a:gd name="connsiteY5" fmla="*/ 2700144 h 3608659"/>
              <a:gd name="connsiteX6" fmla="*/ 2892812 w 3132563"/>
              <a:gd name="connsiteY6" fmla="*/ 3309744 h 3608659"/>
              <a:gd name="connsiteX7" fmla="*/ 2207013 w 3132563"/>
              <a:gd name="connsiteY7" fmla="*/ 3233544 h 3608659"/>
              <a:gd name="connsiteX8" fmla="*/ 1164373 w 3132563"/>
              <a:gd name="connsiteY8" fmla="*/ 1876812 h 3608659"/>
              <a:gd name="connsiteX9" fmla="*/ 1216413 w 3132563"/>
              <a:gd name="connsiteY9" fmla="*/ 3157344 h 3608659"/>
              <a:gd name="connsiteX10" fmla="*/ 378213 w 3132563"/>
              <a:gd name="connsiteY10" fmla="*/ 3157344 h 3608659"/>
              <a:gd name="connsiteX11" fmla="*/ 383788 w 3132563"/>
              <a:gd name="connsiteY11" fmla="*/ 449456 h 3608659"/>
              <a:gd name="connsiteX0" fmla="*/ 383788 w 3132563"/>
              <a:gd name="connsiteY0" fmla="*/ 449456 h 3621359"/>
              <a:gd name="connsiteX1" fmla="*/ 2680939 w 3132563"/>
              <a:gd name="connsiteY1" fmla="*/ 460607 h 3621359"/>
              <a:gd name="connsiteX2" fmla="*/ 3093534 w 3132563"/>
              <a:gd name="connsiteY2" fmla="*/ 917807 h 3621359"/>
              <a:gd name="connsiteX3" fmla="*/ 2591729 w 3132563"/>
              <a:gd name="connsiteY3" fmla="*/ 1241193 h 3621359"/>
              <a:gd name="connsiteX4" fmla="*/ 1510061 w 3132563"/>
              <a:gd name="connsiteY4" fmla="*/ 1129681 h 3621359"/>
              <a:gd name="connsiteX5" fmla="*/ 2816613 w 3132563"/>
              <a:gd name="connsiteY5" fmla="*/ 2700144 h 3621359"/>
              <a:gd name="connsiteX6" fmla="*/ 2892812 w 3132563"/>
              <a:gd name="connsiteY6" fmla="*/ 3309744 h 3621359"/>
              <a:gd name="connsiteX7" fmla="*/ 2207013 w 3132563"/>
              <a:gd name="connsiteY7" fmla="*/ 3233544 h 3621359"/>
              <a:gd name="connsiteX8" fmla="*/ 1164373 w 3132563"/>
              <a:gd name="connsiteY8" fmla="*/ 1876812 h 3621359"/>
              <a:gd name="connsiteX9" fmla="*/ 1064013 w 3132563"/>
              <a:gd name="connsiteY9" fmla="*/ 3233544 h 3621359"/>
              <a:gd name="connsiteX10" fmla="*/ 378213 w 3132563"/>
              <a:gd name="connsiteY10" fmla="*/ 3157344 h 3621359"/>
              <a:gd name="connsiteX11" fmla="*/ 383788 w 3132563"/>
              <a:gd name="connsiteY11" fmla="*/ 449456 h 3621359"/>
              <a:gd name="connsiteX0" fmla="*/ 383788 w 3050167"/>
              <a:gd name="connsiteY0" fmla="*/ 449456 h 3484756"/>
              <a:gd name="connsiteX1" fmla="*/ 2610314 w 3050167"/>
              <a:gd name="connsiteY1" fmla="*/ 343519 h 3484756"/>
              <a:gd name="connsiteX2" fmla="*/ 3022909 w 3050167"/>
              <a:gd name="connsiteY2" fmla="*/ 800719 h 3484756"/>
              <a:gd name="connsiteX3" fmla="*/ 2521104 w 3050167"/>
              <a:gd name="connsiteY3" fmla="*/ 1124105 h 3484756"/>
              <a:gd name="connsiteX4" fmla="*/ 1439436 w 3050167"/>
              <a:gd name="connsiteY4" fmla="*/ 1012593 h 3484756"/>
              <a:gd name="connsiteX5" fmla="*/ 2745988 w 3050167"/>
              <a:gd name="connsiteY5" fmla="*/ 2583056 h 3484756"/>
              <a:gd name="connsiteX6" fmla="*/ 2822187 w 3050167"/>
              <a:gd name="connsiteY6" fmla="*/ 3192656 h 3484756"/>
              <a:gd name="connsiteX7" fmla="*/ 2136388 w 3050167"/>
              <a:gd name="connsiteY7" fmla="*/ 3116456 h 3484756"/>
              <a:gd name="connsiteX8" fmla="*/ 1093748 w 3050167"/>
              <a:gd name="connsiteY8" fmla="*/ 1759724 h 3484756"/>
              <a:gd name="connsiteX9" fmla="*/ 993388 w 3050167"/>
              <a:gd name="connsiteY9" fmla="*/ 3116456 h 3484756"/>
              <a:gd name="connsiteX10" fmla="*/ 307588 w 3050167"/>
              <a:gd name="connsiteY10" fmla="*/ 3040256 h 3484756"/>
              <a:gd name="connsiteX11" fmla="*/ 383788 w 3050167"/>
              <a:gd name="connsiteY11" fmla="*/ 449456 h 3484756"/>
              <a:gd name="connsiteX0" fmla="*/ 383788 w 3050167"/>
              <a:gd name="connsiteY0" fmla="*/ 209705 h 3245005"/>
              <a:gd name="connsiteX1" fmla="*/ 2610314 w 3050167"/>
              <a:gd name="connsiteY1" fmla="*/ 103768 h 3245005"/>
              <a:gd name="connsiteX2" fmla="*/ 3022909 w 3050167"/>
              <a:gd name="connsiteY2" fmla="*/ 560968 h 3245005"/>
              <a:gd name="connsiteX3" fmla="*/ 2521104 w 3050167"/>
              <a:gd name="connsiteY3" fmla="*/ 884354 h 3245005"/>
              <a:gd name="connsiteX4" fmla="*/ 1439436 w 3050167"/>
              <a:gd name="connsiteY4" fmla="*/ 772842 h 3245005"/>
              <a:gd name="connsiteX5" fmla="*/ 2745988 w 3050167"/>
              <a:gd name="connsiteY5" fmla="*/ 2343305 h 3245005"/>
              <a:gd name="connsiteX6" fmla="*/ 2822187 w 3050167"/>
              <a:gd name="connsiteY6" fmla="*/ 2952905 h 3245005"/>
              <a:gd name="connsiteX7" fmla="*/ 2136388 w 3050167"/>
              <a:gd name="connsiteY7" fmla="*/ 2876705 h 3245005"/>
              <a:gd name="connsiteX8" fmla="*/ 1093748 w 3050167"/>
              <a:gd name="connsiteY8" fmla="*/ 1519973 h 3245005"/>
              <a:gd name="connsiteX9" fmla="*/ 993388 w 3050167"/>
              <a:gd name="connsiteY9" fmla="*/ 2876705 h 3245005"/>
              <a:gd name="connsiteX10" fmla="*/ 307588 w 3050167"/>
              <a:gd name="connsiteY10" fmla="*/ 2800505 h 3245005"/>
              <a:gd name="connsiteX11" fmla="*/ 383788 w 3050167"/>
              <a:gd name="connsiteY11" fmla="*/ 209705 h 3245005"/>
              <a:gd name="connsiteX0" fmla="*/ 251832 w 2918211"/>
              <a:gd name="connsiteY0" fmla="*/ 209705 h 3245005"/>
              <a:gd name="connsiteX1" fmla="*/ 2478358 w 2918211"/>
              <a:gd name="connsiteY1" fmla="*/ 103768 h 3245005"/>
              <a:gd name="connsiteX2" fmla="*/ 2890953 w 2918211"/>
              <a:gd name="connsiteY2" fmla="*/ 560968 h 3245005"/>
              <a:gd name="connsiteX3" fmla="*/ 2389148 w 2918211"/>
              <a:gd name="connsiteY3" fmla="*/ 884354 h 3245005"/>
              <a:gd name="connsiteX4" fmla="*/ 1307480 w 2918211"/>
              <a:gd name="connsiteY4" fmla="*/ 772842 h 3245005"/>
              <a:gd name="connsiteX5" fmla="*/ 2614032 w 2918211"/>
              <a:gd name="connsiteY5" fmla="*/ 2343305 h 3245005"/>
              <a:gd name="connsiteX6" fmla="*/ 2690231 w 2918211"/>
              <a:gd name="connsiteY6" fmla="*/ 2952905 h 3245005"/>
              <a:gd name="connsiteX7" fmla="*/ 2004432 w 2918211"/>
              <a:gd name="connsiteY7" fmla="*/ 2876705 h 3245005"/>
              <a:gd name="connsiteX8" fmla="*/ 961792 w 2918211"/>
              <a:gd name="connsiteY8" fmla="*/ 1519973 h 3245005"/>
              <a:gd name="connsiteX9" fmla="*/ 861432 w 2918211"/>
              <a:gd name="connsiteY9" fmla="*/ 2876705 h 3245005"/>
              <a:gd name="connsiteX10" fmla="*/ 175632 w 2918211"/>
              <a:gd name="connsiteY10" fmla="*/ 2800505 h 3245005"/>
              <a:gd name="connsiteX11" fmla="*/ 251832 w 2918211"/>
              <a:gd name="connsiteY11" fmla="*/ 209705 h 324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8211" h="3245005">
                <a:moveTo>
                  <a:pt x="251832" y="209705"/>
                </a:moveTo>
                <a:cubicBezTo>
                  <a:pt x="440474" y="0"/>
                  <a:pt x="2038505" y="45224"/>
                  <a:pt x="2478358" y="103768"/>
                </a:cubicBezTo>
                <a:cubicBezTo>
                  <a:pt x="2918211" y="162312"/>
                  <a:pt x="2905821" y="430870"/>
                  <a:pt x="2890953" y="560968"/>
                </a:cubicBezTo>
                <a:cubicBezTo>
                  <a:pt x="2876085" y="691066"/>
                  <a:pt x="2653060" y="849042"/>
                  <a:pt x="2389148" y="884354"/>
                </a:cubicBezTo>
                <a:cubicBezTo>
                  <a:pt x="2125236" y="919666"/>
                  <a:pt x="1269999" y="529684"/>
                  <a:pt x="1307480" y="772842"/>
                </a:cubicBezTo>
                <a:cubicBezTo>
                  <a:pt x="1344961" y="1016000"/>
                  <a:pt x="2383574" y="1979961"/>
                  <a:pt x="2614032" y="2343305"/>
                </a:cubicBezTo>
                <a:cubicBezTo>
                  <a:pt x="2844490" y="2706649"/>
                  <a:pt x="2791831" y="2864005"/>
                  <a:pt x="2690231" y="2952905"/>
                </a:cubicBezTo>
                <a:cubicBezTo>
                  <a:pt x="2588631" y="3041805"/>
                  <a:pt x="2292505" y="3115527"/>
                  <a:pt x="2004432" y="2876705"/>
                </a:cubicBezTo>
                <a:cubicBezTo>
                  <a:pt x="1716359" y="2637883"/>
                  <a:pt x="1152292" y="1519973"/>
                  <a:pt x="961792" y="1519973"/>
                </a:cubicBezTo>
                <a:cubicBezTo>
                  <a:pt x="771292" y="1519973"/>
                  <a:pt x="992459" y="2663283"/>
                  <a:pt x="861432" y="2876705"/>
                </a:cubicBezTo>
                <a:cubicBezTo>
                  <a:pt x="730405" y="3090127"/>
                  <a:pt x="277232" y="3245005"/>
                  <a:pt x="175632" y="2800505"/>
                </a:cubicBezTo>
                <a:cubicBezTo>
                  <a:pt x="74032" y="2356005"/>
                  <a:pt x="0" y="517912"/>
                  <a:pt x="251832" y="209705"/>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2" name="Group 48"/>
          <p:cNvGrpSpPr/>
          <p:nvPr/>
        </p:nvGrpSpPr>
        <p:grpSpPr>
          <a:xfrm>
            <a:off x="2209800" y="3886200"/>
            <a:ext cx="5410200" cy="2743200"/>
            <a:chOff x="2362200" y="4038600"/>
            <a:chExt cx="5410200" cy="2743200"/>
          </a:xfrm>
        </p:grpSpPr>
        <p:sp>
          <p:nvSpPr>
            <p:cNvPr id="42" name="Oval 41"/>
            <p:cNvSpPr/>
            <p:nvPr/>
          </p:nvSpPr>
          <p:spPr>
            <a:xfrm>
              <a:off x="23622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1910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019800" y="4038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3152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62200" y="632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191000" y="632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019800" y="632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dirty="0" smtClean="0"/>
              <a:t>The </a:t>
            </a:r>
            <a:r>
              <a:rPr lang="en-US" b="1" dirty="0" smtClean="0"/>
              <a:t>Graph-Parallel</a:t>
            </a:r>
            <a:r>
              <a:rPr lang="en-US" dirty="0" smtClean="0"/>
              <a:t> Abstraction</a:t>
            </a:r>
            <a:endParaRPr lang="en-US" dirty="0"/>
          </a:p>
        </p:txBody>
      </p:sp>
      <p:sp>
        <p:nvSpPr>
          <p:cNvPr id="3" name="Content Placeholder 2"/>
          <p:cNvSpPr>
            <a:spLocks noGrp="1"/>
          </p:cNvSpPr>
          <p:nvPr>
            <p:ph idx="1"/>
          </p:nvPr>
        </p:nvSpPr>
        <p:spPr>
          <a:xfrm>
            <a:off x="457200" y="1219200"/>
            <a:ext cx="8686800" cy="2285999"/>
          </a:xfrm>
        </p:spPr>
        <p:txBody>
          <a:bodyPr>
            <a:noAutofit/>
          </a:bodyPr>
          <a:lstStyle/>
          <a:p>
            <a:r>
              <a:rPr lang="en-US" sz="2800" dirty="0" smtClean="0">
                <a:solidFill>
                  <a:srgbClr val="000000"/>
                </a:solidFill>
              </a:rPr>
              <a:t>A user-defined</a:t>
            </a:r>
            <a:r>
              <a:rPr lang="en-US" sz="2800" b="1" dirty="0" smtClean="0">
                <a:solidFill>
                  <a:schemeClr val="tx2"/>
                </a:solidFill>
              </a:rPr>
              <a:t> Vertex-Program</a:t>
            </a:r>
            <a:r>
              <a:rPr lang="en-US" sz="2800" dirty="0" smtClean="0">
                <a:solidFill>
                  <a:schemeClr val="tx2"/>
                </a:solidFill>
              </a:rPr>
              <a:t> </a:t>
            </a:r>
            <a:r>
              <a:rPr lang="en-US" sz="2800" dirty="0" smtClean="0"/>
              <a:t>runs on each vertex</a:t>
            </a:r>
            <a:endParaRPr lang="en-US" sz="2800" b="1" dirty="0" smtClean="0"/>
          </a:p>
          <a:p>
            <a:r>
              <a:rPr lang="en-US" sz="2800" b="1" dirty="0" smtClean="0"/>
              <a:t>Graph</a:t>
            </a:r>
            <a:r>
              <a:rPr lang="en-US" sz="2400" dirty="0" smtClean="0"/>
              <a:t> constrains </a:t>
            </a:r>
            <a:r>
              <a:rPr lang="en-US" sz="2400" b="1" dirty="0" smtClean="0"/>
              <a:t>interaction</a:t>
            </a:r>
            <a:r>
              <a:rPr lang="en-US" sz="2400" dirty="0" smtClean="0"/>
              <a:t> along edges</a:t>
            </a:r>
          </a:p>
          <a:p>
            <a:pPr lvl="1"/>
            <a:r>
              <a:rPr lang="en-US" sz="2000" dirty="0" smtClean="0"/>
              <a:t>Using </a:t>
            </a:r>
            <a:r>
              <a:rPr lang="en-US" sz="2000" b="1" dirty="0" smtClean="0"/>
              <a:t>messages  </a:t>
            </a:r>
            <a:r>
              <a:rPr lang="en-US" sz="2000" dirty="0" smtClean="0">
                <a:solidFill>
                  <a:srgbClr val="1F497D"/>
                </a:solidFill>
              </a:rPr>
              <a:t>(e.g. </a:t>
            </a:r>
            <a:r>
              <a:rPr lang="en-US" sz="2400" b="1" dirty="0" err="1" smtClean="0">
                <a:solidFill>
                  <a:srgbClr val="1F497D"/>
                </a:solidFill>
              </a:rPr>
              <a:t>Pregel</a:t>
            </a:r>
            <a:r>
              <a:rPr lang="en-US" sz="2000" b="1" dirty="0">
                <a:solidFill>
                  <a:srgbClr val="1F497D"/>
                </a:solidFill>
              </a:rPr>
              <a:t> </a:t>
            </a:r>
            <a:r>
              <a:rPr lang="en-US" sz="2000" dirty="0" smtClean="0">
                <a:solidFill>
                  <a:srgbClr val="1F497D"/>
                </a:solidFill>
              </a:rPr>
              <a:t>[PODC</a:t>
            </a:r>
            <a:r>
              <a:rPr lang="en-US" sz="2000" dirty="0">
                <a:solidFill>
                  <a:srgbClr val="1F497D"/>
                </a:solidFill>
              </a:rPr>
              <a:t>’09, SIGMOD’</a:t>
            </a:r>
            <a:r>
              <a:rPr lang="en-US" sz="2000" dirty="0" smtClean="0">
                <a:solidFill>
                  <a:srgbClr val="1F497D"/>
                </a:solidFill>
              </a:rPr>
              <a:t>10])</a:t>
            </a:r>
            <a:endParaRPr lang="en-US" sz="2000" b="1" dirty="0" smtClean="0">
              <a:solidFill>
                <a:srgbClr val="1F497D"/>
              </a:solidFill>
            </a:endParaRPr>
          </a:p>
          <a:p>
            <a:pPr lvl="1"/>
            <a:r>
              <a:rPr lang="en-US" sz="2000" dirty="0" smtClean="0"/>
              <a:t>Through </a:t>
            </a:r>
            <a:r>
              <a:rPr lang="en-US" sz="2000" b="1" dirty="0" smtClean="0"/>
              <a:t>shared state </a:t>
            </a:r>
            <a:r>
              <a:rPr lang="en-US" sz="2000" dirty="0" smtClean="0">
                <a:solidFill>
                  <a:srgbClr val="1F497D"/>
                </a:solidFill>
              </a:rPr>
              <a:t>(e.g., </a:t>
            </a:r>
            <a:r>
              <a:rPr lang="en-US" sz="2400" b="1" dirty="0" err="1" smtClean="0">
                <a:solidFill>
                  <a:srgbClr val="1F497D"/>
                </a:solidFill>
              </a:rPr>
              <a:t>GraphLab</a:t>
            </a:r>
            <a:r>
              <a:rPr lang="en-US" sz="2000" b="1" dirty="0">
                <a:solidFill>
                  <a:srgbClr val="1F497D"/>
                </a:solidFill>
              </a:rPr>
              <a:t> </a:t>
            </a:r>
            <a:r>
              <a:rPr lang="en-US" sz="2000" dirty="0">
                <a:solidFill>
                  <a:srgbClr val="1F497D"/>
                </a:solidFill>
              </a:rPr>
              <a:t>[</a:t>
            </a:r>
            <a:r>
              <a:rPr lang="en-US" sz="2000" dirty="0" smtClean="0">
                <a:solidFill>
                  <a:srgbClr val="1F497D"/>
                </a:solidFill>
              </a:rPr>
              <a:t>UAI</a:t>
            </a:r>
            <a:r>
              <a:rPr lang="en-US" sz="2000" dirty="0">
                <a:solidFill>
                  <a:srgbClr val="1F497D"/>
                </a:solidFill>
              </a:rPr>
              <a:t>’10, VLDB’</a:t>
            </a:r>
            <a:r>
              <a:rPr lang="en-US" sz="2000" dirty="0" smtClean="0">
                <a:solidFill>
                  <a:srgbClr val="1F497D"/>
                </a:solidFill>
              </a:rPr>
              <a:t>12])</a:t>
            </a:r>
            <a:endParaRPr lang="en-US" sz="2000" b="1" dirty="0" smtClean="0">
              <a:solidFill>
                <a:srgbClr val="1F497D"/>
              </a:solidFill>
            </a:endParaRPr>
          </a:p>
          <a:p>
            <a:r>
              <a:rPr lang="en-US" sz="2400" b="1" dirty="0" smtClean="0"/>
              <a:t>Parallelism</a:t>
            </a:r>
            <a:r>
              <a:rPr lang="en-US" sz="2400" dirty="0" smtClean="0"/>
              <a:t>: </a:t>
            </a:r>
            <a:r>
              <a:rPr lang="en-US" sz="2400" dirty="0"/>
              <a:t>r</a:t>
            </a:r>
            <a:r>
              <a:rPr lang="en-US" sz="2400" dirty="0" smtClean="0"/>
              <a:t>un multiple vertex programs simultaneously</a:t>
            </a:r>
          </a:p>
        </p:txBody>
      </p:sp>
      <p:grpSp>
        <p:nvGrpSpPr>
          <p:cNvPr id="16" name="Group 49"/>
          <p:cNvGrpSpPr/>
          <p:nvPr/>
        </p:nvGrpSpPr>
        <p:grpSpPr>
          <a:xfrm>
            <a:off x="2209800" y="3886200"/>
            <a:ext cx="5410200" cy="2743200"/>
            <a:chOff x="2209800" y="3886200"/>
            <a:chExt cx="5410200" cy="2743200"/>
          </a:xfrm>
        </p:grpSpPr>
        <p:cxnSp>
          <p:nvCxnSpPr>
            <p:cNvPr id="13" name="Straight Connector 12"/>
            <p:cNvCxnSpPr>
              <a:stCxn id="4" idx="6"/>
              <a:endCxn id="6" idx="2"/>
            </p:cNvCxnSpPr>
            <p:nvPr/>
          </p:nvCxnSpPr>
          <p:spPr>
            <a:xfrm>
              <a:off x="2667000" y="4114800"/>
              <a:ext cx="137160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6" idx="6"/>
              <a:endCxn id="7" idx="2"/>
            </p:cNvCxnSpPr>
            <p:nvPr/>
          </p:nvCxnSpPr>
          <p:spPr>
            <a:xfrm>
              <a:off x="4495800" y="4114800"/>
              <a:ext cx="13716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stCxn id="9" idx="6"/>
              <a:endCxn id="10" idx="2"/>
            </p:cNvCxnSpPr>
            <p:nvPr/>
          </p:nvCxnSpPr>
          <p:spPr>
            <a:xfrm>
              <a:off x="2667000" y="6400800"/>
              <a:ext cx="13716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a:stCxn id="10" idx="6"/>
              <a:endCxn id="11" idx="2"/>
            </p:cNvCxnSpPr>
            <p:nvPr/>
          </p:nvCxnSpPr>
          <p:spPr>
            <a:xfrm>
              <a:off x="4495800" y="6400800"/>
              <a:ext cx="1371600"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a:stCxn id="11" idx="0"/>
              <a:endCxn id="7" idx="4"/>
            </p:cNvCxnSpPr>
            <p:nvPr/>
          </p:nvCxnSpPr>
          <p:spPr>
            <a:xfrm flipV="1">
              <a:off x="6096000" y="4343400"/>
              <a:ext cx="0" cy="18288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4" idx="5"/>
              <a:endCxn id="10" idx="1"/>
            </p:cNvCxnSpPr>
            <p:nvPr/>
          </p:nvCxnSpPr>
          <p:spPr>
            <a:xfrm>
              <a:off x="2600045" y="4276445"/>
              <a:ext cx="1505510" cy="196271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4" idx="4"/>
              <a:endCxn id="9" idx="0"/>
            </p:cNvCxnSpPr>
            <p:nvPr/>
          </p:nvCxnSpPr>
          <p:spPr>
            <a:xfrm>
              <a:off x="2438400" y="4343400"/>
              <a:ext cx="0" cy="182880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a:stCxn id="10" idx="0"/>
              <a:endCxn id="6" idx="4"/>
            </p:cNvCxnSpPr>
            <p:nvPr/>
          </p:nvCxnSpPr>
          <p:spPr>
            <a:xfrm flipV="1">
              <a:off x="4267200" y="4343400"/>
              <a:ext cx="0" cy="182880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stCxn id="7" idx="5"/>
              <a:endCxn id="8" idx="1"/>
            </p:cNvCxnSpPr>
            <p:nvPr/>
          </p:nvCxnSpPr>
          <p:spPr>
            <a:xfrm>
              <a:off x="6257645" y="4276445"/>
              <a:ext cx="972110" cy="81971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a:stCxn id="11" idx="7"/>
              <a:endCxn id="8" idx="3"/>
            </p:cNvCxnSpPr>
            <p:nvPr/>
          </p:nvCxnSpPr>
          <p:spPr>
            <a:xfrm flipV="1">
              <a:off x="6257645" y="5419445"/>
              <a:ext cx="972110" cy="81971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a:stCxn id="6" idx="5"/>
              <a:endCxn id="11" idx="1"/>
            </p:cNvCxnSpPr>
            <p:nvPr/>
          </p:nvCxnSpPr>
          <p:spPr>
            <a:xfrm>
              <a:off x="4428845" y="4276445"/>
              <a:ext cx="1505510" cy="1962710"/>
            </a:xfrm>
            <a:prstGeom prst="line">
              <a:avLst/>
            </a:prstGeom>
          </p:spPr>
          <p:style>
            <a:lnRef idx="3">
              <a:schemeClr val="dk1"/>
            </a:lnRef>
            <a:fillRef idx="0">
              <a:schemeClr val="dk1"/>
            </a:fillRef>
            <a:effectRef idx="2">
              <a:schemeClr val="dk1"/>
            </a:effectRef>
            <a:fontRef idx="minor">
              <a:schemeClr val="tx1"/>
            </a:fontRef>
          </p:style>
        </p:cxnSp>
        <p:sp>
          <p:nvSpPr>
            <p:cNvPr id="4" name="Oval 3"/>
            <p:cNvSpPr/>
            <p:nvPr/>
          </p:nvSpPr>
          <p:spPr>
            <a:xfrm>
              <a:off x="2209800" y="3886200"/>
              <a:ext cx="457200" cy="457200"/>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38600" y="3886200"/>
              <a:ext cx="457200" cy="457200"/>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67400" y="3886200"/>
              <a:ext cx="457200" cy="457200"/>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62800" y="5029200"/>
              <a:ext cx="457200" cy="457200"/>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209800" y="6172200"/>
              <a:ext cx="457200" cy="457200"/>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38600" y="6172200"/>
              <a:ext cx="457200" cy="457200"/>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7400" y="6172200"/>
              <a:ext cx="457200" cy="457200"/>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63"/>
          <p:cNvGrpSpPr/>
          <p:nvPr/>
        </p:nvGrpSpPr>
        <p:grpSpPr>
          <a:xfrm>
            <a:off x="2514600" y="3810000"/>
            <a:ext cx="1219200" cy="1752600"/>
            <a:chOff x="2514600" y="3810000"/>
            <a:chExt cx="1219200" cy="1752600"/>
          </a:xfrm>
        </p:grpSpPr>
        <p:grpSp>
          <p:nvGrpSpPr>
            <p:cNvPr id="18" name="Group 52"/>
            <p:cNvGrpSpPr/>
            <p:nvPr/>
          </p:nvGrpSpPr>
          <p:grpSpPr>
            <a:xfrm>
              <a:off x="2895600" y="3810000"/>
              <a:ext cx="838200" cy="190500"/>
              <a:chOff x="838200" y="4800600"/>
              <a:chExt cx="838200" cy="190500"/>
            </a:xfrm>
          </p:grpSpPr>
          <p:cxnSp>
            <p:nvCxnSpPr>
              <p:cNvPr id="33" name="Straight Arrow Connector 32"/>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20" name="Group 132"/>
              <p:cNvGrpSpPr/>
              <p:nvPr/>
            </p:nvGrpSpPr>
            <p:grpSpPr>
              <a:xfrm>
                <a:off x="838200" y="4800600"/>
                <a:ext cx="381000" cy="190500"/>
                <a:chOff x="762000" y="2971800"/>
                <a:chExt cx="838200" cy="381000"/>
              </a:xfrm>
            </p:grpSpPr>
            <p:sp>
              <p:nvSpPr>
                <p:cNvPr id="36" name="Rectangle 35"/>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37" name="Isosceles Triangle 36"/>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22" name="Group 53"/>
            <p:cNvGrpSpPr/>
            <p:nvPr/>
          </p:nvGrpSpPr>
          <p:grpSpPr>
            <a:xfrm rot="3089847">
              <a:off x="2888151" y="4711628"/>
              <a:ext cx="838200" cy="190500"/>
              <a:chOff x="838200" y="4800600"/>
              <a:chExt cx="838200" cy="190500"/>
            </a:xfrm>
          </p:grpSpPr>
          <p:cxnSp>
            <p:nvCxnSpPr>
              <p:cNvPr id="55" name="Straight Arrow Connector 54"/>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24" name="Group 132"/>
              <p:cNvGrpSpPr/>
              <p:nvPr/>
            </p:nvGrpSpPr>
            <p:grpSpPr>
              <a:xfrm>
                <a:off x="838200" y="4800600"/>
                <a:ext cx="381000" cy="190500"/>
                <a:chOff x="762000" y="2971800"/>
                <a:chExt cx="838200" cy="381000"/>
              </a:xfrm>
            </p:grpSpPr>
            <p:sp>
              <p:nvSpPr>
                <p:cNvPr id="57" name="Rectangle 5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58" name="Isosceles Triangle 5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26" name="Group 58"/>
            <p:cNvGrpSpPr/>
            <p:nvPr/>
          </p:nvGrpSpPr>
          <p:grpSpPr>
            <a:xfrm rot="5400000">
              <a:off x="2190750" y="5048250"/>
              <a:ext cx="838200" cy="190500"/>
              <a:chOff x="838200" y="4800600"/>
              <a:chExt cx="838200" cy="190500"/>
            </a:xfrm>
          </p:grpSpPr>
          <p:cxnSp>
            <p:nvCxnSpPr>
              <p:cNvPr id="60" name="Straight Arrow Connector 59"/>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28" name="Group 132"/>
              <p:cNvGrpSpPr/>
              <p:nvPr/>
            </p:nvGrpSpPr>
            <p:grpSpPr>
              <a:xfrm>
                <a:off x="838200" y="4800600"/>
                <a:ext cx="381000" cy="190500"/>
                <a:chOff x="762000" y="2971800"/>
                <a:chExt cx="838200" cy="381000"/>
              </a:xfrm>
            </p:grpSpPr>
            <p:sp>
              <p:nvSpPr>
                <p:cNvPr id="62" name="Rectangle 6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63" name="Isosceles Triangle 6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sp>
        <p:nvSpPr>
          <p:cNvPr id="86" name="Oval 85"/>
          <p:cNvSpPr/>
          <p:nvPr/>
        </p:nvSpPr>
        <p:spPr>
          <a:xfrm>
            <a:off x="7174241" y="5029200"/>
            <a:ext cx="457200" cy="457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7" name="Oval 86"/>
          <p:cNvSpPr/>
          <p:nvPr/>
        </p:nvSpPr>
        <p:spPr>
          <a:xfrm>
            <a:off x="2209800" y="3888663"/>
            <a:ext cx="457200" cy="4572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12"/>
          </p:nvPr>
        </p:nvSpPr>
        <p:spPr/>
        <p:txBody>
          <a:bodyPr/>
          <a:lstStyle/>
          <a:p>
            <a:fld id="{BE79F60F-3EA1-45ED-A3FD-0857F7C98CFB}" type="slidenum">
              <a:rPr lang="en-US" smtClean="0"/>
              <a:pPr/>
              <a:t>1</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5" grpId="0" animBg="1"/>
      <p:bldP spid="3" grpId="0" build="p" bldLvl="2"/>
      <p:bldP spid="86" grpId="0" animBg="1"/>
      <p:bldP spid="8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分布式系统课程作业</a:t>
            </a:r>
            <a:endParaRPr lang="zh-CN" altLang="en-US" dirty="0"/>
          </a:p>
        </p:txBody>
      </p:sp>
      <p:sp>
        <p:nvSpPr>
          <p:cNvPr id="3" name="内容占位符 2"/>
          <p:cNvSpPr>
            <a:spLocks noGrp="1"/>
          </p:cNvSpPr>
          <p:nvPr>
            <p:ph idx="1"/>
          </p:nvPr>
        </p:nvSpPr>
        <p:spPr/>
        <p:txBody>
          <a:bodyPr/>
          <a:lstStyle/>
          <a:p>
            <a:r>
              <a:rPr lang="zh-CN" altLang="en-US" dirty="0" smtClean="0"/>
              <a:t>演示：显示数据是存储在多机，显示两个节点在并发运算，关掉程序重启，可以看出数据恢复到内存，而且系统可以在</a:t>
            </a:r>
            <a:r>
              <a:rPr lang="en-US" altLang="zh-CN" dirty="0" smtClean="0"/>
              <a:t>checkpoint</a:t>
            </a:r>
            <a:r>
              <a:rPr lang="zh-CN" altLang="en-US" dirty="0" smtClean="0"/>
              <a:t>基础上继续执行，最后输出节点的</a:t>
            </a:r>
            <a:r>
              <a:rPr lang="en-US" altLang="zh-CN" dirty="0" smtClean="0"/>
              <a:t>PageRank</a:t>
            </a:r>
            <a:r>
              <a:rPr lang="zh-CN" altLang="en-US" dirty="0" smtClean="0"/>
              <a:t>和入度值。</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具体要求</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a:t>
            </a:r>
            <a:r>
              <a:rPr lang="en-US" altLang="zh-CN" dirty="0" smtClean="0"/>
              <a:t>1</a:t>
            </a:r>
            <a:r>
              <a:rPr lang="zh-CN" altLang="en-US" dirty="0" smtClean="0"/>
              <a:t>）利用链接里给的真实图数据 </a:t>
            </a:r>
            <a:r>
              <a:rPr lang="en-US" altLang="zh-CN" dirty="0" smtClean="0">
                <a:hlinkClick r:id="rId2"/>
              </a:rPr>
              <a:t>Dataset</a:t>
            </a:r>
            <a:r>
              <a:rPr lang="zh-CN" altLang="en-US" dirty="0" smtClean="0"/>
              <a:t> </a:t>
            </a:r>
            <a:br>
              <a:rPr lang="zh-CN" altLang="en-US" dirty="0" smtClean="0"/>
            </a:br>
            <a:r>
              <a:rPr lang="zh-CN" altLang="en-US" dirty="0" smtClean="0"/>
              <a:t>（</a:t>
            </a:r>
            <a:r>
              <a:rPr lang="en-US" altLang="zh-CN" dirty="0" smtClean="0"/>
              <a:t>2</a:t>
            </a:r>
            <a:r>
              <a:rPr lang="zh-CN" altLang="en-US" dirty="0" smtClean="0"/>
              <a:t>）把数据</a:t>
            </a:r>
            <a:r>
              <a:rPr lang="en-US" altLang="zh-CN" dirty="0" smtClean="0"/>
              <a:t>load</a:t>
            </a:r>
            <a:r>
              <a:rPr lang="zh-CN" altLang="en-US" dirty="0" smtClean="0"/>
              <a:t>到至少两台机器上</a:t>
            </a:r>
            <a:br>
              <a:rPr lang="zh-CN" altLang="en-US" dirty="0" smtClean="0"/>
            </a:br>
            <a:r>
              <a:rPr lang="zh-CN" altLang="en-US" dirty="0" smtClean="0"/>
              <a:t>（</a:t>
            </a:r>
            <a:r>
              <a:rPr lang="en-US" altLang="zh-CN" dirty="0" smtClean="0"/>
              <a:t>3</a:t>
            </a:r>
            <a:r>
              <a:rPr lang="zh-CN" altLang="en-US" dirty="0" smtClean="0"/>
              <a:t>）实现两个机器上的并行</a:t>
            </a:r>
            <a:r>
              <a:rPr lang="en-US" altLang="zh-CN" dirty="0" err="1" smtClean="0"/>
              <a:t>pagerank</a:t>
            </a:r>
            <a:r>
              <a:rPr lang="zh-CN" altLang="en-US" dirty="0" smtClean="0"/>
              <a:t>，每个机器负责算自己内存中的节点，然后两个机器同步数据，再算下一轮节点的</a:t>
            </a:r>
            <a:r>
              <a:rPr lang="en-US" altLang="zh-CN" dirty="0" smtClean="0"/>
              <a:t>rank</a:t>
            </a:r>
            <a:r>
              <a:rPr lang="zh-CN" altLang="en-US" dirty="0" smtClean="0"/>
              <a:t>值</a:t>
            </a:r>
            <a:br>
              <a:rPr lang="zh-CN" altLang="en-US" dirty="0" smtClean="0"/>
            </a:br>
            <a:r>
              <a:rPr lang="zh-CN" altLang="en-US" dirty="0" smtClean="0"/>
              <a:t>（</a:t>
            </a:r>
            <a:r>
              <a:rPr lang="en-US" altLang="zh-CN" dirty="0" smtClean="0"/>
              <a:t>4</a:t>
            </a:r>
            <a:r>
              <a:rPr lang="zh-CN" altLang="en-US" dirty="0" smtClean="0"/>
              <a:t>）每次节点同步完成，再算下一轮值前，把内存中节点</a:t>
            </a:r>
            <a:r>
              <a:rPr lang="en-US" altLang="zh-CN" dirty="0" smtClean="0"/>
              <a:t>rank</a:t>
            </a:r>
            <a:r>
              <a:rPr lang="zh-CN" altLang="en-US" dirty="0" smtClean="0"/>
              <a:t>值存储到两台机器的磁盘上（</a:t>
            </a:r>
            <a:r>
              <a:rPr lang="en-US" altLang="zh-CN" dirty="0" smtClean="0"/>
              <a:t>checkpoint</a:t>
            </a:r>
            <a:r>
              <a:rPr lang="zh-CN" altLang="en-US" dirty="0" smtClean="0"/>
              <a:t>），然后挂掉一台机器，再重启起来，把重启机器中的内存数据从</a:t>
            </a:r>
            <a:r>
              <a:rPr lang="en-US" altLang="zh-CN" dirty="0" smtClean="0"/>
              <a:t>checkpoint</a:t>
            </a:r>
            <a:r>
              <a:rPr lang="zh-CN" altLang="en-US" dirty="0" smtClean="0"/>
              <a:t>中读出来，然后继续计算</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Computation Model (1/4)</a:t>
            </a:r>
            <a:endParaRPr lang="ko-KR" altLang="en-US" dirty="0"/>
          </a:p>
        </p:txBody>
      </p:sp>
      <p:grpSp>
        <p:nvGrpSpPr>
          <p:cNvPr id="3" name="그룹 24"/>
          <p:cNvGrpSpPr/>
          <p:nvPr/>
        </p:nvGrpSpPr>
        <p:grpSpPr>
          <a:xfrm>
            <a:off x="1765828" y="1340768"/>
            <a:ext cx="6644413" cy="4741895"/>
            <a:chOff x="1765828" y="1791659"/>
            <a:chExt cx="6644413" cy="4741895"/>
          </a:xfrm>
        </p:grpSpPr>
        <p:sp>
          <p:nvSpPr>
            <p:cNvPr id="14" name="직사각형 13"/>
            <p:cNvSpPr/>
            <p:nvPr/>
          </p:nvSpPr>
          <p:spPr>
            <a:xfrm>
              <a:off x="2955374" y="1791659"/>
              <a:ext cx="851515" cy="461665"/>
            </a:xfrm>
            <a:prstGeom prst="rect">
              <a:avLst/>
            </a:prstGeom>
          </p:spPr>
          <p:txBody>
            <a:bodyPr wrap="none">
              <a:spAutoFit/>
            </a:bodyPr>
            <a:lstStyle/>
            <a:p>
              <a:r>
                <a:rPr lang="en-US" altLang="ko-KR" sz="2400" dirty="0" smtClean="0">
                  <a:solidFill>
                    <a:prstClr val="black"/>
                  </a:solidFill>
                  <a:latin typeface="Corbel" pitchFamily="34" charset="0"/>
                </a:rPr>
                <a:t>Input</a:t>
              </a:r>
              <a:endParaRPr lang="ko-KR" altLang="en-US" dirty="0"/>
            </a:p>
          </p:txBody>
        </p:sp>
        <p:sp>
          <p:nvSpPr>
            <p:cNvPr id="15" name="직사각형 14"/>
            <p:cNvSpPr/>
            <p:nvPr/>
          </p:nvSpPr>
          <p:spPr>
            <a:xfrm>
              <a:off x="2883366" y="6071889"/>
              <a:ext cx="1104790" cy="461665"/>
            </a:xfrm>
            <a:prstGeom prst="rect">
              <a:avLst/>
            </a:prstGeom>
          </p:spPr>
          <p:txBody>
            <a:bodyPr wrap="none">
              <a:spAutoFit/>
            </a:bodyPr>
            <a:lstStyle/>
            <a:p>
              <a:r>
                <a:rPr lang="en-US" altLang="ko-KR" sz="2400" dirty="0" smtClean="0">
                  <a:solidFill>
                    <a:prstClr val="black"/>
                  </a:solidFill>
                  <a:latin typeface="Corbel" pitchFamily="34" charset="0"/>
                </a:rPr>
                <a:t>Output</a:t>
              </a:r>
              <a:endParaRPr lang="ko-KR" altLang="en-US" dirty="0"/>
            </a:p>
          </p:txBody>
        </p:sp>
        <p:grpSp>
          <p:nvGrpSpPr>
            <p:cNvPr id="4" name="그룹 18"/>
            <p:cNvGrpSpPr/>
            <p:nvPr/>
          </p:nvGrpSpPr>
          <p:grpSpPr>
            <a:xfrm>
              <a:off x="3376789" y="5090971"/>
              <a:ext cx="72008" cy="360040"/>
              <a:chOff x="4550734" y="5178458"/>
              <a:chExt cx="72008" cy="360040"/>
            </a:xfrm>
          </p:grpSpPr>
          <p:sp>
            <p:nvSpPr>
              <p:cNvPr id="16" name="타원 15"/>
              <p:cNvSpPr/>
              <p:nvPr/>
            </p:nvSpPr>
            <p:spPr>
              <a:xfrm>
                <a:off x="4550734" y="517845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p:cNvSpPr/>
              <p:nvPr/>
            </p:nvSpPr>
            <p:spPr>
              <a:xfrm>
                <a:off x="4550734" y="533085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4550734" y="546649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아래쪽 화살표 19"/>
            <p:cNvSpPr/>
            <p:nvPr/>
          </p:nvSpPr>
          <p:spPr>
            <a:xfrm>
              <a:off x="3182031" y="2348880"/>
              <a:ext cx="432048" cy="4320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1" name="아래쪽 화살표 20"/>
            <p:cNvSpPr/>
            <p:nvPr/>
          </p:nvSpPr>
          <p:spPr>
            <a:xfrm>
              <a:off x="3213930" y="5613870"/>
              <a:ext cx="432048" cy="4320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2" name="직사각형 21"/>
            <p:cNvSpPr/>
            <p:nvPr/>
          </p:nvSpPr>
          <p:spPr>
            <a:xfrm>
              <a:off x="5292080" y="3564885"/>
              <a:ext cx="3118161" cy="800219"/>
            </a:xfrm>
            <a:prstGeom prst="rect">
              <a:avLst/>
            </a:prstGeom>
          </p:spPr>
          <p:txBody>
            <a:bodyPr wrap="none">
              <a:spAutoFit/>
            </a:bodyPr>
            <a:lstStyle/>
            <a:p>
              <a:r>
                <a:rPr lang="en-US" altLang="ko-KR" sz="2400" dirty="0" err="1" smtClean="0">
                  <a:solidFill>
                    <a:prstClr val="black"/>
                  </a:solidFill>
                  <a:latin typeface="Corbel" pitchFamily="34" charset="0"/>
                </a:rPr>
                <a:t>Supersteps</a:t>
              </a:r>
              <a:endParaRPr lang="en-US" altLang="ko-KR" sz="2400" dirty="0" smtClean="0">
                <a:solidFill>
                  <a:prstClr val="black"/>
                </a:solidFill>
                <a:latin typeface="Corbel" pitchFamily="34" charset="0"/>
              </a:endParaRPr>
            </a:p>
            <a:p>
              <a:r>
                <a:rPr lang="en-US" altLang="ko-KR" sz="2200" dirty="0" smtClean="0">
                  <a:solidFill>
                    <a:prstClr val="black"/>
                  </a:solidFill>
                  <a:latin typeface="Corbel" pitchFamily="34" charset="0"/>
                </a:rPr>
                <a:t>(a sequence of iterations)</a:t>
              </a:r>
              <a:endParaRPr lang="ko-KR" altLang="en-US" sz="2200" dirty="0"/>
            </a:p>
          </p:txBody>
        </p:sp>
        <p:pic>
          <p:nvPicPr>
            <p:cNvPr id="23" name="Picture 2"/>
            <p:cNvPicPr>
              <a:picLocks noChangeAspect="1" noChangeArrowheads="1"/>
            </p:cNvPicPr>
            <p:nvPr/>
          </p:nvPicPr>
          <p:blipFill>
            <a:blip r:embed="rId2" cstate="print"/>
            <a:srcRect/>
            <a:stretch>
              <a:fillRect/>
            </a:stretch>
          </p:blipFill>
          <p:spPr bwMode="auto">
            <a:xfrm>
              <a:off x="1765828" y="3068960"/>
              <a:ext cx="3312368" cy="940949"/>
            </a:xfrm>
            <a:prstGeom prst="rect">
              <a:avLst/>
            </a:prstGeom>
            <a:noFill/>
            <a:ln w="9525">
              <a:noFill/>
              <a:miter lim="800000"/>
              <a:headEnd/>
              <a:tailEnd/>
            </a:ln>
          </p:spPr>
        </p:pic>
        <p:pic>
          <p:nvPicPr>
            <p:cNvPr id="24" name="Picture 2"/>
            <p:cNvPicPr>
              <a:picLocks noChangeAspect="1" noChangeArrowheads="1"/>
            </p:cNvPicPr>
            <p:nvPr/>
          </p:nvPicPr>
          <p:blipFill>
            <a:blip r:embed="rId2" cstate="print"/>
            <a:srcRect/>
            <a:stretch>
              <a:fillRect/>
            </a:stretch>
          </p:blipFill>
          <p:spPr bwMode="auto">
            <a:xfrm>
              <a:off x="1765828" y="4005064"/>
              <a:ext cx="3312368" cy="940949"/>
            </a:xfrm>
            <a:prstGeom prst="rect">
              <a:avLst/>
            </a:prstGeom>
            <a:noFill/>
            <a:ln w="9525">
              <a:noFill/>
              <a:miter lim="800000"/>
              <a:headEnd/>
              <a:tailEnd/>
            </a:ln>
          </p:spPr>
        </p:pic>
      </p:grpSp>
      <p:sp>
        <p:nvSpPr>
          <p:cNvPr id="19" name="내용 개체 틀 7"/>
          <p:cNvSpPr txBox="1">
            <a:spLocks/>
          </p:cNvSpPr>
          <p:nvPr/>
        </p:nvSpPr>
        <p:spPr>
          <a:xfrm>
            <a:off x="4175448" y="6172200"/>
            <a:ext cx="4968552" cy="335530"/>
          </a:xfrm>
          <a:prstGeom prst="rect">
            <a:avLst/>
          </a:prstGeom>
        </p:spPr>
        <p:txBody>
          <a:bodyPr vert="horz" lIns="91440" tIns="45720" rIns="91440" bIns="45720" rtlCol="0">
            <a:normAutofit/>
          </a:bodyPr>
          <a:lstStyle/>
          <a:p>
            <a:pPr marL="342900" lvl="0" indent="-342900">
              <a:spcBef>
                <a:spcPct val="20000"/>
              </a:spcBef>
              <a:buClr>
                <a:srgbClr val="C00000"/>
              </a:buClr>
            </a:pPr>
            <a:r>
              <a:rPr kumimoji="0" lang="en-US" altLang="ko-KR" sz="1200" b="0" i="0" u="none" strike="noStrike" kern="1200" cap="none" spc="0" normalizeH="0" baseline="0" noProof="0" dirty="0" smtClean="0">
                <a:ln>
                  <a:noFill/>
                </a:ln>
                <a:solidFill>
                  <a:schemeClr val="tx1"/>
                </a:solidFill>
                <a:effectLst/>
                <a:uLnTx/>
                <a:uFillTx/>
                <a:latin typeface="Corbel" pitchFamily="34" charset="0"/>
                <a:ea typeface="+mn-ea"/>
                <a:cs typeface="+mn-cs"/>
              </a:rPr>
              <a:t>Source</a:t>
            </a:r>
            <a:r>
              <a:rPr lang="en-US" altLang="ko-KR" sz="1200" dirty="0" smtClean="0">
                <a:latin typeface="Corbel" pitchFamily="34" charset="0"/>
              </a:rPr>
              <a:t>: http://en.wikipedia.org/wiki/Bulk_synchronous_parallel</a:t>
            </a:r>
            <a:endParaRPr kumimoji="0" lang="ko-KR" altLang="en-US" sz="1200" b="0" i="0" u="none" strike="noStrike" kern="1200" cap="none" spc="0" normalizeH="0" baseline="0" noProof="0" dirty="0">
              <a:ln>
                <a:noFill/>
              </a:ln>
              <a:solidFill>
                <a:schemeClr val="tx1"/>
              </a:solidFill>
              <a:effectLst/>
              <a:uLnTx/>
              <a:uFillTx/>
              <a:latin typeface="Corbel" pitchFamily="34" charset="0"/>
              <a:ea typeface="+mn-ea"/>
              <a:cs typeface="+mn-cs"/>
            </a:endParaRPr>
          </a:p>
        </p:txBody>
      </p:sp>
      <p:sp>
        <p:nvSpPr>
          <p:cNvPr id="26" name="Slide Number Placeholder 25"/>
          <p:cNvSpPr>
            <a:spLocks noGrp="1"/>
          </p:cNvSpPr>
          <p:nvPr>
            <p:ph type="sldNum" sz="quarter" idx="12"/>
          </p:nvPr>
        </p:nvSpPr>
        <p:spPr/>
        <p:txBody>
          <a:bodyPr/>
          <a:lstStyle/>
          <a:p>
            <a:fld id="{B6F15528-21DE-4FAA-801E-634DDDAF4B2B}" type="slidenum">
              <a:rPr lang="en-US" smtClean="0"/>
              <a:pPr/>
              <a:t>2</a:t>
            </a:fld>
            <a:endParaRPr lang="en-US"/>
          </a:p>
        </p:txBody>
      </p:sp>
      <p:sp>
        <p:nvSpPr>
          <p:cNvPr id="27" name="Footer Placeholder 26"/>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sp architecture"/>
          <p:cNvPicPr>
            <a:picLocks noChangeAspect="1" noChangeArrowheads="1"/>
          </p:cNvPicPr>
          <p:nvPr/>
        </p:nvPicPr>
        <p:blipFill>
          <a:blip r:embed="rId3" cstate="print"/>
          <a:srcRect/>
          <a:stretch>
            <a:fillRect/>
          </a:stretch>
        </p:blipFill>
        <p:spPr bwMode="auto">
          <a:xfrm>
            <a:off x="826476" y="685800"/>
            <a:ext cx="7301957" cy="5695528"/>
          </a:xfrm>
          <a:prstGeom prst="rect">
            <a:avLst/>
          </a:prstGeom>
          <a:noFill/>
        </p:spPr>
      </p:pic>
      <p:sp>
        <p:nvSpPr>
          <p:cNvPr id="2" name="제목 1"/>
          <p:cNvSpPr>
            <a:spLocks noGrp="1"/>
          </p:cNvSpPr>
          <p:nvPr>
            <p:ph type="title"/>
          </p:nvPr>
        </p:nvSpPr>
        <p:spPr/>
        <p:txBody>
          <a:bodyPr/>
          <a:lstStyle/>
          <a:p>
            <a:r>
              <a:rPr lang="en-US" altLang="ko-KR" dirty="0" smtClean="0"/>
              <a:t>Computation Model (2/4)</a:t>
            </a:r>
            <a:endParaRPr lang="ko-KR" altLang="en-US" dirty="0"/>
          </a:p>
        </p:txBody>
      </p:sp>
      <p:sp>
        <p:nvSpPr>
          <p:cNvPr id="6" name="내용 개체 틀 7"/>
          <p:cNvSpPr txBox="1">
            <a:spLocks/>
          </p:cNvSpPr>
          <p:nvPr/>
        </p:nvSpPr>
        <p:spPr>
          <a:xfrm>
            <a:off x="3810000" y="6172200"/>
            <a:ext cx="4968552" cy="335530"/>
          </a:xfrm>
          <a:prstGeom prst="rect">
            <a:avLst/>
          </a:prstGeom>
        </p:spPr>
        <p:txBody>
          <a:bodyPr vert="horz" lIns="91440" tIns="45720" rIns="91440" bIns="45720" rtlCol="0">
            <a:normAutofit/>
          </a:bodyPr>
          <a:lstStyle/>
          <a:p>
            <a:pPr marL="342900" lvl="0" indent="-342900">
              <a:spcBef>
                <a:spcPct val="20000"/>
              </a:spcBef>
              <a:buClr>
                <a:srgbClr val="C00000"/>
              </a:buClr>
            </a:pPr>
            <a:r>
              <a:rPr kumimoji="0" lang="en-US" altLang="ko-KR" sz="1200" b="0" i="0" u="none" strike="noStrike" kern="1200" cap="none" spc="0" normalizeH="0" baseline="0" noProof="0" dirty="0" smtClean="0">
                <a:ln>
                  <a:noFill/>
                </a:ln>
                <a:solidFill>
                  <a:schemeClr val="tx1"/>
                </a:solidFill>
                <a:effectLst/>
                <a:uLnTx/>
                <a:uFillTx/>
                <a:latin typeface="Corbel" pitchFamily="34" charset="0"/>
                <a:ea typeface="+mn-ea"/>
                <a:cs typeface="+mn-cs"/>
              </a:rPr>
              <a:t>Source</a:t>
            </a:r>
            <a:r>
              <a:rPr lang="en-US" altLang="ko-KR" sz="1200" dirty="0" smtClean="0">
                <a:latin typeface="Corbel" pitchFamily="34" charset="0"/>
              </a:rPr>
              <a:t>: http://en.wikipedia.org/wiki/Bulk_synchronous_parallel</a:t>
            </a:r>
            <a:endParaRPr kumimoji="0" lang="ko-KR" altLang="en-US" sz="1200" b="0" i="0" u="none" strike="noStrike" kern="1200" cap="none" spc="0" normalizeH="0" baseline="0" noProof="0" dirty="0">
              <a:ln>
                <a:noFill/>
              </a:ln>
              <a:solidFill>
                <a:schemeClr val="tx1"/>
              </a:solidFill>
              <a:effectLst/>
              <a:uLnTx/>
              <a:uFillTx/>
              <a:latin typeface="Corbel" pitchFamily="34" charset="0"/>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3810000" cy="533400"/>
          </a:xfrm>
        </p:spPr>
        <p:txBody>
          <a:bodyPr>
            <a:normAutofit fontScale="90000"/>
          </a:bodyPr>
          <a:lstStyle/>
          <a:p>
            <a:r>
              <a:rPr lang="en-US" dirty="0" smtClean="0"/>
              <a:t>Example</a:t>
            </a:r>
            <a:endParaRPr lang="en-US" dirty="0"/>
          </a:p>
        </p:txBody>
      </p:sp>
      <p:pic>
        <p:nvPicPr>
          <p:cNvPr id="36" name="Picture 35" descr="AA053848.png"/>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4357711" y="3983894"/>
            <a:ext cx="445204" cy="1361455"/>
          </a:xfrm>
          <a:prstGeom prst="rect">
            <a:avLst/>
          </a:prstGeom>
        </p:spPr>
      </p:pic>
      <p:grpSp>
        <p:nvGrpSpPr>
          <p:cNvPr id="4" name="Group 88"/>
          <p:cNvGrpSpPr/>
          <p:nvPr/>
        </p:nvGrpSpPr>
        <p:grpSpPr>
          <a:xfrm>
            <a:off x="4726715" y="1327864"/>
            <a:ext cx="2563567" cy="5149136"/>
            <a:chOff x="4955315" y="990600"/>
            <a:chExt cx="2563567" cy="5149136"/>
          </a:xfrm>
        </p:grpSpPr>
        <p:pic>
          <p:nvPicPr>
            <p:cNvPr id="43" name="Picture 42" descr="73329588.png"/>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6324600" y="4800600"/>
              <a:ext cx="545052" cy="1339136"/>
            </a:xfrm>
            <a:prstGeom prst="rect">
              <a:avLst/>
            </a:prstGeom>
          </p:spPr>
        </p:pic>
        <p:grpSp>
          <p:nvGrpSpPr>
            <p:cNvPr id="5" name="Group 86"/>
            <p:cNvGrpSpPr/>
            <p:nvPr/>
          </p:nvGrpSpPr>
          <p:grpSpPr>
            <a:xfrm>
              <a:off x="5717330" y="990600"/>
              <a:ext cx="1801552" cy="2498273"/>
              <a:chOff x="5717330" y="990600"/>
              <a:chExt cx="1801552" cy="2498273"/>
            </a:xfrm>
          </p:grpSpPr>
          <p:pic>
            <p:nvPicPr>
              <p:cNvPr id="40" name="Picture 39" descr="aa053844.png"/>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7086600" y="2286000"/>
                <a:ext cx="432282" cy="1202873"/>
              </a:xfrm>
              <a:prstGeom prst="rect">
                <a:avLst/>
              </a:prstGeom>
            </p:spPr>
          </p:pic>
          <p:pic>
            <p:nvPicPr>
              <p:cNvPr id="41" name="Picture 40" descr="aa049887.png"/>
              <p:cNvPicPr>
                <a:picLocks noChangeAspect="1"/>
              </p:cNvPicPr>
              <p:nvPr/>
            </p:nvPicPr>
            <p:blipFill>
              <a:blip r:embed="rId7" cstate="screen">
                <a:extLst>
                  <a:ext uri="{28A0092B-C50C-407E-A947-70E740481C1C}">
                    <a14:useLocalDpi xmlns:a14="http://schemas.microsoft.com/office/drawing/2010/main" xmlns=""/>
                  </a:ext>
                </a:extLst>
              </a:blip>
              <a:stretch>
                <a:fillRect/>
              </a:stretch>
            </p:blipFill>
            <p:spPr>
              <a:xfrm>
                <a:off x="6019800" y="990600"/>
                <a:ext cx="382946" cy="1202873"/>
              </a:xfrm>
              <a:prstGeom prst="rect">
                <a:avLst/>
              </a:prstGeom>
            </p:spPr>
          </p:pic>
          <p:cxnSp>
            <p:nvCxnSpPr>
              <p:cNvPr id="50" name="Straight Arrow Connector 49"/>
              <p:cNvCxnSpPr>
                <a:stCxn id="41" idx="1"/>
                <a:endCxn id="35" idx="3"/>
              </p:cNvCxnSpPr>
              <p:nvPr/>
            </p:nvCxnSpPr>
            <p:spPr>
              <a:xfrm flipH="1">
                <a:off x="5717330" y="1592037"/>
                <a:ext cx="302470" cy="7707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0" idx="1"/>
                <a:endCxn id="35" idx="3"/>
              </p:cNvCxnSpPr>
              <p:nvPr/>
            </p:nvCxnSpPr>
            <p:spPr>
              <a:xfrm flipH="1" flipV="1">
                <a:off x="5717330" y="2362818"/>
                <a:ext cx="1369270" cy="5246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36" idx="3"/>
              <a:endCxn id="43" idx="1"/>
            </p:cNvCxnSpPr>
            <p:nvPr/>
          </p:nvCxnSpPr>
          <p:spPr>
            <a:xfrm>
              <a:off x="4955315" y="4327358"/>
              <a:ext cx="1369285" cy="1142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3" idx="0"/>
              <a:endCxn id="40" idx="2"/>
            </p:cNvCxnSpPr>
            <p:nvPr/>
          </p:nvCxnSpPr>
          <p:spPr>
            <a:xfrm flipV="1">
              <a:off x="6597126" y="3488873"/>
              <a:ext cx="705615" cy="13117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 name="Group 85"/>
          <p:cNvGrpSpPr/>
          <p:nvPr/>
        </p:nvGrpSpPr>
        <p:grpSpPr>
          <a:xfrm>
            <a:off x="4726715" y="2098645"/>
            <a:ext cx="762015" cy="2565977"/>
            <a:chOff x="4955315" y="1761381"/>
            <a:chExt cx="762015" cy="2565977"/>
          </a:xfrm>
        </p:grpSpPr>
        <p:pic>
          <p:nvPicPr>
            <p:cNvPr id="35" name="Picture 34" descr="aa0538400.png"/>
            <p:cNvPicPr>
              <a:picLocks noChangeAspect="1"/>
            </p:cNvPicPr>
            <p:nvPr/>
          </p:nvPicPr>
          <p:blipFill>
            <a:blip r:embed="rId8" cstate="screen">
              <a:extLst>
                <a:ext uri="{28A0092B-C50C-407E-A947-70E740481C1C}">
                  <a14:useLocalDpi xmlns:a14="http://schemas.microsoft.com/office/drawing/2010/main" xmlns=""/>
                </a:ext>
              </a:extLst>
            </a:blip>
            <a:stretch>
              <a:fillRect/>
            </a:stretch>
          </p:blipFill>
          <p:spPr>
            <a:xfrm>
              <a:off x="5313240" y="1761381"/>
              <a:ext cx="404090" cy="1202873"/>
            </a:xfrm>
            <a:prstGeom prst="rect">
              <a:avLst/>
            </a:prstGeom>
          </p:spPr>
        </p:pic>
        <p:cxnSp>
          <p:nvCxnSpPr>
            <p:cNvPr id="49" name="Straight Arrow Connector 48"/>
            <p:cNvCxnSpPr>
              <a:stCxn id="35" idx="2"/>
              <a:endCxn id="36" idx="3"/>
            </p:cNvCxnSpPr>
            <p:nvPr/>
          </p:nvCxnSpPr>
          <p:spPr>
            <a:xfrm flipH="1">
              <a:off x="4955315" y="2964254"/>
              <a:ext cx="559970" cy="1363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8" name="Group 84"/>
          <p:cNvGrpSpPr/>
          <p:nvPr/>
        </p:nvGrpSpPr>
        <p:grpSpPr>
          <a:xfrm>
            <a:off x="2686040" y="2047645"/>
            <a:ext cx="1595471" cy="4369292"/>
            <a:chOff x="2914640" y="1710381"/>
            <a:chExt cx="1595471" cy="4369292"/>
          </a:xfrm>
        </p:grpSpPr>
        <p:pic>
          <p:nvPicPr>
            <p:cNvPr id="33" name="Picture 32" descr="200387787-001.png"/>
            <p:cNvPicPr>
              <a:picLocks noChangeAspect="1"/>
            </p:cNvPicPr>
            <p:nvPr/>
          </p:nvPicPr>
          <p:blipFill>
            <a:blip r:embed="rId9" cstate="screen">
              <a:extLst>
                <a:ext uri="{28A0092B-C50C-407E-A947-70E740481C1C}">
                  <a14:useLocalDpi xmlns:a14="http://schemas.microsoft.com/office/drawing/2010/main" xmlns=""/>
                </a:ext>
              </a:extLst>
            </a:blip>
            <a:stretch>
              <a:fillRect/>
            </a:stretch>
          </p:blipFill>
          <p:spPr>
            <a:xfrm>
              <a:off x="2914640" y="1710381"/>
              <a:ext cx="647249" cy="1368503"/>
            </a:xfrm>
            <a:prstGeom prst="rect">
              <a:avLst/>
            </a:prstGeom>
          </p:spPr>
        </p:pic>
        <p:pic>
          <p:nvPicPr>
            <p:cNvPr id="42" name="Picture 41" descr="bu003715.png"/>
            <p:cNvPicPr>
              <a:picLocks noChangeAspect="1"/>
            </p:cNvPicPr>
            <p:nvPr/>
          </p:nvPicPr>
          <p:blipFill>
            <a:blip r:embed="rId10" cstate="screen">
              <a:extLst>
                <a:ext uri="{28A0092B-C50C-407E-A947-70E740481C1C}">
                  <a14:useLocalDpi xmlns:a14="http://schemas.microsoft.com/office/drawing/2010/main" xmlns=""/>
                </a:ext>
              </a:extLst>
            </a:blip>
            <a:stretch>
              <a:fillRect/>
            </a:stretch>
          </p:blipFill>
          <p:spPr>
            <a:xfrm>
              <a:off x="2971800" y="4876800"/>
              <a:ext cx="482794" cy="1202873"/>
            </a:xfrm>
            <a:prstGeom prst="rect">
              <a:avLst/>
            </a:prstGeom>
          </p:spPr>
        </p:pic>
        <p:cxnSp>
          <p:nvCxnSpPr>
            <p:cNvPr id="48" name="Straight Arrow Connector 47"/>
            <p:cNvCxnSpPr>
              <a:stCxn id="33" idx="2"/>
              <a:endCxn id="36" idx="1"/>
            </p:cNvCxnSpPr>
            <p:nvPr/>
          </p:nvCxnSpPr>
          <p:spPr>
            <a:xfrm>
              <a:off x="3238265" y="3078884"/>
              <a:ext cx="1271846" cy="1248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42" idx="3"/>
              <a:endCxn id="36" idx="1"/>
            </p:cNvCxnSpPr>
            <p:nvPr/>
          </p:nvCxnSpPr>
          <p:spPr>
            <a:xfrm flipV="1">
              <a:off x="3454594" y="4327358"/>
              <a:ext cx="1055517" cy="11508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9" name="Group 89"/>
          <p:cNvGrpSpPr/>
          <p:nvPr/>
        </p:nvGrpSpPr>
        <p:grpSpPr>
          <a:xfrm>
            <a:off x="1143000" y="1480264"/>
            <a:ext cx="4724400" cy="4680664"/>
            <a:chOff x="1371600" y="1143000"/>
            <a:chExt cx="4724400" cy="4680664"/>
          </a:xfrm>
        </p:grpSpPr>
        <p:grpSp>
          <p:nvGrpSpPr>
            <p:cNvPr id="10" name="Group 87"/>
            <p:cNvGrpSpPr/>
            <p:nvPr/>
          </p:nvGrpSpPr>
          <p:grpSpPr>
            <a:xfrm>
              <a:off x="1371600" y="1143000"/>
              <a:ext cx="1790465" cy="4335237"/>
              <a:chOff x="1371600" y="1143000"/>
              <a:chExt cx="1790465" cy="4335237"/>
            </a:xfrm>
          </p:grpSpPr>
          <p:pic>
            <p:nvPicPr>
              <p:cNvPr id="38" name="Picture 37" descr="200387759-001.png"/>
              <p:cNvPicPr>
                <a:picLocks noChangeAspect="1"/>
              </p:cNvPicPr>
              <p:nvPr/>
            </p:nvPicPr>
            <p:blipFill>
              <a:blip r:embed="rId11" cstate="screen">
                <a:extLst>
                  <a:ext uri="{28A0092B-C50C-407E-A947-70E740481C1C}">
                    <a14:useLocalDpi xmlns:a14="http://schemas.microsoft.com/office/drawing/2010/main" xmlns=""/>
                  </a:ext>
                </a:extLst>
              </a:blip>
              <a:stretch>
                <a:fillRect/>
              </a:stretch>
            </p:blipFill>
            <p:spPr>
              <a:xfrm>
                <a:off x="1676400" y="3200400"/>
                <a:ext cx="493366" cy="1310944"/>
              </a:xfrm>
              <a:prstGeom prst="rect">
                <a:avLst/>
              </a:prstGeom>
            </p:spPr>
          </p:pic>
          <p:pic>
            <p:nvPicPr>
              <p:cNvPr id="39" name="Picture 38" descr="71450531.png"/>
              <p:cNvPicPr>
                <a:picLocks noChangeAspect="1"/>
              </p:cNvPicPr>
              <p:nvPr/>
            </p:nvPicPr>
            <p:blipFill>
              <a:blip r:embed="rId12" cstate="screen">
                <a:extLst>
                  <a:ext uri="{28A0092B-C50C-407E-A947-70E740481C1C}">
                    <a14:useLocalDpi xmlns:a14="http://schemas.microsoft.com/office/drawing/2010/main" xmlns=""/>
                  </a:ext>
                </a:extLst>
              </a:blip>
              <a:stretch>
                <a:fillRect/>
              </a:stretch>
            </p:blipFill>
            <p:spPr>
              <a:xfrm>
                <a:off x="1371600" y="1143000"/>
                <a:ext cx="474571" cy="1240463"/>
              </a:xfrm>
              <a:prstGeom prst="rect">
                <a:avLst/>
              </a:prstGeom>
            </p:spPr>
          </p:pic>
          <p:cxnSp>
            <p:nvCxnSpPr>
              <p:cNvPr id="62" name="Straight Arrow Connector 61"/>
              <p:cNvCxnSpPr>
                <a:stCxn id="39" idx="3"/>
                <a:endCxn id="33" idx="1"/>
              </p:cNvCxnSpPr>
              <p:nvPr/>
            </p:nvCxnSpPr>
            <p:spPr>
              <a:xfrm>
                <a:off x="1846171" y="1763232"/>
                <a:ext cx="992269" cy="6314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33" idx="2"/>
                <a:endCxn id="42" idx="0"/>
              </p:cNvCxnSpPr>
              <p:nvPr/>
            </p:nvCxnSpPr>
            <p:spPr>
              <a:xfrm flipH="1">
                <a:off x="3136997" y="3078884"/>
                <a:ext cx="25068" cy="17979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38" idx="2"/>
                <a:endCxn id="42" idx="1"/>
              </p:cNvCxnSpPr>
              <p:nvPr/>
            </p:nvCxnSpPr>
            <p:spPr>
              <a:xfrm>
                <a:off x="1923083" y="4511344"/>
                <a:ext cx="972517" cy="9668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74" name="Straight Arrow Connector 73"/>
            <p:cNvCxnSpPr>
              <a:stCxn id="43" idx="1"/>
            </p:cNvCxnSpPr>
            <p:nvPr/>
          </p:nvCxnSpPr>
          <p:spPr>
            <a:xfrm flipH="1">
              <a:off x="3276600" y="5807432"/>
              <a:ext cx="2819400" cy="16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78" name="Rectangular Callout 77"/>
          <p:cNvSpPr/>
          <p:nvPr/>
        </p:nvSpPr>
        <p:spPr bwMode="auto">
          <a:xfrm>
            <a:off x="4648200" y="2470864"/>
            <a:ext cx="3581400" cy="1219200"/>
          </a:xfrm>
          <a:prstGeom prst="wedgeRectCallout">
            <a:avLst>
              <a:gd name="adj1" fmla="val -46538"/>
              <a:gd name="adj2" fmla="val 88309"/>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Tahoma" pitchFamily="-64" charset="0"/>
              </a:rPr>
              <a:t>What’s the </a:t>
            </a:r>
            <a:r>
              <a:rPr lang="en-US" sz="2800" dirty="0" smtClean="0">
                <a:solidFill>
                  <a:schemeClr val="bg1"/>
                </a:solidFill>
                <a:latin typeface="Tahoma" pitchFamily="-64" charset="0"/>
              </a:rPr>
              <a:t>popularity</a:t>
            </a:r>
            <a:endParaRPr kumimoji="0" lang="en-US" sz="2800" b="0" i="0" u="none" strike="noStrike" cap="none" normalizeH="0" baseline="0" dirty="0" smtClean="0">
              <a:ln>
                <a:noFill/>
              </a:ln>
              <a:solidFill>
                <a:schemeClr val="bg1"/>
              </a:solidFill>
              <a:effectLst/>
              <a:latin typeface="Tahoma" pitchFamily="-6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Tahoma" pitchFamily="-64" charset="0"/>
              </a:rPr>
              <a:t>of this user?</a:t>
            </a:r>
          </a:p>
        </p:txBody>
      </p:sp>
      <p:sp>
        <p:nvSpPr>
          <p:cNvPr id="79" name="TextBox 78"/>
          <p:cNvSpPr txBox="1"/>
          <p:nvPr/>
        </p:nvSpPr>
        <p:spPr>
          <a:xfrm>
            <a:off x="4086221" y="5290264"/>
            <a:ext cx="1019179" cy="369332"/>
          </a:xfrm>
          <a:prstGeom prst="rect">
            <a:avLst/>
          </a:prstGeom>
          <a:noFill/>
        </p:spPr>
        <p:txBody>
          <a:bodyPr wrap="none" rtlCol="0">
            <a:spAutoFit/>
          </a:bodyPr>
          <a:lstStyle/>
          <a:p>
            <a:r>
              <a:rPr lang="en-US" dirty="0" smtClean="0"/>
              <a:t>Popular?</a:t>
            </a:r>
            <a:endParaRPr lang="en-US" dirty="0"/>
          </a:p>
        </p:txBody>
      </p:sp>
      <p:sp>
        <p:nvSpPr>
          <p:cNvPr id="80" name="Rectangular Callout 79"/>
          <p:cNvSpPr/>
          <p:nvPr/>
        </p:nvSpPr>
        <p:spPr bwMode="auto">
          <a:xfrm>
            <a:off x="3048000" y="1175464"/>
            <a:ext cx="2667000" cy="762000"/>
          </a:xfrm>
          <a:prstGeom prst="wedgeRectCallout">
            <a:avLst>
              <a:gd name="adj1" fmla="val -46538"/>
              <a:gd name="adj2" fmla="val 88309"/>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64" charset="0"/>
              </a:rPr>
              <a:t>Depends on popularity</a:t>
            </a:r>
            <a:br>
              <a:rPr kumimoji="0" lang="en-US" sz="2000" b="0" i="0" u="none" strike="noStrike" cap="none" normalizeH="0" baseline="0" dirty="0" smtClean="0">
                <a:ln>
                  <a:noFill/>
                </a:ln>
                <a:solidFill>
                  <a:schemeClr val="bg1"/>
                </a:solidFill>
                <a:effectLst/>
                <a:latin typeface="Tahoma" pitchFamily="-64" charset="0"/>
              </a:rPr>
            </a:br>
            <a:r>
              <a:rPr kumimoji="0" lang="en-US" sz="2000" b="0" i="0" u="none" strike="noStrike" cap="none" normalizeH="0" baseline="0" dirty="0" smtClean="0">
                <a:ln>
                  <a:noFill/>
                </a:ln>
                <a:solidFill>
                  <a:schemeClr val="bg1"/>
                </a:solidFill>
                <a:effectLst/>
                <a:latin typeface="Tahoma" pitchFamily="-64" charset="0"/>
              </a:rPr>
              <a:t>of</a:t>
            </a:r>
            <a:r>
              <a:rPr kumimoji="0" lang="en-US" sz="2000" b="0" i="0" u="none" strike="noStrike" cap="none" normalizeH="0" dirty="0" smtClean="0">
                <a:ln>
                  <a:noFill/>
                </a:ln>
                <a:solidFill>
                  <a:schemeClr val="bg1"/>
                </a:solidFill>
                <a:effectLst/>
                <a:latin typeface="Tahoma" pitchFamily="-64" charset="0"/>
              </a:rPr>
              <a:t> her</a:t>
            </a:r>
            <a:r>
              <a:rPr kumimoji="0" lang="en-US" sz="2000" b="0" i="0" u="none" strike="noStrike" cap="none" normalizeH="0" baseline="0" dirty="0" smtClean="0">
                <a:ln>
                  <a:noFill/>
                </a:ln>
                <a:solidFill>
                  <a:schemeClr val="bg1"/>
                </a:solidFill>
                <a:effectLst/>
                <a:latin typeface="Tahoma" pitchFamily="-64" charset="0"/>
              </a:rPr>
              <a:t> followers</a:t>
            </a:r>
          </a:p>
        </p:txBody>
      </p:sp>
      <p:sp>
        <p:nvSpPr>
          <p:cNvPr id="81" name="Rectangular Callout 80"/>
          <p:cNvSpPr/>
          <p:nvPr/>
        </p:nvSpPr>
        <p:spPr bwMode="auto">
          <a:xfrm>
            <a:off x="5943600" y="362664"/>
            <a:ext cx="2971800" cy="762000"/>
          </a:xfrm>
          <a:prstGeom prst="wedgeRectCallout">
            <a:avLst>
              <a:gd name="adj1" fmla="val -48224"/>
              <a:gd name="adj2" fmla="val 70611"/>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64" charset="0"/>
              </a:rPr>
              <a:t>Depends on the </a:t>
            </a:r>
            <a:br>
              <a:rPr kumimoji="0" lang="en-US" sz="2000" b="0" i="0" u="none" strike="noStrike" cap="none" normalizeH="0" baseline="0" dirty="0" smtClean="0">
                <a:ln>
                  <a:noFill/>
                </a:ln>
                <a:solidFill>
                  <a:schemeClr val="bg1"/>
                </a:solidFill>
                <a:effectLst/>
                <a:latin typeface="Tahoma" pitchFamily="-64" charset="0"/>
              </a:rPr>
            </a:br>
            <a:r>
              <a:rPr kumimoji="0" lang="en-US" sz="2000" b="0" i="0" u="none" strike="noStrike" cap="none" normalizeH="0" baseline="0" dirty="0" smtClean="0">
                <a:ln>
                  <a:noFill/>
                </a:ln>
                <a:solidFill>
                  <a:schemeClr val="bg1"/>
                </a:solidFill>
                <a:effectLst/>
                <a:latin typeface="Tahoma" pitchFamily="-64" charset="0"/>
              </a:rPr>
              <a:t>popularity </a:t>
            </a:r>
            <a:r>
              <a:rPr lang="en-US" sz="2000" dirty="0" smtClean="0">
                <a:solidFill>
                  <a:schemeClr val="bg1"/>
                </a:solidFill>
                <a:latin typeface="Tahoma" pitchFamily="-64" charset="0"/>
              </a:rPr>
              <a:t>their</a:t>
            </a:r>
            <a:r>
              <a:rPr kumimoji="0" lang="en-US" sz="2000" b="0" i="0" u="none" strike="noStrike" cap="none" normalizeH="0" baseline="0" dirty="0" smtClean="0">
                <a:ln>
                  <a:noFill/>
                </a:ln>
                <a:solidFill>
                  <a:schemeClr val="bg1"/>
                </a:solidFill>
                <a:effectLst/>
                <a:latin typeface="Tahoma" pitchFamily="-64" charset="0"/>
              </a:rPr>
              <a:t> followers</a:t>
            </a:r>
          </a:p>
        </p:txBody>
      </p:sp>
      <p:sp>
        <p:nvSpPr>
          <p:cNvPr id="3" name="Slide Number Placeholder 2"/>
          <p:cNvSpPr>
            <a:spLocks noGrp="1"/>
          </p:cNvSpPr>
          <p:nvPr>
            <p:ph type="sldNum" sz="quarter" idx="12"/>
          </p:nvPr>
        </p:nvSpPr>
        <p:spPr/>
        <p:txBody>
          <a:bodyPr/>
          <a:lstStyle/>
          <a:p>
            <a:fld id="{BE79F60F-3EA1-45ED-A3FD-0857F7C98CFB}" type="slidenum">
              <a:rPr lang="en-US" smtClean="0"/>
              <a:pPr/>
              <a:t>4</a:t>
            </a:fld>
            <a:endParaRPr lang="en-US"/>
          </a:p>
        </p:txBody>
      </p:sp>
      <p:sp>
        <p:nvSpPr>
          <p:cNvPr id="6" name="TextBox 5"/>
          <p:cNvSpPr txBox="1"/>
          <p:nvPr/>
        </p:nvSpPr>
        <p:spPr>
          <a:xfrm>
            <a:off x="7886700" y="2077164"/>
            <a:ext cx="184666"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xmlns="" val="3200304272"/>
      </p:ext>
    </p:extLst>
  </p:cSld>
  <p:clrMapOvr>
    <a:masterClrMapping/>
  </p:clrMapOvr>
  <mc:AlternateContent xmlns:mc="http://schemas.openxmlformats.org/markup-compatibility/2006">
    <mc:Choice xmlns:p14="http://schemas.microsoft.com/office/powerpoint/2010/main" xmlns="" Requires="p14">
      <p:transition spd="slow" p14:dur="2000" advTm="37631"/>
    </mc:Choice>
    <mc:Fallback>
      <p:transition spd="slow" advTm="376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hidden"/>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2"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wipe(down)">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par>
                                <p:cTn id="23" presetID="22" presetClass="entr" presetSubtype="8"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down)">
                                      <p:cBhvr>
                                        <p:cTn id="2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animBg="1"/>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PageRank Algorithm</a:t>
            </a:r>
            <a:endParaRPr lang="en-US" dirty="0"/>
          </a:p>
        </p:txBody>
      </p:sp>
      <p:sp>
        <p:nvSpPr>
          <p:cNvPr id="3" name="Content Placeholder 2"/>
          <p:cNvSpPr>
            <a:spLocks noGrp="1"/>
          </p:cNvSpPr>
          <p:nvPr>
            <p:ph idx="1"/>
          </p:nvPr>
        </p:nvSpPr>
        <p:spPr>
          <a:xfrm>
            <a:off x="609600" y="4419600"/>
            <a:ext cx="8382000" cy="1905000"/>
          </a:xfrm>
        </p:spPr>
        <p:txBody>
          <a:bodyPr>
            <a:normAutofit/>
          </a:bodyPr>
          <a:lstStyle/>
          <a:p>
            <a:r>
              <a:rPr lang="en-US" dirty="0" smtClean="0"/>
              <a:t>Update ranks in parallel </a:t>
            </a:r>
          </a:p>
          <a:p>
            <a:r>
              <a:rPr lang="en-US" dirty="0" smtClean="0"/>
              <a:t>Iterate until convergence</a:t>
            </a:r>
          </a:p>
        </p:txBody>
      </p:sp>
      <p:sp>
        <p:nvSpPr>
          <p:cNvPr id="23" name="Rectangular Callout 22"/>
          <p:cNvSpPr/>
          <p:nvPr/>
        </p:nvSpPr>
        <p:spPr>
          <a:xfrm>
            <a:off x="762000" y="2971800"/>
            <a:ext cx="1828800" cy="990600"/>
          </a:xfrm>
          <a:prstGeom prst="wedgeRectCallout">
            <a:avLst>
              <a:gd name="adj1" fmla="val 29861"/>
              <a:gd name="adj2" fmla="val -73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Rank of user </a:t>
            </a:r>
            <a:r>
              <a:rPr lang="en-US" sz="3200" i="1" dirty="0" err="1" smtClean="0"/>
              <a:t>i</a:t>
            </a:r>
            <a:endParaRPr lang="en-US" sz="3200" i="1" dirty="0"/>
          </a:p>
        </p:txBody>
      </p:sp>
      <p:sp>
        <p:nvSpPr>
          <p:cNvPr id="27" name="Rectangular Callout 26"/>
          <p:cNvSpPr/>
          <p:nvPr/>
        </p:nvSpPr>
        <p:spPr>
          <a:xfrm>
            <a:off x="5486400" y="3276600"/>
            <a:ext cx="3352800" cy="1066800"/>
          </a:xfrm>
          <a:prstGeom prst="wedgeRectCallout">
            <a:avLst>
              <a:gd name="adj1" fmla="val -21053"/>
              <a:gd name="adj2" fmla="val -918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Weighted sum of neighbors’ ranks</a:t>
            </a:r>
            <a:endParaRPr lang="en-US" sz="3200" i="1" dirty="0"/>
          </a:p>
        </p:txBody>
      </p:sp>
      <p:sp>
        <p:nvSpPr>
          <p:cNvPr id="4" name="Slide Number Placeholder 3"/>
          <p:cNvSpPr>
            <a:spLocks noGrp="1"/>
          </p:cNvSpPr>
          <p:nvPr>
            <p:ph type="sldNum" sz="quarter" idx="12"/>
          </p:nvPr>
        </p:nvSpPr>
        <p:spPr/>
        <p:txBody>
          <a:bodyPr/>
          <a:lstStyle/>
          <a:p>
            <a:fld id="{BE79F60F-3EA1-45ED-A3FD-0857F7C98CFB}" type="slidenum">
              <a:rPr lang="en-US" smtClean="0"/>
              <a:pPr/>
              <a:t>5</a:t>
            </a:fld>
            <a:endParaRPr lang="en-US"/>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00200" y="1905000"/>
            <a:ext cx="5791200" cy="1092200"/>
          </a:xfrm>
          <a:prstGeom prst="rect">
            <a:avLst/>
          </a:prstGeom>
        </p:spPr>
      </p:pic>
    </p:spTree>
    <p:extLst>
      <p:ext uri="{BB962C8B-B14F-4D97-AF65-F5344CB8AC3E}">
        <p14:creationId xmlns:p14="http://schemas.microsoft.com/office/powerpoint/2010/main" xmlns="" val="259004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457200" y="3733800"/>
            <a:ext cx="5181600" cy="762000"/>
          </a:xfrm>
          <a:prstGeom prst="roundRect">
            <a:avLst>
              <a:gd name="adj" fmla="val 11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Rounded Rectangle 26"/>
          <p:cNvSpPr/>
          <p:nvPr/>
        </p:nvSpPr>
        <p:spPr>
          <a:xfrm>
            <a:off x="457200" y="4648200"/>
            <a:ext cx="5181600" cy="990600"/>
          </a:xfrm>
          <a:prstGeom prst="roundRect">
            <a:avLst>
              <a:gd name="adj" fmla="val 11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ounded Rectangle 2"/>
          <p:cNvSpPr/>
          <p:nvPr/>
        </p:nvSpPr>
        <p:spPr>
          <a:xfrm>
            <a:off x="457200" y="2286000"/>
            <a:ext cx="5181600" cy="1295400"/>
          </a:xfrm>
          <a:prstGeom prst="roundRect">
            <a:avLst>
              <a:gd name="adj" fmla="val 11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t>The </a:t>
            </a:r>
            <a:r>
              <a:rPr lang="en-US" dirty="0" err="1" smtClean="0"/>
              <a:t>Pregel</a:t>
            </a:r>
            <a:r>
              <a:rPr lang="en-US" dirty="0" smtClean="0"/>
              <a:t> Abstraction</a:t>
            </a:r>
            <a:endParaRPr lang="en-US" dirty="0"/>
          </a:p>
        </p:txBody>
      </p:sp>
      <p:sp>
        <p:nvSpPr>
          <p:cNvPr id="34" name="TextBox 33"/>
          <p:cNvSpPr txBox="1"/>
          <p:nvPr/>
        </p:nvSpPr>
        <p:spPr>
          <a:xfrm>
            <a:off x="228600" y="1164848"/>
            <a:ext cx="8458199" cy="492443"/>
          </a:xfrm>
          <a:prstGeom prst="rect">
            <a:avLst/>
          </a:prstGeom>
          <a:noFill/>
        </p:spPr>
        <p:txBody>
          <a:bodyPr wrap="square" rtlCol="0">
            <a:spAutoFit/>
          </a:bodyPr>
          <a:lstStyle/>
          <a:p>
            <a:pPr defTabSz="914400"/>
            <a:r>
              <a:rPr lang="en-US" sz="2600" dirty="0" smtClean="0">
                <a:solidFill>
                  <a:prstClr val="black"/>
                </a:solidFill>
                <a:latin typeface="Calibri"/>
              </a:rPr>
              <a:t>Vertex-Programs interact by sending </a:t>
            </a:r>
            <a:r>
              <a:rPr lang="en-US" sz="2600" b="1" dirty="0" smtClean="0">
                <a:solidFill>
                  <a:prstClr val="black"/>
                </a:solidFill>
                <a:latin typeface="Calibri"/>
              </a:rPr>
              <a:t>messages</a:t>
            </a:r>
            <a:r>
              <a:rPr lang="en-US" sz="2600" dirty="0" smtClean="0">
                <a:solidFill>
                  <a:prstClr val="black"/>
                </a:solidFill>
                <a:latin typeface="Calibri"/>
              </a:rPr>
              <a:t>.</a:t>
            </a:r>
            <a:endParaRPr lang="en-US" sz="2600" b="1" dirty="0">
              <a:solidFill>
                <a:prstClr val="black"/>
              </a:solidFill>
              <a:latin typeface="Calibri"/>
            </a:endParaRPr>
          </a:p>
        </p:txBody>
      </p:sp>
      <p:sp>
        <p:nvSpPr>
          <p:cNvPr id="89" name="Oval 88"/>
          <p:cNvSpPr/>
          <p:nvPr/>
        </p:nvSpPr>
        <p:spPr bwMode="auto">
          <a:xfrm>
            <a:off x="7690986" y="1862460"/>
            <a:ext cx="644548" cy="64454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smtClean="0">
              <a:solidFill>
                <a:prstClr val="black"/>
              </a:solidFill>
              <a:latin typeface="Tahoma" pitchFamily="-64" charset="0"/>
            </a:endParaRPr>
          </a:p>
        </p:txBody>
      </p:sp>
      <p:cxnSp>
        <p:nvCxnSpPr>
          <p:cNvPr id="91" name="Straight Arrow Connector 90"/>
          <p:cNvCxnSpPr>
            <a:stCxn id="97" idx="6"/>
            <a:endCxn id="98" idx="2"/>
          </p:cNvCxnSpPr>
          <p:nvPr/>
        </p:nvCxnSpPr>
        <p:spPr bwMode="auto">
          <a:xfrm>
            <a:off x="6813697" y="2190132"/>
            <a:ext cx="1027832" cy="149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2" name="Straight Arrow Connector 91"/>
          <p:cNvCxnSpPr>
            <a:stCxn id="102" idx="0"/>
            <a:endCxn id="97" idx="3"/>
          </p:cNvCxnSpPr>
          <p:nvPr/>
        </p:nvCxnSpPr>
        <p:spPr bwMode="auto">
          <a:xfrm flipV="1">
            <a:off x="6279219" y="2320549"/>
            <a:ext cx="219620" cy="1003242"/>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3" name="Straight Arrow Connector 92"/>
          <p:cNvCxnSpPr>
            <a:stCxn id="104" idx="1"/>
            <a:endCxn id="98" idx="5"/>
          </p:cNvCxnSpPr>
          <p:nvPr/>
        </p:nvCxnSpPr>
        <p:spPr bwMode="auto">
          <a:xfrm rot="16200000" flipV="1">
            <a:off x="7849834" y="2627102"/>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4" name="Straight Arrow Connector 93"/>
          <p:cNvCxnSpPr>
            <a:stCxn id="103" idx="7"/>
            <a:endCxn id="98" idx="3"/>
          </p:cNvCxnSpPr>
          <p:nvPr/>
        </p:nvCxnSpPr>
        <p:spPr bwMode="auto">
          <a:xfrm rot="5400000" flipH="1" flipV="1">
            <a:off x="7151478" y="2633741"/>
            <a:ext cx="1057262"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5" name="Straight Arrow Connector 94"/>
          <p:cNvCxnSpPr>
            <a:stCxn id="103" idx="1"/>
            <a:endCxn id="97" idx="5"/>
          </p:cNvCxnSpPr>
          <p:nvPr/>
        </p:nvCxnSpPr>
        <p:spPr bwMode="auto">
          <a:xfrm rot="16200000" flipV="1">
            <a:off x="6453124" y="2627102"/>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97" name="Oval 96"/>
          <p:cNvSpPr/>
          <p:nvPr/>
        </p:nvSpPr>
        <p:spPr bwMode="auto">
          <a:xfrm>
            <a:off x="6444819" y="2005693"/>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98" name="Oval 97"/>
          <p:cNvSpPr/>
          <p:nvPr/>
        </p:nvSpPr>
        <p:spPr bwMode="auto">
          <a:xfrm>
            <a:off x="7841529" y="2005693"/>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2400" dirty="0" err="1" smtClean="0">
                <a:solidFill>
                  <a:prstClr val="black"/>
                </a:solidFill>
                <a:latin typeface="Tahoma" pitchFamily="34" charset="0"/>
                <a:ea typeface="ＭＳ Ｐゴシック" pitchFamily="-111" charset="-128"/>
              </a:rPr>
              <a:t>i</a:t>
            </a:r>
            <a:endParaRPr lang="en-US" sz="2400" dirty="0" smtClean="0">
              <a:solidFill>
                <a:prstClr val="black"/>
              </a:solidFill>
              <a:latin typeface="Tahoma" pitchFamily="34" charset="0"/>
              <a:ea typeface="ＭＳ Ｐゴシック" pitchFamily="-111" charset="-128"/>
            </a:endParaRPr>
          </a:p>
        </p:txBody>
      </p:sp>
      <p:sp>
        <p:nvSpPr>
          <p:cNvPr id="100" name="Oval 99"/>
          <p:cNvSpPr/>
          <p:nvPr/>
        </p:nvSpPr>
        <p:spPr bwMode="auto">
          <a:xfrm>
            <a:off x="6444818" y="4507923"/>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1" name="Oval 100"/>
          <p:cNvSpPr/>
          <p:nvPr/>
        </p:nvSpPr>
        <p:spPr bwMode="auto">
          <a:xfrm>
            <a:off x="7841529" y="4507923"/>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2" name="Oval 4"/>
          <p:cNvSpPr/>
          <p:nvPr/>
        </p:nvSpPr>
        <p:spPr bwMode="auto">
          <a:xfrm>
            <a:off x="6094780" y="3323791"/>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3" name="Oval 102"/>
          <p:cNvSpPr/>
          <p:nvPr/>
        </p:nvSpPr>
        <p:spPr bwMode="auto">
          <a:xfrm>
            <a:off x="7149812" y="3323791"/>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4" name="Oval 103"/>
          <p:cNvSpPr/>
          <p:nvPr/>
        </p:nvSpPr>
        <p:spPr bwMode="auto">
          <a:xfrm>
            <a:off x="8546522" y="3323791"/>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cxnSp>
        <p:nvCxnSpPr>
          <p:cNvPr id="106" name="Straight Arrow Connector 105"/>
          <p:cNvCxnSpPr>
            <a:stCxn id="100" idx="6"/>
            <a:endCxn id="101" idx="2"/>
          </p:cNvCxnSpPr>
          <p:nvPr/>
        </p:nvCxnSpPr>
        <p:spPr bwMode="auto">
          <a:xfrm>
            <a:off x="6813696" y="4692362"/>
            <a:ext cx="1027833" cy="134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7" name="Straight Arrow Connector 106"/>
          <p:cNvCxnSpPr>
            <a:stCxn id="100" idx="1"/>
            <a:endCxn id="102" idx="4"/>
          </p:cNvCxnSpPr>
          <p:nvPr/>
        </p:nvCxnSpPr>
        <p:spPr bwMode="auto">
          <a:xfrm flipH="1" flipV="1">
            <a:off x="6279219" y="3692668"/>
            <a:ext cx="219620" cy="86927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8" name="Straight Arrow Connector 107"/>
          <p:cNvCxnSpPr>
            <a:stCxn id="101" idx="7"/>
            <a:endCxn id="104" idx="3"/>
          </p:cNvCxnSpPr>
          <p:nvPr/>
        </p:nvCxnSpPr>
        <p:spPr bwMode="auto">
          <a:xfrm rot="5400000" flipH="1" flipV="1">
            <a:off x="7916817" y="3878218"/>
            <a:ext cx="923296"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9" name="Straight Arrow Connector 108"/>
          <p:cNvCxnSpPr>
            <a:stCxn id="101" idx="1"/>
            <a:endCxn id="103" idx="5"/>
          </p:cNvCxnSpPr>
          <p:nvPr/>
        </p:nvCxnSpPr>
        <p:spPr bwMode="auto">
          <a:xfrm rot="16200000" flipV="1">
            <a:off x="7218462" y="3884856"/>
            <a:ext cx="923296"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10" name="Straight Arrow Connector 109"/>
          <p:cNvCxnSpPr>
            <a:stCxn id="100" idx="7"/>
            <a:endCxn id="103" idx="3"/>
          </p:cNvCxnSpPr>
          <p:nvPr/>
        </p:nvCxnSpPr>
        <p:spPr bwMode="auto">
          <a:xfrm rot="5400000" flipH="1" flipV="1">
            <a:off x="6520106" y="3878217"/>
            <a:ext cx="923296" cy="44415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49" name="TextBox 48"/>
          <p:cNvSpPr txBox="1"/>
          <p:nvPr/>
        </p:nvSpPr>
        <p:spPr>
          <a:xfrm>
            <a:off x="228600" y="1842968"/>
            <a:ext cx="5638800" cy="3877985"/>
          </a:xfrm>
          <a:prstGeom prst="rect">
            <a:avLst/>
          </a:prstGeom>
          <a:noFill/>
          <a:effectLst/>
        </p:spPr>
        <p:style>
          <a:lnRef idx="2">
            <a:schemeClr val="dk1"/>
          </a:lnRef>
          <a:fillRef idx="1">
            <a:schemeClr val="lt1"/>
          </a:fillRef>
          <a:effectRef idx="0">
            <a:schemeClr val="dk1"/>
          </a:effectRef>
          <a:fontRef idx="minor">
            <a:schemeClr val="dk1"/>
          </a:fontRef>
        </p:style>
        <p:txBody>
          <a:bodyPr wrap="square" lIns="182880" tIns="91440" rIns="182880" bIns="91440" rtlCol="0">
            <a:spAutoFit/>
          </a:bodyPr>
          <a:lstStyle/>
          <a:p>
            <a:r>
              <a:rPr lang="en-US" sz="2000" b="1" dirty="0" err="1" smtClean="0">
                <a:solidFill>
                  <a:prstClr val="black"/>
                </a:solidFill>
                <a:latin typeface="Consolas"/>
                <a:cs typeface="Consolas"/>
              </a:rPr>
              <a:t>Pregel_PageRank</a:t>
            </a:r>
            <a:r>
              <a:rPr lang="en-US" sz="2000" dirty="0" smtClean="0">
                <a:solidFill>
                  <a:prstClr val="black"/>
                </a:solidFill>
                <a:latin typeface="Consolas"/>
                <a:cs typeface="Consolas"/>
              </a:rPr>
              <a:t>(</a:t>
            </a:r>
            <a:r>
              <a:rPr lang="en-US" sz="2000" dirty="0" err="1" smtClean="0">
                <a:solidFill>
                  <a:prstClr val="black"/>
                </a:solidFill>
                <a:latin typeface="Consolas"/>
                <a:cs typeface="Consolas"/>
              </a:rPr>
              <a:t>i</a:t>
            </a:r>
            <a:r>
              <a:rPr lang="en-US" sz="2000" dirty="0" smtClean="0">
                <a:solidFill>
                  <a:prstClr val="black"/>
                </a:solidFill>
                <a:latin typeface="Consolas"/>
                <a:cs typeface="Consolas"/>
              </a:rPr>
              <a:t>, </a:t>
            </a:r>
            <a:r>
              <a:rPr lang="en-US" sz="2000" b="1" dirty="0" smtClean="0">
                <a:solidFill>
                  <a:prstClr val="black"/>
                </a:solidFill>
                <a:latin typeface="Consolas"/>
                <a:cs typeface="Consolas"/>
              </a:rPr>
              <a:t>messages</a:t>
            </a:r>
            <a:r>
              <a:rPr lang="en-US" sz="2000" dirty="0" smtClean="0">
                <a:solidFill>
                  <a:prstClr val="black"/>
                </a:solidFill>
                <a:latin typeface="Consolas"/>
                <a:cs typeface="Consolas"/>
              </a:rPr>
              <a:t>) </a:t>
            </a:r>
            <a:r>
              <a:rPr lang="en-US" sz="2000" dirty="0">
                <a:solidFill>
                  <a:prstClr val="black"/>
                </a:solidFill>
                <a:latin typeface="Consolas"/>
                <a:cs typeface="Consolas"/>
              </a:rPr>
              <a:t>: </a:t>
            </a:r>
          </a:p>
          <a:p>
            <a:r>
              <a:rPr lang="en-US" sz="2000" dirty="0">
                <a:solidFill>
                  <a:prstClr val="black"/>
                </a:solidFill>
                <a:latin typeface="Consolas"/>
                <a:cs typeface="Consolas"/>
              </a:rPr>
              <a:t>  </a:t>
            </a:r>
            <a:r>
              <a:rPr lang="en-US" sz="2000" dirty="0">
                <a:solidFill>
                  <a:srgbClr val="008000"/>
                </a:solidFill>
                <a:latin typeface="Consolas"/>
                <a:cs typeface="Consolas"/>
              </a:rPr>
              <a:t>// Receive all the messages</a:t>
            </a:r>
          </a:p>
          <a:p>
            <a:r>
              <a:rPr lang="en-US" sz="2000" dirty="0" smtClean="0">
                <a:solidFill>
                  <a:prstClr val="black"/>
                </a:solidFill>
                <a:latin typeface="Consolas"/>
                <a:cs typeface="Consolas"/>
              </a:rPr>
              <a:t>  total </a:t>
            </a:r>
            <a:r>
              <a:rPr lang="en-US" sz="2000" dirty="0">
                <a:solidFill>
                  <a:prstClr val="black"/>
                </a:solidFill>
                <a:latin typeface="Consolas"/>
                <a:cs typeface="Consolas"/>
              </a:rPr>
              <a:t>= </a:t>
            </a:r>
            <a:r>
              <a:rPr lang="en-US" sz="2000" dirty="0" smtClean="0">
                <a:solidFill>
                  <a:prstClr val="black"/>
                </a:solidFill>
                <a:latin typeface="Consolas"/>
                <a:cs typeface="Consolas"/>
              </a:rPr>
              <a:t>0</a:t>
            </a:r>
          </a:p>
          <a:p>
            <a:r>
              <a:rPr lang="en-US" sz="2000" dirty="0">
                <a:solidFill>
                  <a:prstClr val="black"/>
                </a:solidFill>
                <a:latin typeface="Consolas"/>
                <a:cs typeface="Consolas"/>
              </a:rPr>
              <a:t> </a:t>
            </a:r>
            <a:r>
              <a:rPr lang="en-US" sz="2000" dirty="0" smtClean="0">
                <a:solidFill>
                  <a:prstClr val="black"/>
                </a:solidFill>
                <a:latin typeface="Consolas"/>
                <a:cs typeface="Consolas"/>
              </a:rPr>
              <a:t> </a:t>
            </a:r>
            <a:r>
              <a:rPr lang="en-US" sz="2000" i="1" dirty="0" err="1" smtClean="0">
                <a:solidFill>
                  <a:prstClr val="black"/>
                </a:solidFill>
                <a:latin typeface="Consolas"/>
                <a:cs typeface="Consolas"/>
              </a:rPr>
              <a:t>foreach</a:t>
            </a:r>
            <a:r>
              <a:rPr lang="en-US" sz="2000" dirty="0" smtClean="0">
                <a:solidFill>
                  <a:prstClr val="black"/>
                </a:solidFill>
                <a:latin typeface="Consolas"/>
                <a:cs typeface="Consolas"/>
              </a:rPr>
              <a:t>( </a:t>
            </a:r>
            <a:r>
              <a:rPr lang="en-US" sz="2000" dirty="0" err="1" smtClean="0">
                <a:solidFill>
                  <a:prstClr val="black"/>
                </a:solidFill>
                <a:latin typeface="Consolas"/>
                <a:cs typeface="Consolas"/>
              </a:rPr>
              <a:t>msg</a:t>
            </a:r>
            <a:r>
              <a:rPr lang="en-US" sz="2000" dirty="0" smtClean="0">
                <a:solidFill>
                  <a:prstClr val="black"/>
                </a:solidFill>
                <a:latin typeface="Consolas"/>
                <a:cs typeface="Consolas"/>
              </a:rPr>
              <a:t> in </a:t>
            </a:r>
            <a:r>
              <a:rPr lang="en-US" sz="2000" b="1" dirty="0" smtClean="0">
                <a:solidFill>
                  <a:prstClr val="black"/>
                </a:solidFill>
                <a:latin typeface="Consolas"/>
                <a:cs typeface="Consolas"/>
              </a:rPr>
              <a:t>messages</a:t>
            </a:r>
            <a:r>
              <a:rPr lang="en-US" sz="2000" dirty="0" smtClean="0">
                <a:solidFill>
                  <a:prstClr val="black"/>
                </a:solidFill>
                <a:latin typeface="Consolas"/>
                <a:cs typeface="Consolas"/>
              </a:rPr>
              <a:t>) :</a:t>
            </a:r>
          </a:p>
          <a:p>
            <a:r>
              <a:rPr lang="en-US" sz="2000" dirty="0">
                <a:solidFill>
                  <a:prstClr val="black"/>
                </a:solidFill>
                <a:latin typeface="Consolas"/>
                <a:cs typeface="Consolas"/>
              </a:rPr>
              <a:t> </a:t>
            </a:r>
            <a:r>
              <a:rPr lang="en-US" sz="2000" dirty="0" smtClean="0">
                <a:solidFill>
                  <a:prstClr val="black"/>
                </a:solidFill>
                <a:latin typeface="Consolas"/>
                <a:cs typeface="Consolas"/>
              </a:rPr>
              <a:t>   total = total + </a:t>
            </a:r>
            <a:r>
              <a:rPr lang="en-US" sz="2000" dirty="0" err="1" smtClean="0">
                <a:solidFill>
                  <a:prstClr val="black"/>
                </a:solidFill>
                <a:latin typeface="Consolas"/>
                <a:cs typeface="Consolas"/>
              </a:rPr>
              <a:t>msg</a:t>
            </a:r>
            <a:endParaRPr lang="en-US" sz="2000" dirty="0">
              <a:solidFill>
                <a:prstClr val="black"/>
              </a:solidFill>
              <a:latin typeface="Consolas"/>
              <a:cs typeface="Consolas"/>
            </a:endParaRPr>
          </a:p>
          <a:p>
            <a:endParaRPr lang="en-US" sz="2000" dirty="0">
              <a:solidFill>
                <a:prstClr val="black"/>
              </a:solidFill>
              <a:latin typeface="Consolas"/>
              <a:cs typeface="Consolas"/>
            </a:endParaRPr>
          </a:p>
          <a:p>
            <a:r>
              <a:rPr lang="en-US" sz="2000" dirty="0">
                <a:solidFill>
                  <a:prstClr val="black"/>
                </a:solidFill>
                <a:latin typeface="Consolas"/>
                <a:cs typeface="Consolas"/>
              </a:rPr>
              <a:t>  </a:t>
            </a:r>
            <a:r>
              <a:rPr lang="en-US" sz="2000" dirty="0">
                <a:solidFill>
                  <a:srgbClr val="008000"/>
                </a:solidFill>
                <a:latin typeface="Consolas"/>
                <a:cs typeface="Consolas"/>
              </a:rPr>
              <a:t>// Update the rank of this vertex</a:t>
            </a:r>
          </a:p>
          <a:p>
            <a:r>
              <a:rPr lang="en-US" sz="2000" dirty="0">
                <a:solidFill>
                  <a:prstClr val="black"/>
                </a:solidFill>
                <a:latin typeface="Consolas"/>
                <a:cs typeface="Consolas"/>
              </a:rPr>
              <a:t>  R[</a:t>
            </a:r>
            <a:r>
              <a:rPr lang="en-US" sz="2000" dirty="0" err="1">
                <a:solidFill>
                  <a:prstClr val="black"/>
                </a:solidFill>
                <a:latin typeface="Consolas"/>
                <a:cs typeface="Consolas"/>
              </a:rPr>
              <a:t>i</a:t>
            </a:r>
            <a:r>
              <a:rPr lang="en-US" sz="2000" dirty="0">
                <a:solidFill>
                  <a:prstClr val="black"/>
                </a:solidFill>
                <a:latin typeface="Consolas"/>
                <a:cs typeface="Consolas"/>
              </a:rPr>
              <a:t>] = </a:t>
            </a:r>
            <a:r>
              <a:rPr lang="en-US" sz="2000" dirty="0" smtClean="0">
                <a:solidFill>
                  <a:prstClr val="black"/>
                </a:solidFill>
                <a:latin typeface="Consolas"/>
                <a:cs typeface="Consolas"/>
              </a:rPr>
              <a:t>0.15 + total</a:t>
            </a:r>
            <a:endParaRPr lang="en-US" sz="2000" dirty="0">
              <a:solidFill>
                <a:prstClr val="black"/>
              </a:solidFill>
              <a:latin typeface="Consolas"/>
              <a:cs typeface="Consolas"/>
            </a:endParaRPr>
          </a:p>
          <a:p>
            <a:endParaRPr lang="en-US" sz="2000" dirty="0">
              <a:solidFill>
                <a:prstClr val="black"/>
              </a:solidFill>
              <a:latin typeface="Consolas"/>
              <a:cs typeface="Consolas"/>
            </a:endParaRPr>
          </a:p>
          <a:p>
            <a:r>
              <a:rPr lang="en-US" sz="2000" dirty="0">
                <a:solidFill>
                  <a:prstClr val="black"/>
                </a:solidFill>
                <a:latin typeface="Consolas"/>
                <a:cs typeface="Consolas"/>
              </a:rPr>
              <a:t>  </a:t>
            </a:r>
            <a:r>
              <a:rPr lang="en-US" sz="2000" dirty="0">
                <a:solidFill>
                  <a:srgbClr val="008000"/>
                </a:solidFill>
                <a:latin typeface="Consolas"/>
                <a:cs typeface="Consolas"/>
              </a:rPr>
              <a:t>// Send </a:t>
            </a:r>
            <a:r>
              <a:rPr lang="en-US" sz="2000" dirty="0" smtClean="0">
                <a:solidFill>
                  <a:srgbClr val="008000"/>
                </a:solidFill>
                <a:latin typeface="Consolas"/>
                <a:cs typeface="Consolas"/>
              </a:rPr>
              <a:t>new messages </a:t>
            </a:r>
            <a:r>
              <a:rPr lang="en-US" sz="2000" dirty="0">
                <a:solidFill>
                  <a:srgbClr val="008000"/>
                </a:solidFill>
                <a:latin typeface="Consolas"/>
                <a:cs typeface="Consolas"/>
              </a:rPr>
              <a:t>to neighbors</a:t>
            </a:r>
          </a:p>
          <a:p>
            <a:r>
              <a:rPr lang="en-US" sz="2000" dirty="0">
                <a:solidFill>
                  <a:prstClr val="black"/>
                </a:solidFill>
                <a:latin typeface="Consolas"/>
                <a:cs typeface="Consolas"/>
              </a:rPr>
              <a:t>  </a:t>
            </a:r>
            <a:r>
              <a:rPr lang="en-US" sz="2000" i="1" dirty="0" err="1">
                <a:solidFill>
                  <a:prstClr val="black"/>
                </a:solidFill>
                <a:latin typeface="Consolas"/>
                <a:cs typeface="Consolas"/>
              </a:rPr>
              <a:t>foreach</a:t>
            </a:r>
            <a:r>
              <a:rPr lang="en-US" sz="2000" dirty="0">
                <a:solidFill>
                  <a:prstClr val="black"/>
                </a:solidFill>
                <a:latin typeface="Consolas"/>
                <a:cs typeface="Consolas"/>
              </a:rPr>
              <a:t>(j in </a:t>
            </a:r>
            <a:r>
              <a:rPr lang="en-US" sz="2000" dirty="0" err="1">
                <a:solidFill>
                  <a:prstClr val="black"/>
                </a:solidFill>
                <a:latin typeface="Consolas"/>
                <a:cs typeface="Consolas"/>
              </a:rPr>
              <a:t>out_neighbors</a:t>
            </a:r>
            <a:r>
              <a:rPr lang="en-US" sz="2000" dirty="0">
                <a:solidFill>
                  <a:prstClr val="black"/>
                </a:solidFill>
                <a:latin typeface="Consolas"/>
                <a:cs typeface="Consolas"/>
              </a:rPr>
              <a:t>[</a:t>
            </a:r>
            <a:r>
              <a:rPr lang="en-US" sz="2000" dirty="0" err="1">
                <a:solidFill>
                  <a:prstClr val="black"/>
                </a:solidFill>
                <a:latin typeface="Consolas"/>
                <a:cs typeface="Consolas"/>
              </a:rPr>
              <a:t>i</a:t>
            </a:r>
            <a:r>
              <a:rPr lang="en-US" sz="2000" dirty="0">
                <a:solidFill>
                  <a:prstClr val="black"/>
                </a:solidFill>
                <a:latin typeface="Consolas"/>
                <a:cs typeface="Consolas"/>
              </a:rPr>
              <a:t>]) :</a:t>
            </a:r>
          </a:p>
          <a:p>
            <a:r>
              <a:rPr lang="en-US" sz="2000" dirty="0">
                <a:solidFill>
                  <a:prstClr val="black"/>
                </a:solidFill>
                <a:latin typeface="Consolas"/>
                <a:cs typeface="Consolas"/>
              </a:rPr>
              <a:t>    </a:t>
            </a:r>
            <a:r>
              <a:rPr lang="en-US" sz="2000" b="1" dirty="0" smtClean="0">
                <a:solidFill>
                  <a:prstClr val="black"/>
                </a:solidFill>
                <a:latin typeface="Consolas"/>
                <a:cs typeface="Consolas"/>
              </a:rPr>
              <a:t>Send  </a:t>
            </a:r>
            <a:r>
              <a:rPr lang="en-US" sz="2000" b="1" dirty="0" err="1" smtClean="0">
                <a:solidFill>
                  <a:prstClr val="black"/>
                </a:solidFill>
                <a:latin typeface="Consolas"/>
                <a:cs typeface="Consolas"/>
              </a:rPr>
              <a:t>msg</a:t>
            </a:r>
            <a:r>
              <a:rPr lang="en-US" sz="2000" b="1" dirty="0" smtClean="0">
                <a:solidFill>
                  <a:prstClr val="black"/>
                </a:solidFill>
                <a:latin typeface="Consolas"/>
                <a:cs typeface="Consolas"/>
              </a:rPr>
              <a:t>(</a:t>
            </a:r>
            <a:r>
              <a:rPr lang="en-US" sz="2000" dirty="0" smtClean="0">
                <a:solidFill>
                  <a:prstClr val="black"/>
                </a:solidFill>
                <a:latin typeface="Consolas"/>
                <a:cs typeface="Consolas"/>
              </a:rPr>
              <a:t>R</a:t>
            </a:r>
            <a:r>
              <a:rPr lang="en-US" sz="2000" dirty="0">
                <a:solidFill>
                  <a:prstClr val="black"/>
                </a:solidFill>
                <a:latin typeface="Consolas"/>
                <a:cs typeface="Consolas"/>
              </a:rPr>
              <a:t>[</a:t>
            </a:r>
            <a:r>
              <a:rPr lang="en-US" sz="2000" dirty="0" err="1">
                <a:solidFill>
                  <a:prstClr val="black"/>
                </a:solidFill>
                <a:latin typeface="Consolas"/>
                <a:cs typeface="Consolas"/>
              </a:rPr>
              <a:t>i</a:t>
            </a:r>
            <a:r>
              <a:rPr lang="en-US" sz="2000" dirty="0">
                <a:solidFill>
                  <a:prstClr val="black"/>
                </a:solidFill>
                <a:latin typeface="Consolas"/>
                <a:cs typeface="Consolas"/>
              </a:rPr>
              <a:t>] * </a:t>
            </a:r>
            <a:r>
              <a:rPr lang="en-US" sz="2000" dirty="0" err="1">
                <a:solidFill>
                  <a:prstClr val="black"/>
                </a:solidFill>
                <a:latin typeface="Consolas"/>
                <a:cs typeface="Consolas"/>
              </a:rPr>
              <a:t>w</a:t>
            </a:r>
            <a:r>
              <a:rPr lang="en-US" sz="2000" baseline="-25000" dirty="0" err="1">
                <a:solidFill>
                  <a:prstClr val="black"/>
                </a:solidFill>
                <a:latin typeface="Consolas"/>
                <a:cs typeface="Consolas"/>
              </a:rPr>
              <a:t>ij</a:t>
            </a:r>
            <a:r>
              <a:rPr lang="en-US" sz="2000" b="1" dirty="0" smtClean="0">
                <a:solidFill>
                  <a:prstClr val="black"/>
                </a:solidFill>
                <a:latin typeface="Consolas"/>
                <a:cs typeface="Consolas"/>
              </a:rPr>
              <a:t>) to vertex j</a:t>
            </a:r>
            <a:endParaRPr lang="en-US" sz="2000" b="1" dirty="0">
              <a:solidFill>
                <a:prstClr val="black"/>
              </a:solidFill>
              <a:latin typeface="Consolas"/>
              <a:cs typeface="Consolas"/>
            </a:endParaRPr>
          </a:p>
        </p:txBody>
      </p:sp>
      <p:sp>
        <p:nvSpPr>
          <p:cNvPr id="4" name="Slide Number Placeholder 3"/>
          <p:cNvSpPr>
            <a:spLocks noGrp="1"/>
          </p:cNvSpPr>
          <p:nvPr>
            <p:ph type="sldNum" sz="quarter" idx="12"/>
          </p:nvPr>
        </p:nvSpPr>
        <p:spPr/>
        <p:txBody>
          <a:bodyPr/>
          <a:lstStyle/>
          <a:p>
            <a:fld id="{BE79F60F-3EA1-45ED-A3FD-0857F7C98CFB}" type="slidenum">
              <a:rPr lang="en-US" smtClean="0"/>
              <a:pPr/>
              <a:t>6</a:t>
            </a:fld>
            <a:endParaRPr lang="en-US"/>
          </a:p>
        </p:txBody>
      </p:sp>
      <p:grpSp>
        <p:nvGrpSpPr>
          <p:cNvPr id="5" name="Group 4"/>
          <p:cNvGrpSpPr/>
          <p:nvPr/>
        </p:nvGrpSpPr>
        <p:grpSpPr>
          <a:xfrm>
            <a:off x="6886828" y="1981200"/>
            <a:ext cx="1420706" cy="1305851"/>
            <a:chOff x="6705600" y="2286000"/>
            <a:chExt cx="1420706" cy="1305851"/>
          </a:xfrm>
        </p:grpSpPr>
        <p:grpSp>
          <p:nvGrpSpPr>
            <p:cNvPr id="6" name="Group 29"/>
            <p:cNvGrpSpPr/>
            <p:nvPr/>
          </p:nvGrpSpPr>
          <p:grpSpPr>
            <a:xfrm>
              <a:off x="6705600" y="2286000"/>
              <a:ext cx="838200" cy="190500"/>
              <a:chOff x="838200" y="4800600"/>
              <a:chExt cx="838200" cy="190500"/>
            </a:xfrm>
          </p:grpSpPr>
          <p:cxnSp>
            <p:nvCxnSpPr>
              <p:cNvPr id="42" name="Straight Arrow Connector 41"/>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7" name="Group 132"/>
              <p:cNvGrpSpPr/>
              <p:nvPr/>
            </p:nvGrpSpPr>
            <p:grpSpPr>
              <a:xfrm>
                <a:off x="838200" y="4800600"/>
                <a:ext cx="381000" cy="190500"/>
                <a:chOff x="762000" y="2971800"/>
                <a:chExt cx="838200" cy="381000"/>
              </a:xfrm>
            </p:grpSpPr>
            <p:sp>
              <p:nvSpPr>
                <p:cNvPr id="44" name="Rectangle 4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45" name="Isosceles Triangle 4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8" name="Group 30"/>
            <p:cNvGrpSpPr/>
            <p:nvPr/>
          </p:nvGrpSpPr>
          <p:grpSpPr>
            <a:xfrm rot="17509780">
              <a:off x="6958118" y="2982894"/>
              <a:ext cx="838200" cy="190500"/>
              <a:chOff x="838200" y="4800600"/>
              <a:chExt cx="838200" cy="190500"/>
            </a:xfrm>
          </p:grpSpPr>
          <p:cxnSp>
            <p:nvCxnSpPr>
              <p:cNvPr id="38" name="Straight Arrow Connector 37"/>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0" name="Group 132"/>
              <p:cNvGrpSpPr/>
              <p:nvPr/>
            </p:nvGrpSpPr>
            <p:grpSpPr>
              <a:xfrm>
                <a:off x="838200" y="4800600"/>
                <a:ext cx="381000" cy="190500"/>
                <a:chOff x="762000" y="2971800"/>
                <a:chExt cx="838200" cy="381000"/>
              </a:xfrm>
            </p:grpSpPr>
            <p:sp>
              <p:nvSpPr>
                <p:cNvPr id="40" name="Rectangle 3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41" name="Isosceles Triangle 4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11" name="Group 31"/>
            <p:cNvGrpSpPr/>
            <p:nvPr/>
          </p:nvGrpSpPr>
          <p:grpSpPr>
            <a:xfrm rot="14940104">
              <a:off x="7611956" y="3077501"/>
              <a:ext cx="838200" cy="190500"/>
              <a:chOff x="838200" y="4800600"/>
              <a:chExt cx="838200" cy="190500"/>
            </a:xfrm>
          </p:grpSpPr>
          <p:cxnSp>
            <p:nvCxnSpPr>
              <p:cNvPr id="33" name="Straight Arrow Connector 32"/>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2" name="Group 132"/>
              <p:cNvGrpSpPr/>
              <p:nvPr/>
            </p:nvGrpSpPr>
            <p:grpSpPr>
              <a:xfrm>
                <a:off x="838200" y="4800600"/>
                <a:ext cx="381000" cy="190500"/>
                <a:chOff x="762000" y="2971800"/>
                <a:chExt cx="838200" cy="381000"/>
              </a:xfrm>
            </p:grpSpPr>
            <p:sp>
              <p:nvSpPr>
                <p:cNvPr id="36" name="Rectangle 35"/>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37" name="Isosceles Triangle 36"/>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grpSp>
        <p:nvGrpSpPr>
          <p:cNvPr id="13" name="Group 5"/>
          <p:cNvGrpSpPr/>
          <p:nvPr/>
        </p:nvGrpSpPr>
        <p:grpSpPr>
          <a:xfrm>
            <a:off x="6886828" y="2286000"/>
            <a:ext cx="1749545" cy="1138430"/>
            <a:chOff x="6705600" y="2590800"/>
            <a:chExt cx="1749545" cy="1138430"/>
          </a:xfrm>
        </p:grpSpPr>
        <p:grpSp>
          <p:nvGrpSpPr>
            <p:cNvPr id="14" name="Group 64"/>
            <p:cNvGrpSpPr/>
            <p:nvPr/>
          </p:nvGrpSpPr>
          <p:grpSpPr>
            <a:xfrm flipH="1">
              <a:off x="6705600" y="2590800"/>
              <a:ext cx="838200" cy="190500"/>
              <a:chOff x="838200" y="4800600"/>
              <a:chExt cx="838200" cy="190500"/>
            </a:xfrm>
          </p:grpSpPr>
          <p:cxnSp>
            <p:nvCxnSpPr>
              <p:cNvPr id="76" name="Straight Arrow Connector 75"/>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5" name="Group 132"/>
              <p:cNvGrpSpPr/>
              <p:nvPr/>
            </p:nvGrpSpPr>
            <p:grpSpPr>
              <a:xfrm>
                <a:off x="838200" y="4800600"/>
                <a:ext cx="381000" cy="190500"/>
                <a:chOff x="762000" y="2971800"/>
                <a:chExt cx="838200" cy="381000"/>
              </a:xfrm>
            </p:grpSpPr>
            <p:sp>
              <p:nvSpPr>
                <p:cNvPr id="78" name="Rectangle 7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79" name="Isosceles Triangle 7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16" name="Group 66"/>
            <p:cNvGrpSpPr/>
            <p:nvPr/>
          </p:nvGrpSpPr>
          <p:grpSpPr>
            <a:xfrm rot="4027185">
              <a:off x="7940795" y="2994909"/>
              <a:ext cx="838200" cy="190500"/>
              <a:chOff x="838200" y="4800600"/>
              <a:chExt cx="838200" cy="190500"/>
            </a:xfrm>
          </p:grpSpPr>
          <p:cxnSp>
            <p:nvCxnSpPr>
              <p:cNvPr id="68" name="Straight Arrow Connector 67"/>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7" name="Group 132"/>
              <p:cNvGrpSpPr/>
              <p:nvPr/>
            </p:nvGrpSpPr>
            <p:grpSpPr>
              <a:xfrm>
                <a:off x="838200" y="4800600"/>
                <a:ext cx="381000" cy="190500"/>
                <a:chOff x="762000" y="2971800"/>
                <a:chExt cx="838200" cy="381000"/>
              </a:xfrm>
            </p:grpSpPr>
            <p:sp>
              <p:nvSpPr>
                <p:cNvPr id="70" name="Rectangle 6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71" name="Isosceles Triangle 7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18" name="Group 79"/>
            <p:cNvGrpSpPr/>
            <p:nvPr/>
          </p:nvGrpSpPr>
          <p:grpSpPr>
            <a:xfrm rot="17445069" flipH="1">
              <a:off x="7177618" y="3214880"/>
              <a:ext cx="838200" cy="190500"/>
              <a:chOff x="838200" y="4800600"/>
              <a:chExt cx="838200" cy="190500"/>
            </a:xfrm>
          </p:grpSpPr>
          <p:cxnSp>
            <p:nvCxnSpPr>
              <p:cNvPr id="81" name="Straight Arrow Connector 80"/>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9" name="Group 132"/>
              <p:cNvGrpSpPr/>
              <p:nvPr/>
            </p:nvGrpSpPr>
            <p:grpSpPr>
              <a:xfrm>
                <a:off x="838200" y="4800600"/>
                <a:ext cx="381000" cy="190500"/>
                <a:chOff x="762000" y="2971800"/>
                <a:chExt cx="838200" cy="381000"/>
              </a:xfrm>
            </p:grpSpPr>
            <p:sp>
              <p:nvSpPr>
                <p:cNvPr id="83" name="Rectangle 8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84" name="Isosceles Triangle 8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sp>
        <p:nvSpPr>
          <p:cNvPr id="9" name="Rectangle 8"/>
          <p:cNvSpPr/>
          <p:nvPr/>
        </p:nvSpPr>
        <p:spPr>
          <a:xfrm>
            <a:off x="74715" y="6400800"/>
            <a:ext cx="3811485" cy="369332"/>
          </a:xfrm>
          <a:prstGeom prst="rect">
            <a:avLst/>
          </a:prstGeom>
        </p:spPr>
        <p:txBody>
          <a:bodyPr wrap="none">
            <a:spAutoFit/>
          </a:bodyPr>
          <a:lstStyle/>
          <a:p>
            <a:r>
              <a:rPr lang="en-US" dirty="0" err="1">
                <a:solidFill>
                  <a:schemeClr val="tx1">
                    <a:lumMod val="50000"/>
                    <a:lumOff val="50000"/>
                  </a:schemeClr>
                </a:solidFill>
              </a:rPr>
              <a:t>Malewicz</a:t>
            </a:r>
            <a:r>
              <a:rPr lang="en-US" dirty="0">
                <a:solidFill>
                  <a:schemeClr val="tx1">
                    <a:lumMod val="50000"/>
                    <a:lumOff val="50000"/>
                  </a:schemeClr>
                </a:solidFill>
              </a:rPr>
              <a:t> </a:t>
            </a:r>
            <a:r>
              <a:rPr lang="en-US" dirty="0" smtClean="0">
                <a:solidFill>
                  <a:schemeClr val="tx1">
                    <a:lumMod val="50000"/>
                    <a:lumOff val="50000"/>
                  </a:schemeClr>
                </a:solidFill>
              </a:rPr>
              <a:t>et al. </a:t>
            </a:r>
            <a:r>
              <a:rPr lang="fr-FR" dirty="0" smtClean="0">
                <a:solidFill>
                  <a:schemeClr val="tx1">
                    <a:lumMod val="50000"/>
                    <a:lumOff val="50000"/>
                  </a:schemeClr>
                </a:solidFill>
              </a:rPr>
              <a:t>[</a:t>
            </a:r>
            <a:r>
              <a:rPr lang="fr-FR" dirty="0">
                <a:solidFill>
                  <a:schemeClr val="tx1">
                    <a:lumMod val="50000"/>
                    <a:lumOff val="50000"/>
                  </a:schemeClr>
                </a:solidFill>
              </a:rPr>
              <a:t>PODC’09, SIGMOD’10]</a:t>
            </a:r>
          </a:p>
        </p:txBody>
      </p:sp>
    </p:spTree>
    <p:extLst>
      <p:ext uri="{BB962C8B-B14F-4D97-AF65-F5344CB8AC3E}">
        <p14:creationId xmlns:p14="http://schemas.microsoft.com/office/powerpoint/2010/main" xmlns="" val="255180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Architecture</a:t>
            </a:r>
            <a:endParaRPr lang="en-IN" dirty="0"/>
          </a:p>
        </p:txBody>
      </p:sp>
      <p:sp>
        <p:nvSpPr>
          <p:cNvPr id="3" name="Content Placeholder 2"/>
          <p:cNvSpPr>
            <a:spLocks noGrp="1"/>
          </p:cNvSpPr>
          <p:nvPr>
            <p:ph idx="1"/>
          </p:nvPr>
        </p:nvSpPr>
        <p:spPr/>
        <p:txBody>
          <a:bodyPr>
            <a:normAutofit/>
          </a:bodyPr>
          <a:lstStyle/>
          <a:p>
            <a:pPr>
              <a:lnSpc>
                <a:spcPts val="2700"/>
              </a:lnSpc>
              <a:spcBef>
                <a:spcPts val="500"/>
              </a:spcBef>
              <a:spcAft>
                <a:spcPts val="500"/>
              </a:spcAft>
            </a:pPr>
            <a:r>
              <a:rPr lang="en-US" altLang="ko-KR" dirty="0" err="1" smtClean="0"/>
              <a:t>Pregel</a:t>
            </a:r>
            <a:r>
              <a:rPr lang="en-US" altLang="ko-KR" dirty="0" smtClean="0"/>
              <a:t> system also uses the  master/worker model</a:t>
            </a:r>
          </a:p>
          <a:p>
            <a:pPr lvl="1"/>
            <a:r>
              <a:rPr lang="en-US" altLang="ko-KR" dirty="0" smtClean="0"/>
              <a:t>Master </a:t>
            </a:r>
          </a:p>
          <a:p>
            <a:pPr lvl="2"/>
            <a:r>
              <a:rPr lang="en-US" altLang="ko-KR" dirty="0" smtClean="0"/>
              <a:t>Coordinates worker</a:t>
            </a:r>
          </a:p>
          <a:p>
            <a:pPr lvl="2"/>
            <a:r>
              <a:rPr lang="en-US" altLang="ko-KR" dirty="0" smtClean="0"/>
              <a:t>Recovers faults of workers</a:t>
            </a:r>
          </a:p>
          <a:p>
            <a:pPr lvl="1"/>
            <a:r>
              <a:rPr lang="en-US" altLang="ko-KR" dirty="0" smtClean="0"/>
              <a:t>Worker</a:t>
            </a:r>
          </a:p>
          <a:p>
            <a:pPr lvl="2"/>
            <a:r>
              <a:rPr lang="en-US" altLang="ko-KR" dirty="0" smtClean="0"/>
              <a:t>Processes its task</a:t>
            </a:r>
          </a:p>
          <a:p>
            <a:pPr lvl="2"/>
            <a:r>
              <a:rPr lang="en-US" altLang="ko-KR" dirty="0" smtClean="0"/>
              <a:t>Communicates with the other workers</a:t>
            </a:r>
          </a:p>
          <a:p>
            <a:pPr>
              <a:lnSpc>
                <a:spcPts val="2700"/>
              </a:lnSpc>
              <a:spcBef>
                <a:spcPts val="500"/>
              </a:spcBef>
              <a:spcAft>
                <a:spcPts val="500"/>
              </a:spcAft>
            </a:pPr>
            <a:endParaRPr lang="en-US" altLang="ko-KR" dirty="0" smtClean="0"/>
          </a:p>
          <a:p>
            <a:pPr>
              <a:lnSpc>
                <a:spcPts val="2700"/>
              </a:lnSpc>
              <a:spcBef>
                <a:spcPts val="500"/>
              </a:spcBef>
              <a:spcAft>
                <a:spcPts val="500"/>
              </a:spcAft>
            </a:pPr>
            <a:r>
              <a:rPr lang="en-US" altLang="ko-KR" sz="2800" dirty="0" smtClean="0"/>
              <a:t>Temporary data is stored on local disk</a:t>
            </a:r>
            <a:endParaRPr lang="en-IN" sz="2800" dirty="0"/>
          </a:p>
        </p:txBody>
      </p:sp>
      <p:sp>
        <p:nvSpPr>
          <p:cNvPr id="6" name="Footer Placeholder 5"/>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Pregel</a:t>
            </a:r>
            <a:r>
              <a:rPr lang="en-US" dirty="0" smtClean="0"/>
              <a:t> Execution</a:t>
            </a:r>
          </a:p>
        </p:txBody>
      </p:sp>
      <p:pic>
        <p:nvPicPr>
          <p:cNvPr id="10" name="Content Placeholder 9" descr="P4.jpg"/>
          <p:cNvPicPr>
            <a:picLocks noGrp="1" noChangeAspect="1"/>
          </p:cNvPicPr>
          <p:nvPr>
            <p:ph idx="1"/>
          </p:nvPr>
        </p:nvPicPr>
        <p:blipFill>
          <a:blip r:embed="rId3"/>
          <a:stretch>
            <a:fillRect/>
          </a:stretch>
        </p:blipFill>
        <p:spPr>
          <a:xfrm>
            <a:off x="1106581" y="1752600"/>
            <a:ext cx="7678956" cy="4676796"/>
          </a:xfrm>
        </p:spPr>
      </p:pic>
      <p:sp>
        <p:nvSpPr>
          <p:cNvPr id="4" name="Rectangle 3"/>
          <p:cNvSpPr/>
          <p:nvPr/>
        </p:nvSpPr>
        <p:spPr>
          <a:xfrm>
            <a:off x="5181600" y="6324600"/>
            <a:ext cx="3962400" cy="215444"/>
          </a:xfrm>
          <a:prstGeom prst="rect">
            <a:avLst/>
          </a:prstGeom>
        </p:spPr>
        <p:txBody>
          <a:bodyPr wrap="square">
            <a:spAutoFit/>
          </a:bodyPr>
          <a:lstStyle/>
          <a:p>
            <a:r>
              <a:rPr lang="en-US" sz="800" dirty="0" smtClean="0"/>
              <a:t>http://java.dzone.com/news/google-pregel-graph-processing</a:t>
            </a:r>
            <a:endParaRPr lang="en-US" sz="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1"/>
          </p:nvPr>
        </p:nvSpPr>
        <p:spPr/>
        <p:txBody>
          <a:bodyPr/>
          <a:lstStyle/>
          <a:p>
            <a:r>
              <a:rPr lang="en-US" dirty="0" err="1" smtClean="0"/>
              <a:t>Pregel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smtClean="0">
                <a:ea typeface="宋体" charset="-122"/>
              </a:rPr>
              <a:t>Execution of a Pregel Program</a:t>
            </a:r>
          </a:p>
        </p:txBody>
      </p:sp>
      <p:sp>
        <p:nvSpPr>
          <p:cNvPr id="23555" name="Content Placeholder 2"/>
          <p:cNvSpPr>
            <a:spLocks noGrp="1"/>
          </p:cNvSpPr>
          <p:nvPr>
            <p:ph idx="1"/>
          </p:nvPr>
        </p:nvSpPr>
        <p:spPr>
          <a:xfrm>
            <a:off x="457200" y="1600200"/>
            <a:ext cx="8229600" cy="4495800"/>
          </a:xfrm>
        </p:spPr>
        <p:txBody>
          <a:bodyPr/>
          <a:lstStyle/>
          <a:p>
            <a:pPr marL="342900" lvl="1" indent="-342900" algn="just">
              <a:buFont typeface="Wingdings" pitchFamily="2" charset="2"/>
              <a:buChar char="§"/>
            </a:pPr>
            <a:r>
              <a:rPr lang="en-US" altLang="zh-CN" sz="2000" dirty="0" smtClean="0">
                <a:solidFill>
                  <a:srgbClr val="00B0F0"/>
                </a:solidFill>
                <a:ea typeface="宋体" charset="-122"/>
              </a:rPr>
              <a:t>Steps of Program Execution:</a:t>
            </a:r>
          </a:p>
          <a:p>
            <a:pPr marL="342900" lvl="1" indent="-342900" algn="just">
              <a:buFont typeface="Wingdings" pitchFamily="2" charset="2"/>
              <a:buChar char="§"/>
            </a:pPr>
            <a:endParaRPr lang="en-US" altLang="zh-CN" sz="2000" dirty="0" smtClean="0">
              <a:solidFill>
                <a:srgbClr val="7F7F7F"/>
              </a:solidFill>
              <a:ea typeface="宋体" charset="-122"/>
            </a:endParaRPr>
          </a:p>
          <a:p>
            <a:pPr marL="742950" lvl="2" indent="-342900" algn="just">
              <a:buFontTx/>
              <a:buAutoNum type="arabicPeriod"/>
            </a:pPr>
            <a:r>
              <a:rPr lang="en-US" altLang="zh-CN" sz="1800" dirty="0" smtClean="0">
                <a:solidFill>
                  <a:srgbClr val="7F7F7F"/>
                </a:solidFill>
                <a:ea typeface="宋体" charset="-122"/>
              </a:rPr>
              <a:t>Copies of the program are distributed across all workers</a:t>
            </a:r>
          </a:p>
          <a:p>
            <a:pPr marL="857250" lvl="3" indent="0" algn="just">
              <a:buFontTx/>
              <a:buNone/>
            </a:pPr>
            <a:r>
              <a:rPr lang="en-US" altLang="zh-CN" sz="1400" dirty="0" smtClean="0">
                <a:solidFill>
                  <a:srgbClr val="7F7F7F"/>
                </a:solidFill>
                <a:ea typeface="宋体" charset="-122"/>
              </a:rPr>
              <a:t>1.1 One copy is designated as a master</a:t>
            </a:r>
          </a:p>
          <a:p>
            <a:pPr marL="742950" lvl="2" indent="-342900" algn="just">
              <a:buFontTx/>
              <a:buAutoNum type="arabicPeriod"/>
            </a:pPr>
            <a:r>
              <a:rPr lang="en-US" altLang="zh-CN" sz="1800" dirty="0" smtClean="0">
                <a:solidFill>
                  <a:srgbClr val="7F7F7F"/>
                </a:solidFill>
                <a:ea typeface="宋体" charset="-122"/>
              </a:rPr>
              <a:t>Master partitions the graph and assigns workers their respective partition(s) along with portions of the input</a:t>
            </a:r>
          </a:p>
          <a:p>
            <a:pPr marL="742950" lvl="2" indent="-342900" algn="just">
              <a:buFontTx/>
              <a:buAutoNum type="arabicPeriod"/>
            </a:pPr>
            <a:r>
              <a:rPr lang="en-US" altLang="zh-CN" sz="1800" dirty="0" smtClean="0">
                <a:solidFill>
                  <a:srgbClr val="7F7F7F"/>
                </a:solidFill>
                <a:ea typeface="宋体" charset="-122"/>
              </a:rPr>
              <a:t>Master coordinates the execution of </a:t>
            </a:r>
            <a:r>
              <a:rPr lang="en-US" altLang="zh-CN" sz="1800" dirty="0" err="1" smtClean="0">
                <a:solidFill>
                  <a:srgbClr val="7F7F7F"/>
                </a:solidFill>
                <a:ea typeface="宋体" charset="-122"/>
              </a:rPr>
              <a:t>supersteps</a:t>
            </a:r>
            <a:r>
              <a:rPr lang="en-US" altLang="zh-CN" sz="1800" dirty="0" smtClean="0">
                <a:solidFill>
                  <a:srgbClr val="7F7F7F"/>
                </a:solidFill>
                <a:ea typeface="宋体" charset="-122"/>
              </a:rPr>
              <a:t> and delivers messages among vertices</a:t>
            </a:r>
          </a:p>
          <a:p>
            <a:pPr marL="742950" lvl="2" indent="-342900" algn="just">
              <a:buFontTx/>
              <a:buAutoNum type="arabicPeriod"/>
            </a:pPr>
            <a:r>
              <a:rPr lang="en-US" altLang="zh-CN" sz="1800" dirty="0" smtClean="0">
                <a:solidFill>
                  <a:srgbClr val="7F7F7F"/>
                </a:solidFill>
                <a:ea typeface="宋体" charset="-122"/>
              </a:rPr>
              <a:t>Each </a:t>
            </a:r>
            <a:r>
              <a:rPr lang="en-US" altLang="zh-CN" sz="1800" dirty="0" smtClean="0">
                <a:solidFill>
                  <a:srgbClr val="7F7F7F"/>
                </a:solidFill>
                <a:ea typeface="宋体" charset="-122"/>
              </a:rPr>
              <a:t>worker may be instructed to save its portion of the graph </a:t>
            </a:r>
          </a:p>
          <a:p>
            <a:pPr marL="742950" lvl="2" indent="-342900" algn="just">
              <a:buFontTx/>
              <a:buAutoNum type="arabicPeriod"/>
            </a:pPr>
            <a:endParaRPr lang="en-US" altLang="zh-CN" sz="1800" dirty="0" smtClean="0">
              <a:solidFill>
                <a:srgbClr val="7F7F7F"/>
              </a:solidFill>
              <a:ea typeface="宋体" charset="-122"/>
            </a:endParaRPr>
          </a:p>
        </p:txBody>
      </p:sp>
      <p:sp>
        <p:nvSpPr>
          <p:cNvPr id="23556" name="Slide Number Placeholder 3"/>
          <p:cNvSpPr>
            <a:spLocks noGrp="1"/>
          </p:cNvSpPr>
          <p:nvPr>
            <p:ph type="sldNum" sz="quarter" idx="11"/>
          </p:nvPr>
        </p:nvSpPr>
        <p:spPr>
          <a:noFill/>
          <a:ln>
            <a:miter lim="800000"/>
            <a:headEnd/>
            <a:tailEnd/>
          </a:ln>
        </p:spPr>
        <p:txBody>
          <a:bodyPr/>
          <a:lstStyle/>
          <a:p>
            <a:fld id="{D5FDB3FB-06CF-405C-B254-B9ECC70D9B6E}" type="slidenum">
              <a:rPr lang="en-US" altLang="zh-CN">
                <a:solidFill>
                  <a:schemeClr val="bg2"/>
                </a:solidFill>
              </a:rPr>
              <a:pPr/>
              <a:t>9</a:t>
            </a:fld>
            <a:endParaRPr lang="en-US" altLang="zh-CN">
              <a:solidFill>
                <a:schemeClr val="bg2"/>
              </a:solidFill>
            </a:endParaRPr>
          </a:p>
        </p:txBody>
      </p:sp>
      <p:sp>
        <p:nvSpPr>
          <p:cNvPr id="23557" name="Footer Placeholder 1"/>
          <p:cNvSpPr>
            <a:spLocks noGrp="1"/>
          </p:cNvSpPr>
          <p:nvPr>
            <p:ph type="ftr" sz="quarter" idx="10"/>
          </p:nvPr>
        </p:nvSpPr>
        <p:spPr>
          <a:noFill/>
          <a:ln>
            <a:miter lim="800000"/>
            <a:headEnd/>
            <a:tailEnd/>
          </a:ln>
        </p:spPr>
        <p:txBody>
          <a:bodyPr/>
          <a:lstStyle/>
          <a:p>
            <a:r>
              <a:rPr lang="it-IT"/>
              <a:t>© Carnegie Mellon University in Qatar</a:t>
            </a:r>
            <a:endParaRPr lang="en-US" altLang="zh-CN">
              <a:ea typeface="宋体"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492</Words>
  <Application>Microsoft Office PowerPoint</Application>
  <PresentationFormat>全屏显示(4:3)</PresentationFormat>
  <Paragraphs>97</Paragraphs>
  <Slides>11</Slides>
  <Notes>7</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The Graph-Parallel Abstraction</vt:lpstr>
      <vt:lpstr>Computation Model (1/4)</vt:lpstr>
      <vt:lpstr>Computation Model (2/4)</vt:lpstr>
      <vt:lpstr>Example</vt:lpstr>
      <vt:lpstr>PageRank Algorithm</vt:lpstr>
      <vt:lpstr>The Pregel Abstraction</vt:lpstr>
      <vt:lpstr>System Architecture</vt:lpstr>
      <vt:lpstr>Pregel Execution</vt:lpstr>
      <vt:lpstr>Execution of a Pregel Program</vt:lpstr>
      <vt:lpstr>分布式系统课程作业</vt:lpstr>
      <vt:lpstr>具体要求</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Graph-Parallel Abstraction</dc:title>
  <dc:creator>yangzhi</dc:creator>
  <cp:lastModifiedBy>yangzhi</cp:lastModifiedBy>
  <cp:revision>4</cp:revision>
  <dcterms:created xsi:type="dcterms:W3CDTF">2015-03-12T05:04:34Z</dcterms:created>
  <dcterms:modified xsi:type="dcterms:W3CDTF">2016-05-18T08:12:04Z</dcterms:modified>
</cp:coreProperties>
</file>