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4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76"/>
    <p:restoredTop sz="93333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15FD7-5AA6-0F45-ACB0-14D0CD792753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CFC6E-26C8-4548-8C29-F41B4CCA0D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 的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服务器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姓名：周健文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班级 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170810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学生：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3117000127</a:t>
            </a:r>
          </a:p>
        </p:txBody>
      </p:sp>
    </p:spTree>
    <p:extLst>
      <p:ext uri="{BB962C8B-B14F-4D97-AF65-F5344CB8AC3E}">
        <p14:creationId xmlns:p14="http://schemas.microsoft.com/office/powerpoint/2010/main" val="7831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如何更有效地传输大数据和大文件 </a:t>
            </a:r>
            <a:r>
              <a:rPr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7334" y="1407437"/>
            <a:ext cx="8952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宋体" charset="-122"/>
                <a:cs typeface="Times New Roman" charset="0"/>
              </a:rPr>
              <a:t>TCP</a:t>
            </a:r>
            <a:r>
              <a:rPr lang="zh-CN" altLang="zh-CN" kern="100" dirty="0">
                <a:ea typeface="宋体" charset="-122"/>
                <a:cs typeface="Times New Roman" charset="0"/>
              </a:rPr>
              <a:t>的发送方无法保证接收方每次收到的是一个完整的数据包。</a:t>
            </a:r>
            <a:r>
              <a:rPr lang="en-US" altLang="zh-CN" kern="100" dirty="0">
                <a:ea typeface="宋体" charset="-122"/>
                <a:cs typeface="Times New Roman" charset="0"/>
              </a:rPr>
              <a:t>A </a:t>
            </a:r>
            <a:r>
              <a:rPr lang="zh-CN" altLang="zh-CN" kern="100" dirty="0">
                <a:ea typeface="宋体" charset="-122"/>
                <a:cs typeface="Times New Roman" charset="0"/>
              </a:rPr>
              <a:t>向</a:t>
            </a:r>
            <a:r>
              <a:rPr lang="en-US" altLang="zh-CN" kern="100" dirty="0">
                <a:ea typeface="宋体" charset="-122"/>
                <a:cs typeface="Times New Roman" charset="0"/>
              </a:rPr>
              <a:t> B </a:t>
            </a:r>
            <a:r>
              <a:rPr lang="zh-CN" altLang="zh-CN" kern="100" dirty="0">
                <a:ea typeface="宋体" charset="-122"/>
                <a:cs typeface="Times New Roman" charset="0"/>
              </a:rPr>
              <a:t>发送两个数据包，主机</a:t>
            </a:r>
            <a:r>
              <a:rPr lang="en-US" altLang="zh-CN" kern="100" dirty="0">
                <a:ea typeface="宋体" charset="-122"/>
                <a:cs typeface="Times New Roman" charset="0"/>
              </a:rPr>
              <a:t>B</a:t>
            </a:r>
            <a:r>
              <a:rPr lang="zh-CN" altLang="zh-CN" kern="100" dirty="0">
                <a:ea typeface="宋体" charset="-122"/>
                <a:cs typeface="Times New Roman" charset="0"/>
              </a:rPr>
              <a:t>的接收情况可能会是这样的。</a:t>
            </a:r>
            <a:r>
              <a:rPr lang="zh-CN" altLang="zh-CN" dirty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65" y="2180530"/>
            <a:ext cx="6324600" cy="41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TCP</a:t>
            </a:r>
            <a:r>
              <a:rPr lang="zh-CN" altLang="zh-CN" b="1" dirty="0"/>
              <a:t>粘包和拆包产生的原因</a:t>
            </a:r>
            <a:r>
              <a:rPr lang="zh-CN" altLang="zh-CN" dirty="0"/>
              <a:t/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应用程序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写入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数据的字节大小大于套接字发送缓冲区的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大小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进行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MSS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大小的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分段。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MSS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是最大报文段长度的缩写。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MSS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报文段中的数据字段的最大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长度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，就是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数据包每次能传输的最大数据分段。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字段加上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首部才等于整个的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报文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段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如果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层有一个数据包要传，而且数据的长度比链路层的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MTU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大，那么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层就会进行分片，把数据包分成托干片，让每一片都不超过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MTU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zh-CN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注意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分片可以发生在原始发送端主机上，也可以发生在中间路由器上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TCP</a:t>
            </a:r>
            <a:r>
              <a:rPr lang="zh-CN" altLang="zh-CN" b="1" dirty="0"/>
              <a:t>粘包和拆包的解决策略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1. 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消息定长。例如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2. 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在包尾部增加回车或者空格符等特殊字符进行分割，典型的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如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FTP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协议</a:t>
            </a: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3. 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将消息分为消息头和消息尾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7334" y="5441197"/>
            <a:ext cx="6002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参考资料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TCP/IP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网络编程 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韩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】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尹圣雨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Linux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网络编程  宋敬彬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9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21713" y="2685327"/>
            <a:ext cx="533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latin typeface="Microsoft YaHei" charset="-122"/>
                <a:ea typeface="Microsoft YaHei" charset="-122"/>
                <a:cs typeface="Microsoft YaHei" charset="-122"/>
              </a:rPr>
              <a:t>THE</a:t>
            </a:r>
            <a:r>
              <a:rPr kumimoji="1" lang="zh-CN" altLang="en-US" sz="5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5400" dirty="0" smtClean="0">
                <a:latin typeface="Microsoft YaHei" charset="-122"/>
                <a:ea typeface="Microsoft YaHei" charset="-122"/>
                <a:cs typeface="Microsoft YaHei" charset="-122"/>
              </a:rPr>
              <a:t>END!</a:t>
            </a:r>
          </a:p>
        </p:txBody>
      </p:sp>
      <p:sp>
        <p:nvSpPr>
          <p:cNvPr id="5" name="矩形 4"/>
          <p:cNvSpPr/>
          <p:nvPr/>
        </p:nvSpPr>
        <p:spPr>
          <a:xfrm>
            <a:off x="5641523" y="4156298"/>
            <a:ext cx="1811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Thank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you!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0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服务器的</a:t>
            </a:r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类图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596312" cy="246293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5872" y="4069849"/>
            <a:ext cx="2447290" cy="227965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54" y="4069849"/>
            <a:ext cx="2007870" cy="147891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75" y="4069849"/>
            <a:ext cx="2020570" cy="163385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2" y="4055562"/>
            <a:ext cx="253365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HttpServer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HttpClient</a:t>
            </a:r>
            <a:r>
              <a:rPr kumimoji="1" lang="zh-CN" altLang="en-US" dirty="0" smtClean="0"/>
              <a:t> 函数调用关系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99" y="1546811"/>
            <a:ext cx="7226544" cy="51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通过</a:t>
            </a:r>
            <a:r>
              <a:rPr lang="en-US" altLang="zh-CN" dirty="0"/>
              <a:t>select</a:t>
            </a:r>
            <a:r>
              <a:rPr lang="zh-CN" altLang="zh-CN" dirty="0"/>
              <a:t>实现多路</a:t>
            </a:r>
            <a:r>
              <a:rPr lang="en-US" altLang="zh-CN" dirty="0"/>
              <a:t>I/O</a:t>
            </a:r>
            <a:r>
              <a:rPr lang="zh-CN" altLang="zh-CN" dirty="0"/>
              <a:t>复用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4567392" cy="5572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6400" y="2040612"/>
            <a:ext cx="4129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如上图所示，通过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select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调用，从所有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中获得可读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可写的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集合，然后对这些可读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可写的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直接进行读取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写入操作。此外还设置每一个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工作在非阻塞模式中，这时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在连接时并不会阻塞线程运行，即使连接的对方没有准备好，这些函数也会立即返回，线程将继续执行。 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1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通过</a:t>
            </a:r>
            <a:r>
              <a:rPr lang="en-US" altLang="zh-CN" dirty="0"/>
              <a:t>select</a:t>
            </a:r>
            <a:r>
              <a:rPr lang="zh-CN" altLang="zh-CN" dirty="0"/>
              <a:t>实现多路</a:t>
            </a:r>
            <a:r>
              <a:rPr lang="en-US" altLang="zh-CN" dirty="0"/>
              <a:t>I/O</a:t>
            </a:r>
            <a:r>
              <a:rPr lang="zh-CN" altLang="zh-CN" dirty="0" smtClean="0"/>
              <a:t>复用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080000" cy="457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1" y="1270000"/>
            <a:ext cx="2768600" cy="205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4491" y="3765884"/>
            <a:ext cx="3563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	</a:t>
            </a:r>
            <a:r>
              <a:rPr lang="en-US" altLang="zh-CN" dirty="0" smtClean="0"/>
              <a:t>select(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maxfd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7030A0"/>
                </a:solidFill>
              </a:rPr>
              <a:t>fd_set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/>
              <a:t>* </a:t>
            </a:r>
            <a:r>
              <a:rPr lang="en-US" altLang="zh-CN" dirty="0" err="1"/>
              <a:t>readset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7030A0"/>
                </a:solidFill>
              </a:rPr>
              <a:t>fd_set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/>
              <a:t>* </a:t>
            </a:r>
            <a:r>
              <a:rPr lang="en-US" altLang="zh-CN" dirty="0" err="1"/>
              <a:t>writeset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7030A0"/>
                </a:solidFill>
              </a:rPr>
              <a:t>fd_set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/>
              <a:t>* </a:t>
            </a:r>
            <a:r>
              <a:rPr lang="en-US" altLang="zh-CN" dirty="0" err="1"/>
              <a:t>exceptset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timeval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* timeout)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2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通过</a:t>
            </a:r>
            <a:r>
              <a:rPr lang="en-US" altLang="zh-CN" dirty="0"/>
              <a:t>select</a:t>
            </a:r>
            <a:r>
              <a:rPr lang="zh-CN" altLang="zh-CN" dirty="0" smtClean="0"/>
              <a:t>实现</a:t>
            </a:r>
            <a:r>
              <a:rPr lang="en-US" altLang="zh-CN" dirty="0" smtClean="0"/>
              <a:t>connect</a:t>
            </a:r>
            <a:r>
              <a:rPr lang="zh-CN" altLang="zh-CN" dirty="0"/>
              <a:t>跨平台超时处理 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本来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select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函数只有在监视的文件描述符发生变化时才返回。如果未发生变化，就会进入阻塞状态。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指定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timeout 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超时时间就是为了防止这种情况的发生。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timeval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tm;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tm.tv_sec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0;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tm.tv_usec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timeoutms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*1000;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if(select(sock+1,0,&amp;set,0,&amp;tm) &lt;= 0)//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通过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select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监听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set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是否有可读或可写    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{            </a:t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      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printf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(“connect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timeout or error!\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n”);            </a:t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      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printf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(“connect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%s:%d failed!:%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s\n”,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ip,port,strerror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errno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));           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      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return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false;      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利用多线程处理解决高并发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2699" y="1576136"/>
            <a:ext cx="6839970" cy="3489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400" y="5065296"/>
            <a:ext cx="7724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如上图所示，我们都知道单个线程下处理多个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读写的，在这样的轮询方式下一定无法应付大量的请求，因为效率太低下了，在处理网络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IO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就要消耗掉大量的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CPU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资源，这是十分不可取的。这种情况下，就需要多线程来对每一个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socket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进行处理，一个线程服务一次链接。这种模型在一些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服务器中较为常见，如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apache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tomcat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等。 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4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http</a:t>
            </a:r>
            <a:r>
              <a:rPr lang="zh-CN" altLang="zh-CN" b="1" dirty="0"/>
              <a:t>协议报文内容的规则处理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930400"/>
            <a:ext cx="7952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 smtClean="0">
                <a:solidFill>
                  <a:srgbClr val="BA2DA2"/>
                </a:solidFill>
                <a:latin typeface="Menlo" charset="0"/>
                <a:ea typeface="宋体" charset="-122"/>
              </a:rPr>
              <a:t>bool</a:t>
            </a:r>
            <a:r>
              <a:rPr lang="en-US" altLang="zh-CN" dirty="0" smtClean="0">
                <a:solidFill>
                  <a:srgbClr val="000000"/>
                </a:solidFill>
                <a:latin typeface="Menlo" charset="0"/>
                <a:ea typeface="宋体" charset="-122"/>
              </a:rPr>
              <a:t> </a:t>
            </a:r>
            <a:r>
              <a:rPr lang="en-US" altLang="zh-CN" dirty="0" err="1">
                <a:solidFill>
                  <a:srgbClr val="4F8187"/>
                </a:solidFill>
                <a:latin typeface="Menlo" charset="0"/>
                <a:ea typeface="宋体" charset="-122"/>
              </a:rPr>
              <a:t>HttpResponse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宋体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  <a:ea typeface="宋体" charset="-122"/>
              </a:rPr>
              <a:t>SetRequest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宋体" charset="-122"/>
              </a:rPr>
              <a:t>(</a:t>
            </a:r>
            <a:r>
              <a:rPr lang="en-US" altLang="zh-CN" dirty="0" err="1">
                <a:solidFill>
                  <a:srgbClr val="703DAA"/>
                </a:solidFill>
                <a:latin typeface="Menlo" charset="0"/>
                <a:ea typeface="宋体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宋体" charset="-122"/>
              </a:rPr>
              <a:t>::</a:t>
            </a:r>
            <a:r>
              <a:rPr lang="en-US" altLang="zh-CN" dirty="0">
                <a:solidFill>
                  <a:srgbClr val="703DAA"/>
                </a:solidFill>
                <a:latin typeface="Menlo" charset="0"/>
                <a:ea typeface="宋体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宋体" charset="-122"/>
              </a:rPr>
              <a:t> request)</a:t>
            </a:r>
            <a:endParaRPr lang="zh-CN" altLang="zh-CN" dirty="0">
              <a:solidFill>
                <a:srgbClr val="703DAA"/>
              </a:solidFill>
              <a:latin typeface="Menlo" charset="0"/>
              <a:ea typeface="宋体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{</a:t>
            </a:r>
            <a:endParaRPr lang="zh-CN" altLang="zh-CN" sz="1400" kern="100" dirty="0">
              <a:latin typeface="Times New Roman" charset="0"/>
              <a:ea typeface="宋体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703DAA"/>
                </a:solidFill>
                <a:latin typeface="宋体" charset="-122"/>
                <a:ea typeface="宋体" charset="-122"/>
                <a:cs typeface="Times New Roman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宋体" charset="-122"/>
              </a:rPr>
              <a:t>  </a:t>
            </a:r>
            <a:r>
              <a:rPr lang="en-US" altLang="zh-CN" dirty="0">
                <a:solidFill>
                  <a:srgbClr val="703DAA"/>
                </a:solidFill>
                <a:latin typeface="Menlo" charset="0"/>
                <a:ea typeface="宋体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宋体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  <a:ea typeface="宋体" charset="-122"/>
              </a:rPr>
              <a:t>src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宋体" charset="-122"/>
              </a:rPr>
              <a:t> = request;</a:t>
            </a:r>
            <a:endParaRPr lang="zh-CN" altLang="zh-CN" dirty="0">
              <a:solidFill>
                <a:srgbClr val="703DAA"/>
              </a:solidFill>
              <a:latin typeface="Menlo" charset="0"/>
              <a:ea typeface="宋体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    </a:t>
            </a:r>
            <a:r>
              <a:rPr lang="en-US" altLang="zh-CN" kern="0" dirty="0">
                <a:solidFill>
                  <a:srgbClr val="703DAA"/>
                </a:solidFill>
                <a:latin typeface="Menlo" charset="0"/>
                <a:ea typeface="宋体" charset="-122"/>
              </a:rPr>
              <a:t>string</a:t>
            </a:r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 pattern = </a:t>
            </a:r>
            <a:r>
              <a:rPr lang="en-US" altLang="zh-CN" kern="0" dirty="0">
                <a:solidFill>
                  <a:srgbClr val="D12F1B"/>
                </a:solidFill>
                <a:latin typeface="Menlo" charset="0"/>
                <a:ea typeface="宋体" charset="-122"/>
              </a:rPr>
              <a:t>"^([A-Z]+) /([a-zA-Z0-9]*([.][a-</a:t>
            </a:r>
            <a:r>
              <a:rPr lang="en-US" altLang="zh-CN" kern="0" dirty="0" err="1">
                <a:solidFill>
                  <a:srgbClr val="D12F1B"/>
                </a:solidFill>
                <a:latin typeface="Menlo" charset="0"/>
                <a:ea typeface="宋体" charset="-122"/>
              </a:rPr>
              <a:t>zA</a:t>
            </a:r>
            <a:r>
              <a:rPr lang="en-US" altLang="zh-CN" kern="0" dirty="0">
                <a:solidFill>
                  <a:srgbClr val="D12F1B"/>
                </a:solidFill>
                <a:latin typeface="Menlo" charset="0"/>
                <a:ea typeface="宋体" charset="-122"/>
              </a:rPr>
              <a:t>-Z]*)?)[?]?(.*) HTTP/1"</a:t>
            </a:r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;</a:t>
            </a:r>
            <a:endParaRPr lang="zh-CN" altLang="zh-CN" sz="1400" kern="100" dirty="0">
              <a:latin typeface="Times New Roman" charset="0"/>
              <a:ea typeface="宋体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    </a:t>
            </a:r>
            <a:r>
              <a:rPr lang="en-US" altLang="zh-CN" kern="0" dirty="0">
                <a:solidFill>
                  <a:srgbClr val="703DAA"/>
                </a:solidFill>
                <a:latin typeface="Menlo" charset="0"/>
                <a:ea typeface="宋体" charset="-122"/>
              </a:rPr>
              <a:t>regex</a:t>
            </a:r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 r(pattern);</a:t>
            </a:r>
            <a:endParaRPr lang="zh-CN" altLang="zh-CN" sz="1400" kern="100" dirty="0">
              <a:latin typeface="Times New Roman" charset="0"/>
              <a:ea typeface="宋体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    </a:t>
            </a:r>
            <a:r>
              <a:rPr lang="en-US" altLang="zh-CN" kern="0" dirty="0" err="1">
                <a:solidFill>
                  <a:srgbClr val="703DAA"/>
                </a:solidFill>
                <a:latin typeface="Menlo" charset="0"/>
                <a:ea typeface="宋体" charset="-122"/>
              </a:rPr>
              <a:t>smatch</a:t>
            </a:r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 mas;</a:t>
            </a:r>
            <a:endParaRPr lang="zh-CN" altLang="zh-CN" sz="1400" kern="100" dirty="0">
              <a:latin typeface="Times New Roman" charset="0"/>
              <a:ea typeface="宋体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    </a:t>
            </a:r>
            <a:r>
              <a:rPr lang="en-US" altLang="zh-CN" kern="0" dirty="0" err="1">
                <a:solidFill>
                  <a:srgbClr val="3E1E81"/>
                </a:solidFill>
                <a:latin typeface="Menlo" charset="0"/>
                <a:ea typeface="宋体" charset="-122"/>
              </a:rPr>
              <a:t>regex_search</a:t>
            </a:r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Menlo" charset="0"/>
                <a:ea typeface="宋体" charset="-122"/>
              </a:rPr>
              <a:t>src,mas,r</a:t>
            </a:r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);</a:t>
            </a:r>
            <a:endParaRPr lang="zh-CN" altLang="zh-CN" sz="1400" kern="100" dirty="0">
              <a:latin typeface="Times New Roman" charset="0"/>
              <a:ea typeface="宋体" charset="-122"/>
            </a:endParaRPr>
          </a:p>
          <a:p>
            <a:pPr indent="330200"/>
            <a:r>
              <a:rPr lang="en-US" altLang="zh-CN" kern="0" dirty="0">
                <a:solidFill>
                  <a:srgbClr val="BA2DA2"/>
                </a:solidFill>
                <a:latin typeface="Menlo" charset="0"/>
                <a:ea typeface="宋体" charset="-122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(mas[0] == </a:t>
            </a:r>
            <a:r>
              <a:rPr lang="en-US" altLang="zh-CN" kern="0" dirty="0">
                <a:solidFill>
                  <a:srgbClr val="272AD8"/>
                </a:solidFill>
                <a:latin typeface="Menlo" charset="0"/>
                <a:ea typeface="宋体" charset="-122"/>
              </a:rPr>
              <a:t>0</a:t>
            </a:r>
            <a:r>
              <a:rPr lang="en-US" altLang="zh-CN" kern="0" dirty="0" smtClean="0">
                <a:solidFill>
                  <a:srgbClr val="000000"/>
                </a:solidFill>
                <a:latin typeface="Menlo" charset="0"/>
                <a:ea typeface="宋体" charset="-122"/>
              </a:rPr>
              <a:t>)……</a:t>
            </a:r>
            <a:r>
              <a:rPr lang="zh-CN" altLang="en-US" kern="0" dirty="0" smtClean="0">
                <a:solidFill>
                  <a:srgbClr val="000000"/>
                </a:solidFill>
                <a:latin typeface="Menlo" charset="0"/>
                <a:ea typeface="宋体" charset="-122"/>
              </a:rPr>
              <a:t>省略</a:t>
            </a:r>
            <a:endParaRPr lang="zh-CN" altLang="zh-CN" sz="1400" kern="100" dirty="0">
              <a:latin typeface="Times New Roman" charset="0"/>
              <a:ea typeface="宋体" charset="-122"/>
            </a:endParaRPr>
          </a:p>
          <a:p>
            <a:pPr indent="304800">
              <a:spcAft>
                <a:spcPts val="0"/>
              </a:spcAft>
            </a:pPr>
            <a:r>
              <a:rPr lang="en-US" altLang="zh-CN" dirty="0">
                <a:solidFill>
                  <a:srgbClr val="BA2DA2"/>
                </a:solidFill>
                <a:latin typeface="Menlo" charset="0"/>
                <a:ea typeface="宋体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宋体" charset="-122"/>
              </a:rPr>
              <a:t>(mas[1] != </a:t>
            </a:r>
            <a:r>
              <a:rPr lang="en-US" altLang="zh-CN" dirty="0">
                <a:solidFill>
                  <a:srgbClr val="D12F1B"/>
                </a:solidFill>
                <a:latin typeface="Menlo" charset="0"/>
                <a:ea typeface="宋体" charset="-122"/>
              </a:rPr>
              <a:t>"GET</a:t>
            </a:r>
            <a:r>
              <a:rPr lang="en-US" altLang="zh-CN" dirty="0" smtClean="0">
                <a:solidFill>
                  <a:srgbClr val="D12F1B"/>
                </a:solidFill>
                <a:latin typeface="Menlo" charset="0"/>
                <a:ea typeface="宋体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Menlo" charset="0"/>
                <a:ea typeface="宋体" charset="-122"/>
              </a:rPr>
              <a:t>)……</a:t>
            </a:r>
            <a:r>
              <a:rPr lang="zh-CN" altLang="en-US" dirty="0" smtClean="0">
                <a:solidFill>
                  <a:srgbClr val="000000"/>
                </a:solidFill>
                <a:latin typeface="Menlo" charset="0"/>
                <a:ea typeface="宋体" charset="-122"/>
              </a:rPr>
              <a:t>省略</a:t>
            </a:r>
            <a:endParaRPr lang="zh-CN" altLang="zh-CN" dirty="0">
              <a:solidFill>
                <a:srgbClr val="703DAA"/>
              </a:solidFill>
              <a:latin typeface="Menlo" charset="0"/>
              <a:ea typeface="宋体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宋体" charset="-122"/>
                <a:ea typeface="宋体" charset="-122"/>
                <a:cs typeface="Times New Roman" charset="0"/>
              </a:rPr>
              <a:t>……</a:t>
            </a:r>
            <a:r>
              <a:rPr lang="zh-CN" altLang="en-US" kern="100" dirty="0" smtClean="0">
                <a:latin typeface="宋体" charset="-122"/>
                <a:ea typeface="宋体" charset="-122"/>
                <a:cs typeface="Times New Roman" charset="0"/>
              </a:rPr>
              <a:t>省略</a:t>
            </a:r>
            <a:endParaRPr lang="zh-CN" altLang="zh-CN" sz="1400" kern="100" dirty="0">
              <a:latin typeface="Times New Roman" charset="0"/>
              <a:ea typeface="宋体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Menlo" charset="0"/>
                <a:ea typeface="宋体" charset="-122"/>
              </a:rPr>
              <a:t>}</a:t>
            </a:r>
            <a:endParaRPr lang="zh-CN" altLang="zh-CN" sz="1400" kern="100" dirty="0">
              <a:effectLst/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2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如何更有效地传输大数据和大文件 </a:t>
            </a:r>
            <a:r>
              <a:rPr lang="zh-CN" altLang="en-US" dirty="0"/>
              <a:t>？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7347" y="2795191"/>
            <a:ext cx="8118358" cy="25197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7347" y="1651763"/>
            <a:ext cx="8952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ea typeface="宋体" charset="-122"/>
                <a:cs typeface="Times New Roman" charset="0"/>
              </a:rPr>
              <a:t>因为我们知道</a:t>
            </a:r>
            <a:r>
              <a:rPr lang="en-US" altLang="zh-CN" kern="100" dirty="0">
                <a:ea typeface="宋体" charset="-122"/>
                <a:cs typeface="Times New Roman" charset="0"/>
              </a:rPr>
              <a:t>TCP </a:t>
            </a:r>
            <a:r>
              <a:rPr lang="zh-CN" altLang="zh-CN" kern="100" dirty="0">
                <a:ea typeface="宋体" charset="-122"/>
                <a:cs typeface="Times New Roman" charset="0"/>
              </a:rPr>
              <a:t>是一个</a:t>
            </a:r>
            <a:r>
              <a:rPr lang="zh-CN" altLang="zh-CN" kern="100" dirty="0" smtClean="0">
                <a:ea typeface="宋体" charset="-122"/>
                <a:cs typeface="Times New Roman" charset="0"/>
              </a:rPr>
              <a:t>基于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数据</a:t>
            </a:r>
            <a:r>
              <a:rPr lang="zh-CN" altLang="zh-CN" kern="100" dirty="0" smtClean="0">
                <a:ea typeface="宋体" charset="-122"/>
                <a:cs typeface="Times New Roman" charset="0"/>
              </a:rPr>
              <a:t>流</a:t>
            </a:r>
            <a:r>
              <a:rPr lang="zh-CN" altLang="zh-CN" kern="100" dirty="0">
                <a:ea typeface="宋体" charset="-122"/>
                <a:cs typeface="Times New Roman" charset="0"/>
              </a:rPr>
              <a:t>的传输服务，“流”意味着</a:t>
            </a:r>
            <a:r>
              <a:rPr lang="en-US" altLang="zh-CN" kern="100" dirty="0">
                <a:ea typeface="宋体" charset="-122"/>
                <a:cs typeface="Times New Roman" charset="0"/>
              </a:rPr>
              <a:t>TCP </a:t>
            </a:r>
            <a:r>
              <a:rPr lang="zh-CN" altLang="zh-CN" kern="100" dirty="0">
                <a:ea typeface="宋体" charset="-122"/>
                <a:cs typeface="Times New Roman" charset="0"/>
              </a:rPr>
              <a:t>所传输的数据是没有边界的，而</a:t>
            </a:r>
            <a:r>
              <a:rPr lang="en-US" altLang="zh-CN" kern="100" dirty="0">
                <a:ea typeface="宋体" charset="-122"/>
                <a:cs typeface="Times New Roman" charset="0"/>
              </a:rPr>
              <a:t> UDP</a:t>
            </a:r>
            <a:r>
              <a:rPr lang="zh-CN" altLang="zh-CN" kern="100" dirty="0">
                <a:ea typeface="宋体" charset="-122"/>
                <a:cs typeface="Times New Roman" charset="0"/>
              </a:rPr>
              <a:t>所提供的基于消息的传输服务所传输的数据是有边界的。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154</TotalTime>
  <Words>581</Words>
  <Application>Microsoft Macintosh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DengXian</vt:lpstr>
      <vt:lpstr>Menlo</vt:lpstr>
      <vt:lpstr>Microsoft YaHei</vt:lpstr>
      <vt:lpstr>Times New Roman</vt:lpstr>
      <vt:lpstr>Trebuchet MS</vt:lpstr>
      <vt:lpstr>Wingdings 3</vt:lpstr>
      <vt:lpstr>方正姚体</vt:lpstr>
      <vt:lpstr>华文新魏</vt:lpstr>
      <vt:lpstr>宋体</vt:lpstr>
      <vt:lpstr>facet</vt:lpstr>
      <vt:lpstr>基于TCP 的HTTP 服务器</vt:lpstr>
      <vt:lpstr>HTTP服务器的UML类图</vt:lpstr>
      <vt:lpstr>HttpServer/HttpClient 函数调用关系</vt:lpstr>
      <vt:lpstr>通过select实现多路I/O复用</vt:lpstr>
      <vt:lpstr>通过select实现多路I/O复用</vt:lpstr>
      <vt:lpstr>通过select实现connect跨平台超时处理 </vt:lpstr>
      <vt:lpstr>利用多线程处理解决高并发 </vt:lpstr>
      <vt:lpstr>http协议报文内容的规则处理 </vt:lpstr>
      <vt:lpstr>如何更有效地传输大数据和大文件 ？</vt:lpstr>
      <vt:lpstr>如何更有效地传输大数据和大文件 ？</vt:lpstr>
      <vt:lpstr>TCP粘包和拆包产生的原因 </vt:lpstr>
      <vt:lpstr>TCP粘包和拆包的解决策略 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基于TCP 的HTTP 服务器</dc:title>
  <dc:creator>zhou_jianwen</dc:creator>
  <cp:lastModifiedBy>zhou_jianwen</cp:lastModifiedBy>
  <cp:revision>8</cp:revision>
  <dcterms:created xsi:type="dcterms:W3CDTF">2018-06-02T04:48:30Z</dcterms:created>
  <dcterms:modified xsi:type="dcterms:W3CDTF">2018-06-04T01:50:27Z</dcterms:modified>
</cp:coreProperties>
</file>