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99" r:id="rId3"/>
    <p:sldId id="400" r:id="rId5"/>
    <p:sldId id="401" r:id="rId6"/>
    <p:sldId id="402" r:id="rId7"/>
    <p:sldId id="403" r:id="rId8"/>
    <p:sldId id="404" r:id="rId9"/>
    <p:sldId id="424" r:id="rId10"/>
    <p:sldId id="405" r:id="rId11"/>
    <p:sldId id="406" r:id="rId12"/>
    <p:sldId id="416" r:id="rId13"/>
    <p:sldId id="382" r:id="rId14"/>
    <p:sldId id="259" r:id="rId15"/>
    <p:sldId id="407" r:id="rId16"/>
    <p:sldId id="408" r:id="rId17"/>
    <p:sldId id="413" r:id="rId18"/>
    <p:sldId id="414" r:id="rId19"/>
    <p:sldId id="3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8" y="984"/>
      </p:cViewPr>
      <p:guideLst>
        <p:guide orient="horz" pos="2160"/>
        <p:guide pos="3792"/>
        <p:guide pos="384"/>
        <p:guide pos="605"/>
        <p:guide pos="7296"/>
        <p:guide pos="7080"/>
        <p:guide orient="horz" pos="895"/>
        <p:guide orient="horz" pos="3888"/>
        <p:guide orient="horz" pos="1221"/>
        <p:guide pos="6984"/>
        <p:guide orient="horz" pos="19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43">
        <p15:prstTrans prst="pageCurlDouble"/>
      </p:transition>
    </mc:Choice>
    <mc:Fallback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13751" y="2641046"/>
            <a:ext cx="4297680" cy="9728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F2E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餐饮管理系统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7F2E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13646" y="3941246"/>
            <a:ext cx="4450080" cy="51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Segoe UI Semilight" panose="020B0402040204020203" pitchFamily="34" charset="0"/>
              </a:rPr>
              <a:t>小组成员：罗昊炜、涂晴昊、周嘉莹、李旭芸、郑雅璐、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Segoe UI Semilight" panose="020B0402040204020203" pitchFamily="34" charset="0"/>
              </a:rPr>
              <a:t>龚龑、杨耀坤、施天宇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Segoe UI Semilight" panose="020B0402040204020203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1679575"/>
            <a:ext cx="12192000" cy="476758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/>
          <p:nvPr/>
        </p:nvSpPr>
        <p:spPr>
          <a:xfrm>
            <a:off x="3876717" y="370935"/>
            <a:ext cx="4413267" cy="963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3200" kern="1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软件系统设计</a:t>
            </a:r>
            <a:endParaRPr lang="en-GB" altLang="zh-CN" sz="32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6947" y="3250749"/>
            <a:ext cx="1587260" cy="8367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餐饮管理系统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2705" y="2600894"/>
            <a:ext cx="1512496" cy="6498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95733" y="4073134"/>
            <a:ext cx="1512496" cy="6498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83594" y="2741787"/>
            <a:ext cx="1213446" cy="3594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结账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472445" y="2741786"/>
            <a:ext cx="1213446" cy="3594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点餐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852674" y="2741789"/>
            <a:ext cx="1213446" cy="3594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检索产品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112355" y="4237041"/>
            <a:ext cx="1213446" cy="3594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产品管理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89713" y="4225540"/>
            <a:ext cx="1213446" cy="3594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顾客管理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887197" y="4234165"/>
            <a:ext cx="1213446" cy="3594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订单处理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94476" y="3331792"/>
            <a:ext cx="1512496" cy="6498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VIP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86703" y="3500670"/>
            <a:ext cx="1213446" cy="3594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8141" y="2273061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itchFamily="2" charset="0"/>
                <a:ea typeface="Roboto" pitchFamily="2" charset="0"/>
              </a:rPr>
              <a:t>01</a:t>
            </a:r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479" y="2024695"/>
            <a:ext cx="5473144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|</a:t>
            </a:r>
            <a:r>
              <a:rPr lang="zh-CN" altLang="zh-CN" sz="2400" dirty="0" smtClean="0"/>
              <a:t>接口</a:t>
            </a:r>
            <a:r>
              <a:rPr lang="zh-CN" altLang="en-US" sz="2400" dirty="0" smtClean="0"/>
              <a:t>说明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zh-CN" altLang="zh-CN" dirty="0"/>
              <a:t>服务器端通过调用函数来完成数据库的增删改查工作。服务端也能通过通信接口向服务器发出请求，并接受服务器的请求响应，从而实现点菜，结账等功能。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4390" y="3954300"/>
            <a:ext cx="8315876" cy="226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|</a:t>
            </a:r>
            <a:r>
              <a:rPr lang="zh-CN" altLang="zh-CN" sz="2400" dirty="0" smtClean="0"/>
              <a:t>通信方式</a:t>
            </a:r>
            <a:endParaRPr lang="en-US" altLang="zh-CN" sz="2400" dirty="0" smtClean="0"/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zh-CN" altLang="zh-CN" dirty="0"/>
              <a:t>客户端与服务器端通信接口：遵循网络协议，满足局域网的通信需求。同时</a:t>
            </a:r>
            <a:endParaRPr lang="zh-CN" altLang="zh-CN" dirty="0"/>
          </a:p>
          <a:p>
            <a:r>
              <a:rPr lang="zh-CN" altLang="zh-CN" dirty="0"/>
              <a:t>通过约定请求的消息类型，用于区分不同请求的解析方式与调用不同的方法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服务器端与</a:t>
            </a:r>
            <a:r>
              <a:rPr lang="en-US" altLang="zh-CN" dirty="0"/>
              <a:t>SQlite</a:t>
            </a:r>
            <a:r>
              <a:rPr lang="zh-CN" altLang="zh-CN" dirty="0"/>
              <a:t>数据库通信接口：利用</a:t>
            </a:r>
            <a:r>
              <a:rPr lang="en-US" altLang="zh-CN" dirty="0"/>
              <a:t>Qt</a:t>
            </a:r>
            <a:r>
              <a:rPr lang="zh-CN" altLang="zh-CN" dirty="0"/>
              <a:t>与</a:t>
            </a:r>
            <a:r>
              <a:rPr lang="en-US" altLang="zh-CN" dirty="0"/>
              <a:t>SQlite</a:t>
            </a:r>
            <a:r>
              <a:rPr lang="zh-CN" altLang="zh-CN" dirty="0"/>
              <a:t>数据库进行通信，同时构建</a:t>
            </a:r>
            <a:r>
              <a:rPr lang="en-US" altLang="zh-CN" dirty="0"/>
              <a:t>SQL</a:t>
            </a:r>
            <a:r>
              <a:rPr lang="zh-CN" altLang="zh-CN" dirty="0"/>
              <a:t>类用于与数据库交互。</a:t>
            </a:r>
            <a:r>
              <a:rPr lang="en-US" altLang="zh-CN" dirty="0"/>
              <a:t>SQL</a:t>
            </a:r>
            <a:r>
              <a:rPr lang="zh-CN" altLang="zh-CN" dirty="0"/>
              <a:t>类中根据不同的功能提供数据库信息的增加、删除、更改、查询功能。实际调用时，使用</a:t>
            </a:r>
            <a:r>
              <a:rPr lang="en-US" altLang="zh-CN" dirty="0"/>
              <a:t>SQL</a:t>
            </a:r>
            <a:r>
              <a:rPr lang="zh-CN" altLang="zh-CN" dirty="0"/>
              <a:t>的单例化实例。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53546" y="4733395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Roboto" pitchFamily="2" charset="0"/>
                <a:ea typeface="Roboto" pitchFamily="2" charset="0"/>
              </a:rPr>
              <a:t>02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/>
          <p:nvPr/>
        </p:nvSpPr>
        <p:spPr>
          <a:xfrm>
            <a:off x="3812875" y="303626"/>
            <a:ext cx="4468483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3200" kern="100" dirty="0"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关键</a:t>
            </a:r>
            <a:r>
              <a:rPr lang="zh-CN" altLang="zh-CN" sz="32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技术设计</a:t>
            </a:r>
            <a:r>
              <a:rPr lang="en-US" altLang="zh-CN" sz="24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——</a:t>
            </a:r>
            <a:r>
              <a:rPr lang="zh-CN" altLang="en-US" sz="24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接口设计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821886" y="1615291"/>
            <a:ext cx="3349489" cy="48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本系统采用三层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C/S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架构，系统分为客户端（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Client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）和服务器端（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Server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）两个部分，根据登录号的不同，客户端会把用户区分为管理员或顾客。在服务器端中，响应监听对客户端的请求进行回复。客户端中，客户可以利用图形界面发起请求，客户端会根据服务器的返回信息进行提示，从而完成与客户的交互过程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1" name="组合 19"/>
          <p:cNvGrpSpPr/>
          <p:nvPr/>
        </p:nvGrpSpPr>
        <p:grpSpPr bwMode="auto">
          <a:xfrm>
            <a:off x="5269662" y="4476909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3" name="Group 22"/>
            <p:cNvGrpSpPr/>
            <p:nvPr/>
          </p:nvGrpSpPr>
          <p:grpSpPr bwMode="auto">
            <a:xfrm>
              <a:off x="219119" y="227439"/>
              <a:ext cx="354646" cy="342557"/>
              <a:chOff x="0" y="0"/>
              <a:chExt cx="439257" cy="424283"/>
            </a:xfrm>
            <a:grpFill/>
          </p:grpSpPr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8" name="组合 18"/>
          <p:cNvGrpSpPr/>
          <p:nvPr/>
        </p:nvGrpSpPr>
        <p:grpSpPr bwMode="auto">
          <a:xfrm>
            <a:off x="533760" y="3521085"/>
            <a:ext cx="595313" cy="598885"/>
            <a:chOff x="0" y="0"/>
            <a:chExt cx="792885" cy="797434"/>
          </a:xfrm>
          <a:solidFill>
            <a:srgbClr val="FF6699"/>
          </a:solidFill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Freeform 35"/>
            <p:cNvSpPr>
              <a:spLocks noEditPoints="1" noChangeArrowheads="1"/>
            </p:cNvSpPr>
            <p:nvPr/>
          </p:nvSpPr>
          <p:spPr bwMode="auto">
            <a:xfrm>
              <a:off x="185871" y="256657"/>
              <a:ext cx="421143" cy="284121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1" name="矩形 67"/>
          <p:cNvSpPr>
            <a:spLocks noChangeArrowheads="1"/>
          </p:cNvSpPr>
          <p:nvPr/>
        </p:nvSpPr>
        <p:spPr bwMode="auto">
          <a:xfrm>
            <a:off x="8870270" y="25721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8870270" y="2848404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3" name="矩形 69"/>
          <p:cNvSpPr>
            <a:spLocks noChangeArrowheads="1"/>
          </p:cNvSpPr>
          <p:nvPr/>
        </p:nvSpPr>
        <p:spPr bwMode="auto">
          <a:xfrm>
            <a:off x="8870270" y="354372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870270" y="3821145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5" name="矩形 71"/>
          <p:cNvSpPr>
            <a:spLocks noChangeArrowheads="1"/>
          </p:cNvSpPr>
          <p:nvPr/>
        </p:nvSpPr>
        <p:spPr bwMode="auto">
          <a:xfrm>
            <a:off x="8870270" y="45152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8870270" y="4781979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grpSp>
        <p:nvGrpSpPr>
          <p:cNvPr id="77" name="组合 17"/>
          <p:cNvGrpSpPr/>
          <p:nvPr/>
        </p:nvGrpSpPr>
        <p:grpSpPr bwMode="auto">
          <a:xfrm>
            <a:off x="5209277" y="2640337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9" name="任意多边形 75"/>
            <p:cNvSpPr>
              <a:spLocks noChangeArrowheads="1"/>
            </p:cNvSpPr>
            <p:nvPr/>
          </p:nvSpPr>
          <p:spPr bwMode="auto">
            <a:xfrm>
              <a:off x="125808" y="205049"/>
              <a:ext cx="541268" cy="387337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375472" y="558487"/>
            <a:ext cx="4647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176655"/>
            <a:r>
              <a:rPr lang="zh-CN" altLang="zh-CN" sz="3200" kern="100" dirty="0"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关键技术设计</a:t>
            </a:r>
            <a:r>
              <a:rPr lang="en-US" altLang="zh-CN" sz="24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——</a:t>
            </a: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整体架构设计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78" y="1686554"/>
            <a:ext cx="7258050" cy="429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7F2E30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Part.4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7F2E30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84518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产品测试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ctr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产品测试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2090420"/>
            <a:ext cx="2449830" cy="19399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71880" y="1308100"/>
            <a:ext cx="2037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服务端截图展示</a:t>
            </a:r>
            <a:endParaRPr lang="zh-CN" altLang="en-US" b="1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1899920"/>
            <a:ext cx="6671310" cy="403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产品测试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71880" y="1308100"/>
            <a:ext cx="2037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服务端截图展示</a:t>
            </a:r>
            <a:endParaRPr lang="zh-CN" altLang="en-US" b="1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0" y="1945640"/>
            <a:ext cx="6483350" cy="3716655"/>
          </a:xfrm>
          <a:prstGeom prst="rect">
            <a:avLst/>
          </a:prstGeom>
        </p:spPr>
      </p:pic>
      <p:pic>
        <p:nvPicPr>
          <p:cNvPr id="8" name="图片 5"/>
          <p:cNvPicPr>
            <a:picLocks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10" y="2045335"/>
            <a:ext cx="2322830" cy="253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产品测试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71880" y="1308100"/>
            <a:ext cx="2037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客户端截图展示</a:t>
            </a:r>
            <a:endParaRPr lang="zh-CN" altLang="en-US" b="1"/>
          </a:p>
        </p:txBody>
      </p:sp>
      <p:pic>
        <p:nvPicPr>
          <p:cNvPr id="7" name="图片 4"/>
          <p:cNvPicPr>
            <a:picLocks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2284095"/>
            <a:ext cx="2910205" cy="2012950"/>
          </a:xfrm>
          <a:prstGeom prst="rect">
            <a:avLst/>
          </a:prstGeom>
        </p:spPr>
      </p:pic>
      <p:pic>
        <p:nvPicPr>
          <p:cNvPr id="43013" name="Picture 5" descr="C:\Users\admin\Documents\Tencent Files\1379612504\Image\Group\AAGKF90SWF0SY{ML2L~JWJD.jpg"/>
          <p:cNvPicPr>
            <a:picLocks noChangeAspect="1" noChangeArrowheads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37915" y="1420495"/>
            <a:ext cx="3743960" cy="5110480"/>
          </a:xfrm>
          <a:prstGeom prst="rect">
            <a:avLst/>
          </a:prstGeom>
          <a:noFill/>
        </p:spPr>
      </p:pic>
      <p:pic>
        <p:nvPicPr>
          <p:cNvPr id="8" name="Picture Placeholder 7" descr="K(M3JBMJ)H{5D]5PBV72[)O"/>
          <p:cNvPicPr>
            <a:picLocks noChangeAspect="1"/>
          </p:cNvPicPr>
          <p:nvPr>
            <p:ph type="pic" sz="quarter" idx="12"/>
          </p:nvPr>
        </p:nvPicPr>
        <p:blipFill>
          <a:blip r:embed="rId4"/>
          <a:stretch>
            <a:fillRect/>
          </a:stretch>
        </p:blipFill>
        <p:spPr>
          <a:xfrm>
            <a:off x="7607300" y="1420495"/>
            <a:ext cx="4216400" cy="511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5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176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系统概述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849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176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需求分析</a:t>
            </a:r>
            <a:endParaRPr kumimoji="0" lang="zh-CN" alt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176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产品测试</a:t>
            </a:r>
            <a:endParaRPr kumimoji="0" lang="zh-CN" alt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176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架构设计</a:t>
            </a:r>
            <a:endParaRPr kumimoji="0" lang="zh-CN" alt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bldLvl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7F2E30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Part.1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7F2E30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52" name="Subtitle 9"/>
          <p:cNvSpPr txBox="1"/>
          <p:nvPr/>
        </p:nvSpPr>
        <p:spPr>
          <a:xfrm>
            <a:off x="4223792" y="3535330"/>
            <a:ext cx="3744416" cy="117411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系统概述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ctr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系统概述</a:t>
            </a:r>
            <a:endParaRPr kumimoji="0" lang="zh-CN" altLang="en-GB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413833" y="4588323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2420373" y="4675769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/>
              </a:rPr>
              <a:t>02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/>
            </a:endParaRP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8944283" y="3179576"/>
            <a:ext cx="2580184" cy="3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标题文字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9104666" y="3707077"/>
            <a:ext cx="2259418" cy="7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add your words 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according to your need to draw the text box size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2420377" y="2591248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+mn-ea"/>
              <a:cs typeface="+mn-cs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2425484" y="2678694"/>
            <a:ext cx="460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/>
              </a:rPr>
              <a:t>01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36289" y="2591447"/>
            <a:ext cx="639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目的：方便各个餐饮商家为顾客提供服务，减少商家服务成本，提高服务效率，也为顾客节省时间与精力。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36288" y="4588522"/>
            <a:ext cx="59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范围：各式餐厅，饮料店，甜品店，顾客。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7F2E30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Part.2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7F2E30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84518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需求分析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ctr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需求分析</a:t>
            </a:r>
            <a:endParaRPr kumimoji="0" lang="zh-CN" altLang="en-GB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6" name="Shape 1541"/>
          <p:cNvSpPr txBox="1"/>
          <p:nvPr/>
        </p:nvSpPr>
        <p:spPr>
          <a:xfrm>
            <a:off x="1814830" y="2225040"/>
            <a:ext cx="9019540" cy="2258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客户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）查看菜品信息的功能。访问点餐系统，查看菜品信息，按关键词搜索菜品，按照菜品类目查看菜品。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）下订单的功能。将喜欢的菜品加入订单，订单中的餐品提供删除功能，可向商家发布订单。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）订单查看的功能。下单后仍可查看点单记录信息。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）在线支付功能。下达订单后，用户可选在线支付。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）可选择是否成为vip客户。注册点餐系统账户并填写信息即可成为vip客户。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</p:txBody>
      </p:sp>
      <p:sp>
        <p:nvSpPr>
          <p:cNvPr id="7" name="Shape 1544"/>
          <p:cNvSpPr/>
          <p:nvPr/>
        </p:nvSpPr>
        <p:spPr>
          <a:xfrm flipH="1">
            <a:off x="1142102" y="2224933"/>
            <a:ext cx="566175" cy="566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031D05"/>
          </a:solidFill>
          <a:ln>
            <a:solidFill>
              <a:srgbClr val="363636"/>
            </a:solidFill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231D1F"/>
              </a:solidFill>
              <a:effectLst/>
              <a:uLnTx/>
              <a:uFillTx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" name="Shape 1545"/>
          <p:cNvSpPr/>
          <p:nvPr/>
        </p:nvSpPr>
        <p:spPr>
          <a:xfrm flipH="1">
            <a:off x="1142185" y="4734353"/>
            <a:ext cx="408884" cy="4998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031D05"/>
          </a:solidFill>
          <a:ln>
            <a:solidFill>
              <a:srgbClr val="363636"/>
            </a:solidFill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" name="Shape 1541"/>
          <p:cNvSpPr txBox="1"/>
          <p:nvPr/>
        </p:nvSpPr>
        <p:spPr>
          <a:xfrm>
            <a:off x="1814830" y="4734560"/>
            <a:ext cx="8413115" cy="1991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商家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）餐品信息发布管理功能。可以根据季节以及菜品热度的改变随时添加、删除菜品或更改菜品信息。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）订单管理功能。可查看客户下达的订单并进行相应的处理操作。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方正兰亭黑_GBK" panose="02000000000000000000" pitchFamily="2" charset="-122"/>
              </a:rPr>
              <a:t>）查看当日流水。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方正兰亭黑_GBK" panose="02000000000000000000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142365" y="1421130"/>
            <a:ext cx="31388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功能性需求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需求分析</a:t>
            </a:r>
            <a:endParaRPr kumimoji="0" lang="zh-CN" altLang="en-GB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142365" y="1421130"/>
            <a:ext cx="3138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用例图：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943100"/>
            <a:ext cx="7597775" cy="47174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724668" y="3027630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316584" y="4289097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697181" y="5398324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1576455" y="4776505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648414" y="4807199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9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1766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需求分析</a:t>
            </a:r>
            <a:endParaRPr kumimoji="0" lang="zh-CN" altLang="en-GB" sz="3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1865" y="1467485"/>
            <a:ext cx="33407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非功能性需求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371340" y="2121535"/>
            <a:ext cx="74561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r>
              <a:rPr lang="zh-CN" altLang="en-US" sz="1600" b="1" dirty="0">
                <a:solidFill>
                  <a:prstClr val="black"/>
                </a:solidFill>
                <a:latin typeface="+mj-ea"/>
                <a:ea typeface="+mj-ea"/>
              </a:rPr>
              <a:t>）性能场景：页面响应时间低于</a:t>
            </a:r>
            <a:r>
              <a:rPr lang="en-US" altLang="zh-CN" sz="1600" b="1" dirty="0">
                <a:solidFill>
                  <a:prstClr val="black"/>
                </a:solidFill>
                <a:latin typeface="+mj-ea"/>
                <a:ea typeface="+mj-ea"/>
              </a:rPr>
              <a:t>5</a:t>
            </a:r>
            <a:r>
              <a:rPr lang="zh-CN" altLang="en-US" sz="1600" b="1" dirty="0">
                <a:solidFill>
                  <a:prstClr val="black"/>
                </a:solidFill>
                <a:latin typeface="+mj-ea"/>
                <a:ea typeface="+mj-ea"/>
              </a:rPr>
              <a:t>秒，系统服务对象为客户和商家，这些使用者大多对网络操作很熟悉，同时对界面响应时间很敏感，如果响应时间太长会影响体验，让使用者失去信心，不利于系统的推广。</a:t>
            </a:r>
            <a:endParaRPr lang="zh-CN" altLang="en-US" sz="16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（2）安全性场景：应用三层C/S架构，数据库信息应便于管理，尽量减少开发维护成本，保证信息安全性。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3）易用性场景：用户希望在运行时能尽快取消某操作使错误降到最低，虽然使用者具有一定的计算机操作知识，但仍要求用户界面友好、美观、易操作，要求具有基本电脑操作知识的人，可以根据良好的界面设计迅速学会使用方法。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）可用性场景：在正常工作时间内，系统必须具有极高的可用性，保证出现故障几率最低。出现故障时系统有相应的处理机制。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）使用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SQlite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进行数据库管理。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7F2E30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Part.3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7F2E30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58928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TIMING" val="|0.3|0.8|4.7|0.8"/>
</p:tagLst>
</file>

<file path=ppt/tags/tag2.xml><?xml version="1.0" encoding="utf-8"?>
<p:tagLst xmlns:p="http://schemas.openxmlformats.org/presentationml/2006/main">
  <p:tag name="TIMING" val="|0.6"/>
</p:tagLst>
</file>

<file path=ppt/tags/tag3.xml><?xml version="1.0" encoding="utf-8"?>
<p:tagLst xmlns:p="http://schemas.openxmlformats.org/presentationml/2006/main">
  <p:tag name="TIMING" val="|0.4"/>
</p:tagLst>
</file>

<file path=ppt/tags/tag4.xml><?xml version="1.0" encoding="utf-8"?>
<p:tagLst xmlns:p="http://schemas.openxmlformats.org/presentationml/2006/main">
  <p:tag name="TIMING" val="|0.8"/>
</p:tagLst>
</file>

<file path=ppt/tags/tag5.xml><?xml version="1.0" encoding="utf-8"?>
<p:tagLst xmlns:p="http://schemas.openxmlformats.org/presentationml/2006/main">
  <p:tag name="TIMING" val="|0.3"/>
</p:tagLst>
</file>

<file path=ppt/tags/tag6.xml><?xml version="1.0" encoding="utf-8"?>
<p:tagLst xmlns:p="http://schemas.openxmlformats.org/presentationml/2006/main">
  <p:tag name="TIMING" val="|0.3"/>
</p:tagLst>
</file>

<file path=ppt/tags/tag7.xml><?xml version="1.0" encoding="utf-8"?>
<p:tagLst xmlns:p="http://schemas.openxmlformats.org/presentationml/2006/main">
  <p:tag name="TIMING" val="|0.1"/>
</p:tagLst>
</file>

<file path=ppt/tags/tag8.xml><?xml version="1.0" encoding="utf-8"?>
<p:tagLst xmlns:p="http://schemas.openxmlformats.org/presentationml/2006/main">
  <p:tag name="TIMING" val="|0.4"/>
</p:tagLst>
</file>

<file path=ppt/tags/tag9.xml><?xml version="1.0" encoding="utf-8"?>
<p:tagLst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1489</Words>
  <Application>WPS 演示</Application>
  <PresentationFormat>宽屏</PresentationFormat>
  <Paragraphs>179</Paragraphs>
  <Slides>17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Segoe UI Semilight</vt:lpstr>
      <vt:lpstr>幼圆</vt:lpstr>
      <vt:lpstr>Roboto</vt:lpstr>
      <vt:lpstr>Calibri</vt:lpstr>
      <vt:lpstr>方正兰亭超细黑简体</vt:lpstr>
      <vt:lpstr>黑体</vt:lpstr>
      <vt:lpstr>Arial</vt:lpstr>
      <vt:lpstr>Open Sans Light</vt:lpstr>
      <vt:lpstr>Open Sans</vt:lpstr>
      <vt:lpstr>Calibri</vt:lpstr>
      <vt:lpstr>Gill Sans</vt:lpstr>
      <vt:lpstr>Gill Sans MT</vt:lpstr>
      <vt:lpstr>FontAwesome</vt:lpstr>
      <vt:lpstr>方正兰亭黑_GBK</vt:lpstr>
      <vt:lpstr>Lato</vt:lpstr>
      <vt:lpstr>Times New Roman</vt:lpstr>
      <vt:lpstr>Kozuka Gothic Pro EL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dell</cp:lastModifiedBy>
  <cp:revision>1163</cp:revision>
  <dcterms:created xsi:type="dcterms:W3CDTF">2015-03-01T11:49:00Z</dcterms:created>
  <dcterms:modified xsi:type="dcterms:W3CDTF">2019-04-19T01:37:49Z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