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67" r:id="rId2"/>
    <p:sldId id="468" r:id="rId3"/>
    <p:sldId id="397" r:id="rId4"/>
    <p:sldId id="449" r:id="rId5"/>
    <p:sldId id="413" r:id="rId6"/>
    <p:sldId id="452" r:id="rId7"/>
    <p:sldId id="450" r:id="rId8"/>
    <p:sldId id="451" r:id="rId9"/>
    <p:sldId id="415" r:id="rId10"/>
    <p:sldId id="454" r:id="rId11"/>
    <p:sldId id="416" r:id="rId12"/>
    <p:sldId id="417" r:id="rId13"/>
    <p:sldId id="418" r:id="rId14"/>
    <p:sldId id="431" r:id="rId15"/>
    <p:sldId id="443" r:id="rId16"/>
    <p:sldId id="419" r:id="rId17"/>
    <p:sldId id="420" r:id="rId18"/>
    <p:sldId id="421" r:id="rId19"/>
    <p:sldId id="440" r:id="rId20"/>
    <p:sldId id="441" r:id="rId21"/>
    <p:sldId id="442" r:id="rId22"/>
    <p:sldId id="434" r:id="rId23"/>
    <p:sldId id="422" r:id="rId24"/>
    <p:sldId id="423" r:id="rId25"/>
    <p:sldId id="446" r:id="rId26"/>
    <p:sldId id="455" r:id="rId27"/>
    <p:sldId id="445" r:id="rId28"/>
    <p:sldId id="424" r:id="rId29"/>
    <p:sldId id="448" r:id="rId30"/>
    <p:sldId id="425" r:id="rId31"/>
    <p:sldId id="426" r:id="rId32"/>
    <p:sldId id="456" r:id="rId33"/>
    <p:sldId id="460" r:id="rId34"/>
    <p:sldId id="457" r:id="rId35"/>
    <p:sldId id="458" r:id="rId36"/>
    <p:sldId id="427" r:id="rId37"/>
    <p:sldId id="461" r:id="rId38"/>
    <p:sldId id="428" r:id="rId39"/>
    <p:sldId id="463" r:id="rId40"/>
    <p:sldId id="462" r:id="rId41"/>
    <p:sldId id="429" r:id="rId42"/>
    <p:sldId id="464" r:id="rId43"/>
    <p:sldId id="465" r:id="rId44"/>
    <p:sldId id="466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FF3399"/>
    <a:srgbClr val="FFCC99"/>
    <a:srgbClr val="FF3300"/>
    <a:srgbClr val="CCFFFF"/>
    <a:srgbClr val="CCECFF"/>
    <a:srgbClr val="CCCCFF"/>
    <a:srgbClr val="99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7197" autoAdjust="0"/>
  </p:normalViewPr>
  <p:slideViewPr>
    <p:cSldViewPr>
      <p:cViewPr varScale="1">
        <p:scale>
          <a:sx n="77" d="100"/>
          <a:sy n="77" d="100"/>
        </p:scale>
        <p:origin x="121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FB4FD2-40DE-4077-9F22-6A1ED43CA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指令信息的约定方法：先确定表示方式（哪些显式、哪些隐式），再进行编码（仅显式信息）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67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—</a:t>
            </a: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个因子着手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9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9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050A-F57A-40C0-9B1B-373CE1AC8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5888-32B9-4CAB-AF74-F9CAFEAEF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1C2F-8197-4EDA-89D9-CC230000E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90A0-C1D7-4D81-BC83-BB8B5B83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B6CB-6BFD-4E2B-B1E4-61114F34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85928-72D7-42F3-890C-59D38CD3E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82DC-BC2B-490B-872A-14D20A008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C57-9535-4CE0-B4EB-86CA6883D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525344"/>
            <a:ext cx="1187624" cy="288032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15D5-EFA9-4F76-9D3B-C25D31E19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6FE7-E0C2-4275-AC9D-E8EDB399D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4E53F5-CDC8-4E76-9FDD-E52403B1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ea typeface="华文行楷" pitchFamily="2" charset="-122"/>
              </a:rPr>
              <a:t>东南大学软件学院</a:t>
            </a: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419872" y="3573016"/>
            <a:ext cx="2304951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总复习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1" dirty="0">
                <a:solidFill>
                  <a:srgbClr val="FF3399"/>
                </a:solidFill>
              </a:rPr>
              <a:t>   ◇</a:t>
            </a:r>
            <a:r>
              <a:rPr lang="zh-CN" altLang="en-US" b="1" dirty="0">
                <a:solidFill>
                  <a:srgbClr val="FF3399"/>
                </a:solidFill>
              </a:rPr>
              <a:t>原码、补码、反码比较：</a:t>
            </a:r>
          </a:p>
          <a:p>
            <a:pPr marL="1973263" indent="-1973263"/>
            <a:r>
              <a:rPr lang="zh-CN" altLang="en-US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tx1"/>
                </a:solidFill>
              </a:rPr>
              <a:t>①机器数的</a:t>
            </a:r>
            <a:r>
              <a:rPr lang="zh-CN" altLang="en-US" b="1" u="sng" dirty="0">
                <a:solidFill>
                  <a:srgbClr val="990099"/>
                </a:solidFill>
              </a:rPr>
              <a:t>最高位</a:t>
            </a:r>
            <a:r>
              <a:rPr lang="zh-CN" altLang="en-US" b="1" dirty="0">
                <a:solidFill>
                  <a:schemeClr val="tx1"/>
                </a:solidFill>
              </a:rPr>
              <a:t>均为</a:t>
            </a:r>
            <a:r>
              <a:rPr lang="zh-CN" altLang="en-US" b="1" dirty="0">
                <a:solidFill>
                  <a:srgbClr val="990099"/>
                </a:solidFill>
              </a:rPr>
              <a:t>符号位</a:t>
            </a:r>
            <a:r>
              <a:rPr lang="en-US" altLang="zh-CN" b="1" dirty="0">
                <a:solidFill>
                  <a:schemeClr val="tx1"/>
                </a:solidFill>
              </a:rPr>
              <a:t>(0/1</a:t>
            </a:r>
            <a:r>
              <a:rPr lang="zh-CN" altLang="en-US" b="1" dirty="0">
                <a:solidFill>
                  <a:schemeClr val="tx1"/>
                </a:solidFill>
              </a:rPr>
              <a:t>表示正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en-US" b="1" dirty="0">
                <a:solidFill>
                  <a:schemeClr val="tx1"/>
                </a:solidFill>
              </a:rPr>
              <a:t>负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58888" y="3647526"/>
            <a:ext cx="7559675" cy="2517778"/>
            <a:chOff x="1258888" y="3125800"/>
            <a:chExt cx="7559675" cy="2517778"/>
          </a:xfrm>
        </p:grpSpPr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258888" y="3125800"/>
              <a:ext cx="7559675" cy="251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b="1" dirty="0">
                  <a:latin typeface="+mn-lt"/>
                </a:rPr>
                <a:t>原码</a:t>
              </a:r>
              <a:r>
                <a:rPr lang="zh-CN" altLang="en-US" sz="2000" b="1" dirty="0">
                  <a:solidFill>
                    <a:srgbClr val="FF3399"/>
                  </a:solidFill>
                  <a:latin typeface="+mn-lt"/>
                </a:rPr>
                <a:t>        无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                                                         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 dirty="0">
                  <a:latin typeface="+mn-lt"/>
                </a:rPr>
                <a:t>反码 </a:t>
              </a:r>
              <a:r>
                <a:rPr lang="zh-CN" altLang="en-US" sz="2000" b="1" dirty="0">
                  <a:solidFill>
                    <a:schemeClr val="tx1"/>
                  </a:solidFill>
                  <a:latin typeface="+mn-lt"/>
                </a:rPr>
                <a:t>       </a:t>
              </a:r>
              <a:r>
                <a:rPr lang="zh-CN" altLang="en-US" sz="2000" b="1" dirty="0">
                  <a:solidFill>
                    <a:srgbClr val="FF3399"/>
                  </a:solidFill>
                  <a:latin typeface="+mn-lt"/>
                </a:rPr>
                <a:t>无</a:t>
              </a:r>
              <a:r>
                <a:rPr lang="zh-CN" altLang="en-US" sz="2000" b="1" dirty="0">
                  <a:solidFill>
                    <a:schemeClr val="tx1"/>
                  </a:solidFill>
                  <a:latin typeface="+mn-lt"/>
                </a:rPr>
                <a:t>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1…10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                                                         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r>
                <a:rPr lang="zh-CN" altLang="en-US" sz="2000" b="1" dirty="0">
                  <a:latin typeface="+mn-lt"/>
                </a:rPr>
                <a:t>补码 </a:t>
              </a:r>
              <a:r>
                <a:rPr lang="zh-CN" altLang="en-US" sz="2000" b="1" dirty="0">
                  <a:solidFill>
                    <a:srgbClr val="FF3399"/>
                  </a:solidFill>
                  <a:latin typeface="+mn-lt"/>
                </a:rPr>
                <a:t>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endParaRPr lang="en-US" altLang="zh-CN" sz="2000" b="1" dirty="0">
                <a:solidFill>
                  <a:schemeClr val="tx1"/>
                </a:solidFill>
                <a:latin typeface="+mn-lt"/>
              </a:endParaRPr>
            </a:p>
            <a:p>
              <a:pPr>
                <a:lnSpc>
                  <a:spcPct val="190000"/>
                </a:lnSpc>
                <a:spcBef>
                  <a:spcPts val="600"/>
                </a:spcBef>
              </a:pPr>
              <a:r>
                <a:rPr lang="zh-CN" altLang="en-US" sz="2000" b="1" dirty="0">
                  <a:latin typeface="+mn-lt"/>
                </a:rPr>
                <a:t>真值</a:t>
              </a:r>
              <a:r>
                <a:rPr lang="zh-CN" altLang="en-US" sz="2000" b="1" dirty="0">
                  <a:solidFill>
                    <a:schemeClr val="tx1"/>
                  </a:solidFill>
                  <a:latin typeface="+mn-lt"/>
                </a:rPr>
                <a:t>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+mn-lt"/>
                </a:rPr>
                <a:t>n-1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      -(2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+mn-lt"/>
                </a:rPr>
                <a:t>n-1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-1)              -1              0             +1             +(2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+mn-lt"/>
                </a:rPr>
                <a:t>n-1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-1)</a:t>
              </a:r>
            </a:p>
          </p:txBody>
        </p:sp>
        <p:grpSp>
          <p:nvGrpSpPr>
            <p:cNvPr id="40" name="Group 34"/>
            <p:cNvGrpSpPr>
              <a:grpSpLocks/>
            </p:cNvGrpSpPr>
            <p:nvPr/>
          </p:nvGrpSpPr>
          <p:grpSpPr bwMode="auto">
            <a:xfrm>
              <a:off x="2409826" y="5070487"/>
              <a:ext cx="5976938" cy="144463"/>
              <a:chOff x="1609" y="2704"/>
              <a:chExt cx="3765" cy="91"/>
            </a:xfrm>
          </p:grpSpPr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1609" y="2795"/>
                <a:ext cx="37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</p:grpSp>
      </p:grp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79388" y="306896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b="1" dirty="0">
                <a:solidFill>
                  <a:schemeClr val="tx1"/>
                </a:solidFill>
              </a:rPr>
              <a:t>      ④</a:t>
            </a:r>
            <a:r>
              <a:rPr lang="zh-CN" altLang="en-US" b="1" dirty="0">
                <a:solidFill>
                  <a:schemeClr val="tx1"/>
                </a:solidFill>
              </a:rPr>
              <a:t>补码比原码、反码</a:t>
            </a:r>
            <a:r>
              <a:rPr lang="zh-CN" altLang="en-US" b="1" u="sng" dirty="0">
                <a:solidFill>
                  <a:schemeClr val="accent2"/>
                </a:solidFill>
              </a:rPr>
              <a:t>多表示</a:t>
            </a:r>
            <a:r>
              <a:rPr lang="zh-CN" altLang="en-US" b="1" dirty="0">
                <a:solidFill>
                  <a:schemeClr val="tx1"/>
                </a:solidFill>
              </a:rPr>
              <a:t>一个负数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1214414" y="5222534"/>
            <a:ext cx="7572428" cy="3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10800" rIns="18000" bIns="10800"/>
          <a:lstStyle/>
          <a:p>
            <a:r>
              <a:rPr lang="zh-CN" altLang="en-US" sz="2000" b="1" dirty="0">
                <a:solidFill>
                  <a:schemeClr val="accent2"/>
                </a:solidFill>
              </a:rPr>
              <a:t>移码</a:t>
            </a:r>
            <a:r>
              <a:rPr lang="zh-CN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zh-CN" sz="2000" b="1" dirty="0">
                <a:solidFill>
                  <a:srgbClr val="FF3399"/>
                </a:solidFill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</a:rPr>
              <a:t>0…00    </a:t>
            </a:r>
            <a:r>
              <a:rPr lang="en-US" altLang="zh-CN" sz="2000" b="1" dirty="0">
                <a:solidFill>
                  <a:srgbClr val="FF3399"/>
                </a:solidFill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</a:rPr>
              <a:t>0…01          </a:t>
            </a:r>
            <a:r>
              <a:rPr lang="en-US" altLang="zh-CN" sz="2000" b="1" dirty="0">
                <a:solidFill>
                  <a:srgbClr val="FF3399"/>
                </a:solidFill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</a:rPr>
              <a:t>1…11     </a:t>
            </a:r>
            <a:r>
              <a:rPr lang="en-US" altLang="zh-CN" sz="2000" b="1" dirty="0">
                <a:solidFill>
                  <a:srgbClr val="FF3399"/>
                </a:solidFill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</a:rPr>
              <a:t>0…00    </a:t>
            </a:r>
            <a:r>
              <a:rPr lang="en-US" altLang="zh-CN" sz="2000" b="1" dirty="0">
                <a:solidFill>
                  <a:srgbClr val="FF3399"/>
                </a:solidFill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</a:rPr>
              <a:t>0…01          </a:t>
            </a:r>
            <a:r>
              <a:rPr lang="en-US" altLang="zh-CN" sz="2000" b="1" dirty="0">
                <a:solidFill>
                  <a:srgbClr val="FF3399"/>
                </a:solidFill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</a:rPr>
              <a:t>1…11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79388" y="1196752"/>
            <a:ext cx="8785225" cy="1778949"/>
            <a:chOff x="179388" y="1196752"/>
            <a:chExt cx="8785225" cy="1778949"/>
          </a:xfrm>
        </p:grpSpPr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179388" y="1196752"/>
              <a:ext cx="8785225" cy="1778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 marL="1973263" indent="-1973263"/>
              <a:r>
                <a:rPr lang="en-US" altLang="zh-CN" b="1" dirty="0">
                  <a:solidFill>
                    <a:schemeClr val="tx1"/>
                  </a:solidFill>
                </a:rPr>
                <a:t>      ②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zh-CN" altLang="en-US" b="1" dirty="0">
                  <a:solidFill>
                    <a:schemeClr val="tx1"/>
                  </a:solidFill>
                </a:rPr>
                <a:t>为</a:t>
              </a:r>
              <a:r>
                <a:rPr lang="zh-CN" altLang="en-US" b="1" u="sng" dirty="0">
                  <a:solidFill>
                    <a:srgbClr val="990099"/>
                  </a:solidFill>
                </a:rPr>
                <a:t>正数</a:t>
              </a:r>
              <a:r>
                <a:rPr lang="zh-CN" altLang="en-US" b="1" dirty="0">
                  <a:solidFill>
                    <a:schemeClr val="tx1"/>
                  </a:solidFill>
                </a:rPr>
                <a:t>时，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反</a:t>
              </a:r>
            </a:p>
            <a:p>
              <a:pPr marL="1973263" indent="-1973263">
                <a:spcBef>
                  <a:spcPts val="12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      ③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zh-CN" altLang="en-US" b="1" dirty="0">
                  <a:solidFill>
                    <a:schemeClr val="tx1"/>
                  </a:solidFill>
                </a:rPr>
                <a:t>为</a:t>
              </a:r>
              <a:r>
                <a:rPr lang="zh-CN" altLang="en-US" b="1" u="sng" dirty="0">
                  <a:solidFill>
                    <a:srgbClr val="990099"/>
                  </a:solidFill>
                </a:rPr>
                <a:t>负数</a:t>
              </a:r>
              <a:r>
                <a:rPr lang="zh-CN" altLang="en-US" b="1" dirty="0">
                  <a:solidFill>
                    <a:schemeClr val="tx1"/>
                  </a:solidFill>
                </a:rPr>
                <a:t>时，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原符号位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补符号位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反符号位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b="1" dirty="0">
                  <a:solidFill>
                    <a:schemeClr val="tx1"/>
                  </a:solidFill>
                </a:rPr>
                <a:t>                </a:t>
              </a:r>
              <a:r>
                <a:rPr lang="en-US" altLang="zh-CN" b="1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b="1" dirty="0">
                  <a:solidFill>
                    <a:schemeClr val="tx1"/>
                  </a:solidFill>
                </a:rPr>
                <a:t>                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补数值位</a:t>
              </a:r>
              <a:r>
                <a:rPr lang="en-US" altLang="zh-CN" b="1" dirty="0">
                  <a:solidFill>
                    <a:schemeClr val="tx1"/>
                  </a:solidFill>
                </a:rPr>
                <a:t>=[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原数值位</a:t>
              </a:r>
              <a:r>
                <a:rPr lang="zh-CN" altLang="en-US" b="1" dirty="0">
                  <a:solidFill>
                    <a:srgbClr val="990099"/>
                  </a:solidFill>
                </a:rPr>
                <a:t>＋</a:t>
              </a:r>
              <a:r>
                <a:rPr lang="en-US" altLang="zh-CN" b="1" dirty="0">
                  <a:solidFill>
                    <a:srgbClr val="990099"/>
                  </a:solidFill>
                </a:rPr>
                <a:t>1</a:t>
              </a:r>
              <a:endParaRPr lang="en-US" altLang="zh-CN" b="1" u="sng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b="1" dirty="0">
                  <a:solidFill>
                    <a:srgbClr val="990099"/>
                  </a:solidFill>
                </a:rPr>
                <a:t>               </a:t>
              </a:r>
              <a:r>
                <a:rPr lang="en-US" altLang="zh-CN" sz="2000" b="1" dirty="0">
                  <a:solidFill>
                    <a:srgbClr val="990099"/>
                  </a:solidFill>
                </a:rPr>
                <a:t>                     </a:t>
              </a:r>
              <a:r>
                <a:rPr lang="en-US" altLang="zh-CN" b="1" dirty="0">
                  <a:solidFill>
                    <a:srgbClr val="990099"/>
                  </a:solidFill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反数值位</a:t>
              </a:r>
              <a:r>
                <a:rPr lang="en-US" altLang="zh-CN" b="1" dirty="0">
                  <a:solidFill>
                    <a:schemeClr val="tx1"/>
                  </a:solidFill>
                </a:rPr>
                <a:t>=[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原数值位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 flipV="1">
              <a:off x="4283968" y="2204864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 flipV="1">
              <a:off x="4283968" y="2564904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3299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二、数据的表示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792163"/>
            <a:ext cx="6840883" cy="422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数据的表示方法         </a:t>
            </a:r>
            <a:r>
              <a:rPr lang="zh-CN" altLang="en-US" sz="2000" b="1" dirty="0">
                <a:latin typeface="+mn-ea"/>
              </a:rPr>
              <a:t>△理解相互关系</a:t>
            </a:r>
            <a:r>
              <a:rPr lang="zh-CN" altLang="en-US" b="1" dirty="0">
                <a:latin typeface="+mn-ea"/>
              </a:rPr>
              <a:t> 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整数的表示             </a:t>
            </a:r>
            <a:r>
              <a:rPr lang="zh-CN" altLang="en-US" sz="2000" b="1" dirty="0">
                <a:latin typeface="+mn-ea"/>
              </a:rPr>
              <a:t>☆深入理解、熟练运用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实数的表示             </a:t>
            </a:r>
            <a:r>
              <a:rPr lang="zh-CN" altLang="en-US" sz="2000" b="1" dirty="0">
                <a:latin typeface="+mn-ea"/>
              </a:rPr>
              <a:t>☆深入理解、熟练运用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非数值数据的表示       </a:t>
            </a:r>
            <a:r>
              <a:rPr lang="zh-CN" altLang="en-US" sz="2000" b="1" dirty="0">
                <a:latin typeface="宋体" pitchFamily="2" charset="-122"/>
              </a:rPr>
              <a:t>◇掌握运算方法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spc="-100" dirty="0">
                <a:latin typeface="宋体" pitchFamily="2" charset="-122"/>
              </a:rPr>
              <a:t>表示方法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进制</a:t>
            </a:r>
            <a:r>
              <a:rPr lang="en-US" altLang="zh-CN" sz="2000" b="1" spc="-100" dirty="0">
                <a:latin typeface="宋体" pitchFamily="2" charset="-122"/>
              </a:rPr>
              <a:t>/</a:t>
            </a:r>
            <a:r>
              <a:rPr lang="zh-CN" altLang="en-US" sz="2000" b="1" spc="-100" dirty="0">
                <a:latin typeface="宋体" pitchFamily="2" charset="-122"/>
              </a:rPr>
              <a:t>格式</a:t>
            </a:r>
            <a:r>
              <a:rPr lang="en-US" altLang="zh-CN" sz="2000" b="1" spc="-100" dirty="0">
                <a:latin typeface="宋体" pitchFamily="2" charset="-122"/>
              </a:rPr>
              <a:t>/</a:t>
            </a:r>
            <a:r>
              <a:rPr lang="zh-CN" altLang="en-US" sz="2000" b="1" spc="-100" dirty="0">
                <a:latin typeface="宋体" pitchFamily="2" charset="-122"/>
              </a:rPr>
              <a:t>编码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，数据的表示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表示方法＋长度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表示与运算关系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结构</a:t>
            </a:r>
            <a:r>
              <a:rPr lang="en-US" altLang="zh-CN" sz="2000" b="1" dirty="0">
                <a:latin typeface="宋体" pitchFamily="2" charset="-122"/>
              </a:rPr>
              <a:t>-</a:t>
            </a:r>
            <a:r>
              <a:rPr lang="zh-CN" altLang="en-US" sz="2000" b="1" dirty="0">
                <a:latin typeface="宋体" pitchFamily="2" charset="-122"/>
              </a:rPr>
              <a:t>组成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，运算的处理需求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运算、溢出检测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512" y="2658978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定点表示法，整数的表示，整数的类型转换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位扩展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截断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itchFamily="2" charset="-122"/>
              </a:rPr>
              <a:t>     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err="1">
                <a:latin typeface="宋体" pitchFamily="2" charset="-122"/>
              </a:rPr>
              <a:t>int</a:t>
            </a:r>
            <a:r>
              <a:rPr lang="zh-CN" altLang="en-US" sz="2000" b="1" dirty="0">
                <a:latin typeface="宋体" pitchFamily="2" charset="-122"/>
              </a:rPr>
              <a:t>默认用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补码</a:t>
            </a:r>
            <a:r>
              <a:rPr lang="zh-CN" altLang="en-US" sz="2000" b="1" dirty="0">
                <a:latin typeface="宋体" pitchFamily="2" charset="-122"/>
              </a:rPr>
              <a:t>表示</a:t>
            </a:r>
            <a:r>
              <a:rPr lang="en-US" altLang="zh-CN" sz="2000" b="1" dirty="0">
                <a:latin typeface="宋体" pitchFamily="2" charset="-122"/>
              </a:rPr>
              <a:t>)   </a:t>
            </a:r>
            <a:r>
              <a:rPr lang="zh-CN" altLang="en-US" sz="2000" dirty="0">
                <a:latin typeface="宋体" pitchFamily="2" charset="-122"/>
              </a:rPr>
              <a:t>                  </a:t>
            </a:r>
            <a:r>
              <a:rPr lang="zh-CN" altLang="en-US" sz="20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→运算实现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55900" y="2708920"/>
            <a:ext cx="158405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91099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浮点表示法，浮点数的规格化，实数的表示</a:t>
            </a:r>
            <a:r>
              <a:rPr lang="en-US" altLang="zh-CN" sz="2000" b="1" dirty="0">
                <a:latin typeface="宋体" pitchFamily="2" charset="-122"/>
              </a:rPr>
              <a:t>(IEEE 754)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3568" y="3983246"/>
            <a:ext cx="1656184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869160"/>
            <a:ext cx="8812088" cy="140038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逻辑数的表示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表示方法，运算规则及实现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字符的表示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表示方法，运算规则及实现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需设置标志位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(</a:t>
            </a:r>
            <a:r>
              <a:rPr lang="zh-CN" altLang="en-US" sz="2000" b="1" dirty="0">
                <a:latin typeface="宋体" pitchFamily="2" charset="-122"/>
              </a:rPr>
              <a:t>含有符号关系运算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27984" y="5359679"/>
            <a:ext cx="2232248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555776" y="4005312"/>
            <a:ext cx="2232248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三、定点数的运算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7344815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加减运算               </a:t>
            </a:r>
            <a:r>
              <a:rPr lang="zh-CN" altLang="en-US" sz="2000" b="1" dirty="0">
                <a:latin typeface="宋体" pitchFamily="2" charset="-122"/>
              </a:rPr>
              <a:t>☆熟练运用、掌握实现方法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移位运算               </a:t>
            </a:r>
            <a:r>
              <a:rPr lang="zh-CN" altLang="en-US" b="1" dirty="0">
                <a:latin typeface="宋体" pitchFamily="2" charset="-122"/>
              </a:rPr>
              <a:t>◇</a:t>
            </a:r>
            <a:r>
              <a:rPr lang="zh-CN" altLang="en-US" sz="2000" b="1" dirty="0">
                <a:latin typeface="宋体" pitchFamily="2" charset="-122"/>
              </a:rPr>
              <a:t>熟练运用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乘法运算               </a:t>
            </a:r>
            <a:r>
              <a:rPr lang="zh-CN" altLang="en-US" sz="2000" b="1" dirty="0">
                <a:latin typeface="宋体" pitchFamily="2" charset="-122"/>
              </a:rPr>
              <a:t>△理解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8812088" cy="13388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补码加减、无符号加减的运算规则、逻辑实现、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溢出判断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(</a:t>
            </a:r>
            <a:r>
              <a:rPr lang="zh-CN" altLang="en-US" sz="2000" b="1" dirty="0">
                <a:latin typeface="宋体" pitchFamily="2" charset="-122"/>
              </a:rPr>
              <a:t>原码运算不考</a:t>
            </a:r>
            <a:r>
              <a:rPr lang="en-US" altLang="zh-CN" sz="2000" b="1" dirty="0">
                <a:latin typeface="宋体" pitchFamily="2" charset="-122"/>
              </a:rPr>
              <a:t>)                               (</a:t>
            </a:r>
            <a:r>
              <a:rPr lang="zh-CN" altLang="en-US" sz="2000" b="1" dirty="0">
                <a:latin typeface="宋体" pitchFamily="2" charset="-122"/>
              </a:rPr>
              <a:t>标志位的形成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endParaRPr lang="en-US" altLang="zh-CN" sz="2800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512" y="3019018"/>
            <a:ext cx="88120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逻辑移位、算术移位的运算规则、溢出判断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逻辑实现不考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机器乘法实现思路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☆深入理解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无</a:t>
            </a:r>
            <a:r>
              <a:rPr lang="zh-CN" altLang="en-US" b="1" spc="-100" dirty="0">
                <a:latin typeface="宋体" pitchFamily="2" charset="-122"/>
              </a:rPr>
              <a:t>符号</a:t>
            </a:r>
            <a:r>
              <a:rPr lang="en-US" altLang="zh-CN" b="1" spc="-100" dirty="0">
                <a:latin typeface="宋体" pitchFamily="2" charset="-122"/>
              </a:rPr>
              <a:t>/</a:t>
            </a:r>
            <a:r>
              <a:rPr lang="zh-CN" altLang="en-US" b="1" spc="-100" dirty="0">
                <a:latin typeface="宋体" pitchFamily="2" charset="-122"/>
              </a:rPr>
              <a:t>原码乘法的运算规则、逻辑实现、控制流程、溢出判断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941168"/>
            <a:ext cx="8812212" cy="140038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四、浮点数的运算         </a:t>
            </a:r>
            <a:r>
              <a:rPr lang="zh-CN" altLang="en-US" sz="2000" b="1" dirty="0">
                <a:latin typeface="宋体" pitchFamily="2" charset="-122"/>
              </a:rPr>
              <a:t>△理解、运用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浮点加减运算的运算步骤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乘除运算不考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(</a:t>
            </a:r>
            <a:r>
              <a:rPr lang="zh-CN" altLang="en-US" sz="2000" b="1" dirty="0">
                <a:latin typeface="宋体" pitchFamily="2" charset="-122"/>
              </a:rPr>
              <a:t>十进制运算不考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87910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3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五、运算器的组织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1.ALU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的组成             </a:t>
            </a:r>
            <a:r>
              <a:rPr lang="zh-CN" altLang="en-US" sz="2000" b="1" dirty="0">
                <a:latin typeface="宋体" pitchFamily="2" charset="-122"/>
              </a:rPr>
              <a:t>◇理解原理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功能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算术仅为加减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、接口、组成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组合逻辑、功能决定引脚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9512" y="1774453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运算器的组织          </a:t>
            </a:r>
            <a:r>
              <a:rPr lang="zh-CN" altLang="en-US" sz="2000" b="1" dirty="0">
                <a:latin typeface="宋体" pitchFamily="2" charset="-122"/>
              </a:rPr>
              <a:t>◇理解原理、关联数据通路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功能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运算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zh-CN" altLang="en-US" sz="2000" b="1" dirty="0">
                <a:latin typeface="宋体" pitchFamily="2" charset="-122"/>
              </a:rPr>
              <a:t>暂存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、部件组成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类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、部件互连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总线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点点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 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←数据通路的一部分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79512" y="314619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  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①掌握数据的</a:t>
            </a:r>
            <a:r>
              <a:rPr lang="zh-CN" altLang="en-US" b="1" u="sng" dirty="0">
                <a:latin typeface="宋体" pitchFamily="2" charset="-122"/>
              </a:rPr>
              <a:t>编码方法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重点是数值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非数值数据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②理解数据</a:t>
            </a:r>
            <a:r>
              <a:rPr lang="zh-CN" altLang="en-US" b="1" u="sng" dirty="0">
                <a:latin typeface="宋体" pitchFamily="2" charset="-122"/>
              </a:rPr>
              <a:t>如何存放</a:t>
            </a:r>
            <a:r>
              <a:rPr lang="zh-CN" altLang="en-US" b="1" dirty="0">
                <a:latin typeface="宋体" pitchFamily="2" charset="-122"/>
              </a:rPr>
              <a:t>在硬件中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表示方法与数据类型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③掌握数据的</a:t>
            </a:r>
            <a:r>
              <a:rPr lang="zh-CN" altLang="en-US" b="1" u="sng" dirty="0">
                <a:latin typeface="宋体" pitchFamily="2" charset="-122"/>
              </a:rPr>
              <a:t>运算方法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运算规则、溢出判断、逻辑实现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④理解运算器如何</a:t>
            </a:r>
            <a:r>
              <a:rPr lang="zh-CN" altLang="en-US" b="1" u="sng" dirty="0">
                <a:latin typeface="宋体" pitchFamily="2" charset="-122"/>
              </a:rPr>
              <a:t>组织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部件＋互连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55758"/>
            <a:ext cx="8136904" cy="214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kern="100" dirty="0">
                <a:solidFill>
                  <a:srgbClr val="0000CC"/>
                </a:solidFill>
                <a:latin typeface="+mn-lt"/>
                <a:ea typeface="+mn-ea"/>
              </a:rPr>
              <a:t>例</a:t>
            </a:r>
            <a:r>
              <a:rPr lang="en-US" altLang="zh-CN" sz="2200" b="1" kern="100" dirty="0">
                <a:solidFill>
                  <a:srgbClr val="0000CC"/>
                </a:solidFill>
                <a:latin typeface="+mn-lt"/>
                <a:ea typeface="+mn-ea"/>
              </a:rPr>
              <a:t>2</a:t>
            </a:r>
            <a:r>
              <a:rPr lang="zh-CN" altLang="en-US" sz="2200" b="1" kern="100" dirty="0">
                <a:solidFill>
                  <a:srgbClr val="0000CC"/>
                </a:solidFill>
                <a:latin typeface="+mn-lt"/>
                <a:ea typeface="+mn-ea"/>
              </a:rPr>
              <a:t>：</a:t>
            </a:r>
            <a:r>
              <a:rPr lang="zh-CN" altLang="zh-CN" sz="2200" b="1" kern="100" dirty="0">
                <a:latin typeface="+mn-lt"/>
                <a:ea typeface="+mn-ea"/>
              </a:rPr>
              <a:t>已知计算机中有符号整数用</a:t>
            </a:r>
            <a:r>
              <a:rPr lang="en-US" altLang="zh-CN" sz="2200" b="1" kern="100" dirty="0">
                <a:latin typeface="+mn-lt"/>
                <a:ea typeface="+mn-ea"/>
              </a:rPr>
              <a:t>8</a:t>
            </a:r>
            <a:r>
              <a:rPr lang="zh-CN" altLang="zh-CN" sz="2200" b="1" kern="100" dirty="0">
                <a:latin typeface="+mn-lt"/>
                <a:ea typeface="+mn-ea"/>
              </a:rPr>
              <a:t>位补码表示，有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无符号整数的加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减运算均基于加法器实现。</a:t>
            </a:r>
          </a:p>
          <a:p>
            <a:pPr indent="2984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1</a:t>
            </a:r>
            <a:r>
              <a:rPr lang="zh-CN" altLang="zh-CN" sz="2200" b="1" kern="100" dirty="0">
                <a:latin typeface="+mn-lt"/>
                <a:ea typeface="+mn-ea"/>
              </a:rPr>
              <a:t>）若</a:t>
            </a:r>
            <a:r>
              <a:rPr lang="en-US" altLang="zh-CN" sz="2200" b="1" kern="100" dirty="0">
                <a:latin typeface="+mn-lt"/>
                <a:ea typeface="+mn-ea"/>
              </a:rPr>
              <a:t>X=-33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Y=+44</a:t>
            </a:r>
            <a:r>
              <a:rPr lang="zh-CN" altLang="zh-CN" sz="2200" b="1" kern="100" dirty="0">
                <a:latin typeface="+mn-lt"/>
                <a:ea typeface="+mn-ea"/>
              </a:rPr>
              <a:t>，写出</a:t>
            </a:r>
            <a:r>
              <a:rPr lang="en-US" altLang="zh-CN" sz="2200" b="1" kern="100" dirty="0">
                <a:latin typeface="+mn-lt"/>
                <a:ea typeface="+mn-ea"/>
              </a:rPr>
              <a:t>[X]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[X+Y]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[X-Y]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；</a:t>
            </a:r>
          </a:p>
          <a:p>
            <a:pPr indent="29845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2</a:t>
            </a:r>
            <a:r>
              <a:rPr lang="zh-CN" altLang="zh-CN" sz="2200" b="1" kern="100" dirty="0">
                <a:latin typeface="+mn-lt"/>
                <a:ea typeface="+mn-ea"/>
              </a:rPr>
              <a:t>）产生溢出标志</a:t>
            </a:r>
            <a:r>
              <a:rPr lang="en-US" altLang="zh-CN" sz="2200" b="1" kern="100" dirty="0">
                <a:latin typeface="+mn-lt"/>
                <a:ea typeface="+mn-ea"/>
              </a:rPr>
              <a:t>OF</a:t>
            </a:r>
            <a:r>
              <a:rPr lang="zh-CN" altLang="en-US" sz="2200" b="1" kern="100" dirty="0">
                <a:latin typeface="+mn-lt"/>
                <a:ea typeface="+mn-ea"/>
              </a:rPr>
              <a:t>的三种表示方法</a:t>
            </a:r>
            <a:r>
              <a:rPr lang="zh-CN" altLang="zh-CN" sz="2200" b="1" kern="100" dirty="0">
                <a:latin typeface="+mn-lt"/>
                <a:ea typeface="+mn-ea"/>
              </a:rPr>
              <a:t>。</a:t>
            </a:r>
            <a:endParaRPr lang="en-US" altLang="zh-CN" sz="2200" b="1" kern="100" dirty="0">
              <a:latin typeface="+mn-lt"/>
              <a:ea typeface="+mn-ea"/>
            </a:endParaRPr>
          </a:p>
          <a:p>
            <a:pPr marL="228600" indent="-2286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lt"/>
              </a:rPr>
              <a:t>    3</a:t>
            </a:r>
            <a:r>
              <a:rPr lang="zh-CN" altLang="zh-CN" sz="2200" b="1" kern="100" dirty="0">
                <a:latin typeface="+mn-lt"/>
              </a:rPr>
              <a:t>）</a:t>
            </a:r>
            <a:r>
              <a:rPr lang="zh-CN" altLang="en-US" sz="2200" b="1" kern="100" dirty="0">
                <a:latin typeface="+mn-lt"/>
              </a:rPr>
              <a:t>关系表达式运算影响哪些标志位？</a:t>
            </a:r>
            <a:endParaRPr lang="zh-CN" altLang="en-US" sz="2200" b="1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24" y="3933056"/>
            <a:ext cx="853307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>
                <a:solidFill>
                  <a:srgbClr val="0000CC"/>
                </a:solidFill>
              </a:rPr>
              <a:t>解：</a:t>
            </a:r>
            <a:r>
              <a:rPr lang="en-US" altLang="zh-CN" b="1" kern="100" dirty="0"/>
              <a:t>1</a:t>
            </a:r>
            <a:r>
              <a:rPr lang="zh-CN" altLang="zh-CN" b="1" kern="100" dirty="0"/>
              <a:t>）</a:t>
            </a:r>
            <a:r>
              <a:rPr lang="en-US" altLang="zh-CN" b="1" dirty="0"/>
              <a:t>[X]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=1101 1111</a:t>
            </a:r>
            <a:r>
              <a:rPr lang="zh-CN" altLang="zh-CN" b="1" dirty="0"/>
              <a:t>、</a:t>
            </a:r>
            <a:r>
              <a:rPr lang="en-US" altLang="zh-CN" b="1" dirty="0"/>
              <a:t>[Y]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=0010 1100 </a:t>
            </a:r>
            <a:r>
              <a:rPr lang="zh-CN" altLang="en-US" b="1" dirty="0"/>
              <a:t>、</a:t>
            </a:r>
            <a:r>
              <a:rPr lang="en-US" altLang="zh-CN" b="1" dirty="0"/>
              <a:t>[-Y]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=1101 0100 </a:t>
            </a:r>
            <a:r>
              <a:rPr lang="zh-CN" altLang="zh-CN" b="1" dirty="0"/>
              <a:t>，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     [X+Y]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=0000 1011</a:t>
            </a:r>
            <a:r>
              <a:rPr lang="zh-CN" altLang="zh-CN" b="1" dirty="0"/>
              <a:t>，</a:t>
            </a:r>
            <a:r>
              <a:rPr lang="en-US" altLang="zh-CN" b="1" dirty="0"/>
              <a:t>[X-Y]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=1011 0011</a:t>
            </a:r>
            <a:endParaRPr lang="zh-CN" altLang="zh-CN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11560" y="4941168"/>
            <a:ext cx="8209036" cy="1348061"/>
            <a:chOff x="611560" y="3388818"/>
            <a:chExt cx="8209036" cy="1348061"/>
          </a:xfrm>
        </p:grpSpPr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611560" y="3388818"/>
              <a:ext cx="8209036" cy="1348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C00000"/>
                  </a:solidFill>
                </a:rPr>
                <a:t>   </a:t>
              </a:r>
              <a:r>
                <a:rPr lang="en-US" altLang="zh-CN" b="1" kern="100" dirty="0"/>
                <a:t> 2</a:t>
              </a:r>
              <a:r>
                <a:rPr lang="zh-CN" altLang="zh-CN" b="1" kern="100" dirty="0"/>
                <a:t>）</a:t>
              </a:r>
              <a:r>
                <a:rPr lang="en-US" altLang="zh-CN" sz="2200" b="1" dirty="0">
                  <a:solidFill>
                    <a:srgbClr val="C00000"/>
                  </a:solidFill>
                </a:rPr>
                <a:t>*</a:t>
              </a:r>
              <a:r>
                <a:rPr lang="zh-CN" altLang="en-US" sz="2200" b="1" dirty="0">
                  <a:solidFill>
                    <a:srgbClr val="C00000"/>
                  </a:solidFill>
                </a:rPr>
                <a:t>判断方法①：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用</a:t>
              </a:r>
              <a:r>
                <a:rPr lang="en-US" altLang="zh-CN" sz="2200" b="1" dirty="0">
                  <a:solidFill>
                    <a:srgbClr val="990099"/>
                  </a:solidFill>
                </a:rPr>
                <a:t>1</a:t>
              </a:r>
              <a:r>
                <a:rPr lang="zh-CN" altLang="en-US" sz="2200" b="1" dirty="0">
                  <a:solidFill>
                    <a:srgbClr val="990099"/>
                  </a:solidFill>
                </a:rPr>
                <a:t>位符号位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判断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accent2"/>
                  </a:solidFill>
                </a:rPr>
                <a:t>    </a:t>
              </a:r>
              <a:r>
                <a:rPr lang="zh-CN" altLang="en-US" sz="2200" b="1" dirty="0">
                  <a:solidFill>
                    <a:schemeClr val="accent2"/>
                  </a:solidFill>
                </a:rPr>
                <a:t>依据</a:t>
              </a:r>
              <a:r>
                <a:rPr lang="en-US" altLang="zh-CN" sz="2200" b="1" dirty="0">
                  <a:solidFill>
                    <a:schemeClr val="accent2"/>
                  </a:solidFill>
                </a:rPr>
                <a:t>—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正溢出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b="1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1800" b="1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sz="1800" b="1" dirty="0"/>
                <a:t>、</a:t>
              </a:r>
              <a:r>
                <a:rPr lang="en-US" altLang="zh-CN" sz="1800" b="1" i="1" spc="-40" dirty="0"/>
                <a:t>b</a:t>
              </a:r>
              <a:r>
                <a:rPr lang="en-US" altLang="zh-CN" sz="1800" b="1" spc="-40" dirty="0">
                  <a:sym typeface="Symbol"/>
                </a:rPr>
                <a:t></a:t>
              </a:r>
              <a:r>
                <a:rPr lang="en-US" altLang="zh-CN" sz="1800" b="1" spc="-40" baseline="-18000" dirty="0"/>
                <a:t>n-1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=0)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=1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，负溢出</a:t>
              </a:r>
              <a:r>
                <a:rPr lang="en-US" altLang="zh-CN" sz="2000" b="1" dirty="0"/>
                <a:t>(</a:t>
              </a:r>
              <a:r>
                <a:rPr lang="en-US" altLang="zh-CN" sz="2000" b="1" i="1" dirty="0"/>
                <a:t>a</a:t>
              </a:r>
              <a:r>
                <a:rPr lang="en-US" altLang="zh-CN" sz="2000" b="1" baseline="-18000" dirty="0"/>
                <a:t>n-1</a:t>
              </a:r>
              <a:r>
                <a:rPr lang="zh-CN" altLang="en-US" sz="2000" b="1" dirty="0"/>
                <a:t>、</a:t>
              </a:r>
              <a:r>
                <a:rPr lang="en-US" altLang="zh-CN" sz="2000" b="1" i="1" spc="-40" dirty="0"/>
                <a:t>b</a:t>
              </a:r>
              <a:r>
                <a:rPr lang="en-US" altLang="zh-CN" sz="2000" b="1" spc="-40" dirty="0">
                  <a:sym typeface="Symbol"/>
                </a:rPr>
                <a:t></a:t>
              </a:r>
              <a:r>
                <a:rPr lang="en-US" altLang="zh-CN" sz="2000" b="1" spc="-40" baseline="-18000" dirty="0"/>
                <a:t>n-1</a:t>
              </a:r>
              <a:r>
                <a:rPr lang="en-US" altLang="zh-CN" sz="2000" b="1" dirty="0"/>
                <a:t>=1)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200" b="1" dirty="0">
                  <a:solidFill>
                    <a:schemeClr val="accent2"/>
                  </a:solidFill>
                </a:rPr>
                <a:t>    溢出逻辑</a:t>
              </a:r>
              <a:r>
                <a:rPr lang="en-US" altLang="zh-CN" sz="2200" b="1" dirty="0">
                  <a:solidFill>
                    <a:schemeClr val="accent2"/>
                  </a:solidFill>
                </a:rPr>
                <a:t>—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OF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sz="2200" b="1" spc="-4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sz="2200" b="1" spc="-4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b="1" spc="-4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</a:rPr>
                <a:t>)(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131840" y="4396930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3563888" y="4324922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364056" y="4396930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5247" y="228997"/>
            <a:ext cx="87852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990099"/>
                </a:solidFill>
              </a:rPr>
              <a:t>   </a:t>
            </a:r>
            <a:r>
              <a:rPr lang="en-US" altLang="zh-CN" sz="2200" b="1" dirty="0">
                <a:solidFill>
                  <a:srgbClr val="0000CC"/>
                </a:solidFill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</a:rPr>
              <a:t>例</a:t>
            </a:r>
            <a:r>
              <a:rPr lang="en-US" altLang="zh-CN" sz="2200" b="1" dirty="0">
                <a:solidFill>
                  <a:srgbClr val="0000CC"/>
                </a:solidFill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</a:rPr>
              <a:t>：</a:t>
            </a:r>
            <a:r>
              <a:rPr lang="zh-CN" altLang="en-US" sz="2200" b="1" dirty="0"/>
              <a:t>若数据有</a:t>
            </a:r>
            <a:r>
              <a:rPr lang="en-US" altLang="zh-CN" sz="2200" b="1" dirty="0"/>
              <a:t>16</a:t>
            </a:r>
            <a:r>
              <a:rPr lang="zh-CN" altLang="en-US" sz="2200" b="1" dirty="0"/>
              <a:t>位，则海明校验码的校验位最少为多少位</a:t>
            </a:r>
            <a:r>
              <a:rPr lang="en-US" altLang="zh-CN" sz="2200" b="1" dirty="0"/>
              <a:t>?  </a:t>
            </a:r>
            <a:r>
              <a:rPr lang="zh-CN" altLang="en-US" sz="2200" b="1" dirty="0"/>
              <a:t>而循环冗余校验码的校验位最少为多少位</a:t>
            </a:r>
            <a:r>
              <a:rPr lang="en-US" altLang="zh-CN" sz="2200" b="1" dirty="0"/>
              <a:t>?</a:t>
            </a:r>
          </a:p>
          <a:p>
            <a:pPr>
              <a:lnSpc>
                <a:spcPct val="150000"/>
              </a:lnSpc>
            </a:pP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-36512" y="1268760"/>
            <a:ext cx="7345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0000CC"/>
                </a:solidFill>
              </a:rPr>
              <a:t>    </a:t>
            </a:r>
            <a:r>
              <a:rPr lang="zh-CN" altLang="en-US" b="1" dirty="0">
                <a:solidFill>
                  <a:srgbClr val="0000CC"/>
                </a:solidFill>
              </a:rPr>
              <a:t>解：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en-US" altLang="zh-CN" b="1" baseline="30000" dirty="0">
                <a:solidFill>
                  <a:schemeClr val="tx1"/>
                </a:solidFill>
              </a:rPr>
              <a:t>k</a:t>
            </a:r>
            <a:r>
              <a:rPr lang="en-US" altLang="zh-CN" b="1" dirty="0">
                <a:solidFill>
                  <a:schemeClr val="tx1"/>
                </a:solidFill>
              </a:rPr>
              <a:t>-1≥16+k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k</a:t>
            </a:r>
            <a:r>
              <a:rPr lang="zh-CN" altLang="en-US" b="1" dirty="0">
                <a:solidFill>
                  <a:schemeClr val="tx1"/>
                </a:solidFill>
              </a:rPr>
              <a:t>最小为</a:t>
            </a: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位</a:t>
            </a:r>
            <a:r>
              <a:rPr lang="en-US" altLang="zh-CN" b="1" dirty="0">
                <a:solidFill>
                  <a:schemeClr val="tx1"/>
                </a:solidFill>
              </a:rPr>
              <a:t>(2</a:t>
            </a:r>
            <a:r>
              <a:rPr lang="en-US" altLang="zh-CN" b="1" baseline="30000" dirty="0">
                <a:solidFill>
                  <a:schemeClr val="tx1"/>
                </a:solidFill>
              </a:rPr>
              <a:t>4</a:t>
            </a:r>
            <a:r>
              <a:rPr lang="en-US" altLang="zh-CN" b="1" dirty="0">
                <a:solidFill>
                  <a:schemeClr val="tx1"/>
                </a:solidFill>
              </a:rPr>
              <a:t>-1</a:t>
            </a:r>
            <a:r>
              <a:rPr lang="zh-CN" altLang="en-US" b="1" dirty="0">
                <a:solidFill>
                  <a:schemeClr val="tx1"/>
                </a:solidFill>
              </a:rPr>
              <a:t>＜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en-US" altLang="zh-CN" b="1" baseline="30000" dirty="0">
                <a:solidFill>
                  <a:schemeClr val="tx1"/>
                </a:solidFill>
              </a:rPr>
              <a:t>5</a:t>
            </a:r>
            <a:r>
              <a:rPr lang="en-US" altLang="zh-CN" b="1" dirty="0">
                <a:solidFill>
                  <a:schemeClr val="tx1"/>
                </a:solidFill>
              </a:rPr>
              <a:t>-1</a:t>
            </a:r>
            <a:r>
              <a:rPr lang="zh-CN" altLang="en-US" b="1" dirty="0">
                <a:solidFill>
                  <a:schemeClr val="tx1"/>
                </a:solidFill>
              </a:rPr>
              <a:t>＞</a:t>
            </a:r>
            <a:r>
              <a:rPr lang="en-US" altLang="zh-CN" b="1" dirty="0">
                <a:solidFill>
                  <a:schemeClr val="tx1"/>
                </a:solidFill>
              </a:rPr>
              <a:t>21)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aphicFrame>
        <p:nvGraphicFramePr>
          <p:cNvPr id="10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95244"/>
              </p:ext>
            </p:extLst>
          </p:nvPr>
        </p:nvGraphicFramePr>
        <p:xfrm>
          <a:off x="1316061" y="4091880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solidFill>
                            <a:schemeClr val="accent2"/>
                          </a:solidFill>
                        </a:rPr>
                        <a:t>实现</a:t>
                      </a: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，产生</a:t>
                      </a: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ZF</a:t>
                      </a:r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及</a:t>
                      </a: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3389473" y="4943766"/>
            <a:ext cx="4813706" cy="353200"/>
            <a:chOff x="3389473" y="4943766"/>
            <a:chExt cx="4813706" cy="353200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3424356" y="4989884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5616591" y="498988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101"/>
            <p:cNvSpPr txBox="1">
              <a:spLocks noChangeArrowheads="1"/>
            </p:cNvSpPr>
            <p:nvPr/>
          </p:nvSpPr>
          <p:spPr bwMode="auto">
            <a:xfrm>
              <a:off x="3389473" y="4943766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b="1" dirty="0">
                  <a:solidFill>
                    <a:schemeClr val="tx1"/>
                  </a:solidFill>
                  <a:latin typeface="+mn-lt"/>
                </a:rPr>
                <a:t>CF      </a:t>
              </a:r>
              <a:r>
                <a:rPr lang="en-US" altLang="zh-CN" sz="1600" b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  <a:latin typeface="+mn-lt"/>
                </a:rPr>
                <a:t>CF+ZF      </a:t>
              </a:r>
              <a:r>
                <a:rPr lang="en-US" altLang="zh-CN" sz="2200" b="1" dirty="0" err="1">
                  <a:solidFill>
                    <a:schemeClr val="tx1"/>
                  </a:solidFill>
                  <a:latin typeface="+mn-lt"/>
                </a:rPr>
                <a:t>CF+ZF</a:t>
              </a:r>
              <a:r>
                <a:rPr lang="en-US" altLang="zh-CN" sz="2200" b="1" dirty="0">
                  <a:solidFill>
                    <a:schemeClr val="tx1"/>
                  </a:solidFill>
                  <a:latin typeface="+mn-lt"/>
                </a:rPr>
                <a:t>  </a:t>
              </a:r>
              <a:r>
                <a:rPr lang="en-US" altLang="zh-CN" sz="1800" b="1" dirty="0">
                  <a:solidFill>
                    <a:schemeClr val="tx1"/>
                  </a:solidFill>
                  <a:latin typeface="+mn-lt"/>
                </a:rPr>
                <a:t>     </a:t>
              </a:r>
              <a:r>
                <a:rPr lang="en-US" altLang="zh-CN" sz="2200" b="1" dirty="0">
                  <a:solidFill>
                    <a:srgbClr val="FF0000"/>
                  </a:solidFill>
                  <a:latin typeface="+mn-lt"/>
                </a:rPr>
                <a:t>CF</a:t>
              </a:r>
              <a:r>
                <a:rPr lang="en-US" altLang="zh-CN" sz="2200" b="1" dirty="0">
                  <a:solidFill>
                    <a:schemeClr val="tx1"/>
                  </a:solidFill>
                  <a:latin typeface="+mn-lt"/>
                </a:rPr>
                <a:t>       ZF</a:t>
              </a:r>
              <a:endParaRPr lang="en-US" altLang="zh-CN" sz="2200" b="1" baseline="-180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683568" y="980728"/>
            <a:ext cx="7705105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</a:rPr>
              <a:t>          *</a:t>
            </a:r>
            <a:r>
              <a:rPr lang="zh-CN" altLang="en-US" sz="2200" b="1" dirty="0">
                <a:solidFill>
                  <a:srgbClr val="C00000"/>
                </a:solidFill>
              </a:rPr>
              <a:t>判断方法②：</a:t>
            </a:r>
            <a:r>
              <a:rPr lang="zh-CN" altLang="en-US" sz="2200" b="1" dirty="0">
                <a:solidFill>
                  <a:schemeClr val="tx1"/>
                </a:solidFill>
              </a:rPr>
              <a:t>用</a:t>
            </a:r>
            <a:r>
              <a:rPr lang="zh-CN" altLang="en-US" sz="2200" b="1" dirty="0">
                <a:solidFill>
                  <a:srgbClr val="990099"/>
                </a:solidFill>
              </a:rPr>
              <a:t>进位位</a:t>
            </a:r>
            <a:r>
              <a:rPr lang="zh-CN" altLang="en-US" sz="2200" b="1" dirty="0">
                <a:solidFill>
                  <a:schemeClr val="tx1"/>
                </a:solidFill>
              </a:rPr>
              <a:t>判断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</a:rPr>
              <a:t>依据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spc="-50" dirty="0">
                <a:solidFill>
                  <a:schemeClr val="tx1"/>
                </a:solidFill>
              </a:rPr>
              <a:t>正溢出时</a:t>
            </a:r>
            <a:r>
              <a:rPr lang="en-US" altLang="zh-CN" sz="2200" b="1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spc="-50" dirty="0">
                <a:solidFill>
                  <a:schemeClr val="tx1"/>
                </a:solidFill>
                <a:sym typeface="Symbol"/>
              </a:rPr>
              <a:t>=0</a:t>
            </a:r>
            <a:r>
              <a:rPr lang="zh-CN" altLang="en-US" sz="2200" b="1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b="1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b="1" spc="-50" dirty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z="2200" b="1" spc="-50" dirty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z="2200" b="1" spc="-50" dirty="0">
                <a:solidFill>
                  <a:schemeClr val="tx1"/>
                </a:solidFill>
              </a:rPr>
              <a:t>负溢出时</a:t>
            </a:r>
            <a:r>
              <a:rPr lang="en-US" altLang="zh-CN" sz="2200" b="1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spc="-50" dirty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z="2200" b="1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b="1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b="1" spc="-50" dirty="0">
                <a:solidFill>
                  <a:schemeClr val="tx1"/>
                </a:solidFill>
                <a:sym typeface="Symbol"/>
              </a:rPr>
              <a:t>=0</a:t>
            </a: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</a:rPr>
              <a:t>溢出逻辑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en-US" altLang="zh-CN" sz="2200" b="1" dirty="0">
                <a:solidFill>
                  <a:schemeClr val="tx1"/>
                </a:solidFill>
              </a:rPr>
              <a:t>OF</a:t>
            </a:r>
            <a:r>
              <a:rPr lang="zh-CN" altLang="en-US" sz="2200" b="1" dirty="0">
                <a:solidFill>
                  <a:schemeClr val="tx1"/>
                </a:solidFill>
              </a:rPr>
              <a:t>＝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Text Box 91"/>
          <p:cNvSpPr txBox="1">
            <a:spLocks noChangeArrowheads="1"/>
          </p:cNvSpPr>
          <p:nvPr/>
        </p:nvSpPr>
        <p:spPr bwMode="auto">
          <a:xfrm>
            <a:off x="1115616" y="2420888"/>
            <a:ext cx="691276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accent2"/>
                </a:solidFill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</a:rPr>
              <a:t>*</a:t>
            </a:r>
            <a:r>
              <a:rPr lang="zh-CN" altLang="en-US" sz="2200" b="1" dirty="0">
                <a:solidFill>
                  <a:srgbClr val="C00000"/>
                </a:solidFill>
              </a:rPr>
              <a:t>判断方法③：</a:t>
            </a:r>
            <a:r>
              <a:rPr lang="zh-CN" altLang="en-US" sz="2200" b="1" dirty="0"/>
              <a:t>用</a:t>
            </a:r>
            <a:r>
              <a:rPr lang="en-US" altLang="zh-CN" sz="2200" b="1" dirty="0">
                <a:solidFill>
                  <a:srgbClr val="990099"/>
                </a:solidFill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</a:rPr>
              <a:t>位符号位</a:t>
            </a:r>
            <a:r>
              <a:rPr lang="zh-CN" altLang="en-US" sz="2200" b="1" dirty="0">
                <a:solidFill>
                  <a:schemeClr val="accent2"/>
                </a:solidFill>
              </a:rPr>
              <a:t>变形补码</a:t>
            </a:r>
            <a:r>
              <a:rPr lang="zh-CN" altLang="en-US" sz="2200" b="1" dirty="0"/>
              <a:t>判断</a:t>
            </a:r>
          </a:p>
          <a:p>
            <a:r>
              <a:rPr lang="zh-CN" altLang="en-US" sz="2200" b="1" dirty="0">
                <a:solidFill>
                  <a:schemeClr val="accent2"/>
                </a:solidFill>
              </a:rPr>
              <a:t>依据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dirty="0">
                <a:solidFill>
                  <a:schemeClr val="tx1"/>
                </a:solidFill>
              </a:rPr>
              <a:t>正溢出时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dirty="0">
                <a:solidFill>
                  <a:schemeClr val="tx1"/>
                </a:solidFill>
              </a:rPr>
              <a:t>=01</a:t>
            </a:r>
            <a:r>
              <a:rPr lang="zh-CN" altLang="en-US" sz="2200" b="1" dirty="0">
                <a:solidFill>
                  <a:schemeClr val="tx1"/>
                </a:solidFill>
              </a:rPr>
              <a:t>，负溢出时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dirty="0">
                <a:solidFill>
                  <a:schemeClr val="tx1"/>
                </a:solidFill>
              </a:rPr>
              <a:t>=10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r>
              <a:rPr lang="zh-CN" altLang="en-US" sz="2200" b="1" dirty="0">
                <a:solidFill>
                  <a:schemeClr val="accent2"/>
                </a:solidFill>
              </a:rPr>
              <a:t>溢出逻辑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en-US" altLang="zh-CN" sz="2200" b="1" dirty="0">
                <a:solidFill>
                  <a:schemeClr val="tx1"/>
                </a:solidFill>
              </a:rPr>
              <a:t>OF</a:t>
            </a:r>
            <a:r>
              <a:rPr lang="zh-CN" altLang="en-US" sz="2200" b="1" dirty="0">
                <a:solidFill>
                  <a:schemeClr val="tx1"/>
                </a:solidFill>
              </a:rPr>
              <a:t>＝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</a:t>
            </a:r>
            <a:r>
              <a:rPr lang="en-US" altLang="zh-CN" sz="2200" b="1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3645024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+mn-lt"/>
              </a:rPr>
              <a:t>3</a:t>
            </a:r>
            <a:r>
              <a:rPr lang="zh-CN" altLang="zh-CN" b="1" kern="100" dirty="0">
                <a:latin typeface="+mn-lt"/>
              </a:rPr>
              <a:t>）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838200" y="62068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latin typeface="+mn-lt"/>
              </a:rPr>
              <a:t>第</a:t>
            </a:r>
            <a:r>
              <a:rPr lang="en-US" altLang="zh-CN" sz="3600" b="1" dirty="0">
                <a:latin typeface="+mn-lt"/>
              </a:rPr>
              <a:t>4</a:t>
            </a:r>
            <a:r>
              <a:rPr lang="zh-CN" altLang="en-US" sz="3600" b="1" dirty="0">
                <a:latin typeface="+mn-lt"/>
              </a:rPr>
              <a:t>章 </a:t>
            </a:r>
            <a:r>
              <a:rPr lang="zh-CN" altLang="en-US" sz="3200" b="1" dirty="0">
                <a:latin typeface="+mn-lt"/>
              </a:rPr>
              <a:t>存储系统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75364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一、存储系统概述        </a:t>
            </a:r>
            <a:r>
              <a:rPr lang="zh-CN" altLang="en-US" sz="2000" b="1" dirty="0">
                <a:latin typeface="宋体" pitchFamily="2" charset="-122"/>
              </a:rPr>
              <a:t>◇理解原理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技术指标，程序访问局部性，层次结构的组织、工作过程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126876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>
                <a:latin typeface="宋体" pitchFamily="2" charset="-122"/>
              </a:rPr>
              <a:t>层次结构，</a:t>
            </a:r>
            <a:r>
              <a:rPr lang="en-US" altLang="zh-CN" sz="2200" b="1" dirty="0">
                <a:latin typeface="宋体" pitchFamily="2" charset="-122"/>
              </a:rPr>
              <a:t>RAM</a:t>
            </a:r>
            <a:r>
              <a:rPr lang="zh-CN" altLang="en-US" sz="2200" b="1" dirty="0">
                <a:latin typeface="宋体" pitchFamily="2" charset="-122"/>
              </a:rPr>
              <a:t>基础，主存，</a:t>
            </a:r>
            <a:r>
              <a:rPr lang="en-US" altLang="zh-CN" sz="2200" b="1" dirty="0">
                <a:latin typeface="宋体" pitchFamily="2" charset="-122"/>
              </a:rPr>
              <a:t>Cache</a:t>
            </a:r>
            <a:r>
              <a:rPr lang="zh-CN" altLang="en-US" sz="2200" b="1" dirty="0">
                <a:latin typeface="宋体" pitchFamily="2" charset="-122"/>
              </a:rPr>
              <a:t>，虚拟存储器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726918"/>
            <a:ext cx="881221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二、半导体存储器基础</a:t>
            </a:r>
            <a:endParaRPr lang="en-US" altLang="zh-CN" sz="20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1.SRAM                  </a:t>
            </a:r>
            <a:r>
              <a:rPr lang="zh-CN" altLang="en-US" sz="2000" b="1" dirty="0">
                <a:latin typeface="+mn-ea"/>
                <a:ea typeface="+mn-ea"/>
              </a:rPr>
              <a:t>☆掌握</a:t>
            </a:r>
            <a:r>
              <a:rPr lang="zh-CN" altLang="en-US" sz="2000" b="1" dirty="0">
                <a:latin typeface="宋体" pitchFamily="2" charset="-122"/>
              </a:rPr>
              <a:t>原理、熟练运用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存储元组成与操作，</a:t>
            </a:r>
            <a:r>
              <a:rPr lang="zh-CN" altLang="en-US" b="1" spc="-100" dirty="0">
                <a:latin typeface="宋体" pitchFamily="2" charset="-122"/>
              </a:rPr>
              <a:t>芯片的组成、引脚组织、读写时序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2.DRAM                  </a:t>
            </a:r>
            <a:r>
              <a:rPr lang="zh-CN" altLang="en-US" sz="2000" b="1" dirty="0">
                <a:latin typeface="宋体" pitchFamily="2" charset="-122"/>
              </a:rPr>
              <a:t>◇理解原理</a:t>
            </a:r>
            <a:endParaRPr lang="en-US" altLang="zh-CN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存储元组成与操作，</a:t>
            </a:r>
            <a:r>
              <a:rPr lang="zh-CN" altLang="en-US" b="1" spc="-100" dirty="0">
                <a:latin typeface="宋体" pitchFamily="2" charset="-122"/>
              </a:rPr>
              <a:t>芯片的引脚组织、组成、操作时序、刷新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3.ROM                   </a:t>
            </a:r>
            <a:r>
              <a:rPr lang="zh-CN" altLang="en-US" sz="2000" b="1" dirty="0">
                <a:latin typeface="宋体" pitchFamily="2" charset="-122"/>
              </a:rPr>
              <a:t>△了解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564012" y="3735030"/>
            <a:ext cx="2952204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三、主存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79388" y="785813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主存的组成             </a:t>
            </a:r>
            <a:r>
              <a:rPr lang="zh-CN" altLang="en-US" sz="2000" b="1" dirty="0">
                <a:latin typeface="宋体" pitchFamily="2" charset="-122"/>
              </a:rPr>
              <a:t>◇掌握概念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组成</a:t>
            </a:r>
            <a:r>
              <a:rPr lang="en-US" altLang="zh-CN" b="1" dirty="0">
                <a:latin typeface="宋体" pitchFamily="2" charset="-122"/>
              </a:rPr>
              <a:t>(ROM+RAM)</a:t>
            </a:r>
            <a:r>
              <a:rPr lang="zh-CN" altLang="en-US" b="1" dirty="0">
                <a:latin typeface="宋体" pitchFamily="2" charset="-122"/>
              </a:rPr>
              <a:t>、特性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容量可配置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主存的逻辑设计         </a:t>
            </a:r>
            <a:r>
              <a:rPr lang="zh-CN" altLang="en-US" sz="2000" b="1" dirty="0">
                <a:latin typeface="宋体" pitchFamily="2" charset="-122"/>
              </a:rPr>
              <a:t>☆综合应用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的连接        </a:t>
            </a:r>
            <a:r>
              <a:rPr lang="zh-CN" altLang="en-US" sz="2000" b="1" dirty="0">
                <a:latin typeface="宋体" pitchFamily="2" charset="-122"/>
              </a:rPr>
              <a:t>☆综合应用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提高访存速度的措施     </a:t>
            </a:r>
            <a:r>
              <a:rPr lang="zh-CN" altLang="en-US" sz="2000" b="1" dirty="0">
                <a:latin typeface="宋体" pitchFamily="2" charset="-122"/>
              </a:rPr>
              <a:t>◇掌握原理、可分析性能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基于</a:t>
            </a:r>
            <a:r>
              <a:rPr lang="en-US" altLang="zh-CN" b="1" dirty="0">
                <a:latin typeface="宋体" pitchFamily="2" charset="-122"/>
              </a:rPr>
              <a:t>SRAM</a:t>
            </a:r>
            <a:r>
              <a:rPr lang="zh-CN" altLang="en-US" b="1" dirty="0">
                <a:latin typeface="宋体" pitchFamily="2" charset="-122"/>
              </a:rPr>
              <a:t>芯片、采用位扩展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字扩展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字位扩展的主存设计</a:t>
            </a: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79388" y="30834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CPU</a:t>
            </a:r>
            <a:r>
              <a:rPr lang="zh-CN" altLang="en-US" b="1" dirty="0">
                <a:latin typeface="宋体" pitchFamily="2" charset="-122"/>
              </a:rPr>
              <a:t>外部接口，主存各信号线与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引脚的连接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179388" y="4437112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增强的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DDR SDRAM)</a:t>
            </a:r>
            <a:r>
              <a:rPr lang="zh-CN" altLang="en-US" b="1" dirty="0">
                <a:latin typeface="宋体" pitchFamily="2" charset="-122"/>
              </a:rPr>
              <a:t>的工作方式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原理，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多体交叉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交叉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并行方式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的结构、工作原理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388" y="1743199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99792" y="3140968"/>
            <a:ext cx="424847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807095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179388" y="764704"/>
            <a:ext cx="6048795" cy="4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的基本原理        </a:t>
            </a:r>
            <a:r>
              <a:rPr lang="zh-CN" altLang="en-US" sz="2000" b="1" dirty="0">
                <a:latin typeface="宋体" pitchFamily="2" charset="-122"/>
              </a:rPr>
              <a:t>☆深入理解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的地址映射        </a:t>
            </a:r>
            <a:r>
              <a:rPr lang="zh-CN" altLang="en-US" sz="2000" b="1" dirty="0">
                <a:latin typeface="宋体" pitchFamily="2" charset="-122"/>
              </a:rPr>
              <a:t>☆可分析性能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的替换算法        </a:t>
            </a:r>
            <a:r>
              <a:rPr lang="zh-CN" altLang="en-US" sz="2000" b="1" dirty="0">
                <a:latin typeface="宋体" pitchFamily="2" charset="-122"/>
              </a:rPr>
              <a:t>△理解原理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的写策略          </a:t>
            </a:r>
            <a:r>
              <a:rPr lang="zh-CN" altLang="en-US" sz="2000" b="1" dirty="0">
                <a:latin typeface="宋体" pitchFamily="2" charset="-122"/>
              </a:rPr>
              <a:t>△理解原理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性</a:t>
            </a:r>
            <a:r>
              <a:rPr lang="zh-CN" altLang="en-US" b="1" spc="-100" dirty="0">
                <a:latin typeface="宋体" pitchFamily="2" charset="-122"/>
              </a:rPr>
              <a:t>能，存储空间管理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交换单位</a:t>
            </a:r>
            <a:r>
              <a:rPr lang="en-US" altLang="zh-CN" sz="1800" b="1" spc="-100" dirty="0">
                <a:latin typeface="宋体" pitchFamily="2" charset="-122"/>
              </a:rPr>
              <a:t>/</a:t>
            </a:r>
            <a:r>
              <a:rPr lang="zh-CN" altLang="en-US" sz="1800" b="1" spc="-100" dirty="0">
                <a:latin typeface="宋体" pitchFamily="2" charset="-122"/>
              </a:rPr>
              <a:t>传送管理</a:t>
            </a:r>
            <a:r>
              <a:rPr lang="en-US" altLang="zh-CN" sz="1800" b="1" spc="-100" dirty="0">
                <a:latin typeface="宋体" pitchFamily="2" charset="-122"/>
              </a:rPr>
              <a:t>/</a:t>
            </a:r>
            <a:r>
              <a:rPr lang="zh-CN" altLang="en-US" sz="1800" b="1" spc="-100" dirty="0">
                <a:latin typeface="宋体" pitchFamily="2" charset="-122"/>
              </a:rPr>
              <a:t>硬件组织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，工作流程，结构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132856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直接、全相联、组相联的映射规则、标记选定、地址变换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9388" y="34557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RAND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LRU</a:t>
            </a:r>
            <a:r>
              <a:rPr lang="zh-CN" altLang="en-US" b="1" dirty="0">
                <a:latin typeface="宋体" pitchFamily="2" charset="-122"/>
              </a:rPr>
              <a:t>算法的思想、实现方法、硬件支持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39189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全写法</a:t>
            </a:r>
            <a:r>
              <a:rPr lang="zh-CN" altLang="en-US" b="1" dirty="0">
                <a:latin typeface="宋体" pitchFamily="2" charset="-122"/>
              </a:rPr>
              <a:t>、写回法的思想、性能、工作流程、硬件支持</a:t>
            </a: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555776" y="3527797"/>
            <a:ext cx="576064" cy="40011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2843808" y="2165415"/>
            <a:ext cx="100811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88" y="4882697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五、虚拟存储器</a:t>
            </a:r>
            <a:r>
              <a:rPr lang="zh-CN" altLang="en-US" b="1" dirty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MMU</a:t>
            </a:r>
            <a:r>
              <a:rPr lang="zh-CN" altLang="en-US" b="1" dirty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）         </a:t>
            </a:r>
            <a:r>
              <a:rPr lang="zh-CN" altLang="en-US" sz="2000" b="1" dirty="0">
                <a:latin typeface="+mn-ea"/>
                <a:ea typeface="+mn-ea"/>
              </a:rPr>
              <a:t>△理解相关概念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79512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>
                <a:latin typeface="宋体" pitchFamily="2" charset="-122"/>
              </a:rPr>
              <a:t>①设计主存、并与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连接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②掌握</a:t>
            </a:r>
            <a:r>
              <a:rPr lang="en-US" altLang="zh-CN" b="1" dirty="0">
                <a:latin typeface="宋体" pitchFamily="2" charset="-122"/>
              </a:rPr>
              <a:t>Cache</a:t>
            </a:r>
            <a:r>
              <a:rPr lang="zh-CN" altLang="en-US" b="1" dirty="0">
                <a:latin typeface="宋体" pitchFamily="2" charset="-122"/>
              </a:rPr>
              <a:t>的组织与工作原理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可扩展至任意缓冲器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2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19</a:t>
            </a:fld>
            <a:endParaRPr lang="en-US" altLang="zh-CN" dirty="0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0000CC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0000CC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>
                  <a:solidFill>
                    <a:srgbClr val="0000CC"/>
                  </a:solidFill>
                  <a:latin typeface="宋体" pitchFamily="2" charset="-122"/>
                </a:rPr>
                <a:t>1</a:t>
              </a:r>
              <a:r>
                <a:rPr lang="zh-CN" altLang="en-US" b="1" u="none" dirty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根数据线，命令线为</a:t>
              </a:r>
              <a:r>
                <a:rPr lang="en-US" altLang="zh-CN" b="1" u="none" dirty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WR</a:t>
              </a:r>
              <a:r>
                <a:rPr lang="zh-CN" altLang="en-US" b="1" u="none" dirty="0">
                  <a:latin typeface="宋体" pitchFamily="2" charset="-122"/>
                </a:rPr>
                <a:t>。主存配置空间如右图所示，有</a:t>
              </a:r>
              <a:r>
                <a:rPr lang="en-US" altLang="zh-CN" b="1" u="none" dirty="0">
                  <a:latin typeface="宋体" pitchFamily="2" charset="-122"/>
                </a:rPr>
                <a:t>2K×8b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及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4K×4b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en-US" altLang="zh-CN" b="1" u="none" dirty="0">
                  <a:latin typeface="宋体" pitchFamily="2" charset="-122"/>
                </a:rPr>
                <a:t>SRAM</a:t>
              </a:r>
              <a:r>
                <a:rPr lang="zh-CN" altLang="en-US" b="1" u="none" dirty="0">
                  <a:latin typeface="宋体" pitchFamily="2" charset="-122"/>
                </a:rPr>
                <a:t>芯片可用。⑴需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>
                  <a:latin typeface="宋体" pitchFamily="2" charset="-122"/>
                </a:rPr>
                <a:t>芯片各多少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片？⑵写出各芯片所在地址范围及片选有效逻辑；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⑶画主存的内部连接图；⑷画主存与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的连接图</a:t>
              </a: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块，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芯片的地址范围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</a:t>
            </a:r>
            <a:r>
              <a:rPr lang="zh-CN" altLang="en-US" b="1" u="none" dirty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有效逻辑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>
                <a:latin typeface="宋体" pitchFamily="2" charset="-122"/>
              </a:rPr>
              <a:t>所在地址范围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25702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芯片片选有效逻辑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50092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1# SRAM</a:t>
              </a: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 SRAM</a:t>
              </a: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3# SRAM</a:t>
              </a: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2# SRAM</a:t>
              </a: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7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5# SRAM</a:t>
              </a: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4# SRAM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64411" y="836712"/>
            <a:ext cx="1728069" cy="1585913"/>
            <a:chOff x="6948388" y="1268760"/>
            <a:chExt cx="1728069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918048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948388" y="2564904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9A7E8-DCFB-40AF-BE26-987D2610FF2C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85875" y="404664"/>
            <a:ext cx="6399213" cy="576262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章  数字逻辑基础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24744"/>
            <a:ext cx="3384376" cy="5238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主要内容及要求：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95275" y="1699493"/>
            <a:ext cx="85248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1</a:t>
            </a:r>
            <a:r>
              <a:rPr lang="zh-CN" altLang="en-US" sz="2800" b="1" dirty="0">
                <a:cs typeface="Times New Roman" pitchFamily="18" charset="0"/>
              </a:rPr>
              <a:t>、逻辑代数的基本运算，逻辑函数的最小项；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2</a:t>
            </a:r>
            <a:r>
              <a:rPr lang="zh-CN" altLang="en-US" sz="2800" b="1" dirty="0"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用卡诺图化简逻辑函数</a:t>
            </a:r>
            <a:r>
              <a:rPr lang="zh-CN" altLang="en-US" sz="2800" b="1" dirty="0">
                <a:cs typeface="Times New Roman" pitchFamily="18" charset="0"/>
              </a:rPr>
              <a:t>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3</a:t>
            </a:r>
            <a:r>
              <a:rPr lang="zh-CN" altLang="en-US" sz="2800" b="1" dirty="0"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组合逻辑电路、时序逻辑电路的特点</a:t>
            </a:r>
            <a:r>
              <a:rPr lang="zh-CN" altLang="en-US" sz="2800" b="1" dirty="0">
                <a:cs typeface="Times New Roman" pitchFamily="18" charset="0"/>
              </a:rPr>
              <a:t>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4</a:t>
            </a:r>
            <a:r>
              <a:rPr lang="zh-CN" altLang="en-US" sz="2800" b="1" dirty="0">
                <a:cs typeface="Times New Roman" pitchFamily="18" charset="0"/>
              </a:rPr>
              <a:t>、组合逻辑电路、时序逻辑电路的分析与设计步骤；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5</a:t>
            </a:r>
            <a:r>
              <a:rPr lang="zh-CN" altLang="en-US" sz="2800" b="1" dirty="0"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译码器</a:t>
            </a:r>
            <a:r>
              <a:rPr lang="zh-CN" altLang="en-US" sz="2800" b="1" dirty="0">
                <a:cs typeface="Times New Roman" pitchFamily="18" charset="0"/>
              </a:rPr>
              <a:t>、计数器电路分析和简单设计。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5343599"/>
            <a:ext cx="791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复习题：</a:t>
            </a:r>
            <a:r>
              <a:rPr lang="zh-CN" altLang="en-US" b="1" dirty="0">
                <a:solidFill>
                  <a:srgbClr val="0000CC"/>
                </a:solidFill>
              </a:rPr>
              <a:t>计算机系统组成（数逻部分）习题（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）、（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87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⑶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主存的内部连接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88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76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6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70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4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5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106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0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8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59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95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79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30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41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>
              <a:off x="3741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>
              <a:off x="4830" y="1616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fld id="{DC092676-1262-4DAD-807E-48E875256232}" type="slidenum">
              <a:rPr lang="en-US" altLang="zh-CN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6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⑷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>
                <a:latin typeface="+mn-ea"/>
                <a:ea typeface="+mn-ea"/>
              </a:rPr>
              <a:t>主存地址从</a:t>
            </a:r>
            <a:r>
              <a:rPr lang="en-US" altLang="zh-CN" b="1" u="none" dirty="0">
                <a:latin typeface="+mn-ea"/>
                <a:ea typeface="+mn-ea"/>
              </a:rPr>
              <a:t>0</a:t>
            </a:r>
            <a:r>
              <a:rPr lang="zh-CN" altLang="en-US" b="1" u="none" dirty="0">
                <a:latin typeface="+mn-ea"/>
                <a:ea typeface="+mn-ea"/>
              </a:rPr>
              <a:t>开始</a:t>
            </a:r>
            <a:r>
              <a:rPr lang="en-US" altLang="zh-CN" sz="2000" b="1" u="none" dirty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+mn-ea"/>
                <a:ea typeface="+mn-ea"/>
              </a:rPr>
              <a:t>存储器</a:t>
            </a:r>
            <a:r>
              <a:rPr lang="zh-CN" altLang="en-US" sz="2000" b="1" u="none" dirty="0">
                <a:solidFill>
                  <a:srgbClr val="990099"/>
                </a:solidFill>
                <a:latin typeface="+mn-ea"/>
                <a:ea typeface="+mn-ea"/>
              </a:rPr>
              <a:t>访问时间</a:t>
            </a:r>
            <a:r>
              <a:rPr lang="zh-CN" altLang="en-US" sz="2000" b="1" u="none" dirty="0">
                <a:latin typeface="+mn-ea"/>
                <a:ea typeface="+mn-ea"/>
              </a:rPr>
              <a:t>计算</a:t>
            </a:r>
            <a:r>
              <a:rPr lang="en-US" altLang="zh-CN" sz="2000" b="1" u="none" dirty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357290" y="836984"/>
            <a:ext cx="5761038" cy="3240088"/>
            <a:chOff x="793" y="527"/>
            <a:chExt cx="3629" cy="2041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2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633"/>
              <a:chOff x="3470" y="935"/>
              <a:chExt cx="952" cy="1633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6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2387"/>
                <a:ext cx="181" cy="181"/>
                <a:chOff x="3198" y="2523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6" name="Text Box 110"/>
              <p:cNvSpPr txBox="1">
                <a:spLocks noChangeArrowheads="1"/>
              </p:cNvSpPr>
              <p:nvPr/>
            </p:nvSpPr>
            <p:spPr bwMode="auto">
              <a:xfrm>
                <a:off x="3515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67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905"/>
              <a:chOff x="793" y="527"/>
              <a:chExt cx="772" cy="1905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905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4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05" name="Text Box 49"/>
              <p:cNvSpPr txBox="1">
                <a:spLocks noChangeArrowheads="1"/>
              </p:cNvSpPr>
              <p:nvPr/>
            </p:nvSpPr>
            <p:spPr bwMode="auto">
              <a:xfrm>
                <a:off x="1338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8" name="Text Box 52"/>
              <p:cNvSpPr txBox="1">
                <a:spLocks noChangeArrowheads="1"/>
              </p:cNvSpPr>
              <p:nvPr/>
            </p:nvSpPr>
            <p:spPr bwMode="auto">
              <a:xfrm>
                <a:off x="1338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3086077" y="1628800"/>
            <a:ext cx="2520950" cy="2305050"/>
            <a:chOff x="1882" y="1026"/>
            <a:chExt cx="1588" cy="1452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4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478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582840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4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2582840" y="3429372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3" name="Group 157"/>
          <p:cNvGrpSpPr>
            <a:grpSpLocks/>
          </p:cNvGrpSpPr>
          <p:nvPr/>
        </p:nvGrpSpPr>
        <p:grpSpPr bwMode="auto">
          <a:xfrm>
            <a:off x="2582840" y="2421309"/>
            <a:ext cx="3024188" cy="720725"/>
            <a:chOff x="1792" y="1480"/>
            <a:chExt cx="1905" cy="454"/>
          </a:xfrm>
        </p:grpSpPr>
        <p:sp>
          <p:nvSpPr>
            <p:cNvPr id="454782" name="Line 126"/>
            <p:cNvSpPr>
              <a:spLocks noChangeShapeType="1"/>
            </p:cNvSpPr>
            <p:nvPr/>
          </p:nvSpPr>
          <p:spPr bwMode="auto">
            <a:xfrm>
              <a:off x="1792" y="1934"/>
              <a:ext cx="19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4" name="Line 148"/>
            <p:cNvSpPr>
              <a:spLocks noChangeShapeType="1"/>
            </p:cNvSpPr>
            <p:nvPr/>
          </p:nvSpPr>
          <p:spPr bwMode="auto">
            <a:xfrm flipV="1">
              <a:off x="1792" y="1480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5" name="Line 149"/>
            <p:cNvSpPr>
              <a:spLocks noChangeShapeType="1"/>
            </p:cNvSpPr>
            <p:nvPr/>
          </p:nvSpPr>
          <p:spPr bwMode="auto">
            <a:xfrm flipV="1">
              <a:off x="1792" y="1616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6" name="Line 150"/>
            <p:cNvSpPr>
              <a:spLocks noChangeShapeType="1"/>
            </p:cNvSpPr>
            <p:nvPr/>
          </p:nvSpPr>
          <p:spPr bwMode="auto">
            <a:xfrm flipV="1">
              <a:off x="1792" y="1752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76557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r>
                <a:rPr lang="zh-CN" altLang="en-US" sz="1800" b="1" u="none" dirty="0">
                  <a:latin typeface="宋体" pitchFamily="2" charset="-122"/>
                </a:rPr>
                <a:t>＝</a:t>
              </a:r>
              <a:r>
                <a:rPr lang="en-US" altLang="zh-CN" sz="1800" b="1" u="none" dirty="0">
                  <a:latin typeface="宋体" pitchFamily="2" charset="-122"/>
                </a:rPr>
                <a:t>(IO</a:t>
              </a:r>
              <a:r>
                <a:rPr lang="en-US" altLang="zh-CN" sz="1800" b="1" u="none" dirty="0">
                  <a:latin typeface="+mn-lt"/>
                </a:rPr>
                <a:t>/</a:t>
              </a:r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+mn-lt"/>
                </a:rPr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(RD⊕WR))</a:t>
              </a:r>
              <a:r>
                <a:rPr lang="en-US" altLang="zh-CN" sz="1800" b="1" u="none" dirty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15</a:t>
              </a: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r>
                <a:rPr lang="en-US" altLang="zh-CN" sz="14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14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63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75604"/>
            <a:ext cx="8784976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>
                <a:solidFill>
                  <a:srgbClr val="0000CC"/>
                </a:solidFill>
              </a:rPr>
              <a:t>例</a:t>
            </a:r>
            <a:r>
              <a:rPr lang="en-US" altLang="zh-CN" b="1" kern="100" dirty="0">
                <a:solidFill>
                  <a:srgbClr val="0000CC"/>
                </a:solidFill>
              </a:rPr>
              <a:t>2</a:t>
            </a:r>
            <a:r>
              <a:rPr lang="zh-CN" altLang="en-US" b="1" kern="100" dirty="0">
                <a:solidFill>
                  <a:srgbClr val="0000CC"/>
                </a:solidFill>
              </a:rPr>
              <a:t>：</a:t>
            </a:r>
            <a:r>
              <a:rPr lang="zh-CN" altLang="zh-CN" b="1" dirty="0"/>
              <a:t>第</a:t>
            </a:r>
            <a:r>
              <a:rPr lang="en-US" altLang="zh-CN" b="1" dirty="0"/>
              <a:t>3</a:t>
            </a:r>
            <a:r>
              <a:rPr lang="zh-CN" altLang="zh-CN" b="1" dirty="0"/>
              <a:t>章</a:t>
            </a:r>
            <a:r>
              <a:rPr lang="zh-CN" altLang="en-US" b="1" kern="100" dirty="0"/>
              <a:t>作业第</a:t>
            </a:r>
            <a:r>
              <a:rPr lang="en-US" altLang="zh-CN" b="1" dirty="0"/>
              <a:t>28</a:t>
            </a:r>
            <a:r>
              <a:rPr lang="zh-CN" altLang="en-US" b="1" dirty="0"/>
              <a:t>题：</a:t>
            </a:r>
            <a:r>
              <a:rPr lang="zh-CN" altLang="zh-CN" b="1" dirty="0"/>
              <a:t>某计算机的存储器按字节编址，主存地址空间为</a:t>
            </a:r>
            <a:r>
              <a:rPr lang="en-US" altLang="zh-CN" b="1" dirty="0"/>
              <a:t>24</a:t>
            </a:r>
            <a:r>
              <a:rPr lang="zh-CN" altLang="zh-CN" b="1" dirty="0"/>
              <a:t>位，配置有</a:t>
            </a:r>
            <a:r>
              <a:rPr lang="en-US" altLang="zh-CN" b="1" dirty="0"/>
              <a:t>4MB</a:t>
            </a:r>
            <a:r>
              <a:rPr lang="zh-CN" altLang="zh-CN" b="1" dirty="0"/>
              <a:t>的主存，主存块大小为</a:t>
            </a:r>
            <a:r>
              <a:rPr lang="en-US" altLang="zh-CN" b="1" dirty="0"/>
              <a:t>32B</a:t>
            </a:r>
            <a:r>
              <a:rPr lang="zh-CN" altLang="zh-CN" b="1" dirty="0"/>
              <a:t>，</a:t>
            </a:r>
            <a:r>
              <a:rPr lang="en-US" altLang="zh-CN" b="1" dirty="0"/>
              <a:t>Cache</a:t>
            </a:r>
            <a:r>
              <a:rPr lang="zh-CN" altLang="zh-CN" b="1" dirty="0"/>
              <a:t>有</a:t>
            </a:r>
            <a:r>
              <a:rPr lang="en-US" altLang="zh-CN" b="1" dirty="0"/>
              <a:t>256</a:t>
            </a:r>
            <a:r>
              <a:rPr lang="zh-CN" altLang="zh-CN" b="1" dirty="0"/>
              <a:t>个行，采用</a:t>
            </a:r>
            <a:r>
              <a:rPr lang="en-US" altLang="zh-CN" b="1" dirty="0"/>
              <a:t>4</a:t>
            </a:r>
            <a:r>
              <a:rPr lang="zh-CN" altLang="zh-CN" b="1" dirty="0"/>
              <a:t>路组相联映射、</a:t>
            </a:r>
            <a:r>
              <a:rPr lang="en-US" altLang="zh-CN" b="1" dirty="0"/>
              <a:t>LRU</a:t>
            </a:r>
            <a:r>
              <a:rPr lang="zh-CN" altLang="zh-CN" b="1" dirty="0"/>
              <a:t>替换算法、写回法写策略，</a:t>
            </a:r>
            <a:r>
              <a:rPr lang="en-US" altLang="zh-CN" b="1" dirty="0"/>
              <a:t>Cache</a:t>
            </a:r>
            <a:r>
              <a:rPr lang="zh-CN" altLang="zh-CN" b="1" dirty="0"/>
              <a:t>行的管理信息至少有多少位？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解</a:t>
            </a:r>
            <a:r>
              <a:rPr lang="zh-CN" altLang="zh-CN" b="1" dirty="0">
                <a:solidFill>
                  <a:srgbClr val="0000CC"/>
                </a:solidFill>
              </a:rPr>
              <a:t>：</a:t>
            </a:r>
            <a:r>
              <a:rPr lang="en-US" altLang="zh-CN" b="1" dirty="0"/>
              <a:t>Cache</a:t>
            </a:r>
            <a:r>
              <a:rPr lang="zh-CN" altLang="zh-CN" b="1" dirty="0"/>
              <a:t>组内行号</a:t>
            </a:r>
            <a:r>
              <a:rPr lang="zh-CN" altLang="en-US" b="1" dirty="0"/>
              <a:t>：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4</a:t>
            </a:r>
            <a:r>
              <a:rPr lang="zh-CN" altLang="zh-CN" b="1" dirty="0"/>
              <a:t>＝</a:t>
            </a:r>
            <a:r>
              <a:rPr lang="en-US" altLang="zh-CN" b="1" dirty="0"/>
              <a:t>2</a:t>
            </a:r>
            <a:r>
              <a:rPr lang="zh-CN" altLang="zh-CN" b="1" dirty="0"/>
              <a:t>位，组号为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256</a:t>
            </a:r>
            <a:r>
              <a:rPr lang="zh-CN" altLang="zh-CN" b="1" dirty="0"/>
              <a:t>―</a:t>
            </a:r>
            <a:r>
              <a:rPr lang="en-US" altLang="zh-CN" b="1" dirty="0"/>
              <a:t>2</a:t>
            </a:r>
            <a:r>
              <a:rPr lang="zh-CN" altLang="zh-CN" b="1" dirty="0"/>
              <a:t>＝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>
                <a:solidFill>
                  <a:srgbClr val="FF0000"/>
                </a:solidFill>
              </a:rPr>
              <a:t>位</a:t>
            </a:r>
            <a:r>
              <a:rPr lang="zh-CN" altLang="zh-CN" b="1" dirty="0"/>
              <a:t>；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主存地址</a:t>
            </a:r>
            <a:r>
              <a:rPr lang="zh-CN" altLang="en-US" b="1" dirty="0"/>
              <a:t>：</a:t>
            </a:r>
            <a:r>
              <a:rPr lang="zh-CN" altLang="zh-CN" b="1" dirty="0"/>
              <a:t>由群号、群内块号、块内地址组成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块内地址为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(32B/1B)</a:t>
            </a:r>
            <a:r>
              <a:rPr lang="zh-CN" altLang="zh-CN" b="1" dirty="0"/>
              <a:t>＝</a:t>
            </a:r>
            <a:r>
              <a:rPr lang="en-US" altLang="zh-CN" b="1" dirty="0"/>
              <a:t>5</a:t>
            </a:r>
            <a:r>
              <a:rPr lang="zh-CN" altLang="zh-CN" b="1" dirty="0"/>
              <a:t>位，群内块号为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>
                <a:solidFill>
                  <a:srgbClr val="FF0000"/>
                </a:solidFill>
              </a:rPr>
              <a:t>位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群号为</a:t>
            </a:r>
            <a:r>
              <a:rPr lang="en-US" altLang="zh-CN" b="1" dirty="0"/>
              <a:t>24 – 6 – 5</a:t>
            </a:r>
            <a:r>
              <a:rPr lang="zh-CN" altLang="zh-CN" b="1" dirty="0"/>
              <a:t>＝</a:t>
            </a:r>
            <a:r>
              <a:rPr lang="en-US" altLang="zh-CN" b="1" dirty="0"/>
              <a:t>13</a:t>
            </a:r>
            <a:r>
              <a:rPr lang="zh-CN" altLang="zh-CN" b="1" dirty="0"/>
              <a:t>位</a:t>
            </a:r>
            <a:r>
              <a:rPr lang="zh-CN" altLang="en-US" b="1" dirty="0"/>
              <a:t>，</a:t>
            </a:r>
            <a:r>
              <a:rPr lang="zh-CN" altLang="zh-CN" b="1" dirty="0"/>
              <a:t>故</a:t>
            </a:r>
            <a:r>
              <a:rPr lang="en-US" altLang="zh-CN" b="1" dirty="0">
                <a:solidFill>
                  <a:srgbClr val="FF3399"/>
                </a:solidFill>
              </a:rPr>
              <a:t>Cache</a:t>
            </a:r>
            <a:r>
              <a:rPr lang="zh-CN" altLang="zh-CN" b="1" dirty="0">
                <a:solidFill>
                  <a:srgbClr val="FF3399"/>
                </a:solidFill>
              </a:rPr>
              <a:t>行的标记为</a:t>
            </a:r>
            <a:r>
              <a:rPr lang="en-US" altLang="zh-CN" b="1" dirty="0">
                <a:solidFill>
                  <a:srgbClr val="FF3399"/>
                </a:solidFill>
              </a:rPr>
              <a:t>13</a:t>
            </a:r>
            <a:r>
              <a:rPr lang="zh-CN" altLang="zh-CN" b="1" dirty="0">
                <a:solidFill>
                  <a:srgbClr val="FF3399"/>
                </a:solidFill>
              </a:rPr>
              <a:t>位</a:t>
            </a:r>
            <a:r>
              <a:rPr lang="zh-CN" altLang="en-US" b="1" dirty="0">
                <a:solidFill>
                  <a:srgbClr val="FF3399"/>
                </a:solidFill>
              </a:rPr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采用</a:t>
            </a:r>
            <a:r>
              <a:rPr lang="en-US" altLang="zh-CN" b="1" dirty="0"/>
              <a:t>LRU</a:t>
            </a:r>
            <a:r>
              <a:rPr lang="zh-CN" altLang="zh-CN" b="1" dirty="0"/>
              <a:t>替换算法时，每个</a:t>
            </a:r>
            <a:r>
              <a:rPr lang="en-US" altLang="zh-CN" b="1" dirty="0"/>
              <a:t>Cache</a:t>
            </a:r>
            <a:r>
              <a:rPr lang="zh-CN" altLang="zh-CN" b="1" dirty="0"/>
              <a:t>行的</a:t>
            </a:r>
            <a:r>
              <a:rPr lang="en-US" altLang="zh-CN" b="1" dirty="0"/>
              <a:t>LRU</a:t>
            </a:r>
            <a:r>
              <a:rPr lang="zh-CN" altLang="zh-CN" b="1" dirty="0"/>
              <a:t>位为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4</a:t>
            </a:r>
            <a:r>
              <a:rPr lang="zh-CN" altLang="zh-CN" b="1" dirty="0"/>
              <a:t>＝</a:t>
            </a:r>
            <a:r>
              <a:rPr lang="en-US" altLang="zh-CN" b="1" dirty="0"/>
              <a:t>2</a:t>
            </a:r>
            <a:r>
              <a:rPr lang="zh-CN" altLang="zh-CN" b="1" dirty="0"/>
              <a:t>位</a:t>
            </a:r>
            <a:r>
              <a:rPr lang="zh-CN" altLang="en-US" b="1" dirty="0"/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采用</a:t>
            </a:r>
            <a:r>
              <a:rPr lang="zh-CN" altLang="zh-CN" b="1" dirty="0">
                <a:solidFill>
                  <a:srgbClr val="FF0000"/>
                </a:solidFill>
              </a:rPr>
              <a:t>写回法</a:t>
            </a:r>
            <a:r>
              <a:rPr lang="zh-CN" altLang="zh-CN" b="1" dirty="0"/>
              <a:t>写策略时，每个</a:t>
            </a:r>
            <a:r>
              <a:rPr lang="en-US" altLang="zh-CN" b="1" dirty="0"/>
              <a:t>Cache</a:t>
            </a:r>
            <a:r>
              <a:rPr lang="zh-CN" altLang="zh-CN" b="1" dirty="0"/>
              <a:t>行需设置脏位（</a:t>
            </a:r>
            <a:r>
              <a:rPr lang="en-US" altLang="zh-CN" b="1" dirty="0"/>
              <a:t>1</a:t>
            </a:r>
            <a:r>
              <a:rPr lang="zh-CN" altLang="zh-CN" b="1" dirty="0"/>
              <a:t>位）</a:t>
            </a:r>
            <a:r>
              <a:rPr lang="zh-CN" altLang="en-US" b="1" dirty="0"/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7030A0"/>
                </a:solidFill>
              </a:rPr>
              <a:t>    </a:t>
            </a:r>
            <a:r>
              <a:rPr lang="zh-CN" altLang="zh-CN" b="1" dirty="0">
                <a:solidFill>
                  <a:srgbClr val="7030A0"/>
                </a:solidFill>
              </a:rPr>
              <a:t>每个</a:t>
            </a:r>
            <a:r>
              <a:rPr lang="en-US" altLang="zh-CN" b="1" dirty="0">
                <a:solidFill>
                  <a:srgbClr val="7030A0"/>
                </a:solidFill>
              </a:rPr>
              <a:t>Cache</a:t>
            </a:r>
            <a:r>
              <a:rPr lang="zh-CN" altLang="zh-CN" b="1" dirty="0">
                <a:solidFill>
                  <a:srgbClr val="7030A0"/>
                </a:solidFill>
              </a:rPr>
              <a:t>行的</a:t>
            </a:r>
            <a:r>
              <a:rPr lang="zh-CN" altLang="zh-CN" b="1" dirty="0">
                <a:solidFill>
                  <a:srgbClr val="FF0000"/>
                </a:solidFill>
              </a:rPr>
              <a:t>管理</a:t>
            </a:r>
            <a:r>
              <a:rPr lang="zh-CN" altLang="zh-CN" b="1" dirty="0">
                <a:solidFill>
                  <a:srgbClr val="7030A0"/>
                </a:solidFill>
              </a:rPr>
              <a:t>信息至少有：</a:t>
            </a:r>
            <a:endParaRPr lang="en-US" altLang="zh-CN" b="1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7030A0"/>
                </a:solidFill>
              </a:rPr>
              <a:t>    </a:t>
            </a:r>
            <a:r>
              <a:rPr lang="zh-CN" altLang="zh-CN" b="1" dirty="0">
                <a:solidFill>
                  <a:srgbClr val="7030A0"/>
                </a:solidFill>
              </a:rPr>
              <a:t>有效位</a:t>
            </a:r>
            <a:r>
              <a:rPr lang="en-US" altLang="zh-CN" b="1" dirty="0">
                <a:solidFill>
                  <a:srgbClr val="7030A0"/>
                </a:solidFill>
              </a:rPr>
              <a:t>(1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)+</a:t>
            </a:r>
            <a:r>
              <a:rPr lang="zh-CN" altLang="zh-CN" b="1" dirty="0">
                <a:solidFill>
                  <a:srgbClr val="7030A0"/>
                </a:solidFill>
              </a:rPr>
              <a:t>标记</a:t>
            </a:r>
            <a:r>
              <a:rPr lang="en-US" altLang="zh-CN" b="1" dirty="0">
                <a:solidFill>
                  <a:srgbClr val="7030A0"/>
                </a:solidFill>
              </a:rPr>
              <a:t>(13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)+LRU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(2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)+</a:t>
            </a:r>
            <a:r>
              <a:rPr lang="zh-CN" altLang="zh-CN" b="1" dirty="0">
                <a:solidFill>
                  <a:srgbClr val="7030A0"/>
                </a:solidFill>
              </a:rPr>
              <a:t>脏位</a:t>
            </a:r>
            <a:r>
              <a:rPr lang="en-US" altLang="zh-CN" b="1" dirty="0">
                <a:solidFill>
                  <a:srgbClr val="7030A0"/>
                </a:solidFill>
              </a:rPr>
              <a:t>(1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)=17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zh-CN" altLang="zh-CN" b="1" dirty="0"/>
              <a:t>。</a:t>
            </a:r>
            <a:endParaRPr lang="en-US" altLang="zh-CN" b="1" kern="100" dirty="0"/>
          </a:p>
        </p:txBody>
      </p:sp>
    </p:spTree>
    <p:extLst>
      <p:ext uri="{BB962C8B-B14F-4D97-AF65-F5344CB8AC3E}">
        <p14:creationId xmlns:p14="http://schemas.microsoft.com/office/powerpoint/2010/main" val="272477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5</a:t>
            </a:r>
            <a:r>
              <a:rPr lang="zh-CN" altLang="en-US" sz="3200" b="1" dirty="0">
                <a:latin typeface="+mn-lt"/>
              </a:rPr>
              <a:t>章 指令系统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93606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一、指令系统组成         </a:t>
            </a:r>
            <a:r>
              <a:rPr lang="zh-CN" altLang="en-US" sz="2000" b="1" dirty="0">
                <a:latin typeface="+mn-ea"/>
                <a:ea typeface="+mn-ea"/>
              </a:rPr>
              <a:t>☆掌握</a:t>
            </a:r>
            <a:r>
              <a:rPr lang="zh-CN" altLang="en-US" sz="2000" b="1" dirty="0">
                <a:latin typeface="宋体" pitchFamily="2" charset="-122"/>
              </a:rPr>
              <a:t>信息约定方法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指令功能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数据操作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(OP/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存结果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指令地址计算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(2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类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指令格式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需约定信息</a:t>
            </a:r>
            <a:r>
              <a:rPr lang="en-US" altLang="zh-CN" sz="2000" b="1" dirty="0">
                <a:latin typeface="宋体" pitchFamily="2" charset="-122"/>
              </a:rPr>
              <a:t>(OP/</a:t>
            </a:r>
            <a:r>
              <a:rPr lang="zh-CN" altLang="en-US" sz="2000" b="1" dirty="0">
                <a:latin typeface="宋体" pitchFamily="2" charset="-122"/>
              </a:rPr>
              <a:t>格式、源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目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指令地址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→组成，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性能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→信息的表示方法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隐式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信息的编码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显式信息的约定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，指令字长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>
                <a:latin typeface="宋体" pitchFamily="2" charset="-122"/>
              </a:rPr>
              <a:t>指令格式，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的存放，寻址方式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3679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OPD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的存放            </a:t>
            </a:r>
            <a:r>
              <a:rPr lang="zh-CN" altLang="en-US" sz="2000" b="1" dirty="0">
                <a:latin typeface="宋体" pitchFamily="2" charset="-122"/>
              </a:rPr>
              <a:t>◇理解概念</a:t>
            </a:r>
            <a:endParaRPr lang="en-US" altLang="zh-CN" sz="2000" b="1" dirty="0">
              <a:latin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25468"/>
              </p:ext>
            </p:extLst>
          </p:nvPr>
        </p:nvGraphicFramePr>
        <p:xfrm>
          <a:off x="323528" y="4255824"/>
          <a:ext cx="8712968" cy="18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隐式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所有位、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4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值受对齐影响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指令中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683568" y="2348880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4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51151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三、寻址方式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179388" y="996633"/>
            <a:ext cx="741694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指令寻址方式           </a:t>
            </a:r>
            <a:r>
              <a:rPr lang="zh-CN" altLang="en-US" sz="2000" b="1" dirty="0">
                <a:latin typeface="宋体" pitchFamily="2" charset="-122"/>
              </a:rPr>
              <a:t>☆掌握概念、理解原理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数据寻址方式           </a:t>
            </a:r>
            <a:r>
              <a:rPr lang="zh-CN" altLang="en-US" sz="2000" b="1" dirty="0">
                <a:latin typeface="宋体" pitchFamily="2" charset="-122"/>
              </a:rPr>
              <a:t>☆掌握概念、理解原理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447616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寻址类型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顺序、跳跃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，寻址方式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隐含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sz="2000" b="1" dirty="0">
                <a:latin typeface="宋体" pitchFamily="2" charset="-122"/>
              </a:rPr>
              <a:t>直接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隐含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寻址方式的识别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无、译码时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与实现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取指时、执行时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86571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寻址方式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立即</a:t>
            </a:r>
            <a:r>
              <a:rPr lang="en-US" altLang="zh-CN" sz="2000" b="1" dirty="0">
                <a:latin typeface="宋体" pitchFamily="2" charset="-122"/>
              </a:rPr>
              <a:t>/REG/</a:t>
            </a:r>
            <a:r>
              <a:rPr lang="zh-CN" altLang="en-US" sz="2000" b="1" dirty="0">
                <a:latin typeface="宋体" pitchFamily="2" charset="-122"/>
              </a:rPr>
              <a:t>直接</a:t>
            </a:r>
            <a:r>
              <a:rPr lang="en-US" altLang="zh-CN" sz="2000" b="1" dirty="0">
                <a:latin typeface="宋体" pitchFamily="2" charset="-122"/>
              </a:rPr>
              <a:t>/REG</a:t>
            </a:r>
            <a:r>
              <a:rPr lang="zh-CN" altLang="en-US" sz="2000" b="1" dirty="0">
                <a:latin typeface="宋体" pitchFamily="2" charset="-122"/>
              </a:rPr>
              <a:t>间接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基址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变址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隐含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地址码编码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方式位、地址参数的表示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，寻址方式的识别与实现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039904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四、指令系统发展         </a:t>
            </a:r>
            <a:r>
              <a:rPr lang="zh-CN" altLang="en-US" sz="2000" b="1" dirty="0">
                <a:latin typeface="+mn-ea"/>
                <a:ea typeface="+mn-ea"/>
              </a:rPr>
              <a:t>△理解相关概念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9512" y="46159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>
                <a:latin typeface="宋体" pitchFamily="2" charset="-122"/>
              </a:rPr>
              <a:t>①理解指令信息的约定方法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表示方式及编码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②理解数据在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中的存放方法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～地址码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③理解寻址方式的地址形成方法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～地址码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683568" y="2908101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某计算机主存按字节编址，有符号定点数用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b="1" dirty="0">
                <a:latin typeface="宋体" pitchFamily="2" charset="-122"/>
              </a:rPr>
              <a:t>，单地址指令格式如下图所示，基址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RI)</a:t>
            </a:r>
            <a:r>
              <a:rPr lang="zh-CN" altLang="en-US" b="1" dirty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(RB)=8000H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(RI)=0007H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，请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计算下列指令字① </a:t>
            </a:r>
            <a:r>
              <a:rPr lang="en-US" altLang="zh-CN" b="1" dirty="0">
                <a:latin typeface="宋体" pitchFamily="2" charset="-122"/>
              </a:rPr>
              <a:t>4428H ② 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 1390H ④ 3592H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en-US" altLang="zh-CN" b="1" dirty="0">
                <a:latin typeface="宋体" pitchFamily="2" charset="-122"/>
              </a:rPr>
              <a:t>①4428H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1000B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②2244H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，基址寻址</a:t>
            </a:r>
            <a:r>
              <a:rPr lang="en-US" altLang="zh-CN" b="1" dirty="0">
                <a:latin typeface="宋体" pitchFamily="2" charset="-122"/>
              </a:rPr>
              <a:t>(A=44H)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③1392H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(A=90H)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15      10 9  8 7          0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</a:t>
              </a:r>
              <a:r>
                <a:rPr lang="en-US" altLang="zh-CN" sz="1800" b="1" dirty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[OPD]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(RB)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8000H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(RI)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0007H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90H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[</a:t>
            </a:r>
            <a:r>
              <a:rPr lang="en-US" altLang="zh-CN" dirty="0" err="1">
                <a:latin typeface="+mn-lt"/>
              </a:rPr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(1234H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0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6206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指令系统的功能与格式：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仅定点数一种类型，寄存器为通用寄存器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14487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EA=ADDR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636392" y="1714488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RD←Imme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(JNZ): 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85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613537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某计算机采用</a:t>
            </a:r>
            <a:r>
              <a:rPr lang="en-US" altLang="zh-CN" sz="2200" b="1" dirty="0" err="1">
                <a:latin typeface="宋体" pitchFamily="2" charset="-122"/>
              </a:rPr>
              <a:t>Demo_IS</a:t>
            </a:r>
            <a:r>
              <a:rPr lang="zh-CN" altLang="en-US" sz="2200" b="1" dirty="0">
                <a:latin typeface="宋体" pitchFamily="2" charset="-122"/>
              </a:rPr>
              <a:t>指令系统，有符号定点数用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取指令时自动完成</a:t>
            </a:r>
            <a:r>
              <a:rPr lang="en-US" altLang="zh-CN" sz="2200" b="1" dirty="0">
                <a:latin typeface="宋体" pitchFamily="2" charset="-122"/>
              </a:rPr>
              <a:t>PC←(PC)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>
                <a:latin typeface="宋体" pitchFamily="2" charset="-122"/>
              </a:rPr>
              <a:t>。⑴说明指令字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的功能；⑵写出</a:t>
            </a:r>
            <a:r>
              <a:rPr lang="en-US" altLang="zh-CN" sz="2200" b="1" dirty="0">
                <a:latin typeface="宋体" pitchFamily="2" charset="-122"/>
              </a:rPr>
              <a:t>y=</a:t>
            </a:r>
            <a:r>
              <a:rPr lang="en-US" altLang="zh-CN" sz="2200" b="1" dirty="0" err="1">
                <a:latin typeface="宋体" pitchFamily="2" charset="-122"/>
              </a:rPr>
              <a:t>x+y</a:t>
            </a:r>
            <a:r>
              <a:rPr lang="zh-CN" altLang="en-US" sz="2200" b="1" dirty="0">
                <a:latin typeface="宋体" pitchFamily="2" charset="-122"/>
              </a:rPr>
              <a:t>的指令序列，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地址分别为</a:t>
            </a:r>
            <a:r>
              <a:rPr lang="en-US" altLang="zh-CN" sz="2200" b="1" dirty="0">
                <a:latin typeface="宋体" pitchFamily="2" charset="-122"/>
              </a:rPr>
              <a:t>14H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15H</a:t>
            </a:r>
            <a:r>
              <a:rPr lang="zh-CN" altLang="en-US" sz="2200" b="1" dirty="0">
                <a:latin typeface="宋体" pitchFamily="2" charset="-122"/>
              </a:rPr>
              <a:t>；⑶操作码只可放在高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位，最多还可定义多少条指令？</a:t>
            </a: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23166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zh-CN" altLang="en-US" sz="2200" b="1" dirty="0">
                <a:latin typeface="宋体" pitchFamily="2" charset="-122"/>
              </a:rPr>
              <a:t>⑴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1000</a:t>
            </a:r>
            <a:r>
              <a:rPr lang="en-US" altLang="zh-CN" sz="2200" b="1" dirty="0">
                <a:solidFill>
                  <a:srgbClr val="FFC000"/>
                </a:solidFill>
                <a:latin typeface="宋体" pitchFamily="2" charset="-122"/>
              </a:rPr>
              <a:t>01</a:t>
            </a:r>
            <a:r>
              <a:rPr lang="en-US" altLang="zh-CN" sz="2200" b="1" dirty="0">
                <a:latin typeface="宋体" pitchFamily="2" charset="-122"/>
              </a:rPr>
              <a:t>00B</a:t>
            </a:r>
            <a:r>
              <a:rPr lang="zh-CN" altLang="en-US" sz="2200" b="1" dirty="0">
                <a:latin typeface="宋体" pitchFamily="2" charset="-122"/>
              </a:rPr>
              <a:t>，指令功能为</a:t>
            </a:r>
            <a:r>
              <a:rPr lang="en-US" altLang="zh-CN" sz="2200" b="1" dirty="0">
                <a:latin typeface="宋体" pitchFamily="2" charset="-122"/>
              </a:rPr>
              <a:t>R1←(R1)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748697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⑵指令序列为</a:t>
            </a:r>
            <a:r>
              <a:rPr lang="zh-CN" altLang="en-US" sz="2200" b="1" spc="200" dirty="0">
                <a:latin typeface="宋体" pitchFamily="2" charset="-122"/>
              </a:rPr>
              <a:t>：</a:t>
            </a:r>
            <a:r>
              <a:rPr lang="en-US" altLang="zh-CN" sz="2000" b="1" dirty="0">
                <a:latin typeface="宋体" pitchFamily="2" charset="-122"/>
              </a:rPr>
              <a:t>00000000 00010100  // R0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14H           ;&amp;x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10000000           // R0←(R0)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1       ;&amp;y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M[(R0)]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00100100           // M[(R0)]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404881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⑶已定义指令占用了高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位的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个编码，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位时，</a:t>
            </a:r>
            <a:r>
              <a:rPr lang="zh-CN" altLang="en-US" sz="2200" b="1" u="sng" dirty="0">
                <a:latin typeface="宋体" pitchFamily="2" charset="-122"/>
              </a:rPr>
              <a:t>最多</a:t>
            </a:r>
            <a:r>
              <a:rPr lang="zh-CN" altLang="en-US" sz="2200" b="1" dirty="0">
                <a:latin typeface="宋体" pitchFamily="2" charset="-122"/>
              </a:rPr>
              <a:t>还可定义的指令数为：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zh-CN" altLang="en-US" sz="2200" b="1" dirty="0">
                <a:latin typeface="宋体" pitchFamily="2" charset="-122"/>
              </a:rPr>
              <a:t>条；       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>
                <a:latin typeface="宋体" pitchFamily="2" charset="-122"/>
              </a:rPr>
              <a:t>每条指令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个操作码</a:t>
            </a:r>
            <a:endParaRPr lang="zh-CN" altLang="en-US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6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645024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1844824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6</a:t>
            </a:r>
            <a:r>
              <a:rPr lang="zh-CN" altLang="en-US" sz="3200" b="1" dirty="0">
                <a:latin typeface="+mn-lt"/>
              </a:rPr>
              <a:t>章 中央处理器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组成与工作流程，数据通路组织，控制单元组成，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</a:t>
            </a:r>
            <a:r>
              <a:rPr lang="zh-CN" altLang="en-US" sz="2200" b="1" dirty="0">
                <a:latin typeface="宋体" pitchFamily="2" charset="-122"/>
              </a:rPr>
              <a:t>异常及中断处理，指令流水线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7281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组成与工作流程    </a:t>
            </a:r>
            <a:r>
              <a:rPr lang="zh-CN" altLang="en-US" sz="2000" b="1" dirty="0">
                <a:latin typeface="+mn-ea"/>
                <a:ea typeface="+mn-ea"/>
              </a:rPr>
              <a:t>☆深入理解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CPU</a:t>
            </a:r>
            <a:r>
              <a:rPr lang="zh-CN" altLang="en-US" b="1" dirty="0">
                <a:latin typeface="宋体" pitchFamily="2" charset="-122"/>
              </a:rPr>
              <a:t>的功能、组成、工作流程，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指令的执行过程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*</a:t>
            </a:r>
            <a:r>
              <a:rPr lang="zh-CN" altLang="en-US" sz="2000" b="1" dirty="0">
                <a:latin typeface="宋体" pitchFamily="2" charset="-122"/>
              </a:rPr>
              <a:t>步骤及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操作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冯氏模型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结构及工作过程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，指令系统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140968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二、数据通路的组织    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数据通路的组成         </a:t>
            </a:r>
            <a:r>
              <a:rPr lang="zh-CN" altLang="en-US" sz="2000" b="1" dirty="0">
                <a:latin typeface="宋体" pitchFamily="2" charset="-122"/>
              </a:rPr>
              <a:t>☆深入理解、熟练运用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069521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通路部件、通路结构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总线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dirty="0" err="1">
                <a:latin typeface="+mn-lt"/>
              </a:rPr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及其控制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指令执行过程的组织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各</a:t>
            </a:r>
            <a:r>
              <a:rPr lang="en-US" altLang="zh-CN" sz="2000" dirty="0" err="1">
                <a:solidFill>
                  <a:srgbClr val="990099"/>
                </a:solidFill>
              </a:rPr>
              <a:t>μ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序列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CPU</a:t>
            </a:r>
            <a:r>
              <a:rPr lang="zh-CN" altLang="en-US" sz="2000" b="1" dirty="0">
                <a:latin typeface="宋体" pitchFamily="2" charset="-122"/>
              </a:rPr>
              <a:t>控制需求</a:t>
            </a:r>
            <a:r>
              <a:rPr lang="en-US" altLang="zh-CN" sz="2000" b="1" dirty="0">
                <a:latin typeface="宋体" pitchFamily="2" charset="-122"/>
              </a:rPr>
              <a:t>[</a:t>
            </a:r>
            <a:r>
              <a:rPr lang="zh-CN" altLang="en-US" sz="2000" b="1" dirty="0">
                <a:latin typeface="宋体" pitchFamily="2" charset="-122"/>
              </a:rPr>
              <a:t>状态转换图</a:t>
            </a:r>
            <a:r>
              <a:rPr lang="en-US" altLang="zh-CN" sz="2000" b="1" dirty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〖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〗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教材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P180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例起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5.1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及例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5.2</a:t>
            </a:r>
            <a:r>
              <a:rPr lang="zh-CN" altLang="en-US" b="1" dirty="0">
                <a:latin typeface="宋体" pitchFamily="2" charset="-122"/>
              </a:rPr>
              <a:t>，注意寻址方式的实现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9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/>
      <p:bldP spid="6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05036"/>
              </p:ext>
            </p:extLst>
          </p:nvPr>
        </p:nvGraphicFramePr>
        <p:xfrm>
          <a:off x="1044476" y="1428297"/>
          <a:ext cx="6911900" cy="308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r:id="rId3" imgW="4122765" imgH="1843203" progId="Visio.Drawing.11">
                  <p:embed/>
                </p:oleObj>
              </mc:Choice>
              <mc:Fallback>
                <p:oleObj r:id="rId3" imgW="4122765" imgH="18432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476" y="1428297"/>
                        <a:ext cx="6911900" cy="3080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4725144"/>
            <a:ext cx="8136904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数据通路的设计         </a:t>
            </a:r>
            <a:r>
              <a:rPr lang="zh-CN" altLang="en-US" sz="2000" b="1" dirty="0">
                <a:latin typeface="宋体" pitchFamily="2" charset="-122"/>
              </a:rPr>
              <a:t>△了解设计流程</a:t>
            </a:r>
            <a:r>
              <a:rPr lang="en-US" altLang="zh-CN" b="1" dirty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指令周期类型，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数据宽度</a:t>
            </a:r>
            <a:r>
              <a:rPr lang="zh-CN" altLang="en-US" b="1" dirty="0">
                <a:latin typeface="宋体" pitchFamily="2" charset="-122"/>
              </a:rPr>
              <a:t>、设计方法，单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多周期</a:t>
            </a:r>
            <a:r>
              <a:rPr lang="en-US" altLang="zh-CN" b="1" dirty="0">
                <a:latin typeface="宋体" pitchFamily="2" charset="-122"/>
              </a:rPr>
              <a:t>DP</a:t>
            </a:r>
            <a:r>
              <a:rPr lang="zh-CN" altLang="en-US" b="1" dirty="0">
                <a:latin typeface="宋体" pitchFamily="2" charset="-122"/>
              </a:rPr>
              <a:t>的设计示例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数据通路的组成实例：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2</a:t>
            </a:r>
            <a:r>
              <a:rPr lang="zh-CN" altLang="en-US" sz="3200" b="1" dirty="0">
                <a:latin typeface="+mn-lt"/>
              </a:rPr>
              <a:t>章 计算机系统概述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325240"/>
            <a:ext cx="8812212" cy="55976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一、计算机硬件组成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179388" y="2103239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冯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·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诺依曼计算机        </a:t>
            </a:r>
            <a:r>
              <a:rPr lang="zh-CN" altLang="en-US" sz="2000" b="1" dirty="0">
                <a:latin typeface="宋体" pitchFamily="2" charset="-122"/>
              </a:rPr>
              <a:t>☆建立软硬件模型</a:t>
            </a: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79389" y="2714144"/>
            <a:ext cx="8785224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硬件结构：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运算器</a:t>
            </a:r>
            <a:r>
              <a:rPr lang="zh-CN" altLang="en-US" sz="1600" b="1" dirty="0">
                <a:latin typeface="宋体" pitchFamily="2" charset="-122"/>
              </a:rPr>
              <a:t>（中心）</a:t>
            </a:r>
            <a:r>
              <a:rPr lang="zh-CN" altLang="en-US" b="1" dirty="0">
                <a:latin typeface="宋体" pitchFamily="2" charset="-122"/>
              </a:rPr>
              <a:t>、存储器、控制器、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设备。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宋体" pitchFamily="2" charset="-122"/>
              </a:rPr>
              <a:t>   存储器结构：</a:t>
            </a:r>
            <a:r>
              <a:rPr lang="zh-CN" altLang="en-US" sz="2000" b="1" dirty="0">
                <a:latin typeface="宋体" pitchFamily="2" charset="-122"/>
              </a:rPr>
              <a:t>由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定长单元</a:t>
            </a:r>
            <a:r>
              <a:rPr lang="zh-CN" altLang="en-US" sz="2000" b="1" dirty="0">
                <a:latin typeface="宋体" pitchFamily="2" charset="-122"/>
              </a:rPr>
              <a:t>构成的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一维</a:t>
            </a:r>
            <a:r>
              <a:rPr lang="zh-CN" altLang="en-US" sz="2000" b="1" dirty="0">
                <a:latin typeface="宋体" pitchFamily="2" charset="-122"/>
              </a:rPr>
              <a:t>空间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线性空间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按地址</a:t>
            </a:r>
            <a:r>
              <a:rPr lang="zh-CN" altLang="en-US" sz="2000" b="1" dirty="0">
                <a:latin typeface="宋体" pitchFamily="2" charset="-122"/>
              </a:rPr>
              <a:t>访问。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程序组成：由指令序列组成，指令有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跳转型</a:t>
            </a:r>
            <a:r>
              <a:rPr lang="zh-CN" altLang="en-US" b="1" dirty="0">
                <a:latin typeface="宋体" pitchFamily="2" charset="-122"/>
              </a:rPr>
              <a:t>。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   工作方式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预先存放到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MEM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、自动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逐条取指令并执行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19672" y="5013176"/>
            <a:ext cx="6552728" cy="936104"/>
            <a:chOff x="1403648" y="4725144"/>
            <a:chExt cx="6552728" cy="936104"/>
          </a:xfrm>
        </p:grpSpPr>
        <p:sp>
          <p:nvSpPr>
            <p:cNvPr id="34" name="矩形 33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37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计算指令地址</a:t>
              </a:r>
            </a:p>
          </p:txBody>
        </p:sp>
        <p:cxnSp>
          <p:nvCxnSpPr>
            <p:cNvPr id="41" name="直接箭头连接符 40"/>
            <p:cNvCxnSpPr>
              <a:stCxn id="37" idx="3"/>
              <a:endCxn id="40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7"/>
            <p:cNvCxnSpPr>
              <a:stCxn id="40" idx="3"/>
              <a:endCxn id="35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1"/>
            <p:cNvCxnSpPr>
              <a:stCxn id="40" idx="2"/>
              <a:endCxn id="43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785101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>
                <a:latin typeface="宋体" pitchFamily="2" charset="-122"/>
              </a:rPr>
              <a:t>硬件组成，工作过程，性能指标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215" grpId="0" animBg="1"/>
      <p:bldP spid="2202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6192812" cy="54476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三、控制器的组成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控制器的基本结构       </a:t>
            </a:r>
            <a:r>
              <a:rPr lang="zh-CN" altLang="en-US" sz="2000" b="1" dirty="0">
                <a:latin typeface="+mn-ea"/>
                <a:ea typeface="+mn-ea"/>
              </a:rPr>
              <a:t>◇理解原理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时序信号的形成         </a:t>
            </a:r>
            <a:r>
              <a:rPr lang="zh-CN" altLang="en-US" sz="2000" b="1" dirty="0">
                <a:latin typeface="+mn-ea"/>
              </a:rPr>
              <a:t>◇理解原理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3.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控制信号的形成   </a:t>
            </a:r>
            <a:r>
              <a:rPr lang="zh-CN" altLang="en-US" sz="1600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△了解功能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硬布线控制器的设计     </a:t>
            </a:r>
            <a:r>
              <a:rPr lang="zh-CN" altLang="en-US" sz="2000" b="1" dirty="0">
                <a:latin typeface="宋体" pitchFamily="2" charset="-122"/>
              </a:rPr>
              <a:t>△了解设计流程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微程序控制器的设计     </a:t>
            </a:r>
            <a:r>
              <a:rPr lang="zh-CN" altLang="en-US" sz="2000" b="1" dirty="0">
                <a:latin typeface="+mn-ea"/>
              </a:rPr>
              <a:t>◇理解原理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组成</a:t>
            </a:r>
            <a:r>
              <a:rPr lang="en-US" altLang="zh-CN" sz="2000" b="1" dirty="0">
                <a:latin typeface="宋体" pitchFamily="2" charset="-122"/>
              </a:rPr>
              <a:t>(3</a:t>
            </a:r>
            <a:r>
              <a:rPr lang="zh-CN" altLang="en-US" sz="2000" b="1" dirty="0">
                <a:latin typeface="宋体" pitchFamily="2" charset="-122"/>
              </a:rPr>
              <a:t>个部件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，工作原理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循环产生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，类型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状态转换图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指令及中断响应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序列的整合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29361"/>
            <a:ext cx="8812212" cy="13065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时序系统组织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基于状态转换图，信号个数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序列种类</a:t>
            </a:r>
            <a:r>
              <a:rPr lang="en-US" altLang="zh-CN" sz="2000" b="1" dirty="0">
                <a:latin typeface="宋体" pitchFamily="2" charset="-122"/>
              </a:rPr>
              <a:t>[</a:t>
            </a:r>
            <a:r>
              <a:rPr lang="zh-CN" altLang="en-US" sz="2000" b="1" dirty="0">
                <a:latin typeface="宋体" pitchFamily="2" charset="-122"/>
              </a:rPr>
              <a:t>如图</a:t>
            </a:r>
            <a:r>
              <a:rPr lang="en-US" altLang="zh-CN" sz="2000" b="1" dirty="0">
                <a:latin typeface="宋体" pitchFamily="2" charset="-122"/>
              </a:rPr>
              <a:t>5.25])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时序电路组成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定时逻辑、信号发生器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，定时方式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[CLK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CP]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en-US" altLang="zh-CN" sz="1800" b="1" dirty="0">
                <a:latin typeface="宋体" pitchFamily="2" charset="-122"/>
              </a:rPr>
              <a:t>[CP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节拍</a:t>
            </a:r>
            <a:r>
              <a:rPr lang="zh-CN" altLang="en-US" sz="1800" b="1" dirty="0">
                <a:latin typeface="宋体" pitchFamily="2" charset="-122"/>
              </a:rPr>
              <a:t>及脉冲</a:t>
            </a:r>
            <a:r>
              <a:rPr lang="en-US" altLang="zh-CN" sz="1800" b="1" dirty="0">
                <a:latin typeface="宋体" pitchFamily="2" charset="-122"/>
              </a:rPr>
              <a:t>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243154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引脚信号、内部逻辑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状态转换图的需求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66124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工作流程的实现方法，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组成、工作原理   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388" y="224725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四、异常及中断的处理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基本概念               </a:t>
            </a:r>
            <a:r>
              <a:rPr lang="zh-CN" altLang="en-US" sz="2000" b="1" dirty="0">
                <a:latin typeface="宋体" pitchFamily="2" charset="-122"/>
              </a:rPr>
              <a:t>◇掌握概念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异常及中断的处理时机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分类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返回方式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处理过程               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◇理解原理</a:t>
            </a: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+mn-ea"/>
              </a:rPr>
              <a:t>   </a:t>
            </a:r>
            <a:r>
              <a:rPr lang="zh-CN" altLang="en-US" b="1" dirty="0">
                <a:latin typeface="宋体" pitchFamily="2" charset="-122"/>
                <a:ea typeface="+mn-ea"/>
              </a:rPr>
              <a:t>处理过程</a:t>
            </a:r>
            <a:r>
              <a:rPr lang="en-US" altLang="zh-CN" sz="2000" b="1" dirty="0">
                <a:latin typeface="宋体" pitchFamily="2" charset="-122"/>
                <a:ea typeface="+mn-ea"/>
              </a:rPr>
              <a:t>(3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段</a:t>
            </a:r>
            <a:r>
              <a:rPr lang="en-US" altLang="zh-CN" sz="2000" b="1" dirty="0">
                <a:latin typeface="宋体" pitchFamily="2" charset="-122"/>
                <a:ea typeface="+mn-ea"/>
              </a:rPr>
              <a:t>)</a:t>
            </a:r>
            <a:r>
              <a:rPr lang="zh-CN" altLang="en-US" b="1" dirty="0">
                <a:latin typeface="宋体" pitchFamily="2" charset="-122"/>
                <a:ea typeface="+mn-ea"/>
              </a:rPr>
              <a:t>，响应需完成的任务</a:t>
            </a:r>
            <a:r>
              <a:rPr lang="en-US" altLang="zh-CN" b="1" dirty="0">
                <a:latin typeface="宋体" pitchFamily="2" charset="-122"/>
              </a:rPr>
              <a:t>(3</a:t>
            </a:r>
            <a:r>
              <a:rPr lang="zh-CN" altLang="en-US" b="1" dirty="0">
                <a:latin typeface="宋体" pitchFamily="2" charset="-122"/>
              </a:rPr>
              <a:t>点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中断机构的组成         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△了解基本结构及功能</a:t>
            </a:r>
            <a:endParaRPr lang="en-US" altLang="zh-CN" sz="2000" b="1" dirty="0">
              <a:latin typeface="宋体" pitchFamily="2" charset="-122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133417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五、指令流水线技术       </a:t>
            </a:r>
            <a:r>
              <a:rPr lang="zh-CN" altLang="en-US" sz="2000" b="1" dirty="0">
                <a:latin typeface="宋体" pitchFamily="2" charset="-122"/>
              </a:rPr>
              <a:t>◇掌握概念、理解原理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工作原理、组成要求、性能、分类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79512" y="407707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>
                <a:latin typeface="宋体" pitchFamily="2" charset="-122"/>
              </a:rPr>
              <a:t>①理解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的组成与工作流程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②能够组织指令的执行过程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基于</a:t>
            </a:r>
            <a:r>
              <a:rPr lang="en-US" altLang="zh-CN" b="1" dirty="0">
                <a:latin typeface="宋体" pitchFamily="2" charset="-122"/>
              </a:rPr>
              <a:t>DP)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③理解状态转换图的实现方法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</a:t>
            </a:r>
            <a:r>
              <a:rPr lang="zh-CN" altLang="en-US" b="1" dirty="0">
                <a:latin typeface="宋体" pitchFamily="2" charset="-122"/>
              </a:rPr>
              <a:t>④理解中断响应的任务及相关概念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⑤了解指令流水线的基本组成及工作原理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4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323528" y="390723"/>
            <a:ext cx="842493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200" b="1" dirty="0">
                <a:solidFill>
                  <a:srgbClr val="0000CC"/>
                </a:solidFill>
                <a:latin typeface="+mn-lt"/>
              </a:rPr>
              <a:t>例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zh-CN" sz="2200" b="1" dirty="0">
                <a:latin typeface="+mn-lt"/>
              </a:rPr>
              <a:t>某计算机的机器字长与存储单元长度均为</a:t>
            </a:r>
            <a:r>
              <a:rPr lang="en-US" altLang="zh-CN" sz="2200" b="1" dirty="0">
                <a:latin typeface="+mn-lt"/>
              </a:rPr>
              <a:t>16</a:t>
            </a:r>
            <a:r>
              <a:rPr lang="zh-CN" altLang="zh-CN" sz="2200" b="1" dirty="0">
                <a:latin typeface="+mn-lt"/>
              </a:rPr>
              <a:t>位，</a:t>
            </a:r>
            <a:r>
              <a:rPr lang="en-US" altLang="zh-CN" sz="2200" b="1" dirty="0">
                <a:latin typeface="+mn-lt"/>
              </a:rPr>
              <a:t>CPU</a:t>
            </a:r>
            <a:r>
              <a:rPr lang="zh-CN" altLang="zh-CN" sz="2200" b="1" dirty="0">
                <a:latin typeface="+mn-lt"/>
              </a:rPr>
              <a:t>内部结构及数据通路如下图所示。</a:t>
            </a:r>
            <a:r>
              <a:rPr lang="en-US" altLang="zh-CN" sz="2200" b="1" dirty="0">
                <a:latin typeface="+mn-lt"/>
              </a:rPr>
              <a:t>ALU</a:t>
            </a:r>
            <a:r>
              <a:rPr lang="zh-CN" altLang="zh-CN" sz="2200" b="1" dirty="0">
                <a:latin typeface="+mn-lt"/>
              </a:rPr>
              <a:t>可实现加法、减法运算</a:t>
            </a:r>
            <a:r>
              <a:rPr lang="en-US" altLang="zh-CN" sz="2200" b="1" dirty="0">
                <a:latin typeface="+mn-lt"/>
              </a:rPr>
              <a:t>(Op</a:t>
            </a:r>
            <a:r>
              <a:rPr lang="zh-CN" altLang="zh-CN" sz="2200" b="1" dirty="0">
                <a:latin typeface="+mn-lt"/>
              </a:rPr>
              <a:t>＝</a:t>
            </a:r>
            <a:r>
              <a:rPr lang="en-US" altLang="zh-CN" sz="2200" b="1" dirty="0">
                <a:latin typeface="+mn-lt"/>
              </a:rPr>
              <a:t>0</a:t>
            </a:r>
            <a:r>
              <a:rPr lang="zh-CN" altLang="zh-CN" sz="2200" b="1" dirty="0">
                <a:latin typeface="+mn-lt"/>
              </a:rPr>
              <a:t>时为加法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；</a:t>
            </a:r>
            <a:r>
              <a:rPr lang="en-US" altLang="zh-CN" sz="2200" b="1" dirty="0">
                <a:latin typeface="+mn-lt"/>
              </a:rPr>
              <a:t>DE</a:t>
            </a:r>
            <a:r>
              <a:rPr lang="zh-CN" altLang="zh-CN" sz="2200" b="1" dirty="0">
                <a:latin typeface="+mn-lt"/>
              </a:rPr>
              <a:t>可实现位扩展操作（扩展数据位数、保持真值不变），对应于无符号整数、有符号整数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补码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，有零扩展、符号扩展</a:t>
            </a:r>
            <a:r>
              <a:rPr lang="en-US" altLang="zh-CN" sz="2200" b="1" dirty="0">
                <a:latin typeface="+mn-lt"/>
              </a:rPr>
              <a:t>2</a:t>
            </a:r>
            <a:r>
              <a:rPr lang="zh-CN" altLang="zh-CN" sz="2200" b="1" dirty="0">
                <a:latin typeface="+mn-lt"/>
              </a:rPr>
              <a:t>种功能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en-US" altLang="zh-CN" sz="2200" b="1" dirty="0" err="1">
                <a:latin typeface="+mn-lt"/>
              </a:rPr>
              <a:t>DE</a:t>
            </a:r>
            <a:r>
              <a:rPr lang="en-US" altLang="zh-CN" sz="2200" b="1" baseline="-25000" dirty="0" err="1">
                <a:latin typeface="+mn-lt"/>
              </a:rPr>
              <a:t>Sgn</a:t>
            </a:r>
            <a:r>
              <a:rPr lang="zh-CN" altLang="zh-CN" sz="2200" b="1" dirty="0">
                <a:latin typeface="+mn-lt"/>
              </a:rPr>
              <a:t>＝</a:t>
            </a:r>
            <a:r>
              <a:rPr lang="en-US" altLang="zh-CN" sz="2200" b="1" dirty="0">
                <a:latin typeface="+mn-lt"/>
              </a:rPr>
              <a:t>1</a:t>
            </a:r>
            <a:r>
              <a:rPr lang="zh-CN" altLang="zh-CN" sz="2200" b="1" dirty="0">
                <a:latin typeface="+mn-lt"/>
              </a:rPr>
              <a:t>时为符号扩展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；时序系统采用联合控制定时方式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控制信号为</a:t>
            </a:r>
            <a:r>
              <a:rPr lang="en-US" altLang="zh-CN" sz="2200" b="1" dirty="0">
                <a:latin typeface="+mn-lt"/>
              </a:rPr>
              <a:t>WMFC)</a:t>
            </a:r>
            <a:r>
              <a:rPr lang="zh-CN" altLang="zh-CN" sz="2200" b="1" dirty="0">
                <a:latin typeface="+mn-lt"/>
              </a:rPr>
              <a:t>，除寄存器外的</a:t>
            </a:r>
            <a:r>
              <a:rPr lang="en-US" altLang="zh-CN" sz="2200" b="1" dirty="0" err="1">
                <a:latin typeface="+mn-lt"/>
              </a:rPr>
              <a:t>uOP</a:t>
            </a:r>
            <a:r>
              <a:rPr lang="zh-CN" altLang="zh-CN" sz="2200" b="1" dirty="0">
                <a:latin typeface="+mn-lt"/>
              </a:rPr>
              <a:t>控制信号已在图中标出，寄存器的</a:t>
            </a:r>
            <a:r>
              <a:rPr lang="en-US" altLang="zh-CN" sz="2200" b="1" dirty="0" err="1">
                <a:latin typeface="+mn-lt"/>
              </a:rPr>
              <a:t>uOP</a:t>
            </a:r>
            <a:r>
              <a:rPr lang="zh-CN" altLang="zh-CN" sz="2200" b="1" dirty="0">
                <a:latin typeface="+mn-lt"/>
              </a:rPr>
              <a:t>控制信号用</a:t>
            </a:r>
            <a:r>
              <a:rPr lang="en-US" altLang="zh-CN" sz="2200" b="1" dirty="0" err="1">
                <a:latin typeface="+mn-lt"/>
              </a:rPr>
              <a:t>Rx</a:t>
            </a:r>
            <a:r>
              <a:rPr lang="en-US" altLang="zh-CN" sz="2200" b="1" baseline="-25000" dirty="0" err="1">
                <a:latin typeface="+mn-lt"/>
              </a:rPr>
              <a:t>in</a:t>
            </a:r>
            <a:r>
              <a:rPr lang="zh-CN" altLang="zh-CN" sz="2200" b="1" dirty="0">
                <a:latin typeface="+mn-lt"/>
              </a:rPr>
              <a:t>及</a:t>
            </a:r>
            <a:r>
              <a:rPr lang="en-US" altLang="zh-CN" sz="2200" b="1" dirty="0" err="1">
                <a:latin typeface="+mn-lt"/>
              </a:rPr>
              <a:t>Rx</a:t>
            </a:r>
            <a:r>
              <a:rPr lang="en-US" altLang="zh-CN" sz="2200" b="1" baseline="-25000" dirty="0" err="1">
                <a:latin typeface="+mn-lt"/>
              </a:rPr>
              <a:t>out</a:t>
            </a:r>
            <a:r>
              <a:rPr lang="zh-CN" altLang="zh-CN" sz="2200" b="1" dirty="0">
                <a:latin typeface="+mn-lt"/>
              </a:rPr>
              <a:t>表示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如</a:t>
            </a:r>
            <a:r>
              <a:rPr lang="en-US" altLang="zh-CN" sz="2200" b="1" dirty="0">
                <a:latin typeface="+mn-lt"/>
              </a:rPr>
              <a:t>R0</a:t>
            </a:r>
            <a:r>
              <a:rPr lang="en-US" altLang="zh-CN" sz="2200" b="1" baseline="-25000" dirty="0">
                <a:latin typeface="+mn-lt"/>
              </a:rPr>
              <a:t>in</a:t>
            </a:r>
            <a:r>
              <a:rPr lang="zh-CN" altLang="zh-CN" sz="2200" b="1" dirty="0">
                <a:latin typeface="+mn-lt"/>
              </a:rPr>
              <a:t>及</a:t>
            </a:r>
            <a:r>
              <a:rPr lang="en-US" altLang="zh-CN" sz="2200" b="1" dirty="0">
                <a:latin typeface="+mn-lt"/>
              </a:rPr>
              <a:t>R0</a:t>
            </a:r>
            <a:r>
              <a:rPr lang="en-US" altLang="zh-CN" sz="2200" b="1" baseline="-25000" dirty="0">
                <a:latin typeface="+mn-lt"/>
              </a:rPr>
              <a:t>out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。</a:t>
            </a:r>
            <a:endParaRPr lang="en-US" altLang="zh-CN" sz="2200" b="1" dirty="0">
              <a:latin typeface="+mn-lt"/>
            </a:endParaRPr>
          </a:p>
        </p:txBody>
      </p:sp>
      <p:sp>
        <p:nvSpPr>
          <p:cNvPr id="45059" name="Rectangle 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839264"/>
              </p:ext>
            </p:extLst>
          </p:nvPr>
        </p:nvGraphicFramePr>
        <p:xfrm>
          <a:off x="467544" y="2901513"/>
          <a:ext cx="8132514" cy="362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r:id="rId3" imgW="4122765" imgH="1843203" progId="Visio.Drawing.11">
                  <p:embed/>
                </p:oleObj>
              </mc:Choice>
              <mc:Fallback>
                <p:oleObj r:id="rId3" imgW="4122765" imgH="1843203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01513"/>
                        <a:ext cx="8132514" cy="3623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106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511161"/>
            <a:ext cx="8712968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1</a:t>
            </a:r>
            <a:r>
              <a:rPr lang="zh-CN" altLang="zh-CN" sz="2400" b="1" kern="100" dirty="0">
                <a:latin typeface="+mn-lt"/>
              </a:rPr>
              <a:t>）寄存器</a:t>
            </a:r>
            <a:r>
              <a:rPr lang="en-US" altLang="zh-CN" sz="2400" b="1" kern="100" dirty="0">
                <a:latin typeface="+mn-lt"/>
              </a:rPr>
              <a:t>Y</a:t>
            </a:r>
            <a:r>
              <a:rPr lang="zh-CN" altLang="zh-CN" sz="2400" b="1" kern="100" dirty="0">
                <a:latin typeface="+mn-lt"/>
              </a:rPr>
              <a:t>和</a:t>
            </a:r>
            <a:r>
              <a:rPr lang="en-US" altLang="zh-CN" sz="2400" b="1" kern="100" dirty="0">
                <a:latin typeface="+mn-lt"/>
              </a:rPr>
              <a:t>Z</a:t>
            </a:r>
            <a:r>
              <a:rPr lang="zh-CN" altLang="zh-CN" sz="2400" b="1" kern="100" dirty="0">
                <a:latin typeface="+mn-lt"/>
              </a:rPr>
              <a:t>可以减少一个吗？为什么？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2</a:t>
            </a:r>
            <a:r>
              <a:rPr lang="zh-CN" altLang="zh-CN" sz="2400" b="1" kern="100" dirty="0">
                <a:latin typeface="+mn-lt"/>
              </a:rPr>
              <a:t>）</a:t>
            </a:r>
            <a:r>
              <a:rPr lang="zh-CN" altLang="en-US" sz="2400" b="1" dirty="0">
                <a:latin typeface="+mn-lt"/>
              </a:rPr>
              <a:t>单字指令，将存储单元（地址在</a:t>
            </a:r>
            <a:r>
              <a:rPr lang="en-US" altLang="zh-CN" sz="2400" b="1" dirty="0">
                <a:latin typeface="+mn-lt"/>
              </a:rPr>
              <a:t>R2</a:t>
            </a:r>
            <a:r>
              <a:rPr lang="zh-CN" altLang="en-US" sz="2400" b="1" dirty="0">
                <a:latin typeface="+mn-lt"/>
              </a:rPr>
              <a:t>中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zh-CN" altLang="en-US" sz="2400" b="1" dirty="0">
                <a:latin typeface="+mn-lt"/>
              </a:rPr>
              <a:t>的内容加到寄存器</a:t>
            </a:r>
            <a:r>
              <a:rPr lang="en-US" altLang="zh-CN" sz="2400" b="1" dirty="0">
                <a:latin typeface="+mn-lt"/>
              </a:rPr>
              <a:t>R1</a:t>
            </a:r>
            <a:r>
              <a:rPr lang="zh-CN" altLang="en-US" sz="2400" b="1" dirty="0">
                <a:latin typeface="+mn-lt"/>
              </a:rPr>
              <a:t>中；</a:t>
            </a:r>
            <a:r>
              <a:rPr lang="zh-CN" altLang="zh-CN" sz="2400" b="1" kern="100" dirty="0"/>
              <a:t>写出该指令的</a:t>
            </a:r>
            <a:r>
              <a:rPr lang="en-US" altLang="zh-CN" sz="2400" b="1" kern="100" dirty="0" err="1"/>
              <a:t>uOP</a:t>
            </a:r>
            <a:r>
              <a:rPr lang="zh-CN" altLang="zh-CN" sz="2400" b="1" kern="100" dirty="0"/>
              <a:t>命令序列。</a:t>
            </a:r>
            <a:endParaRPr lang="en-US" altLang="zh-CN" sz="2400" b="1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3</a:t>
            </a:r>
            <a:r>
              <a:rPr lang="zh-CN" altLang="zh-CN" sz="2400" b="1" kern="100" dirty="0">
                <a:latin typeface="+mn-lt"/>
              </a:rPr>
              <a:t>）无条件转移指令</a:t>
            </a:r>
            <a:r>
              <a:rPr lang="en-US" altLang="zh-CN" sz="2400" b="1" kern="100" dirty="0">
                <a:latin typeface="+mn-lt"/>
              </a:rPr>
              <a:t>JMP  A</a:t>
            </a:r>
            <a:r>
              <a:rPr lang="zh-CN" altLang="zh-CN" sz="2400" b="1" kern="100" dirty="0">
                <a:latin typeface="+mn-lt"/>
              </a:rPr>
              <a:t>为单字长指令，地址码采用相对寻址方式（</a:t>
            </a:r>
            <a:r>
              <a:rPr lang="en-US" altLang="zh-CN" sz="2400" b="1" kern="100" dirty="0">
                <a:latin typeface="+mn-lt"/>
              </a:rPr>
              <a:t>A</a:t>
            </a:r>
            <a:r>
              <a:rPr lang="zh-CN" altLang="zh-CN" sz="2400" b="1" kern="100" dirty="0">
                <a:latin typeface="+mn-lt"/>
              </a:rPr>
              <a:t>为有符号的偏移量），写出该指令的</a:t>
            </a:r>
            <a:r>
              <a:rPr lang="en-US" altLang="zh-CN" sz="2400" b="1" kern="100" dirty="0" err="1">
                <a:latin typeface="+mn-lt"/>
              </a:rPr>
              <a:t>uOP</a:t>
            </a:r>
            <a:r>
              <a:rPr lang="zh-CN" altLang="zh-CN" sz="2400" b="1" kern="100" dirty="0">
                <a:latin typeface="+mn-lt"/>
              </a:rPr>
              <a:t>命令序列。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4</a:t>
            </a:r>
            <a:r>
              <a:rPr lang="zh-CN" altLang="zh-CN" sz="2400" b="1" kern="100" dirty="0">
                <a:latin typeface="+mn-lt"/>
              </a:rPr>
              <a:t>）若</a:t>
            </a:r>
            <a:r>
              <a:rPr lang="en-US" altLang="zh-CN" sz="2400" b="1" kern="100" dirty="0">
                <a:latin typeface="+mn-lt"/>
              </a:rPr>
              <a:t>DE</a:t>
            </a:r>
            <a:r>
              <a:rPr lang="zh-CN" altLang="zh-CN" sz="2400" b="1" kern="100" dirty="0">
                <a:latin typeface="+mn-lt"/>
              </a:rPr>
              <a:t>入端记为</a:t>
            </a:r>
            <a:r>
              <a:rPr lang="en-US" altLang="zh-CN" sz="2400" b="1" kern="100" dirty="0">
                <a:latin typeface="+mn-lt"/>
              </a:rPr>
              <a:t>I</a:t>
            </a:r>
            <a:r>
              <a:rPr lang="en-US" altLang="zh-CN" sz="2400" b="1" kern="100" baseline="-25000" dirty="0">
                <a:latin typeface="+mn-lt"/>
              </a:rPr>
              <a:t>7</a:t>
            </a:r>
            <a:r>
              <a:rPr lang="en-US" altLang="zh-CN" sz="2400" b="1" kern="100" dirty="0">
                <a:latin typeface="+mn-lt"/>
              </a:rPr>
              <a:t>~I</a:t>
            </a:r>
            <a:r>
              <a:rPr lang="en-US" altLang="zh-CN" sz="2400" b="1" kern="100" baseline="-25000" dirty="0">
                <a:latin typeface="+mn-lt"/>
              </a:rPr>
              <a:t>0</a:t>
            </a:r>
            <a:r>
              <a:rPr lang="zh-CN" altLang="zh-CN" sz="2400" b="1" kern="100" dirty="0">
                <a:latin typeface="+mn-lt"/>
              </a:rPr>
              <a:t>、出端记为</a:t>
            </a:r>
            <a:r>
              <a:rPr lang="en-US" altLang="zh-CN" sz="2400" b="1" kern="100" dirty="0">
                <a:latin typeface="+mn-lt"/>
              </a:rPr>
              <a:t>D</a:t>
            </a:r>
            <a:r>
              <a:rPr lang="en-US" altLang="zh-CN" sz="2400" b="1" kern="100" baseline="-25000" dirty="0">
                <a:latin typeface="+mn-lt"/>
              </a:rPr>
              <a:t>15</a:t>
            </a:r>
            <a:r>
              <a:rPr lang="en-US" altLang="zh-CN" sz="2400" b="1" kern="100" dirty="0">
                <a:latin typeface="+mn-lt"/>
              </a:rPr>
              <a:t>~D</a:t>
            </a:r>
            <a:r>
              <a:rPr lang="en-US" altLang="zh-CN" sz="2400" b="1" kern="100" baseline="-25000" dirty="0">
                <a:latin typeface="+mn-lt"/>
              </a:rPr>
              <a:t>0</a:t>
            </a:r>
            <a:r>
              <a:rPr lang="zh-CN" altLang="zh-CN" sz="2400" b="1" kern="100" dirty="0">
                <a:latin typeface="+mn-lt"/>
              </a:rPr>
              <a:t>，画出部件内部电路图，或写出输出信号的逻辑表达式。</a:t>
            </a:r>
            <a:endParaRPr lang="en-US" altLang="zh-CN" sz="2400" b="1" kern="100" dirty="0">
              <a:latin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5</a:t>
            </a:r>
            <a:r>
              <a:rPr lang="zh-CN" altLang="zh-CN" sz="2400" b="1" kern="100" dirty="0">
                <a:latin typeface="+mn-lt"/>
              </a:rPr>
              <a:t>）该计算机系统中，最多可配置多大容量的主存？为什么？</a:t>
            </a:r>
            <a:endParaRPr lang="zh-CN" altLang="zh-CN" sz="2400" b="1" kern="100" dirty="0">
              <a:latin typeface="+mn-lt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304" y="4455344"/>
            <a:ext cx="848617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解：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zh-CN" altLang="en-US" b="1" dirty="0"/>
              <a:t>不</a:t>
            </a:r>
            <a:r>
              <a:rPr lang="zh-CN" altLang="zh-CN" b="1" kern="100" dirty="0"/>
              <a:t>可以减少</a:t>
            </a:r>
            <a:r>
              <a:rPr lang="zh-CN" altLang="en-US" b="1" kern="100" dirty="0"/>
              <a:t>，</a:t>
            </a:r>
            <a:r>
              <a:rPr lang="zh-CN" altLang="zh-CN" b="1" dirty="0"/>
              <a:t>单总线通路中，同一组合逻辑部件只能有一个端口直接连到总线。</a:t>
            </a:r>
          </a:p>
        </p:txBody>
      </p:sp>
    </p:spTree>
    <p:extLst>
      <p:ext uri="{BB962C8B-B14F-4D97-AF65-F5344CB8AC3E}">
        <p14:creationId xmlns:p14="http://schemas.microsoft.com/office/powerpoint/2010/main" val="207615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89248" y="707778"/>
            <a:ext cx="7139136" cy="509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）单</a:t>
            </a:r>
            <a:r>
              <a:rPr lang="zh-CN" altLang="en-US" sz="2400" b="1" dirty="0"/>
              <a:t>字指令</a:t>
            </a:r>
            <a:r>
              <a:rPr lang="en-US" altLang="zh-CN" sz="2400" b="1" dirty="0"/>
              <a:t>,</a:t>
            </a:r>
            <a:r>
              <a:rPr lang="zh-CN" altLang="en-US" sz="2400" b="1" dirty="0">
                <a:latin typeface="Times New Roman" pitchFamily="18" charset="0"/>
              </a:rPr>
              <a:t>将存储单元（地址在</a:t>
            </a:r>
            <a:r>
              <a:rPr lang="en-US" altLang="zh-CN" sz="2400" b="1" dirty="0">
                <a:latin typeface="Times New Roman" pitchFamily="18" charset="0"/>
              </a:rPr>
              <a:t>R2</a:t>
            </a:r>
            <a:r>
              <a:rPr lang="zh-CN" altLang="en-US" sz="2400" b="1" dirty="0">
                <a:latin typeface="Times New Roman" pitchFamily="18" charset="0"/>
              </a:rPr>
              <a:t>中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的内容加到寄存器</a:t>
            </a:r>
            <a:r>
              <a:rPr lang="en-US" altLang="zh-CN" sz="2400" b="1" dirty="0">
                <a:latin typeface="Times New Roman" pitchFamily="18" charset="0"/>
              </a:rPr>
              <a:t>R1</a:t>
            </a:r>
            <a:r>
              <a:rPr lang="zh-CN" altLang="en-US" sz="2400" b="1" dirty="0">
                <a:latin typeface="Times New Roman" pitchFamily="18" charset="0"/>
              </a:rPr>
              <a:t>中；</a:t>
            </a:r>
            <a:r>
              <a:rPr lang="en-US" altLang="zh-CN" sz="2400" b="1" kern="100" dirty="0"/>
              <a:t> </a:t>
            </a:r>
            <a:r>
              <a:rPr lang="en-US" altLang="zh-CN" sz="2400" b="1" kern="100" dirty="0" err="1">
                <a:solidFill>
                  <a:srgbClr val="FF0000"/>
                </a:solidFill>
              </a:rPr>
              <a:t>uOP</a:t>
            </a:r>
            <a:r>
              <a:rPr lang="zh-CN" altLang="zh-CN" sz="2400" b="1" kern="100" dirty="0">
                <a:solidFill>
                  <a:srgbClr val="FF0000"/>
                </a:solidFill>
              </a:rPr>
              <a:t>命令序列</a:t>
            </a:r>
            <a:r>
              <a:rPr lang="zh-CN" altLang="en-US" sz="2400" b="1" kern="100" dirty="0">
                <a:solidFill>
                  <a:srgbClr val="FF0000"/>
                </a:solidFill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2400" b="1" dirty="0" err="1">
                <a:latin typeface="Times New Roman" pitchFamily="18" charset="0"/>
              </a:rPr>
              <a:t>PC</a:t>
            </a:r>
            <a:r>
              <a:rPr lang="en-US" altLang="zh-CN" sz="2400" b="1" baseline="-30000" dirty="0" err="1">
                <a:latin typeface="Times New Roman" pitchFamily="18" charset="0"/>
              </a:rPr>
              <a:t>out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MAR</a:t>
            </a:r>
            <a:r>
              <a:rPr lang="en-US" altLang="zh-CN" sz="2400" b="1" baseline="-30000" dirty="0" err="1">
                <a:latin typeface="Times New Roman" pitchFamily="18" charset="0"/>
              </a:rPr>
              <a:t>in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READ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2400" b="1" dirty="0">
                <a:latin typeface="Times New Roman" pitchFamily="18" charset="0"/>
              </a:rPr>
              <a:t>WMFC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en-US" altLang="zh-CN" sz="2400" b="1" dirty="0" err="1">
                <a:latin typeface="Times New Roman" pitchFamily="18" charset="0"/>
              </a:rPr>
              <a:t>MDR</a:t>
            </a:r>
            <a:r>
              <a:rPr lang="en-US" altLang="zh-CN" sz="2400" b="1" baseline="-30000" dirty="0" err="1">
                <a:latin typeface="Times New Roman" pitchFamily="18" charset="0"/>
              </a:rPr>
              <a:t>out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IR</a:t>
            </a:r>
            <a:r>
              <a:rPr lang="en-US" altLang="zh-CN" sz="2400" b="1" baseline="-30000" dirty="0" err="1">
                <a:latin typeface="Times New Roman" pitchFamily="18" charset="0"/>
              </a:rPr>
              <a:t>in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R2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itchFamily="18" charset="0"/>
              </a:rPr>
              <a:t>out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MAR</a:t>
            </a:r>
            <a:r>
              <a:rPr lang="en-US" altLang="zh-CN" sz="2400" b="1" baseline="-30000" dirty="0" err="1">
                <a:solidFill>
                  <a:srgbClr val="0000CC"/>
                </a:solidFill>
                <a:latin typeface="Times New Roman" pitchFamily="18" charset="0"/>
              </a:rPr>
              <a:t>in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READ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5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WMFC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MDR</a:t>
            </a:r>
            <a:r>
              <a:rPr lang="en-US" altLang="zh-CN" sz="2400" b="1" baseline="-30000" dirty="0" err="1">
                <a:solidFill>
                  <a:srgbClr val="0000CC"/>
                </a:solidFill>
                <a:latin typeface="Times New Roman" pitchFamily="18" charset="0"/>
              </a:rPr>
              <a:t>out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itchFamily="18" charset="0"/>
              </a:rPr>
              <a:t>in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7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en-US" altLang="zh-CN" sz="2400" b="1" dirty="0">
                <a:latin typeface="Times New Roman" pitchFamily="18" charset="0"/>
              </a:rPr>
              <a:t>R1</a:t>
            </a:r>
            <a:r>
              <a:rPr lang="en-US" altLang="zh-CN" sz="2400" b="1" baseline="-30000" dirty="0">
                <a:latin typeface="Times New Roman" pitchFamily="18" charset="0"/>
              </a:rPr>
              <a:t>out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ADD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Z</a:t>
            </a:r>
            <a:r>
              <a:rPr lang="en-US" altLang="zh-CN" sz="2400" b="1" baseline="-30000" dirty="0" err="1">
                <a:latin typeface="Times New Roman" pitchFamily="18" charset="0"/>
              </a:rPr>
              <a:t>in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8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</a:rPr>
              <a:t>Z</a:t>
            </a:r>
            <a:r>
              <a:rPr lang="en-US" altLang="zh-CN" sz="2400" b="1" baseline="-30000" dirty="0" err="1">
                <a:latin typeface="Times New Roman" pitchFamily="18" charset="0"/>
              </a:rPr>
              <a:t>out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Times New Roman" pitchFamily="18" charset="0"/>
              </a:rPr>
              <a:t>R1</a:t>
            </a:r>
            <a:r>
              <a:rPr lang="en-US" altLang="zh-CN" sz="2400" b="1" baseline="-30000" dirty="0">
                <a:latin typeface="Times New Roman" pitchFamily="18" charset="0"/>
              </a:rPr>
              <a:t>in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Times New Roman" pitchFamily="18" charset="0"/>
              </a:rPr>
              <a:t>END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5408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50320" y="765742"/>
            <a:ext cx="8126136" cy="5368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kern="100" dirty="0" err="1">
                <a:solidFill>
                  <a:srgbClr val="FF0000"/>
                </a:solidFill>
              </a:rPr>
              <a:t>uOP</a:t>
            </a:r>
            <a:r>
              <a:rPr lang="zh-CN" altLang="zh-CN" b="1" kern="100" dirty="0">
                <a:solidFill>
                  <a:srgbClr val="FF0000"/>
                </a:solidFill>
              </a:rPr>
              <a:t>命令序列</a:t>
            </a:r>
            <a:r>
              <a:rPr lang="zh-CN" altLang="en-US" b="1" kern="100" dirty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/>
              <a:t>      t1: </a:t>
            </a:r>
            <a:r>
              <a:rPr lang="en-US" altLang="zh-CN" b="1" dirty="0" err="1"/>
              <a:t>PC</a:t>
            </a:r>
            <a:r>
              <a:rPr lang="en-US" altLang="zh-CN" b="1" baseline="-25000" dirty="0" err="1"/>
              <a:t>out</a:t>
            </a:r>
            <a:r>
              <a:rPr lang="zh-CN" altLang="zh-CN" b="1" dirty="0"/>
              <a:t>，</a:t>
            </a:r>
            <a:r>
              <a:rPr lang="en-US" altLang="zh-CN" b="1" dirty="0" err="1"/>
              <a:t>MAR</a:t>
            </a:r>
            <a:r>
              <a:rPr lang="en-US" altLang="zh-CN" b="1" baseline="-25000" dirty="0" err="1"/>
              <a:t>in</a:t>
            </a:r>
            <a:r>
              <a:rPr lang="zh-CN" altLang="zh-CN" b="1" dirty="0"/>
              <a:t>，</a:t>
            </a:r>
            <a:r>
              <a:rPr lang="en-US" altLang="zh-CN" b="1" dirty="0"/>
              <a:t>Read        t4: </a:t>
            </a:r>
            <a:r>
              <a:rPr lang="en-US" altLang="zh-CN" b="1" dirty="0" err="1"/>
              <a:t>PC</a:t>
            </a:r>
            <a:r>
              <a:rPr lang="en-US" altLang="zh-CN" b="1" baseline="-25000" dirty="0" err="1"/>
              <a:t>out</a:t>
            </a:r>
            <a:r>
              <a:rPr lang="zh-CN" altLang="zh-CN" b="1" dirty="0"/>
              <a:t>，</a:t>
            </a:r>
            <a:r>
              <a:rPr lang="en-US" altLang="zh-CN" b="1" dirty="0"/>
              <a:t>Y</a:t>
            </a:r>
            <a:r>
              <a:rPr lang="en-US" altLang="zh-CN" b="1" baseline="-25000" dirty="0"/>
              <a:t>in</a:t>
            </a:r>
            <a:r>
              <a:rPr lang="en-US" altLang="zh-CN" b="1" dirty="0"/>
              <a:t>            </a:t>
            </a:r>
            <a:endParaRPr lang="zh-CN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      t2: PC</a:t>
            </a:r>
            <a:r>
              <a:rPr lang="en-US" altLang="zh-CN" b="1" baseline="-25000" dirty="0"/>
              <a:t>+1</a:t>
            </a:r>
            <a:r>
              <a:rPr lang="zh-CN" altLang="zh-CN" b="1" dirty="0"/>
              <a:t>，</a:t>
            </a:r>
            <a:r>
              <a:rPr lang="en-US" altLang="zh-CN" b="1" dirty="0"/>
              <a:t>WMFC                    </a:t>
            </a:r>
            <a:r>
              <a:rPr lang="en-US" altLang="zh-CN" b="1" dirty="0">
                <a:solidFill>
                  <a:srgbClr val="0000CC"/>
                </a:solidFill>
              </a:rPr>
              <a:t>t5: </a:t>
            </a:r>
            <a:r>
              <a:rPr lang="en-US" altLang="zh-CN" b="1" dirty="0" err="1">
                <a:solidFill>
                  <a:srgbClr val="0000CC"/>
                </a:solidFill>
              </a:rPr>
              <a:t>DE</a:t>
            </a:r>
            <a:r>
              <a:rPr lang="en-US" altLang="zh-CN" b="1" baseline="-25000" dirty="0" err="1">
                <a:solidFill>
                  <a:srgbClr val="0000CC"/>
                </a:solidFill>
              </a:rPr>
              <a:t>Sgn</a:t>
            </a:r>
            <a:r>
              <a:rPr lang="zh-CN" altLang="zh-CN" b="1" dirty="0">
                <a:solidFill>
                  <a:srgbClr val="0000CC"/>
                </a:solidFill>
              </a:rPr>
              <a:t>，</a:t>
            </a:r>
            <a:r>
              <a:rPr lang="en-US" altLang="zh-CN" b="1" dirty="0" err="1">
                <a:solidFill>
                  <a:srgbClr val="0000CC"/>
                </a:solidFill>
              </a:rPr>
              <a:t>DE</a:t>
            </a:r>
            <a:r>
              <a:rPr lang="en-US" altLang="zh-CN" b="1" baseline="-25000" dirty="0" err="1">
                <a:solidFill>
                  <a:srgbClr val="0000CC"/>
                </a:solidFill>
              </a:rPr>
              <a:t>out</a:t>
            </a:r>
            <a:r>
              <a:rPr lang="zh-CN" altLang="zh-CN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add</a:t>
            </a:r>
            <a:r>
              <a:rPr lang="zh-CN" altLang="en-US" b="1">
                <a:solidFill>
                  <a:srgbClr val="0000CC"/>
                </a:solidFill>
              </a:rPr>
              <a:t>，</a:t>
            </a:r>
            <a:r>
              <a:rPr lang="en-US" altLang="zh-CN" b="1">
                <a:solidFill>
                  <a:srgbClr val="0000CC"/>
                </a:solidFill>
              </a:rPr>
              <a:t>Z</a:t>
            </a:r>
            <a:r>
              <a:rPr lang="en-US" altLang="zh-CN" b="1" baseline="-25000">
                <a:solidFill>
                  <a:srgbClr val="0000CC"/>
                </a:solidFill>
              </a:rPr>
              <a:t>in   </a:t>
            </a:r>
            <a:endParaRPr lang="zh-CN" altLang="zh-CN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/>
              <a:t>      t3: </a:t>
            </a:r>
            <a:r>
              <a:rPr lang="en-US" altLang="zh-CN" b="1" dirty="0" err="1"/>
              <a:t>MDR</a:t>
            </a:r>
            <a:r>
              <a:rPr lang="en-US" altLang="zh-CN" b="1" baseline="-25000" dirty="0" err="1"/>
              <a:t>out</a:t>
            </a:r>
            <a:r>
              <a:rPr lang="zh-CN" altLang="zh-CN" b="1" dirty="0"/>
              <a:t>、</a:t>
            </a:r>
            <a:r>
              <a:rPr lang="en-US" altLang="zh-CN" b="1" dirty="0" err="1"/>
              <a:t>IR</a:t>
            </a:r>
            <a:r>
              <a:rPr lang="en-US" altLang="zh-CN" b="1" baseline="-25000" dirty="0" err="1"/>
              <a:t>in</a:t>
            </a:r>
            <a:r>
              <a:rPr lang="en-US" altLang="zh-CN" b="1" dirty="0"/>
              <a:t>                     t6:</a:t>
            </a:r>
            <a:r>
              <a:rPr lang="de-DE" altLang="zh-CN" b="1" dirty="0"/>
              <a:t> Z</a:t>
            </a:r>
            <a:r>
              <a:rPr lang="de-DE" altLang="zh-CN" b="1" baseline="-25000" dirty="0"/>
              <a:t>out</a:t>
            </a:r>
            <a:r>
              <a:rPr lang="zh-CN" altLang="zh-CN" b="1" dirty="0"/>
              <a:t>、</a:t>
            </a:r>
            <a:r>
              <a:rPr lang="de-DE" altLang="zh-CN" b="1" dirty="0"/>
              <a:t>PC</a:t>
            </a:r>
            <a:r>
              <a:rPr lang="de-DE" altLang="zh-CN" b="1" baseline="-25000" dirty="0"/>
              <a:t>in</a:t>
            </a:r>
            <a:r>
              <a:rPr lang="zh-CN" altLang="zh-CN" b="1" dirty="0"/>
              <a:t>、</a:t>
            </a:r>
            <a:r>
              <a:rPr lang="de-DE" altLang="zh-CN" b="1" dirty="0"/>
              <a:t>End      </a:t>
            </a:r>
            <a:endParaRPr lang="zh-CN" altLang="zh-CN" b="1" dirty="0"/>
          </a:p>
          <a:p>
            <a:pPr>
              <a:lnSpc>
                <a:spcPct val="120000"/>
              </a:lnSpc>
            </a:pP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4</a:t>
            </a:r>
            <a:r>
              <a:rPr lang="zh-CN" altLang="zh-CN" b="1" dirty="0"/>
              <a:t>）电路逻辑：对于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15</a:t>
            </a:r>
            <a:r>
              <a:rPr lang="en-US" altLang="zh-CN" b="1" dirty="0"/>
              <a:t>~D</a:t>
            </a:r>
            <a:r>
              <a:rPr lang="en-US" altLang="zh-CN" b="1" baseline="-25000" dirty="0"/>
              <a:t>8</a:t>
            </a:r>
            <a:r>
              <a:rPr lang="zh-CN" altLang="zh-CN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 = I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 &amp; </a:t>
            </a:r>
            <a:r>
              <a:rPr lang="en-US" altLang="zh-CN" b="1" dirty="0" err="1"/>
              <a:t>DE</a:t>
            </a:r>
            <a:r>
              <a:rPr lang="en-US" altLang="zh-CN" b="1" baseline="-25000" dirty="0" err="1"/>
              <a:t>Sgn</a:t>
            </a:r>
            <a:r>
              <a:rPr lang="zh-CN" altLang="zh-CN" b="1" dirty="0"/>
              <a:t>；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                 </a:t>
            </a:r>
            <a:r>
              <a:rPr lang="zh-CN" altLang="zh-CN" b="1" dirty="0"/>
              <a:t>对于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~D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， 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 = I</a:t>
            </a:r>
            <a:r>
              <a:rPr lang="en-US" altLang="zh-CN" b="1" baseline="-25000" dirty="0"/>
              <a:t>i</a:t>
            </a:r>
            <a:endParaRPr lang="zh-CN" altLang="zh-CN" b="1" dirty="0"/>
          </a:p>
          <a:p>
            <a:pPr>
              <a:lnSpc>
                <a:spcPct val="120000"/>
              </a:lnSpc>
            </a:pP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5</a:t>
            </a:r>
            <a:r>
              <a:rPr lang="zh-CN" altLang="zh-CN" b="1" dirty="0"/>
              <a:t>）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16</a:t>
            </a:r>
            <a:r>
              <a:rPr lang="en-US" altLang="zh-CN" b="1" dirty="0"/>
              <a:t>*16bit=128KB</a:t>
            </a:r>
            <a:r>
              <a:rPr lang="zh-CN" altLang="zh-CN" b="1" dirty="0"/>
              <a:t>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b="1" dirty="0"/>
              <a:t>      16</a:t>
            </a:r>
            <a:r>
              <a:rPr lang="zh-CN" altLang="zh-CN" b="1" dirty="0"/>
              <a:t>为</a:t>
            </a:r>
            <a:r>
              <a:rPr lang="en-US" altLang="zh-CN" b="1" dirty="0"/>
              <a:t>CPU</a:t>
            </a:r>
            <a:r>
              <a:rPr lang="zh-CN" altLang="zh-CN" b="1" dirty="0"/>
              <a:t>中</a:t>
            </a:r>
            <a:r>
              <a:rPr lang="en-US" altLang="zh-CN" b="1" dirty="0"/>
              <a:t>MAR</a:t>
            </a:r>
            <a:r>
              <a:rPr lang="zh-CN" altLang="zh-CN" b="1" dirty="0"/>
              <a:t>位</a:t>
            </a:r>
            <a:r>
              <a:rPr lang="en-US" altLang="zh-CN" b="1" dirty="0"/>
              <a:t>16</a:t>
            </a:r>
            <a:r>
              <a:rPr lang="zh-CN" altLang="zh-CN" b="1" dirty="0"/>
              <a:t>位，</a:t>
            </a:r>
            <a:r>
              <a:rPr lang="en-US" altLang="zh-CN" b="1" dirty="0"/>
              <a:t>MAR</a:t>
            </a:r>
            <a:r>
              <a:rPr lang="zh-CN" altLang="zh-CN" b="1" dirty="0"/>
              <a:t>直接连接到地址总线，地址空间为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16</a:t>
            </a:r>
            <a:r>
              <a:rPr lang="zh-CN" altLang="zh-CN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9528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476672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7</a:t>
            </a:r>
            <a:r>
              <a:rPr lang="zh-CN" altLang="en-US" sz="3200" b="1" dirty="0">
                <a:latin typeface="+mn-lt"/>
              </a:rPr>
              <a:t>章 总线及互连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052736"/>
            <a:ext cx="8812212" cy="44935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基本概念               </a:t>
            </a:r>
            <a:r>
              <a:rPr lang="zh-CN" altLang="en-US" sz="2000" b="1" dirty="0">
                <a:latin typeface="+mn-ea"/>
                <a:ea typeface="+mn-ea"/>
              </a:rPr>
              <a:t>☆掌握概念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分类、特性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，操作过程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步骤及操作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总线仲裁               </a:t>
            </a:r>
            <a:r>
              <a:rPr lang="zh-CN" altLang="en-US" sz="2000" b="1" dirty="0">
                <a:latin typeface="+mn-ea"/>
              </a:rPr>
              <a:t>◇理解原理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第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步的组织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总线定时               </a:t>
            </a:r>
            <a:r>
              <a:rPr lang="zh-CN" altLang="en-US" sz="2000" b="1" dirty="0">
                <a:latin typeface="+mn-ea"/>
              </a:rPr>
              <a:t>◇理解原理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每步时长的组织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总线传输               </a:t>
            </a:r>
            <a:r>
              <a:rPr lang="zh-CN" altLang="en-US" sz="2000" b="1" dirty="0">
                <a:latin typeface="宋体" pitchFamily="2" charset="-122"/>
              </a:rPr>
              <a:t>△了解  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后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步的组织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总线结构               </a:t>
            </a:r>
            <a:r>
              <a:rPr lang="zh-CN" altLang="en-US" sz="2000" b="1" dirty="0">
                <a:latin typeface="宋体" pitchFamily="2" charset="-122"/>
              </a:rPr>
              <a:t>△了解提高性能的方法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4572000" y="1556792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42088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集中式仲裁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的仲裁线连接、仲裁时机、仲裁方法、特点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30705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种定时方式</a:t>
            </a:r>
            <a:r>
              <a:rPr lang="zh-CN" altLang="en-US" sz="1600" b="1" dirty="0">
                <a:latin typeface="宋体" pitchFamily="2" charset="-122"/>
              </a:rPr>
              <a:t>（同步、异步、半同步）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定时原理</a:t>
            </a:r>
            <a:r>
              <a:rPr lang="zh-CN" altLang="en-US" b="1" dirty="0">
                <a:latin typeface="宋体" pitchFamily="2" charset="-122"/>
              </a:rPr>
              <a:t>、联络方式、特点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4243154"/>
            <a:ext cx="8812212" cy="8771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传输需求、所支持模式的表示与实现，总线标准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特性示例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(</a:t>
            </a:r>
            <a:r>
              <a:rPr lang="zh-CN" altLang="en-US" sz="2000" b="1" dirty="0">
                <a:latin typeface="宋体" pitchFamily="2" charset="-122"/>
              </a:rPr>
              <a:t>不同事务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>
                <a:latin typeface="宋体" pitchFamily="2" charset="-122"/>
              </a:rPr>
              <a:t>不同协议</a:t>
            </a:r>
            <a:r>
              <a:rPr lang="en-US" altLang="zh-CN" sz="2000" b="1" dirty="0">
                <a:latin typeface="宋体" pitchFamily="2" charset="-122"/>
              </a:rPr>
              <a:t>) 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051720" y="1988840"/>
            <a:ext cx="6048672" cy="2376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539528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总线结构</a:t>
            </a:r>
            <a:r>
              <a:rPr lang="en-US" altLang="zh-CN" b="1" dirty="0">
                <a:latin typeface="宋体" pitchFamily="2" charset="-122"/>
              </a:rPr>
              <a:t>(3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的类型、特点，总线接口单元的类型、功能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3E3-1F2B-4276-987D-E0C0767C99F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4889" name="Text Box 201"/>
          <p:cNvSpPr txBox="1">
            <a:spLocks noChangeArrowheads="1"/>
          </p:cNvSpPr>
          <p:nvPr/>
        </p:nvSpPr>
        <p:spPr bwMode="auto">
          <a:xfrm>
            <a:off x="179388" y="950595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总线宽度：</a:t>
            </a:r>
            <a:r>
              <a:rPr lang="zh-CN" altLang="en-US" b="1" dirty="0"/>
              <a:t>指</a:t>
            </a:r>
            <a:r>
              <a:rPr lang="zh-CN" altLang="en-US" b="1" dirty="0">
                <a:solidFill>
                  <a:srgbClr val="990099"/>
                </a:solidFill>
              </a:rPr>
              <a:t>数据总线</a:t>
            </a:r>
            <a:r>
              <a:rPr lang="zh-CN" altLang="en-US" b="1" dirty="0"/>
              <a:t>的位数，常用</a:t>
            </a:r>
            <a:r>
              <a:rPr lang="en-US" altLang="zh-CN" dirty="0">
                <a:latin typeface="+mn-lt"/>
              </a:rPr>
              <a:t>bit</a:t>
            </a:r>
            <a:r>
              <a:rPr lang="zh-CN" altLang="en-US" b="1" dirty="0"/>
              <a:t>表示</a:t>
            </a:r>
          </a:p>
        </p:txBody>
      </p:sp>
      <p:sp>
        <p:nvSpPr>
          <p:cNvPr id="114891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6.</a:t>
            </a:r>
            <a:r>
              <a:rPr lang="zh-CN" altLang="en-US" b="1" dirty="0">
                <a:solidFill>
                  <a:srgbClr val="FF3399"/>
                </a:solidFill>
                <a:latin typeface="黑体" pitchFamily="2" charset="-122"/>
                <a:ea typeface="黑体" pitchFamily="2" charset="-122"/>
              </a:rPr>
              <a:t>总线的性能指标</a:t>
            </a:r>
          </a:p>
        </p:txBody>
      </p:sp>
      <p:sp>
        <p:nvSpPr>
          <p:cNvPr id="114894" name="Text Box 206"/>
          <p:cNvSpPr txBox="1">
            <a:spLocks noChangeArrowheads="1"/>
          </p:cNvSpPr>
          <p:nvPr/>
        </p:nvSpPr>
        <p:spPr bwMode="auto">
          <a:xfrm>
            <a:off x="179388" y="141277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总线带宽：</a:t>
            </a:r>
            <a:r>
              <a:rPr lang="zh-CN" altLang="en-US" b="1" dirty="0"/>
              <a:t>指总线的</a:t>
            </a:r>
            <a:r>
              <a:rPr lang="zh-CN" altLang="en-US" b="1" dirty="0">
                <a:solidFill>
                  <a:srgbClr val="990099"/>
                </a:solidFill>
              </a:rPr>
              <a:t>最大</a:t>
            </a:r>
            <a:r>
              <a:rPr lang="zh-CN" altLang="en-US" b="1" dirty="0"/>
              <a:t>数据传输率，常用</a:t>
            </a:r>
            <a:r>
              <a:rPr lang="en-US" altLang="zh-CN" b="1" dirty="0"/>
              <a:t>Mbps(MB/s)</a:t>
            </a:r>
            <a:r>
              <a:rPr lang="zh-CN" altLang="en-US" b="1" dirty="0"/>
              <a:t>表示</a:t>
            </a:r>
            <a:endParaRPr lang="en-US" altLang="zh-CN" b="1" dirty="0"/>
          </a:p>
          <a:p>
            <a:pPr marL="2147888" indent="-2147888"/>
            <a:r>
              <a:rPr lang="zh-CN" altLang="en-US" b="1" dirty="0"/>
              <a:t>                          数据传输率＝总线宽度</a:t>
            </a:r>
            <a:r>
              <a:rPr lang="en-US" altLang="zh-CN" b="1" dirty="0"/>
              <a:t>×</a:t>
            </a:r>
            <a:r>
              <a:rPr lang="zh-CN" altLang="en-US" b="1" dirty="0"/>
              <a:t>数据传输次数</a:t>
            </a:r>
            <a:r>
              <a:rPr lang="en-US" altLang="zh-CN" b="1" dirty="0"/>
              <a:t>/</a:t>
            </a:r>
            <a:r>
              <a:rPr lang="zh-CN" altLang="en-US" b="1" dirty="0"/>
              <a:t>秒</a:t>
            </a:r>
            <a:endParaRPr lang="en-US" altLang="zh-CN" b="1" dirty="0"/>
          </a:p>
        </p:txBody>
      </p:sp>
      <p:sp>
        <p:nvSpPr>
          <p:cNvPr id="114895" name="Text Box 207"/>
          <p:cNvSpPr txBox="1">
            <a:spLocks noChangeArrowheads="1"/>
          </p:cNvSpPr>
          <p:nvPr/>
        </p:nvSpPr>
        <p:spPr bwMode="auto">
          <a:xfrm>
            <a:off x="179388" y="3933056"/>
            <a:ext cx="8785225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5600" indent="-355600" eaLnBrk="0" hangingPunct="0"/>
            <a:r>
              <a:rPr lang="en-US" altLang="zh-CN" b="1" dirty="0">
                <a:solidFill>
                  <a:srgbClr val="990099"/>
                </a:solidFill>
              </a:rPr>
              <a:t>     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r>
              <a:rPr lang="zh-CN" altLang="en-US" b="1" dirty="0"/>
              <a:t>某</a:t>
            </a:r>
            <a:r>
              <a:rPr lang="en-US" altLang="zh-CN" b="1" dirty="0"/>
              <a:t>32</a:t>
            </a:r>
            <a:r>
              <a:rPr lang="zh-CN" altLang="en-US" b="1" dirty="0"/>
              <a:t>位同步总线的时钟频率为</a:t>
            </a:r>
            <a:r>
              <a:rPr lang="en-US" altLang="zh-CN" b="1" dirty="0"/>
              <a:t>100MHz</a:t>
            </a:r>
            <a:r>
              <a:rPr lang="zh-CN" altLang="en-US" b="1" dirty="0"/>
              <a:t>，每个时钟可传输一次数据，该总线的带宽＝</a:t>
            </a:r>
            <a:r>
              <a:rPr lang="en-US" altLang="zh-CN" b="1" dirty="0"/>
              <a:t>32bit×(100MHz/1)=3.2Gbps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0" hangingPunct="0"/>
            <a:r>
              <a:rPr lang="zh-CN" altLang="en-US" b="1" dirty="0"/>
              <a:t>    若需将该总线带宽提高一倍，有哪些方法？</a:t>
            </a:r>
            <a:endParaRPr lang="en-US" altLang="zh-CN" b="1" dirty="0"/>
          </a:p>
        </p:txBody>
      </p:sp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179388" y="5293657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00325" indent="-260032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总线负载能力：</a:t>
            </a:r>
            <a:r>
              <a:rPr lang="zh-CN" altLang="en-US" b="1" dirty="0"/>
              <a:t>指信号电平保持</a:t>
            </a:r>
            <a:r>
              <a:rPr lang="zh-CN" altLang="en-US" b="1" dirty="0">
                <a:solidFill>
                  <a:srgbClr val="990099"/>
                </a:solidFill>
              </a:rPr>
              <a:t>在有效范围内</a:t>
            </a:r>
            <a:r>
              <a:rPr lang="zh-CN" altLang="en-US" b="1" dirty="0"/>
              <a:t>时，所能连接的设备数量，常用个表示。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41268" y="2338175"/>
            <a:ext cx="2187116" cy="370745"/>
            <a:chOff x="5841268" y="2338175"/>
            <a:chExt cx="2187116" cy="370745"/>
          </a:xfrm>
        </p:grpSpPr>
        <p:sp>
          <p:nvSpPr>
            <p:cNvPr id="2" name="右大括号 1"/>
            <p:cNvSpPr/>
            <p:nvPr/>
          </p:nvSpPr>
          <p:spPr bwMode="auto">
            <a:xfrm rot="5400000">
              <a:off x="6889694" y="1289749"/>
              <a:ext cx="90264" cy="2187116"/>
            </a:xfrm>
            <a:prstGeom prst="rightBrace">
              <a:avLst>
                <a:gd name="adj1" fmla="val 3647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107"/>
            <p:cNvSpPr txBox="1">
              <a:spLocks noChangeArrowheads="1"/>
            </p:cNvSpPr>
            <p:nvPr/>
          </p:nvSpPr>
          <p:spPr bwMode="auto">
            <a:xfrm>
              <a:off x="6106734" y="2420888"/>
              <a:ext cx="16561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990099"/>
                  </a:solidFill>
                </a:rPr>
                <a:t>总线工作频率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47864" y="3501008"/>
            <a:ext cx="5544616" cy="447288"/>
            <a:chOff x="3275856" y="3557776"/>
            <a:chExt cx="5544616" cy="447288"/>
          </a:xfrm>
        </p:grpSpPr>
        <p:sp>
          <p:nvSpPr>
            <p:cNvPr id="15" name="Text Box 107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461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 </a:t>
              </a:r>
              <a:r>
                <a:rPr lang="zh-CN" altLang="zh-CN" sz="1800" b="1" dirty="0"/>
                <a:t>总线时钟频率</a:t>
              </a:r>
              <a:r>
                <a:rPr lang="en-US" altLang="zh-CN" sz="1800" b="1" dirty="0"/>
                <a:t>  </a:t>
              </a:r>
              <a:r>
                <a:rPr lang="zh-CN" altLang="zh-CN" sz="1800" b="1" dirty="0"/>
                <a:t>所需时钟周期数</a:t>
              </a:r>
              <a:r>
                <a:rPr lang="en-US" altLang="zh-CN" sz="1800" b="1" dirty="0"/>
                <a:t>/</a:t>
              </a:r>
              <a:r>
                <a:rPr lang="zh-CN" altLang="en-US" sz="1800" b="1" dirty="0"/>
                <a:t>数据传输</a:t>
              </a:r>
              <a:endParaRPr lang="zh-CN" altLang="en-US" sz="2000" b="1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4139952" y="3557776"/>
              <a:ext cx="606544" cy="15925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292080" y="364502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19720" y="3603496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cxnSp>
        <p:nvCxnSpPr>
          <p:cNvPr id="19" name="直接箭头连接符 18"/>
          <p:cNvCxnSpPr/>
          <p:nvPr/>
        </p:nvCxnSpPr>
        <p:spPr bwMode="auto">
          <a:xfrm flipH="1">
            <a:off x="1835696" y="1844824"/>
            <a:ext cx="2160240" cy="936104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179512" y="2658978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>
                <a:solidFill>
                  <a:schemeClr val="accent2"/>
                </a:solidFill>
              </a:rPr>
              <a:t>最大</a:t>
            </a:r>
            <a:r>
              <a:rPr lang="zh-CN" altLang="en-US" dirty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不考虑</a:t>
            </a:r>
            <a:r>
              <a:rPr lang="zh-CN" altLang="en-US" b="1" u="sng" dirty="0"/>
              <a:t>非数据传输操作</a:t>
            </a:r>
            <a:r>
              <a:rPr lang="zh-CN" altLang="en-US" b="1" dirty="0"/>
              <a:t>的时间，</a:t>
            </a:r>
            <a:r>
              <a:rPr lang="zh-CN" altLang="en-US" sz="2000" b="1" dirty="0"/>
              <a:t>如地址传送、仲裁等</a:t>
            </a:r>
            <a:endParaRPr lang="zh-CN" altLang="en-US" b="1" dirty="0"/>
          </a:p>
        </p:txBody>
      </p:sp>
      <p:sp>
        <p:nvSpPr>
          <p:cNvPr id="30" name="Text Box 201"/>
          <p:cNvSpPr txBox="1">
            <a:spLocks noChangeArrowheads="1"/>
          </p:cNvSpPr>
          <p:nvPr/>
        </p:nvSpPr>
        <p:spPr bwMode="auto">
          <a:xfrm>
            <a:off x="179512" y="309102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      同步总线的总线带宽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en-US" altLang="zh-CN" b="1" i="1" dirty="0"/>
              <a:t>B</a:t>
            </a:r>
            <a:r>
              <a:rPr lang="en-US" altLang="zh-CN" b="1" i="1" dirty="0">
                <a:latin typeface="+mn-lt"/>
              </a:rPr>
              <a:t> </a:t>
            </a:r>
            <a:r>
              <a:rPr lang="zh-CN" altLang="zh-CN" b="1" dirty="0"/>
              <a:t>＝</a:t>
            </a:r>
            <a:r>
              <a:rPr lang="en-US" altLang="zh-CN" b="1" i="1" dirty="0">
                <a:latin typeface="+mn-lt"/>
              </a:rPr>
              <a:t>w</a:t>
            </a:r>
            <a:r>
              <a:rPr lang="zh-CN" altLang="zh-CN" b="1" dirty="0"/>
              <a:t>×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i="1" baseline="-25000" dirty="0">
                <a:latin typeface="+mn-lt"/>
              </a:rPr>
              <a:t> </a:t>
            </a:r>
            <a:r>
              <a:rPr lang="en-US" altLang="zh-CN" b="1" dirty="0"/>
              <a:t>/</a:t>
            </a:r>
            <a:r>
              <a:rPr lang="en-US" altLang="zh-CN" b="1" i="1" dirty="0">
                <a:latin typeface="+mn-lt"/>
              </a:rPr>
              <a:t>m</a:t>
            </a:r>
            <a:endParaRPr lang="zh-CN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48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89" grpId="0"/>
      <p:bldP spid="114894" grpId="0"/>
      <p:bldP spid="114895" grpId="0"/>
      <p:bldP spid="114897" grpId="0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512" y="2852936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8</a:t>
            </a:r>
            <a:r>
              <a:rPr lang="zh-CN" altLang="en-US" sz="3200" b="1" dirty="0">
                <a:latin typeface="+mn-lt"/>
              </a:rPr>
              <a:t>章 输入输出系统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>
                <a:latin typeface="宋体" pitchFamily="2" charset="-122"/>
              </a:rPr>
              <a:t>I/O</a:t>
            </a:r>
            <a:r>
              <a:rPr lang="zh-CN" altLang="en-US" sz="2200" b="1" dirty="0">
                <a:latin typeface="宋体" pitchFamily="2" charset="-122"/>
              </a:rPr>
              <a:t>系统组成，外设组成，接口组成，传送控制方式组织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812212" cy="33609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1.I/O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系统组成            </a:t>
            </a:r>
            <a:r>
              <a:rPr lang="zh-CN" altLang="en-US" sz="2000" b="1" dirty="0">
                <a:latin typeface="宋体" pitchFamily="2" charset="-122"/>
              </a:rPr>
              <a:t>△了解软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硬件关系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的性能，硬件组成，软件组成</a:t>
            </a:r>
            <a:r>
              <a:rPr lang="en-US" altLang="zh-CN" sz="2000" b="1" dirty="0">
                <a:latin typeface="宋体" pitchFamily="2" charset="-122"/>
              </a:rPr>
              <a:t>(I/O</a:t>
            </a:r>
            <a:r>
              <a:rPr lang="zh-CN" altLang="en-US" sz="2000" b="1" dirty="0">
                <a:latin typeface="宋体" pitchFamily="2" charset="-122"/>
              </a:rPr>
              <a:t>指令格式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外设与主机的联系       </a:t>
            </a:r>
            <a:r>
              <a:rPr lang="zh-CN" altLang="en-US" sz="2000" b="1" dirty="0">
                <a:latin typeface="宋体" pitchFamily="2" charset="-122"/>
              </a:rPr>
              <a:t>☆掌握传送实现的基本条件及组织方法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3.I/O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的传送控制方式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5085184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二、外部设备           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△</a:t>
            </a:r>
            <a:r>
              <a:rPr lang="zh-CN" altLang="en-US" sz="2000" b="1" dirty="0">
                <a:latin typeface="+mn-ea"/>
                <a:ea typeface="+mn-ea"/>
              </a:rPr>
              <a:t>掌握概念、了解组成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输入设备、输出设备的组成、工作原理，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磁盘的结构、工作原理，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辅存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，磁盘信息记录格式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352"/>
          <p:cNvSpPr txBox="1">
            <a:spLocks noChangeArrowheads="1"/>
          </p:cNvSpPr>
          <p:nvPr/>
        </p:nvSpPr>
        <p:spPr bwMode="auto">
          <a:xfrm>
            <a:off x="188944" y="3284984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连接方式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传送实现原理、总线地址含义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，编址方式，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识别方法，数据传送方式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zh-CN" altLang="en-US" b="1" dirty="0"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352"/>
          <p:cNvSpPr txBox="1">
            <a:spLocks noChangeArrowheads="1"/>
          </p:cNvSpPr>
          <p:nvPr/>
        </p:nvSpPr>
        <p:spPr bwMode="auto">
          <a:xfrm>
            <a:off x="179512" y="4653136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目标，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方式的传送控制原理、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所占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时间计算*</a:t>
            </a: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619672" y="4699302"/>
            <a:ext cx="3312368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  <p:bldP spid="8" grpId="0"/>
      <p:bldP spid="10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79388" y="3129349"/>
            <a:ext cx="8785225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r>
              <a:rPr lang="zh-CN" altLang="en-US" b="1" dirty="0">
                <a:latin typeface="+mn-ea"/>
                <a:ea typeface="+mn-ea"/>
              </a:rPr>
              <a:t>某单面磁盘</a:t>
            </a:r>
            <a:r>
              <a:rPr lang="zh-CN" altLang="zh-CN" b="1" dirty="0">
                <a:latin typeface="+mn-ea"/>
                <a:ea typeface="+mn-ea"/>
              </a:rPr>
              <a:t>存储区域的内径为</a:t>
            </a:r>
            <a:r>
              <a:rPr lang="en-US" altLang="zh-CN" b="1" dirty="0">
                <a:latin typeface="+mn-ea"/>
                <a:ea typeface="+mn-ea"/>
              </a:rPr>
              <a:t>20cm</a:t>
            </a:r>
            <a:r>
              <a:rPr lang="zh-CN" altLang="zh-CN" b="1" dirty="0">
                <a:latin typeface="+mn-ea"/>
                <a:ea typeface="+mn-ea"/>
              </a:rPr>
              <a:t>、外径为</a:t>
            </a:r>
            <a:r>
              <a:rPr lang="en-US" altLang="zh-CN" b="1" dirty="0">
                <a:latin typeface="+mn-ea"/>
                <a:ea typeface="+mn-ea"/>
              </a:rPr>
              <a:t>30cm</a:t>
            </a:r>
            <a:r>
              <a:rPr lang="zh-CN" altLang="zh-CN" b="1" dirty="0">
                <a:latin typeface="+mn-ea"/>
                <a:ea typeface="+mn-ea"/>
              </a:rPr>
              <a:t>，道密度为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zh-CN" b="1" dirty="0">
                <a:latin typeface="+mn-ea"/>
                <a:ea typeface="+mn-ea"/>
              </a:rPr>
              <a:t>道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，最内圈位密度为</a:t>
            </a:r>
            <a:r>
              <a:rPr lang="en-US" altLang="zh-CN" b="1" dirty="0">
                <a:latin typeface="+mn-ea"/>
                <a:ea typeface="+mn-ea"/>
              </a:rPr>
              <a:t>30000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，盘片转速为</a:t>
            </a:r>
            <a:r>
              <a:rPr lang="en-US" altLang="zh-CN" b="1" dirty="0">
                <a:latin typeface="+mn-ea"/>
                <a:ea typeface="+mn-ea"/>
              </a:rPr>
              <a:t>5400rpm(</a:t>
            </a:r>
            <a:r>
              <a:rPr lang="zh-CN" altLang="zh-CN" b="1" dirty="0">
                <a:latin typeface="+mn-ea"/>
                <a:ea typeface="+mn-ea"/>
              </a:rPr>
              <a:t>转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>
                <a:latin typeface="+mn-ea"/>
                <a:ea typeface="+mn-ea"/>
              </a:rPr>
              <a:t>分钟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zh-CN" b="1" dirty="0">
                <a:latin typeface="+mn-ea"/>
                <a:ea typeface="+mn-ea"/>
              </a:rPr>
              <a:t>请回答下列问题：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磁道数量＝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(2)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(3)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(4)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3" name="Text Box 173"/>
          <p:cNvSpPr txBox="1">
            <a:spLocks noChangeArrowheads="1"/>
          </p:cNvSpPr>
          <p:nvPr/>
        </p:nvSpPr>
        <p:spPr bwMode="auto">
          <a:xfrm>
            <a:off x="179388" y="307851"/>
            <a:ext cx="8785225" cy="290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辅存性能指标：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存储密度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存储容量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寻址时间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数据传输率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误码率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174"/>
          <p:cNvSpPr txBox="1">
            <a:spLocks noChangeArrowheads="1"/>
          </p:cNvSpPr>
          <p:nvPr/>
        </p:nvSpPr>
        <p:spPr bwMode="auto">
          <a:xfrm>
            <a:off x="2771775" y="1721148"/>
            <a:ext cx="61928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lt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＝平均寻道时间＋平均等待时间</a:t>
            </a: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2771775" y="784523"/>
            <a:ext cx="295235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SD</a:t>
            </a:r>
            <a:r>
              <a:rPr lang="zh-CN" altLang="en-US" b="1" dirty="0">
                <a:latin typeface="宋体" panose="02010600030101010101" pitchFamily="2" charset="-122"/>
              </a:rPr>
              <a:t>＝道密度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位密度</a:t>
            </a: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771775" y="1262361"/>
            <a:ext cx="619283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lt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＝磁道数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记录密度    </a:t>
            </a:r>
            <a:r>
              <a:rPr lang="zh-CN" altLang="en-US" sz="1800" b="1" dirty="0">
                <a:latin typeface="宋体" panose="02010600030101010101" pitchFamily="2" charset="-122"/>
              </a:rPr>
              <a:t>←记录密度≤位密度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" name="Text Box 182"/>
          <p:cNvSpPr txBox="1">
            <a:spLocks noChangeArrowheads="1"/>
          </p:cNvSpPr>
          <p:nvPr/>
        </p:nvSpPr>
        <p:spPr bwMode="auto">
          <a:xfrm>
            <a:off x="3059113" y="2197398"/>
            <a:ext cx="363696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err="1">
                <a:latin typeface="+mn-lt"/>
              </a:rPr>
              <a:t>D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＝记录密度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磁盘转速</a:t>
            </a: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780284" y="5387731"/>
            <a:ext cx="489642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[1/(5400÷60)]÷2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13.556ms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3203848" y="4955683"/>
            <a:ext cx="547285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5000×(20×3.14×30000)≈111</a:t>
            </a:r>
            <a:r>
              <a:rPr lang="en-US" altLang="zh-CN" b="1" dirty="0"/>
              <a:t>.</a:t>
            </a:r>
            <a:r>
              <a:rPr lang="en-US" altLang="zh-CN" b="1" dirty="0">
                <a:latin typeface="宋体" panose="02010600030101010101" pitchFamily="2" charset="-122"/>
              </a:rPr>
              <a:t>295MB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3419872" y="5869721"/>
            <a:ext cx="554474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(20×3.14×30000)×(5400÷60)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3131840" y="4501569"/>
            <a:ext cx="5544866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(30-20)÷2×1000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5000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85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8" y="445715"/>
            <a:ext cx="8785348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硬件的结构与组成       </a:t>
            </a:r>
            <a:r>
              <a:rPr lang="zh-CN" altLang="en-US" sz="2000" b="1" dirty="0">
                <a:latin typeface="宋体" pitchFamily="2" charset="-122"/>
              </a:rPr>
              <a:t>☆建立硬件结构、掌握基本概念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179512" y="90738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基本结构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点改进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，部件组成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功能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结构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，部件互连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连接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传输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8" y="1555452"/>
            <a:ext cx="7273999" cy="937444"/>
            <a:chOff x="755576" y="5157192"/>
            <a:chExt cx="7273999" cy="93744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CPU</a:t>
              </a: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CC"/>
                  </a:solidFill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755576" y="5158779"/>
              <a:ext cx="7272412" cy="158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61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63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辅存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如</a:t>
              </a:r>
              <a:r>
                <a:rPr lang="en-US" altLang="zh-CN" sz="1800" b="1" dirty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主存控制器</a:t>
              </a:r>
            </a:p>
          </p:txBody>
        </p:sp>
        <p:sp>
          <p:nvSpPr>
            <p:cNvPr id="69" name="Text Box 136"/>
            <p:cNvSpPr txBox="1">
              <a:spLocks noChangeArrowheads="1"/>
            </p:cNvSpPr>
            <p:nvPr/>
          </p:nvSpPr>
          <p:spPr bwMode="auto">
            <a:xfrm>
              <a:off x="755576" y="5373216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总线接口</a:t>
              </a: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Text Box 72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多种存储器共存</a:t>
            </a:r>
            <a:r>
              <a:rPr lang="zh-CN" altLang="en-US" b="1" dirty="0">
                <a:latin typeface="宋体" pitchFamily="2" charset="-122"/>
              </a:rPr>
              <a:t>的存储器结构  </a:t>
            </a:r>
            <a:r>
              <a:rPr lang="zh-CN" altLang="en-US" sz="1800" b="1" dirty="0">
                <a:latin typeface="宋体" pitchFamily="2" charset="-122"/>
              </a:rPr>
              <a:t>←提高性价比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1" name="Text Box 17"/>
          <p:cNvSpPr txBox="1">
            <a:spLocks noChangeArrowheads="1"/>
          </p:cNvSpPr>
          <p:nvPr/>
        </p:nvSpPr>
        <p:spPr bwMode="auto">
          <a:xfrm>
            <a:off x="-108769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只直接访问主存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179512" y="371441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以存储器为中心</a:t>
            </a:r>
            <a:r>
              <a:rPr lang="zh-CN" altLang="en-US" b="1" dirty="0">
                <a:latin typeface="宋体" pitchFamily="2" charset="-122"/>
              </a:rPr>
              <a:t>的硬件结构   </a:t>
            </a:r>
            <a:r>
              <a:rPr lang="zh-CN" altLang="en-US" sz="1800" b="1" dirty="0">
                <a:latin typeface="宋体" pitchFamily="2" charset="-122"/>
              </a:rPr>
              <a:t>←提高性能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并行化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(</a:t>
            </a:r>
            <a:r>
              <a:rPr lang="zh-CN" altLang="en-US" sz="2000" b="1" dirty="0">
                <a:latin typeface="宋体" pitchFamily="2" charset="-122"/>
              </a:rPr>
              <a:t>缓冲技术＋</a:t>
            </a:r>
            <a:r>
              <a:rPr lang="en-US" altLang="zh-CN" sz="2000" b="1" dirty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技术</a:t>
            </a:r>
            <a:r>
              <a:rPr lang="en-US" altLang="zh-CN" sz="2000" b="1" dirty="0">
                <a:latin typeface="宋体" pitchFamily="2" charset="-122"/>
              </a:rPr>
              <a:t>)    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539428" y="4586352"/>
            <a:ext cx="83530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主存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>
                <a:latin typeface="宋体" pitchFamily="2" charset="-122"/>
              </a:rPr>
              <a:t>信息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指令和数据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，可以按地址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多种运算、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>
                <a:latin typeface="宋体" pitchFamily="2" charset="-122"/>
              </a:rPr>
              <a:t>运算结果；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各部件协调地工作，以实现</a:t>
            </a:r>
            <a:r>
              <a:rPr lang="zh-CN" altLang="en-US" b="1" u="sng" dirty="0">
                <a:latin typeface="宋体" pitchFamily="2" charset="-122"/>
              </a:rPr>
              <a:t>程序执行过程</a:t>
            </a:r>
            <a:r>
              <a:rPr lang="zh-CN" altLang="en-US" b="1" dirty="0">
                <a:latin typeface="宋体" pitchFamily="2" charset="-122"/>
              </a:rPr>
              <a:t>；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输出设备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信息的输入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输出、格式转换。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7" grpId="0"/>
      <p:bldP spid="70" grpId="0"/>
      <p:bldP spid="71" grpId="0"/>
      <p:bldP spid="72" grpId="0"/>
      <p:bldP spid="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4169-754D-4000-857E-135EC6515C03}" type="slidenum">
              <a:rPr lang="en-US" altLang="zh-CN"/>
              <a:t>40</a:t>
            </a:fld>
            <a:endParaRPr lang="en-US" altLang="zh-CN" dirty="0"/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179388" y="836712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某磁盘有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个双面盘片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最外侧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个盘面位保护面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，每个盘面有</a:t>
            </a:r>
            <a:r>
              <a:rPr lang="en-US" altLang="zh-CN" b="1" dirty="0">
                <a:latin typeface="宋体" panose="02010600030101010101" pitchFamily="2" charset="-122"/>
              </a:rPr>
              <a:t>204</a:t>
            </a:r>
            <a:r>
              <a:rPr lang="zh-CN" altLang="en-US" b="1" dirty="0">
                <a:latin typeface="宋体" panose="02010600030101010101" pitchFamily="2" charset="-122"/>
              </a:rPr>
              <a:t>个磁道、每个磁道有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60</a:t>
            </a:r>
            <a:r>
              <a:rPr lang="zh-CN" altLang="en-US" b="1" dirty="0">
                <a:latin typeface="宋体" panose="02010600030101010101" pitchFamily="2" charset="-122"/>
              </a:rPr>
              <a:t>个扇区、每个扇区可记录</a:t>
            </a:r>
            <a:r>
              <a:rPr lang="en-US" altLang="zh-CN" b="1" dirty="0">
                <a:latin typeface="宋体" panose="02010600030101010101" pitchFamily="2" charset="-122"/>
              </a:rPr>
              <a:t>512B</a:t>
            </a:r>
            <a:r>
              <a:rPr lang="zh-CN" altLang="en-US" b="1" dirty="0">
                <a:latin typeface="宋体" panose="02010600030101010101" pitchFamily="2" charset="-122"/>
              </a:rPr>
              <a:t>数据，磁盘机转速为</a:t>
            </a:r>
            <a:r>
              <a:rPr lang="en-US" altLang="zh-CN" b="1" dirty="0">
                <a:latin typeface="宋体" panose="02010600030101010101" pitchFamily="2" charset="-122"/>
              </a:rPr>
              <a:t>7200rpm</a:t>
            </a:r>
            <a:r>
              <a:rPr lang="zh-CN" altLang="en-US" b="1" dirty="0">
                <a:latin typeface="宋体" panose="02010600030101010101" pitchFamily="2" charset="-122"/>
              </a:rPr>
              <a:t>，平均寻道时间为</a:t>
            </a:r>
            <a:r>
              <a:rPr lang="en-US" altLang="zh-CN" b="1" dirty="0">
                <a:latin typeface="宋体" panose="02010600030101010101" pitchFamily="2" charset="-122"/>
              </a:rPr>
              <a:t>8ms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⑴计算磁盘的存储容量；⑵写出磁盘地址的格式及参数；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⑶计算磁盘的平均访问时间；⑷计算磁盘的数据传输率</a:t>
            </a:r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179388" y="3133417"/>
            <a:ext cx="4463950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(2)</a:t>
            </a:r>
            <a:r>
              <a:rPr lang="zh-CN" altLang="en-US" b="1" dirty="0">
                <a:latin typeface="宋体" panose="02010600030101010101" pitchFamily="2" charset="-122"/>
              </a:rPr>
              <a:t>磁盘地址组成：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(3)</a:t>
            </a:r>
            <a:r>
              <a:rPr lang="zh-CN" altLang="en-US" b="1" dirty="0">
                <a:latin typeface="宋体" panose="02010600030101010101" pitchFamily="2" charset="-122"/>
              </a:rPr>
              <a:t>磁盘转一圈时间＝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平均访问时间＝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41739" name="Text Box 75"/>
          <p:cNvSpPr txBox="1">
            <a:spLocks noChangeArrowheads="1"/>
          </p:cNvSpPr>
          <p:nvPr/>
        </p:nvSpPr>
        <p:spPr bwMode="auto">
          <a:xfrm>
            <a:off x="4715743" y="4077072"/>
            <a:ext cx="2520950" cy="28766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6</a:t>
            </a:r>
            <a:r>
              <a:rPr lang="zh-CN" altLang="en-US" sz="1800" b="1" dirty="0">
                <a:latin typeface="宋体" panose="02010600030101010101" pitchFamily="2" charset="-122"/>
              </a:rPr>
              <a:t>位</a:t>
            </a:r>
          </a:p>
        </p:txBody>
      </p:sp>
      <p:grpSp>
        <p:nvGrpSpPr>
          <p:cNvPr id="241757" name="Group 93"/>
          <p:cNvGrpSpPr/>
          <p:nvPr/>
        </p:nvGrpSpPr>
        <p:grpSpPr bwMode="auto">
          <a:xfrm>
            <a:off x="4212357" y="3717032"/>
            <a:ext cx="3455987" cy="647700"/>
            <a:chOff x="2653" y="3203"/>
            <a:chExt cx="2177" cy="408"/>
          </a:xfrm>
        </p:grpSpPr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2653" y="3203"/>
              <a:ext cx="816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3469" y="3203"/>
              <a:ext cx="544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41733" name="Text Box 69"/>
            <p:cNvSpPr txBox="1">
              <a:spLocks noChangeArrowheads="1"/>
            </p:cNvSpPr>
            <p:nvPr/>
          </p:nvSpPr>
          <p:spPr bwMode="auto">
            <a:xfrm>
              <a:off x="4013" y="3203"/>
              <a:ext cx="816" cy="2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sp>
          <p:nvSpPr>
            <p:cNvPr id="241735" name="Line 71"/>
            <p:cNvSpPr>
              <a:spLocks noChangeShapeType="1"/>
            </p:cNvSpPr>
            <p:nvPr/>
          </p:nvSpPr>
          <p:spPr bwMode="auto">
            <a:xfrm>
              <a:off x="265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H="1">
              <a:off x="3469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Line 73"/>
            <p:cNvSpPr>
              <a:spLocks noChangeShapeType="1"/>
            </p:cNvSpPr>
            <p:nvPr/>
          </p:nvSpPr>
          <p:spPr bwMode="auto">
            <a:xfrm>
              <a:off x="401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8" name="Line 74"/>
            <p:cNvSpPr>
              <a:spLocks noChangeShapeType="1"/>
            </p:cNvSpPr>
            <p:nvPr/>
          </p:nvSpPr>
          <p:spPr bwMode="auto">
            <a:xfrm>
              <a:off x="4830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0" name="Line 76"/>
            <p:cNvSpPr>
              <a:spLocks noChangeShapeType="1"/>
            </p:cNvSpPr>
            <p:nvPr/>
          </p:nvSpPr>
          <p:spPr bwMode="auto">
            <a:xfrm flipH="1">
              <a:off x="2653" y="3542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1" name="Line 77"/>
            <p:cNvSpPr>
              <a:spLocks noChangeShapeType="1"/>
            </p:cNvSpPr>
            <p:nvPr/>
          </p:nvSpPr>
          <p:spPr bwMode="auto">
            <a:xfrm>
              <a:off x="3242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2" name="Line 78"/>
            <p:cNvSpPr>
              <a:spLocks noChangeShapeType="1"/>
            </p:cNvSpPr>
            <p:nvPr/>
          </p:nvSpPr>
          <p:spPr bwMode="auto">
            <a:xfrm>
              <a:off x="3877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460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 flipH="1">
              <a:off x="3469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Line 81"/>
            <p:cNvSpPr>
              <a:spLocks noChangeShapeType="1"/>
            </p:cNvSpPr>
            <p:nvPr/>
          </p:nvSpPr>
          <p:spPr bwMode="auto">
            <a:xfrm flipH="1">
              <a:off x="401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4068192" y="5301208"/>
            <a:ext cx="4896422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12.165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8.33/60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12.304ms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3422078" y="3140968"/>
            <a:ext cx="554253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(6×2-2)×204×60×512B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612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en-US" altLang="zh-CN" b="1" dirty="0">
                <a:latin typeface="宋体" panose="02010600030101010101" pitchFamily="2" charset="-122"/>
              </a:rPr>
              <a:t>0KB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4068192" y="4365104"/>
            <a:ext cx="489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[1/(7200÷60)]≈8.33ms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8.33/2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12.165ms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5" name="Text Box 91"/>
          <p:cNvSpPr txBox="1">
            <a:spLocks noChangeArrowheads="1"/>
          </p:cNvSpPr>
          <p:nvPr/>
        </p:nvSpPr>
        <p:spPr bwMode="auto">
          <a:xfrm>
            <a:off x="3779837" y="5733256"/>
            <a:ext cx="51847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60×512B×(7200÷60)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3686.4KB/s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44408" y="3573016"/>
            <a:ext cx="360040" cy="2277467"/>
            <a:chOff x="8244408" y="2996952"/>
            <a:chExt cx="360040" cy="2277467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 flipV="1">
              <a:off x="8244408" y="2996952"/>
              <a:ext cx="360040" cy="122413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>
              <a:off x="8316416" y="4249663"/>
              <a:ext cx="288032" cy="10247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43" name="Text Box 54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磁盘访问时间：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寻道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读写</a:t>
            </a:r>
            <a:r>
              <a:rPr lang="zh-CN" altLang="en-US" b="1" dirty="0">
                <a:latin typeface="宋体" panose="02010600030101010101" pitchFamily="2" charset="-122"/>
              </a:rPr>
              <a:t>，通常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读写</a:t>
            </a:r>
            <a:r>
              <a:rPr lang="en-US" altLang="zh-CN" b="1" dirty="0">
                <a:latin typeface="宋体" panose="02010600030101010101" pitchFamily="2" charset="-122"/>
              </a:rPr>
              <a:t>&lt;&lt;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3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3" grpId="0"/>
      <p:bldP spid="241724" grpId="0"/>
      <p:bldP spid="241739" grpId="0"/>
      <p:bldP spid="241750" grpId="0"/>
      <p:bldP spid="241753" grpId="0"/>
      <p:bldP spid="241754" grpId="0"/>
      <p:bldP spid="2417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              </a:t>
            </a:r>
            <a:r>
              <a:rPr lang="zh-CN" altLang="en-US" sz="2000" b="1" dirty="0">
                <a:latin typeface="宋体" pitchFamily="2" charset="-122"/>
              </a:rPr>
              <a:t>△了解概念</a:t>
            </a:r>
            <a:endParaRPr lang="en-US" altLang="zh-CN" sz="20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功能、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端口类型，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组成</a:t>
            </a:r>
            <a:r>
              <a:rPr lang="zh-CN" altLang="en-US" b="1" dirty="0">
                <a:latin typeface="宋体" pitchFamily="2" charset="-122"/>
              </a:rPr>
              <a:t>、信息中转原理，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端口</a:t>
            </a:r>
            <a:r>
              <a:rPr lang="zh-CN" altLang="en-US" b="1" dirty="0">
                <a:latin typeface="宋体" pitchFamily="2" charset="-122"/>
              </a:rPr>
              <a:t>的访问</a:t>
            </a:r>
            <a:endParaRPr lang="en-US" altLang="zh-CN" b="1" dirty="0"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713092" cy="37856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四、程序直接控制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  </a:t>
            </a:r>
            <a:r>
              <a:rPr lang="zh-CN" altLang="en-US" sz="2000" b="1" dirty="0">
                <a:latin typeface="+mn-ea"/>
                <a:ea typeface="+mn-ea"/>
              </a:rPr>
              <a:t>◇理解控制流程→硬件组织</a:t>
            </a:r>
            <a:endParaRPr lang="en-US" altLang="zh-CN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程序查询方式</a:t>
            </a:r>
            <a:r>
              <a:rPr lang="en-US" altLang="zh-CN" b="1" dirty="0">
                <a:latin typeface="宋体" pitchFamily="2" charset="-122"/>
              </a:rPr>
              <a:t>—I/O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zh-CN" altLang="en-US" b="1" dirty="0">
                <a:latin typeface="宋体" pitchFamily="2" charset="-122"/>
              </a:rPr>
              <a:t>、工作过程组织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+mn-ea"/>
              </a:rPr>
              <a:t>   </a:t>
            </a:r>
            <a:r>
              <a:rPr lang="zh-CN" altLang="en-US" b="1" dirty="0">
                <a:latin typeface="宋体" pitchFamily="2" charset="-122"/>
                <a:ea typeface="+mn-ea"/>
              </a:rPr>
              <a:t>直接传送方式</a:t>
            </a:r>
            <a:r>
              <a:rPr lang="en-US" altLang="zh-CN" b="1" dirty="0">
                <a:latin typeface="宋体" pitchFamily="2" charset="-122"/>
                <a:ea typeface="+mn-ea"/>
              </a:rPr>
              <a:t>—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接口组织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五、程序中断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 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636912"/>
            <a:ext cx="8784976" cy="19389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                         </a:t>
            </a:r>
            <a:r>
              <a:rPr lang="zh-CN" altLang="en-US" sz="2000" b="1" dirty="0">
                <a:latin typeface="+mn-ea"/>
              </a:rPr>
              <a:t>◇理解中断过程→软</a:t>
            </a:r>
            <a:r>
              <a:rPr lang="en-US" altLang="zh-CN" sz="2000" b="1" dirty="0">
                <a:latin typeface="+mn-ea"/>
              </a:rPr>
              <a:t>/</a:t>
            </a:r>
            <a:r>
              <a:rPr lang="zh-CN" altLang="en-US" sz="2000" b="1" dirty="0">
                <a:latin typeface="+mn-ea"/>
              </a:rPr>
              <a:t>硬件组织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控制流程，中断的类型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多重中断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，中断过程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面向实现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zh-CN" altLang="en-US" b="1" dirty="0">
                <a:latin typeface="宋体" pitchFamily="2" charset="-122"/>
              </a:rPr>
              <a:t>，识别中断源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→中断控制器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中断系统举例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理解各部件如何协同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，多重中断及中断屏蔽</a:t>
            </a:r>
            <a:endParaRPr lang="en-US" altLang="zh-CN" sz="1800" b="1" dirty="0">
              <a:latin typeface="宋体" pitchFamily="2" charset="-122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</a:t>
            </a:r>
            <a:r>
              <a:rPr lang="zh-CN" altLang="en-US" sz="2000" b="1" dirty="0">
                <a:latin typeface="宋体" pitchFamily="2" charset="-122"/>
              </a:rPr>
              <a:t>△了解</a:t>
            </a:r>
            <a:r>
              <a:rPr lang="en-US" altLang="zh-CN" sz="2000" b="1" dirty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的传送过程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控制流程，传送方式，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功能→</a:t>
            </a:r>
            <a:r>
              <a:rPr lang="en-US" altLang="zh-CN" b="1" dirty="0">
                <a:latin typeface="宋体" pitchFamily="2" charset="-122"/>
              </a:rPr>
              <a:t>DMA</a:t>
            </a:r>
            <a:r>
              <a:rPr lang="zh-CN" altLang="en-US" b="1" dirty="0">
                <a:latin typeface="宋体" pitchFamily="2" charset="-122"/>
              </a:rPr>
              <a:t>接口结构→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传送过程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接口组织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通用型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增强型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707904" y="3140968"/>
            <a:ext cx="3672408" cy="1008112"/>
            <a:chOff x="3707904" y="3140968"/>
            <a:chExt cx="3672408" cy="100811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H="1">
              <a:off x="4860032" y="3602633"/>
              <a:ext cx="1296144" cy="546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 Box 132"/>
            <p:cNvSpPr txBox="1">
              <a:spLocks noChangeArrowheads="1"/>
            </p:cNvSpPr>
            <p:nvPr/>
          </p:nvSpPr>
          <p:spPr bwMode="auto">
            <a:xfrm>
              <a:off x="6084168" y="3140968"/>
              <a:ext cx="1296144" cy="46166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altLang="zh-CN" b="1" dirty="0">
                <a:latin typeface="宋体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3707904" y="4005064"/>
              <a:ext cx="1008112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179512" y="5827330"/>
            <a:ext cx="89644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spc="-150" dirty="0">
                <a:latin typeface="宋体" pitchFamily="2" charset="-122"/>
              </a:rPr>
              <a:t>掌握</a:t>
            </a:r>
            <a:r>
              <a:rPr lang="en-US" altLang="zh-CN" b="1" spc="-150" dirty="0">
                <a:latin typeface="宋体" pitchFamily="2" charset="-122"/>
              </a:rPr>
              <a:t>I/O</a:t>
            </a:r>
            <a:r>
              <a:rPr lang="zh-CN" altLang="en-US" b="1" spc="-150" dirty="0">
                <a:latin typeface="宋体" pitchFamily="2" charset="-122"/>
              </a:rPr>
              <a:t>的软硬件关联，理解各</a:t>
            </a:r>
            <a:r>
              <a:rPr lang="en-US" altLang="zh-CN" b="1" spc="-150" dirty="0">
                <a:latin typeface="宋体" pitchFamily="2" charset="-122"/>
              </a:rPr>
              <a:t>I/O</a:t>
            </a:r>
            <a:r>
              <a:rPr lang="zh-CN" altLang="en-US" b="1" spc="-150" dirty="0">
                <a:latin typeface="宋体" pitchFamily="2" charset="-122"/>
              </a:rPr>
              <a:t>方式的接口组成</a:t>
            </a:r>
            <a:endParaRPr lang="en-US" altLang="zh-CN" sz="2000" b="1" spc="-15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6109-367B-41F5-B3B0-C0A98F48424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389277" name="Text Box 157"/>
          <p:cNvSpPr txBox="1">
            <a:spLocks noChangeArrowheads="1"/>
          </p:cNvSpPr>
          <p:nvPr/>
        </p:nvSpPr>
        <p:spPr bwMode="auto">
          <a:xfrm>
            <a:off x="755452" y="1628800"/>
            <a:ext cx="7776988" cy="329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某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主频＝</a:t>
            </a:r>
            <a:r>
              <a:rPr lang="en-US" altLang="zh-CN" b="1" dirty="0">
                <a:latin typeface="宋体" panose="02010600030101010101" pitchFamily="2" charset="-122"/>
              </a:rPr>
              <a:t>500MHz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>
                <a:latin typeface="宋体" panose="02010600030101010101" pitchFamily="2" charset="-122"/>
              </a:rPr>
              <a:t>DBus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32bit</a:t>
            </a:r>
            <a:r>
              <a:rPr lang="zh-CN" altLang="en-US" b="1" dirty="0">
                <a:latin typeface="宋体" panose="02010600030101010101" pitchFamily="2" charset="-122"/>
              </a:rPr>
              <a:t>，若外设数据缓冲器大小为</a:t>
            </a:r>
            <a:r>
              <a:rPr lang="en-US" altLang="zh-CN" b="1" dirty="0">
                <a:latin typeface="宋体" panose="02010600030101010101" pitchFamily="2" charset="-122"/>
              </a:rPr>
              <a:t>4B</a:t>
            </a:r>
            <a:r>
              <a:rPr lang="zh-CN" altLang="en-US" b="1" dirty="0">
                <a:latin typeface="宋体" panose="02010600030101010101" pitchFamily="2" charset="-122"/>
              </a:rPr>
              <a:t>，最大数据传输率＝</a:t>
            </a:r>
            <a:r>
              <a:rPr lang="en-US" altLang="zh-CN" b="1" dirty="0">
                <a:latin typeface="宋体" panose="02010600030101010101" pitchFamily="2" charset="-122"/>
              </a:rPr>
              <a:t>0.5MB/s</a:t>
            </a:r>
            <a:r>
              <a:rPr lang="zh-CN" altLang="en-US" b="1" dirty="0">
                <a:latin typeface="宋体" panose="02010600030101010101" pitchFamily="2" charset="-122"/>
              </a:rPr>
              <a:t>，中断程序＝</a:t>
            </a:r>
            <a:r>
              <a:rPr lang="en-US" altLang="zh-CN" b="1" dirty="0">
                <a:latin typeface="宋体" panose="02010600030101010101" pitchFamily="2" charset="-122"/>
              </a:rPr>
              <a:t>18</a:t>
            </a:r>
            <a:r>
              <a:rPr lang="zh-CN" altLang="en-US" b="1" dirty="0">
                <a:latin typeface="宋体" panose="02010600030101010101" pitchFamily="2" charset="-122"/>
              </a:rPr>
              <a:t>条指令、中断响应开销相当于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条指令时间。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⑴中断方式下，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的时间百分比？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⑵若外设数据传输率提高到</a:t>
            </a:r>
            <a:r>
              <a:rPr lang="en-US" altLang="zh-CN" b="1" dirty="0">
                <a:latin typeface="宋体" panose="02010600030101010101" pitchFamily="2" charset="-122"/>
              </a:rPr>
              <a:t>5MB/s</a:t>
            </a:r>
            <a:r>
              <a:rPr lang="zh-CN" altLang="en-US" b="1" dirty="0">
                <a:latin typeface="宋体" panose="02010600030101010101" pitchFamily="2" charset="-122"/>
              </a:rPr>
              <a:t>，改用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方式，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传送预处理及后处理共需</a:t>
            </a:r>
            <a:r>
              <a:rPr lang="en-US" altLang="zh-CN" b="1" dirty="0">
                <a:latin typeface="宋体" panose="02010600030101010101" pitchFamily="2" charset="-122"/>
              </a:rPr>
              <a:t>500T</a:t>
            </a:r>
            <a:r>
              <a:rPr lang="en-US" altLang="zh-CN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、块大小＝</a:t>
            </a:r>
            <a:r>
              <a:rPr lang="en-US" altLang="zh-CN" b="1" dirty="0">
                <a:latin typeface="宋体" panose="02010600030101010101" pitchFamily="2" charset="-122"/>
              </a:rPr>
              <a:t>5000B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的时间百分比？</a:t>
            </a:r>
          </a:p>
        </p:txBody>
      </p:sp>
    </p:spTree>
    <p:extLst>
      <p:ext uri="{BB962C8B-B14F-4D97-AF65-F5344CB8AC3E}">
        <p14:creationId xmlns:p14="http://schemas.microsoft.com/office/powerpoint/2010/main" val="9635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6ED-42D4-48E2-99C0-00377F1010D6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79388" y="359445"/>
            <a:ext cx="194468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⑴</a:t>
            </a: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179388" y="1964887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INT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(2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18)×5×[1÷(500×10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0.2×10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1÷[0.5MB÷4B]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8×10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179388" y="2831657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(0.2×10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)/(8×10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2.5%</a:t>
            </a:r>
          </a:p>
        </p:txBody>
      </p:sp>
      <p:grpSp>
        <p:nvGrpSpPr>
          <p:cNvPr id="393283" name="Group 67"/>
          <p:cNvGrpSpPr/>
          <p:nvPr/>
        </p:nvGrpSpPr>
        <p:grpSpPr bwMode="auto">
          <a:xfrm>
            <a:off x="2054225" y="548680"/>
            <a:ext cx="6189663" cy="1439862"/>
            <a:chOff x="1340" y="255"/>
            <a:chExt cx="3899" cy="907"/>
          </a:xfrm>
        </p:grpSpPr>
        <p:sp>
          <p:nvSpPr>
            <p:cNvPr id="393225" name="Text Box 9"/>
            <p:cNvSpPr txBox="1">
              <a:spLocks noChangeArrowheads="1"/>
            </p:cNvSpPr>
            <p:nvPr/>
          </p:nvSpPr>
          <p:spPr bwMode="auto">
            <a:xfrm>
              <a:off x="3288" y="255"/>
              <a:ext cx="1271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  <a:r>
                <a:rPr lang="zh-CN" altLang="en-US" sz="1800" b="1">
                  <a:latin typeface="宋体" panose="02010600030101010101" pitchFamily="2" charset="-122"/>
                </a:rPr>
                <a:t>次</a:t>
              </a: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26" name="Text Box 10"/>
            <p:cNvSpPr txBox="1">
              <a:spLocks noChangeArrowheads="1"/>
            </p:cNvSpPr>
            <p:nvPr/>
          </p:nvSpPr>
          <p:spPr bwMode="auto">
            <a:xfrm>
              <a:off x="2563" y="572"/>
              <a:ext cx="99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执行中断程序</a:t>
              </a: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561" y="572"/>
              <a:ext cx="998" cy="18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1340" y="255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1340" y="527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30" name="Line 14"/>
            <p:cNvSpPr>
              <a:spLocks noChangeShapeType="1"/>
            </p:cNvSpPr>
            <p:nvPr/>
          </p:nvSpPr>
          <p:spPr bwMode="auto">
            <a:xfrm flipV="1">
              <a:off x="3288" y="436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1" name="Line 15"/>
            <p:cNvSpPr>
              <a:spLocks noChangeShapeType="1"/>
            </p:cNvSpPr>
            <p:nvPr/>
          </p:nvSpPr>
          <p:spPr bwMode="auto">
            <a:xfrm>
              <a:off x="1928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1928" y="572"/>
              <a:ext cx="63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中断响应</a:t>
              </a:r>
            </a:p>
          </p:txBody>
        </p:sp>
        <p:sp>
          <p:nvSpPr>
            <p:cNvPr id="393234" name="Line 18"/>
            <p:cNvSpPr>
              <a:spLocks noChangeShapeType="1"/>
            </p:cNvSpPr>
            <p:nvPr/>
          </p:nvSpPr>
          <p:spPr bwMode="auto">
            <a:xfrm>
              <a:off x="4559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5" name="Line 19"/>
            <p:cNvSpPr>
              <a:spLocks noChangeShapeType="1"/>
            </p:cNvSpPr>
            <p:nvPr/>
          </p:nvSpPr>
          <p:spPr bwMode="auto">
            <a:xfrm>
              <a:off x="1747" y="799"/>
              <a:ext cx="3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5013" y="709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37" name="Line 21"/>
            <p:cNvSpPr>
              <a:spLocks noChangeShapeType="1"/>
            </p:cNvSpPr>
            <p:nvPr/>
          </p:nvSpPr>
          <p:spPr bwMode="auto">
            <a:xfrm flipH="1">
              <a:off x="1927" y="79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8" name="Line 22"/>
            <p:cNvSpPr>
              <a:spLocks noChangeShapeType="1"/>
            </p:cNvSpPr>
            <p:nvPr/>
          </p:nvSpPr>
          <p:spPr bwMode="auto">
            <a:xfrm>
              <a:off x="3561" y="79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 flipH="1">
              <a:off x="4558" y="799"/>
              <a:ext cx="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0" name="Text Box 24"/>
            <p:cNvSpPr txBox="1">
              <a:spLocks noChangeArrowheads="1"/>
            </p:cNvSpPr>
            <p:nvPr/>
          </p:nvSpPr>
          <p:spPr bwMode="auto">
            <a:xfrm>
              <a:off x="2608" y="799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393241" name="Text Box 25"/>
            <p:cNvSpPr txBox="1">
              <a:spLocks noChangeArrowheads="1"/>
            </p:cNvSpPr>
            <p:nvPr/>
          </p:nvSpPr>
          <p:spPr bwMode="auto">
            <a:xfrm>
              <a:off x="3379" y="981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42" name="Line 26"/>
            <p:cNvSpPr>
              <a:spLocks noChangeShapeType="1"/>
            </p:cNvSpPr>
            <p:nvPr/>
          </p:nvSpPr>
          <p:spPr bwMode="auto">
            <a:xfrm>
              <a:off x="2926" y="890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3" name="Line 27"/>
            <p:cNvSpPr>
              <a:spLocks noChangeShapeType="1"/>
            </p:cNvSpPr>
            <p:nvPr/>
          </p:nvSpPr>
          <p:spPr bwMode="auto">
            <a:xfrm flipH="1">
              <a:off x="1928" y="890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4" name="Line 28"/>
            <p:cNvSpPr>
              <a:spLocks noChangeShapeType="1"/>
            </p:cNvSpPr>
            <p:nvPr/>
          </p:nvSpPr>
          <p:spPr bwMode="auto">
            <a:xfrm>
              <a:off x="3742" y="1071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5" name="Line 29"/>
            <p:cNvSpPr>
              <a:spLocks noChangeShapeType="1"/>
            </p:cNvSpPr>
            <p:nvPr/>
          </p:nvSpPr>
          <p:spPr bwMode="auto">
            <a:xfrm flipH="1">
              <a:off x="1927" y="107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9" name="Text Box 33"/>
            <p:cNvSpPr txBox="1">
              <a:spLocks noChangeArrowheads="1"/>
            </p:cNvSpPr>
            <p:nvPr/>
          </p:nvSpPr>
          <p:spPr bwMode="auto">
            <a:xfrm>
              <a:off x="4559" y="57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393250" name="Rectangle 34"/>
            <p:cNvSpPr>
              <a:spLocks noChangeArrowheads="1"/>
            </p:cNvSpPr>
            <p:nvPr/>
          </p:nvSpPr>
          <p:spPr bwMode="auto">
            <a:xfrm>
              <a:off x="1747" y="255"/>
              <a:ext cx="182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3252" name="Text Box 36"/>
          <p:cNvSpPr txBox="1">
            <a:spLocks noChangeArrowheads="1"/>
          </p:cNvSpPr>
          <p:nvPr/>
        </p:nvSpPr>
        <p:spPr bwMode="auto">
          <a:xfrm>
            <a:off x="179388" y="3284984"/>
            <a:ext cx="194468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⑵</a:t>
            </a:r>
          </a:p>
        </p:txBody>
      </p:sp>
      <p:grpSp>
        <p:nvGrpSpPr>
          <p:cNvPr id="393284" name="Group 68"/>
          <p:cNvGrpSpPr/>
          <p:nvPr/>
        </p:nvGrpSpPr>
        <p:grpSpPr bwMode="auto">
          <a:xfrm>
            <a:off x="2124075" y="3429000"/>
            <a:ext cx="6769100" cy="1441450"/>
            <a:chOff x="1338" y="2250"/>
            <a:chExt cx="4264" cy="908"/>
          </a:xfrm>
        </p:grpSpPr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654" y="2251"/>
              <a:ext cx="1179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块数据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93255" name="Text Box 39"/>
            <p:cNvSpPr txBox="1">
              <a:spLocks noChangeArrowheads="1"/>
            </p:cNvSpPr>
            <p:nvPr/>
          </p:nvSpPr>
          <p:spPr bwMode="auto">
            <a:xfrm>
              <a:off x="2654" y="2568"/>
              <a:ext cx="1179" cy="181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1338" y="2251"/>
              <a:ext cx="544" cy="16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3257" name="Text Box 41"/>
            <p:cNvSpPr txBox="1">
              <a:spLocks noChangeArrowheads="1"/>
            </p:cNvSpPr>
            <p:nvPr/>
          </p:nvSpPr>
          <p:spPr bwMode="auto">
            <a:xfrm>
              <a:off x="1520" y="2506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58" name="Line 42"/>
            <p:cNvSpPr>
              <a:spLocks noChangeShapeType="1"/>
            </p:cNvSpPr>
            <p:nvPr/>
          </p:nvSpPr>
          <p:spPr bwMode="auto">
            <a:xfrm flipV="1">
              <a:off x="1928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59" name="Line 43"/>
            <p:cNvSpPr>
              <a:spLocks noChangeShapeType="1"/>
            </p:cNvSpPr>
            <p:nvPr/>
          </p:nvSpPr>
          <p:spPr bwMode="auto">
            <a:xfrm>
              <a:off x="3833" y="2432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1928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预处理</a:t>
              </a:r>
            </a:p>
          </p:txBody>
        </p:sp>
        <p:sp>
          <p:nvSpPr>
            <p:cNvPr id="393261" name="Line 45"/>
            <p:cNvSpPr>
              <a:spLocks noChangeShapeType="1"/>
            </p:cNvSpPr>
            <p:nvPr/>
          </p:nvSpPr>
          <p:spPr bwMode="auto">
            <a:xfrm>
              <a:off x="1883" y="2795"/>
              <a:ext cx="3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2" name="Text Box 46"/>
            <p:cNvSpPr txBox="1">
              <a:spLocks noChangeArrowheads="1"/>
            </p:cNvSpPr>
            <p:nvPr/>
          </p:nvSpPr>
          <p:spPr bwMode="auto">
            <a:xfrm>
              <a:off x="5376" y="2688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63" name="Line 47"/>
            <p:cNvSpPr>
              <a:spLocks noChangeShapeType="1"/>
            </p:cNvSpPr>
            <p:nvPr/>
          </p:nvSpPr>
          <p:spPr bwMode="auto">
            <a:xfrm flipH="1">
              <a:off x="2653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4" name="Line 48"/>
            <p:cNvSpPr>
              <a:spLocks noChangeShapeType="1"/>
            </p:cNvSpPr>
            <p:nvPr/>
          </p:nvSpPr>
          <p:spPr bwMode="auto">
            <a:xfrm>
              <a:off x="3833" y="27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5" name="Line 49"/>
            <p:cNvSpPr>
              <a:spLocks noChangeShapeType="1"/>
            </p:cNvSpPr>
            <p:nvPr/>
          </p:nvSpPr>
          <p:spPr bwMode="auto">
            <a:xfrm flipH="1">
              <a:off x="5329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6" name="Text Box 50"/>
            <p:cNvSpPr txBox="1">
              <a:spLocks noChangeArrowheads="1"/>
            </p:cNvSpPr>
            <p:nvPr/>
          </p:nvSpPr>
          <p:spPr bwMode="auto">
            <a:xfrm>
              <a:off x="3606" y="2932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4378" y="2795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DMA</a:t>
              </a:r>
            </a:p>
          </p:txBody>
        </p:sp>
        <p:sp>
          <p:nvSpPr>
            <p:cNvPr id="393268" name="Line 52"/>
            <p:cNvSpPr>
              <a:spLocks noChangeShapeType="1"/>
            </p:cNvSpPr>
            <p:nvPr/>
          </p:nvSpPr>
          <p:spPr bwMode="auto">
            <a:xfrm>
              <a:off x="4014" y="306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9" name="Line 53"/>
            <p:cNvSpPr>
              <a:spLocks noChangeShapeType="1"/>
            </p:cNvSpPr>
            <p:nvPr/>
          </p:nvSpPr>
          <p:spPr bwMode="auto">
            <a:xfrm flipH="1">
              <a:off x="2654" y="3067"/>
              <a:ext cx="9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0" name="Line 54"/>
            <p:cNvSpPr>
              <a:spLocks noChangeShapeType="1"/>
            </p:cNvSpPr>
            <p:nvPr/>
          </p:nvSpPr>
          <p:spPr bwMode="auto">
            <a:xfrm>
              <a:off x="4740" y="288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1" name="Line 55"/>
            <p:cNvSpPr>
              <a:spLocks noChangeShapeType="1"/>
            </p:cNvSpPr>
            <p:nvPr/>
          </p:nvSpPr>
          <p:spPr bwMode="auto">
            <a:xfrm flipH="1">
              <a:off x="3833" y="2886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3" name="Text Box 57"/>
            <p:cNvSpPr txBox="1">
              <a:spLocks noChangeArrowheads="1"/>
            </p:cNvSpPr>
            <p:nvPr/>
          </p:nvSpPr>
          <p:spPr bwMode="auto">
            <a:xfrm>
              <a:off x="1928" y="2250"/>
              <a:ext cx="725" cy="18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接收需求</a:t>
              </a:r>
            </a:p>
          </p:txBody>
        </p:sp>
        <p:sp>
          <p:nvSpPr>
            <p:cNvPr id="393274" name="Line 58"/>
            <p:cNvSpPr>
              <a:spLocks noChangeShapeType="1"/>
            </p:cNvSpPr>
            <p:nvPr/>
          </p:nvSpPr>
          <p:spPr bwMode="auto">
            <a:xfrm flipV="1">
              <a:off x="4604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5" name="Text Box 59"/>
            <p:cNvSpPr txBox="1">
              <a:spLocks noChangeArrowheads="1"/>
            </p:cNvSpPr>
            <p:nvPr/>
          </p:nvSpPr>
          <p:spPr bwMode="auto">
            <a:xfrm>
              <a:off x="3833" y="2568"/>
              <a:ext cx="771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后处理</a:t>
              </a: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4604" y="2251"/>
              <a:ext cx="725" cy="18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接收需求</a:t>
              </a:r>
            </a:p>
          </p:txBody>
        </p:sp>
        <p:sp>
          <p:nvSpPr>
            <p:cNvPr id="393278" name="Text Box 62"/>
            <p:cNvSpPr txBox="1">
              <a:spLocks noChangeArrowheads="1"/>
            </p:cNvSpPr>
            <p:nvPr/>
          </p:nvSpPr>
          <p:spPr bwMode="auto">
            <a:xfrm>
              <a:off x="4604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预处理</a:t>
              </a:r>
            </a:p>
          </p:txBody>
        </p:sp>
      </p:grpSp>
      <p:sp>
        <p:nvSpPr>
          <p:cNvPr id="393279" name="Text Box 63"/>
          <p:cNvSpPr txBox="1">
            <a:spLocks noChangeArrowheads="1"/>
          </p:cNvSpPr>
          <p:nvPr/>
        </p:nvSpPr>
        <p:spPr bwMode="auto">
          <a:xfrm>
            <a:off x="179388" y="4869160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500×[1÷(500×10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1÷[5MB÷5000B]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-3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80" name="Text Box 64"/>
          <p:cNvSpPr txBox="1">
            <a:spLocks noChangeArrowheads="1"/>
          </p:cNvSpPr>
          <p:nvPr/>
        </p:nvSpPr>
        <p:spPr bwMode="auto">
          <a:xfrm>
            <a:off x="179388" y="5734343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 </a:t>
            </a:r>
            <a:r>
              <a:rPr lang="en-US" altLang="zh-CN" b="1" dirty="0">
                <a:latin typeface="宋体" panose="02010600030101010101" pitchFamily="2" charset="-122"/>
              </a:rPr>
              <a:t>)/(1×10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-3</a:t>
            </a:r>
            <a:r>
              <a:rPr lang="en-US" altLang="zh-CN" b="1" dirty="0">
                <a:latin typeface="宋体" panose="02010600030101010101" pitchFamily="2" charset="-122"/>
              </a:rPr>
              <a:t>)=0.1%</a:t>
            </a:r>
          </a:p>
        </p:txBody>
      </p:sp>
    </p:spTree>
    <p:extLst>
      <p:ext uri="{BB962C8B-B14F-4D97-AF65-F5344CB8AC3E}">
        <p14:creationId xmlns:p14="http://schemas.microsoft.com/office/powerpoint/2010/main" val="19115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9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9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3" grpId="0"/>
      <p:bldP spid="393246" grpId="0"/>
      <p:bldP spid="393252" grpId="0"/>
      <p:bldP spid="393279" grpId="0"/>
      <p:bldP spid="3932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2640-5917-426C-BF82-0A115917F80D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35496" y="65393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方式与中断方式的比较：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相同点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而言，两者都</a:t>
            </a:r>
            <a:r>
              <a:rPr lang="zh-CN" altLang="en-US" b="1" u="sng" dirty="0">
                <a:latin typeface="宋体" panose="02010600030101010101" pitchFamily="2" charset="-122"/>
              </a:rPr>
              <a:t>采用请求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响应方式</a:t>
            </a:r>
          </a:p>
          <a:p>
            <a:pPr lvl="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②两者都须</a:t>
            </a:r>
            <a:r>
              <a:rPr lang="zh-CN" altLang="en-US" b="1" u="sng" dirty="0">
                <a:latin typeface="宋体" panose="02010600030101010101" pitchFamily="2" charset="-122"/>
              </a:rPr>
              <a:t>软硬件共同完成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8987"/>
              </p:ext>
            </p:extLst>
          </p:nvPr>
        </p:nvGraphicFramePr>
        <p:xfrm>
          <a:off x="2555900" y="2166106"/>
          <a:ext cx="60486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DMA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传送字数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/CPU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多个字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传送实现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DMAC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个指令周期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个总线周期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的影响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暂停执行程序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暂停使用总线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请求优先级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指令周期结束时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总线周期结束时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传送错误处理能力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线形标注 2 11"/>
          <p:cNvSpPr/>
          <p:nvPr/>
        </p:nvSpPr>
        <p:spPr bwMode="auto">
          <a:xfrm>
            <a:off x="5580236" y="5262450"/>
            <a:ext cx="3240435" cy="686830"/>
          </a:xfrm>
          <a:prstGeom prst="borderCallout2">
            <a:avLst>
              <a:gd name="adj1" fmla="val 50909"/>
              <a:gd name="adj2" fmla="val -320"/>
              <a:gd name="adj3" fmla="val 51104"/>
              <a:gd name="adj4" fmla="val -7885"/>
              <a:gd name="adj5" fmla="val -352637"/>
              <a:gd name="adj6" fmla="val -929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接口的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数据缓冲器大小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通常为总线宽度，或机器字长</a:t>
            </a:r>
          </a:p>
        </p:txBody>
      </p:sp>
    </p:spTree>
    <p:extLst>
      <p:ext uri="{BB962C8B-B14F-4D97-AF65-F5344CB8AC3E}">
        <p14:creationId xmlns:p14="http://schemas.microsoft.com/office/powerpoint/2010/main" val="35154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二、计算机的层次结构     </a:t>
            </a:r>
            <a:r>
              <a:rPr lang="zh-CN" altLang="en-US" sz="2000" b="1" dirty="0">
                <a:latin typeface="+mn-ea"/>
                <a:ea typeface="+mn-ea"/>
              </a:rPr>
              <a:t>△理解组成的任务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含需求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层次结构，软件与硬件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成本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，结构与组成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设计与实现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三、计算机的工作过程     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计算机的工作方式       </a:t>
            </a:r>
            <a:r>
              <a:rPr lang="zh-CN" altLang="en-US" sz="2000" b="1" dirty="0">
                <a:latin typeface="宋体" pitchFamily="2" charset="-122"/>
              </a:rPr>
              <a:t>☆深入理解实现方案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79512" y="2269321"/>
            <a:ext cx="878522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程</a:t>
            </a:r>
            <a:r>
              <a:rPr lang="zh-CN" altLang="en-US" b="1" spc="-100" dirty="0">
                <a:latin typeface="宋体" pitchFamily="2" charset="-122"/>
              </a:rPr>
              <a:t>序执行的顺序表示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指令地址序列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，下条指令地址的形成特征，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宋体" pitchFamily="2" charset="-122"/>
              </a:rPr>
              <a:t>   程序执行的机制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循环的指令执行过程、循环与指令执行重叠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79512" y="4365104"/>
            <a:ext cx="388848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程序执行的实现      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51720" y="3351291"/>
            <a:ext cx="6192687" cy="869797"/>
            <a:chOff x="1547665" y="3428999"/>
            <a:chExt cx="6192687" cy="869797"/>
          </a:xfrm>
        </p:grpSpPr>
        <p:sp>
          <p:nvSpPr>
            <p:cNvPr id="11" name="矩形 10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←计算结果</a:t>
              </a:r>
            </a:p>
          </p:txBody>
        </p:sp>
        <p:sp>
          <p:nvSpPr>
            <p:cNvPr id="13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14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15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" name="直接箭头连接符 27"/>
            <p:cNvCxnSpPr>
              <a:stCxn id="15" idx="3"/>
              <a:endCxn id="13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3995936" y="4509120"/>
            <a:ext cx="4752528" cy="1742720"/>
            <a:chOff x="3995936" y="4509120"/>
            <a:chExt cx="4752528" cy="1742720"/>
          </a:xfrm>
        </p:grpSpPr>
        <p:sp>
          <p:nvSpPr>
            <p:cNvPr id="29" name="矩形 28"/>
            <p:cNvSpPr/>
            <p:nvPr/>
          </p:nvSpPr>
          <p:spPr bwMode="auto">
            <a:xfrm>
              <a:off x="7164288" y="5879778"/>
              <a:ext cx="648072" cy="3575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352"/>
            <p:cNvSpPr txBox="1">
              <a:spLocks noChangeArrowheads="1"/>
            </p:cNvSpPr>
            <p:nvPr/>
          </p:nvSpPr>
          <p:spPr bwMode="auto">
            <a:xfrm>
              <a:off x="3995936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31" name="Text Box 354"/>
            <p:cNvSpPr txBox="1">
              <a:spLocks noChangeArrowheads="1"/>
            </p:cNvSpPr>
            <p:nvPr/>
          </p:nvSpPr>
          <p:spPr bwMode="auto">
            <a:xfrm>
              <a:off x="3995936" y="5878538"/>
              <a:ext cx="1440160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32" name="Text Box 408"/>
            <p:cNvSpPr txBox="1">
              <a:spLocks noChangeArrowheads="1"/>
            </p:cNvSpPr>
            <p:nvPr/>
          </p:nvSpPr>
          <p:spPr bwMode="auto">
            <a:xfrm>
              <a:off x="6012160" y="5129705"/>
              <a:ext cx="648072" cy="604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33" name="Text Box 439"/>
            <p:cNvSpPr txBox="1">
              <a:spLocks noChangeArrowheads="1"/>
            </p:cNvSpPr>
            <p:nvPr/>
          </p:nvSpPr>
          <p:spPr bwMode="auto">
            <a:xfrm>
              <a:off x="4860032" y="4653135"/>
              <a:ext cx="648072" cy="36004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＋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34" name="Text Box 460"/>
            <p:cNvSpPr txBox="1">
              <a:spLocks noChangeArrowheads="1"/>
            </p:cNvSpPr>
            <p:nvPr/>
          </p:nvSpPr>
          <p:spPr bwMode="auto">
            <a:xfrm>
              <a:off x="7308304" y="4581448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地址计算部件</a:t>
              </a:r>
            </a:p>
          </p:txBody>
        </p:sp>
        <p:sp>
          <p:nvSpPr>
            <p:cNvPr id="35" name="Text Box 460"/>
            <p:cNvSpPr txBox="1">
              <a:spLocks noChangeArrowheads="1"/>
            </p:cNvSpPr>
            <p:nvPr/>
          </p:nvSpPr>
          <p:spPr bwMode="auto">
            <a:xfrm>
              <a:off x="7308304" y="5013176"/>
              <a:ext cx="1440160" cy="36003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  <p:cxnSp>
          <p:nvCxnSpPr>
            <p:cNvPr id="36" name="直接箭头连接符 35"/>
            <p:cNvCxnSpPr>
              <a:endCxn id="51" idx="2"/>
            </p:cNvCxnSpPr>
            <p:nvPr/>
          </p:nvCxnSpPr>
          <p:spPr bwMode="auto">
            <a:xfrm flipV="1">
              <a:off x="5148064" y="5589240"/>
              <a:ext cx="0" cy="28929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 bwMode="auto">
            <a:xfrm>
              <a:off x="4283968" y="5589240"/>
              <a:ext cx="4" cy="28929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436096" y="5445224"/>
              <a:ext cx="5760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连接符 141"/>
            <p:cNvCxnSpPr/>
            <p:nvPr/>
          </p:nvCxnSpPr>
          <p:spPr bwMode="auto">
            <a:xfrm>
              <a:off x="6660232" y="5589240"/>
              <a:ext cx="1008112" cy="289298"/>
            </a:xfrm>
            <a:prstGeom prst="bentConnector3">
              <a:avLst>
                <a:gd name="adj1" fmla="val 9988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141"/>
            <p:cNvCxnSpPr/>
            <p:nvPr/>
          </p:nvCxnSpPr>
          <p:spPr bwMode="auto">
            <a:xfrm>
              <a:off x="6660232" y="5659982"/>
              <a:ext cx="702078" cy="218556"/>
            </a:xfrm>
            <a:prstGeom prst="bentConnector3">
              <a:avLst>
                <a:gd name="adj1" fmla="val 9992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452320" y="5373215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660232" y="5229200"/>
              <a:ext cx="6480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141"/>
            <p:cNvCxnSpPr/>
            <p:nvPr/>
          </p:nvCxnSpPr>
          <p:spPr bwMode="auto">
            <a:xfrm>
              <a:off x="6660232" y="5515966"/>
              <a:ext cx="1440160" cy="363813"/>
            </a:xfrm>
            <a:prstGeom prst="bentConnector3">
              <a:avLst>
                <a:gd name="adj1" fmla="val 99736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箭头连接符 160"/>
            <p:cNvCxnSpPr/>
            <p:nvPr/>
          </p:nvCxnSpPr>
          <p:spPr bwMode="auto">
            <a:xfrm>
              <a:off x="8172400" y="5372187"/>
              <a:ext cx="0" cy="5075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22"/>
            <p:cNvCxnSpPr>
              <a:endCxn id="34" idx="1"/>
            </p:cNvCxnSpPr>
            <p:nvPr/>
          </p:nvCxnSpPr>
          <p:spPr bwMode="auto">
            <a:xfrm rot="5400000" flipH="1" flipV="1">
              <a:off x="6769991" y="4977653"/>
              <a:ext cx="754658" cy="321968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46" name="Text Box 479"/>
            <p:cNvSpPr txBox="1">
              <a:spLocks noChangeArrowheads="1"/>
            </p:cNvSpPr>
            <p:nvPr/>
          </p:nvSpPr>
          <p:spPr bwMode="auto">
            <a:xfrm>
              <a:off x="5940152" y="450912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转移时</a:t>
              </a:r>
            </a:p>
          </p:txBody>
        </p:sp>
        <p:cxnSp>
          <p:nvCxnSpPr>
            <p:cNvPr id="47" name="直接箭头连接符 222"/>
            <p:cNvCxnSpPr>
              <a:stCxn id="34" idx="3"/>
            </p:cNvCxnSpPr>
            <p:nvPr/>
          </p:nvCxnSpPr>
          <p:spPr bwMode="auto">
            <a:xfrm flipH="1" flipV="1">
              <a:off x="5652120" y="4509120"/>
              <a:ext cx="3096344" cy="252188"/>
            </a:xfrm>
            <a:prstGeom prst="bentConnector3">
              <a:avLst>
                <a:gd name="adj1" fmla="val -4733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222"/>
            <p:cNvCxnSpPr/>
            <p:nvPr/>
          </p:nvCxnSpPr>
          <p:spPr bwMode="auto">
            <a:xfrm>
              <a:off x="4716016" y="4869160"/>
              <a:ext cx="1440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22"/>
            <p:cNvCxnSpPr>
              <a:stCxn id="33" idx="3"/>
              <a:endCxn id="30" idx="0"/>
            </p:cNvCxnSpPr>
            <p:nvPr/>
          </p:nvCxnSpPr>
          <p:spPr bwMode="auto">
            <a:xfrm flipH="1">
              <a:off x="4283968" y="4833156"/>
              <a:ext cx="1224136" cy="419979"/>
            </a:xfrm>
            <a:prstGeom prst="bentConnector4">
              <a:avLst>
                <a:gd name="adj1" fmla="val -11492"/>
                <a:gd name="adj2" fmla="val -7734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22"/>
            <p:cNvCxnSpPr/>
            <p:nvPr/>
          </p:nvCxnSpPr>
          <p:spPr bwMode="auto">
            <a:xfrm rot="5400000" flipH="1" flipV="1">
              <a:off x="4085847" y="5067250"/>
              <a:ext cx="828260" cy="432081"/>
            </a:xfrm>
            <a:prstGeom prst="bentConnector3">
              <a:avLst>
                <a:gd name="adj1" fmla="val 32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4860032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7740352" y="5373216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矩形 52"/>
            <p:cNvSpPr/>
            <p:nvPr/>
          </p:nvSpPr>
          <p:spPr bwMode="auto">
            <a:xfrm>
              <a:off x="7812360" y="5877272"/>
              <a:ext cx="648072" cy="3575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354"/>
            <p:cNvSpPr txBox="1">
              <a:spLocks noChangeArrowheads="1"/>
            </p:cNvSpPr>
            <p:nvPr/>
          </p:nvSpPr>
          <p:spPr bwMode="auto">
            <a:xfrm>
              <a:off x="7164288" y="5878538"/>
              <a:ext cx="1296144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  <a:r>
                <a:rPr lang="en-US" altLang="zh-CN" sz="1800" b="1" dirty="0">
                  <a:latin typeface="宋体" pitchFamily="2" charset="-122"/>
                </a:rPr>
                <a:t>/GPRs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796136" y="4636101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804248" y="4653136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512" y="4834320"/>
            <a:ext cx="3816424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执行准备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[OS</a:t>
            </a:r>
            <a:r>
              <a:rPr lang="zh-CN" altLang="en-US" sz="2000" b="1" dirty="0">
                <a:latin typeface="宋体" pitchFamily="2" charset="-122"/>
              </a:rPr>
              <a:t>负责</a:t>
            </a:r>
            <a:r>
              <a:rPr lang="en-US" altLang="zh-CN" sz="2000" b="1" dirty="0">
                <a:latin typeface="宋体" pitchFamily="2" charset="-122"/>
              </a:rPr>
              <a:t>])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操作过程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面向部件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8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79388" y="62068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四、计算机的性能指标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179388" y="11247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硬件的技术指标        </a:t>
            </a:r>
            <a:r>
              <a:rPr lang="zh-CN" altLang="en-US" sz="2000" b="1" dirty="0">
                <a:latin typeface="+mn-ea"/>
              </a:rPr>
              <a:t>☆掌握概念、关联知识点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9" name="Text Box 75"/>
          <p:cNvSpPr txBox="1">
            <a:spLocks noChangeArrowheads="1"/>
          </p:cNvSpPr>
          <p:nvPr/>
        </p:nvSpPr>
        <p:spPr bwMode="auto">
          <a:xfrm>
            <a:off x="179388" y="2132856"/>
            <a:ext cx="8785225" cy="4616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系统的性能指标        </a:t>
            </a:r>
            <a:r>
              <a:rPr lang="zh-CN" altLang="en-US" sz="2000" b="1" dirty="0">
                <a:latin typeface="+mn-ea"/>
              </a:rPr>
              <a:t>☆熟练运用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1" name="Text Box 74"/>
          <p:cNvSpPr txBox="1">
            <a:spLocks noChangeArrowheads="1"/>
          </p:cNvSpPr>
          <p:nvPr/>
        </p:nvSpPr>
        <p:spPr bwMode="auto">
          <a:xfrm>
            <a:off x="179388" y="15703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机器字长</a:t>
            </a: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</a:rPr>
              <a:t>（数据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</a:rPr>
              <a:t>R</a:t>
            </a: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</a:rPr>
              <a:t>长度）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主频、存储容量</a:t>
            </a:r>
            <a:r>
              <a:rPr lang="en-US" altLang="zh-CN" sz="2000" b="1" dirty="0">
                <a:latin typeface="宋体" pitchFamily="2" charset="-122"/>
              </a:rPr>
              <a:t>(CPU</a:t>
            </a:r>
            <a:r>
              <a:rPr lang="zh-CN" altLang="en-US" sz="2000" b="1" dirty="0">
                <a:latin typeface="宋体" pitchFamily="2" charset="-122"/>
              </a:rPr>
              <a:t>可寻址空间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22" name="Text Box 78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响应时间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响应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吞 吐 率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b="1" i="1" dirty="0">
                <a:latin typeface="+mn-ea"/>
                <a:ea typeface="+mn-ea"/>
              </a:rPr>
              <a:t>I</a:t>
            </a:r>
            <a:r>
              <a:rPr lang="en-US" altLang="zh-CN" b="1" i="1" baseline="-14000" dirty="0">
                <a:latin typeface="+mn-ea"/>
                <a:ea typeface="+mn-ea"/>
              </a:rPr>
              <a:t>N</a:t>
            </a:r>
            <a:r>
              <a:rPr lang="en-US" altLang="zh-CN" b="1" baseline="-14000" dirty="0">
                <a:latin typeface="+mn-ea"/>
                <a:ea typeface="+mn-ea"/>
              </a:rPr>
              <a:t>(</a:t>
            </a:r>
            <a:r>
              <a:rPr lang="zh-CN" altLang="en-US" b="1" baseline="-14000" dirty="0">
                <a:latin typeface="+mn-ea"/>
                <a:ea typeface="+mn-ea"/>
              </a:rPr>
              <a:t>任务</a:t>
            </a:r>
            <a:r>
              <a:rPr lang="en-US" altLang="zh-CN" b="1" i="1" baseline="-14000" dirty="0" err="1">
                <a:latin typeface="+mn-lt"/>
                <a:ea typeface="+mn-ea"/>
              </a:rPr>
              <a:t>i</a:t>
            </a:r>
            <a:r>
              <a:rPr lang="en-US" altLang="zh-CN" b="1" baseline="-14000" dirty="0">
                <a:latin typeface="+mn-ea"/>
                <a:ea typeface="+mn-ea"/>
              </a:rPr>
              <a:t>)</a:t>
            </a:r>
            <a:r>
              <a:rPr lang="en-US" altLang="zh-CN" b="1" dirty="0">
                <a:latin typeface="+mn-ea"/>
                <a:ea typeface="+mn-ea"/>
              </a:rPr>
              <a:t>÷</a:t>
            </a:r>
            <a:r>
              <a:rPr lang="en-US" altLang="zh-CN" b="1" i="1" dirty="0">
                <a:latin typeface="+mn-ea"/>
                <a:ea typeface="+mn-ea"/>
              </a:rPr>
              <a:t>T</a:t>
            </a:r>
            <a:r>
              <a:rPr lang="en-US" altLang="zh-CN" b="1" baseline="-14000" dirty="0">
                <a:latin typeface="+mn-ea"/>
                <a:ea typeface="+mn-ea"/>
              </a:rPr>
              <a:t>CPU(</a:t>
            </a:r>
            <a:r>
              <a:rPr lang="zh-CN" altLang="en-US" b="1" baseline="-14000" dirty="0">
                <a:latin typeface="+mn-ea"/>
                <a:ea typeface="+mn-ea"/>
              </a:rPr>
              <a:t>所有</a:t>
            </a:r>
            <a:r>
              <a:rPr lang="zh-CN" altLang="en-US" b="1" baseline="-14000" dirty="0">
                <a:latin typeface="宋体" pitchFamily="2" charset="-122"/>
              </a:rPr>
              <a:t>任务</a:t>
            </a:r>
            <a:r>
              <a:rPr lang="en-US" altLang="zh-CN" b="1" baseline="-14000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  </a:t>
            </a:r>
            <a:endParaRPr lang="en-US" altLang="zh-CN" b="1" baseline="-14000" dirty="0">
              <a:latin typeface="宋体" pitchFamily="2" charset="-122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179512" y="37942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①理解</a:t>
            </a:r>
            <a:r>
              <a:rPr lang="zh-CN" altLang="en-US" b="1" u="sng" dirty="0">
                <a:latin typeface="宋体" pitchFamily="2" charset="-122"/>
              </a:rPr>
              <a:t>硬件组成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结构、部件、互连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②理解</a:t>
            </a:r>
            <a:r>
              <a:rPr lang="zh-CN" altLang="en-US" b="1" u="sng" dirty="0">
                <a:latin typeface="宋体" pitchFamily="2" charset="-122"/>
              </a:rPr>
              <a:t>工作过程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执行准备、执行机制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③学会</a:t>
            </a:r>
            <a:r>
              <a:rPr lang="zh-CN" altLang="en-US" b="1" u="sng" dirty="0">
                <a:latin typeface="宋体" pitchFamily="2" charset="-122"/>
              </a:rPr>
              <a:t>计算性能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关联软硬件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87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某机主频为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，指令系统包含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类及</a:t>
            </a:r>
            <a:r>
              <a:rPr lang="en-US" altLang="zh-CN" dirty="0" err="1"/>
              <a:t>ⅠⅠ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，指令长度均为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2B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Byte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，一条指令执行时间分别为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个和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个主时钟周期。程序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执行时，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类指令执行了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条，</a:t>
            </a:r>
            <a:r>
              <a:rPr lang="en-US" altLang="zh-CN" dirty="0"/>
              <a:t>Ⅱ</a:t>
            </a:r>
            <a:r>
              <a:rPr lang="zh-CN" altLang="en-US" b="1" dirty="0"/>
              <a:t>类</a:t>
            </a:r>
            <a:r>
              <a:rPr lang="zh-CN" altLang="en-US" b="1" dirty="0">
                <a:latin typeface="宋体" pitchFamily="2" charset="-122"/>
              </a:rPr>
              <a:t>指令执行了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条，求程序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时间。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20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(3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5</a:t>
            </a:r>
            <a:r>
              <a:rPr lang="en-US" altLang="zh-CN" b="1" dirty="0">
                <a:latin typeface="宋体" pitchFamily="2" charset="-122"/>
              </a:rPr>
              <a:t>×5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5</a:t>
            </a:r>
            <a:r>
              <a:rPr lang="en-US" altLang="zh-CN" b="1" dirty="0">
                <a:latin typeface="宋体" pitchFamily="2" charset="-122"/>
              </a:rPr>
              <a:t>×8)/(2×10</a:t>
            </a:r>
            <a:r>
              <a:rPr lang="en-US" altLang="zh-CN" b="1" baseline="30000" dirty="0">
                <a:latin typeface="宋体" pitchFamily="2" charset="-122"/>
              </a:rPr>
              <a:t>9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3.55ms</a:t>
            </a:r>
            <a:endParaRPr lang="en-US" altLang="zh-CN" b="1" baseline="-20000" dirty="0">
              <a:latin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274765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续例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大小为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>
                <a:latin typeface="宋体" pitchFamily="2" charset="-122"/>
              </a:rPr>
              <a:t>，其中</a:t>
            </a:r>
            <a:r>
              <a:rPr lang="en-US" altLang="zh-CN" b="1" dirty="0">
                <a:latin typeface="宋体" pitchFamily="2" charset="-122"/>
              </a:rPr>
              <a:t>30%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类指令；程序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执行时，有</a:t>
            </a:r>
            <a:r>
              <a:rPr lang="en-US" altLang="zh-CN" b="1" dirty="0">
                <a:latin typeface="宋体" pitchFamily="2" charset="-122"/>
              </a:rPr>
              <a:t>10%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类指令和</a:t>
            </a:r>
            <a:r>
              <a:rPr lang="en-US" altLang="zh-CN" b="1" dirty="0">
                <a:latin typeface="宋体" pitchFamily="2" charset="-122"/>
              </a:rPr>
              <a:t>20%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 err="1"/>
              <a:t>ⅠⅠ</a:t>
            </a:r>
            <a:r>
              <a:rPr lang="zh-CN" altLang="en-US" b="1" dirty="0"/>
              <a:t>类</a:t>
            </a:r>
            <a:r>
              <a:rPr lang="zh-CN" altLang="en-US" b="1" dirty="0">
                <a:latin typeface="宋体" pitchFamily="2" charset="-122"/>
              </a:rPr>
              <a:t>指令各执行了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次，其余指令均只执行了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次。求程序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执行所需的时钟周期数。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41433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指令数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类有</a:t>
            </a:r>
            <a:r>
              <a:rPr lang="en-US" altLang="zh-CN" b="1" dirty="0">
                <a:latin typeface="宋体" pitchFamily="2" charset="-122"/>
              </a:rPr>
              <a:t>0.3*2</a:t>
            </a:r>
            <a:r>
              <a:rPr lang="en-US" altLang="zh-CN" b="1" baseline="30000" dirty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条，</a:t>
            </a:r>
            <a:r>
              <a:rPr lang="en-US" altLang="zh-CN" b="1" dirty="0">
                <a:latin typeface="宋体" pitchFamily="2" charset="-122"/>
              </a:rPr>
              <a:t>Ⅱ</a:t>
            </a:r>
            <a:r>
              <a:rPr lang="zh-CN" altLang="en-US" b="1" dirty="0">
                <a:latin typeface="宋体" pitchFamily="2" charset="-122"/>
              </a:rPr>
              <a:t>类有</a:t>
            </a:r>
            <a:r>
              <a:rPr lang="en-US" altLang="zh-CN" b="1" dirty="0">
                <a:latin typeface="宋体" pitchFamily="2" charset="-122"/>
              </a:rPr>
              <a:t>0.7*2</a:t>
            </a:r>
            <a:r>
              <a:rPr lang="en-US" altLang="zh-CN" b="1" baseline="30000" dirty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条；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388" y="46455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spc="-50" dirty="0">
                <a:latin typeface="宋体" pitchFamily="2" charset="-122"/>
              </a:rPr>
              <a:t>执行指令数</a:t>
            </a:r>
            <a:r>
              <a:rPr lang="en-US" altLang="zh-CN" b="1" spc="-50" dirty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r>
              <a:rPr lang="en-US" altLang="zh-CN" b="1" spc="-50" dirty="0">
                <a:latin typeface="宋体" pitchFamily="2" charset="-122"/>
              </a:rPr>
              <a:t>0.3*2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en-US" altLang="zh-CN" b="1" spc="-50" dirty="0">
                <a:latin typeface="宋体" pitchFamily="2" charset="-122"/>
              </a:rPr>
              <a:t>×(10%×30</a:t>
            </a:r>
            <a:r>
              <a:rPr lang="zh-CN" altLang="en-US" b="1" spc="-50" dirty="0">
                <a:latin typeface="宋体" pitchFamily="2" charset="-122"/>
              </a:rPr>
              <a:t>＋</a:t>
            </a:r>
            <a:r>
              <a:rPr lang="en-US" altLang="zh-CN" b="1" spc="-50" dirty="0">
                <a:latin typeface="宋体" pitchFamily="2" charset="-122"/>
              </a:rPr>
              <a:t>90%)</a:t>
            </a:r>
            <a:r>
              <a:rPr lang="zh-CN" altLang="en-US" b="1" spc="-50" dirty="0">
                <a:latin typeface="宋体" pitchFamily="2" charset="-122"/>
              </a:rPr>
              <a:t>＝</a:t>
            </a:r>
            <a:r>
              <a:rPr lang="en-US" altLang="zh-CN" b="1" spc="-50" dirty="0">
                <a:latin typeface="宋体" pitchFamily="2" charset="-122"/>
              </a:rPr>
              <a:t>1.17*2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               </a:t>
            </a:r>
            <a:r>
              <a:rPr lang="en-US" altLang="zh-CN" dirty="0" err="1"/>
              <a:t>ⅠⅠ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r>
              <a:rPr lang="en-US" altLang="zh-CN" b="1" spc="-50" dirty="0">
                <a:latin typeface="宋体" pitchFamily="2" charset="-122"/>
              </a:rPr>
              <a:t>0.7*2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en-US" altLang="zh-CN" b="1" spc="-50" dirty="0">
                <a:latin typeface="宋体" pitchFamily="2" charset="-122"/>
              </a:rPr>
              <a:t>×(20%×30</a:t>
            </a:r>
            <a:r>
              <a:rPr lang="zh-CN" altLang="en-US" b="1" spc="-50" dirty="0">
                <a:latin typeface="宋体" pitchFamily="2" charset="-122"/>
              </a:rPr>
              <a:t>＋</a:t>
            </a:r>
            <a:r>
              <a:rPr lang="en-US" altLang="zh-CN" b="1" spc="-50" dirty="0">
                <a:latin typeface="宋体" pitchFamily="2" charset="-122"/>
              </a:rPr>
              <a:t>80%)</a:t>
            </a:r>
            <a:r>
              <a:rPr lang="zh-CN" altLang="en-US" b="1" spc="-50" dirty="0">
                <a:latin typeface="宋体" pitchFamily="2" charset="-122"/>
              </a:rPr>
              <a:t>＝</a:t>
            </a:r>
            <a:r>
              <a:rPr lang="en-US" altLang="zh-CN" b="1" spc="-50" dirty="0">
                <a:latin typeface="宋体" pitchFamily="2" charset="-122"/>
              </a:rPr>
              <a:t>4.76*2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388" y="5572140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所需时钟周期数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(1.17*2</a:t>
            </a:r>
            <a:r>
              <a:rPr lang="en-US" altLang="zh-CN" sz="2200" b="1" baseline="30000" dirty="0">
                <a:latin typeface="宋体" pitchFamily="2" charset="-122"/>
              </a:rPr>
              <a:t>20</a:t>
            </a:r>
            <a:r>
              <a:rPr lang="en-US" altLang="zh-CN" sz="2200" b="1" dirty="0">
                <a:latin typeface="宋体" pitchFamily="2" charset="-122"/>
              </a:rPr>
              <a:t>×5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4.76*2</a:t>
            </a:r>
            <a:r>
              <a:rPr lang="en-US" altLang="zh-CN" sz="2200" b="1" baseline="30000" dirty="0">
                <a:latin typeface="宋体" pitchFamily="2" charset="-122"/>
              </a:rPr>
              <a:t>20</a:t>
            </a:r>
            <a:r>
              <a:rPr lang="en-US" altLang="zh-CN" sz="2200" b="1" dirty="0">
                <a:latin typeface="宋体" pitchFamily="2" charset="-122"/>
              </a:rPr>
              <a:t>×8)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43.93×2</a:t>
            </a:r>
            <a:r>
              <a:rPr lang="en-US" altLang="zh-CN" sz="2200" b="1" baseline="30000" dirty="0">
                <a:latin typeface="宋体" pitchFamily="2" charset="-122"/>
              </a:rPr>
              <a:t>20</a:t>
            </a:r>
            <a:r>
              <a:rPr lang="zh-CN" altLang="en-US" sz="2200" b="1" dirty="0">
                <a:latin typeface="宋体" pitchFamily="2" charset="-122"/>
              </a:rPr>
              <a:t>个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41418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>
                <a:latin typeface="宋体" pitchFamily="2" charset="-122"/>
              </a:rPr>
              <a:t>ISA (</a:t>
            </a:r>
            <a:r>
              <a:rPr lang="en-US" altLang="zh-CN" sz="2000" dirty="0">
                <a:latin typeface="+mn-lt"/>
              </a:rPr>
              <a:t>Instruction Set Architecture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。若程序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上的运行时间为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zh-CN" altLang="en-US" b="1" dirty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上运行所需时钟周期数为在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倍，欲使程序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上运行时间为</a:t>
            </a:r>
            <a:r>
              <a:rPr lang="en-US" altLang="zh-CN" b="1" dirty="0">
                <a:latin typeface="宋体" pitchFamily="2" charset="-122"/>
              </a:rPr>
              <a:t>6s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的主频至少为多少？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79388" y="263683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设 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上运行所需时钟周期数各为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2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baseline="-14000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CPUM1 </a:t>
            </a:r>
            <a:r>
              <a:rPr lang="en-US" altLang="zh-CN" b="1" dirty="0">
                <a:latin typeface="+mn-lt"/>
              </a:rPr>
              <a:t>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en-US" altLang="zh-CN" b="1" dirty="0">
                <a:latin typeface="+mn-lt"/>
              </a:rPr>
              <a:t>×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20G</a:t>
            </a:r>
            <a:r>
              <a:rPr lang="zh-CN" altLang="en-US" b="1" dirty="0">
                <a:latin typeface="宋体" pitchFamily="2" charset="-122"/>
              </a:rPr>
              <a:t>个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79388" y="3643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>
                <a:latin typeface="宋体" pitchFamily="2" charset="-122"/>
              </a:rPr>
              <a:t>个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79388" y="414690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依题意 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2×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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6s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/>
              </a:rPr>
              <a:t>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</a:t>
            </a:r>
            <a:r>
              <a:rPr lang="zh-CN" altLang="en-US" b="1" dirty="0"/>
              <a:t>＝ 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-25000" dirty="0">
                <a:latin typeface="宋体" pitchFamily="2" charset="-122"/>
              </a:rPr>
              <a:t> </a:t>
            </a:r>
            <a:r>
              <a:rPr lang="en-US" altLang="zh-CN" b="1" dirty="0"/>
              <a:t>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30G/6s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5GHz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51279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分析：</a:t>
            </a:r>
            <a:r>
              <a:rPr lang="en-US" altLang="zh-CN" b="1" dirty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/>
              </a:rPr>
              <a:t>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CPUM1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主频只是影响系统性能的因素之一</a:t>
            </a:r>
          </a:p>
        </p:txBody>
      </p:sp>
    </p:spTree>
    <p:extLst>
      <p:ext uri="{BB962C8B-B14F-4D97-AF65-F5344CB8AC3E}">
        <p14:creationId xmlns:p14="http://schemas.microsoft.com/office/powerpoint/2010/main" val="31892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19" grpId="0"/>
      <p:bldP spid="294921" grpId="0"/>
      <p:bldP spid="2949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3</a:t>
            </a:r>
            <a:r>
              <a:rPr lang="zh-CN" altLang="en-US" sz="3200" b="1" dirty="0">
                <a:latin typeface="+mn-lt"/>
              </a:rPr>
              <a:t>章 数据的表示与运算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756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一、数据的编码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834445"/>
            <a:ext cx="8713787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数制转换               </a:t>
            </a:r>
            <a:r>
              <a:rPr lang="zh-CN" altLang="en-US" sz="2000" b="1" dirty="0">
                <a:latin typeface="+mn-ea"/>
              </a:rPr>
              <a:t>☆熟练运用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机器数编码             </a:t>
            </a:r>
            <a:r>
              <a:rPr lang="zh-CN" altLang="en-US" sz="2000" b="1" dirty="0">
                <a:latin typeface="+mn-ea"/>
              </a:rPr>
              <a:t>☆熟练运用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十进制数编码   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</a:rPr>
              <a:t>△了解</a:t>
            </a:r>
            <a:r>
              <a:rPr lang="en-US" altLang="zh-CN" sz="2000" b="1" dirty="0">
                <a:latin typeface="+mn-ea"/>
              </a:rPr>
              <a:t>8421</a:t>
            </a:r>
            <a:r>
              <a:rPr lang="zh-CN" altLang="en-US" sz="2000" b="1" dirty="0">
                <a:latin typeface="+mn-ea"/>
              </a:rPr>
              <a:t>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字符及字符串编码       </a:t>
            </a:r>
            <a:r>
              <a:rPr lang="zh-CN" altLang="en-US" sz="2000" b="1" dirty="0">
                <a:latin typeface="+mn-ea"/>
              </a:rPr>
              <a:t>△了解编码方法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校验码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9388" y="2780928"/>
            <a:ext cx="8812212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原码、补码、移码的定义、特性、相互转换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388" y="4615968"/>
            <a:ext cx="8812212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冗余检验思想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检错及纠错的原理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                </a:t>
            </a:r>
            <a:r>
              <a:rPr lang="zh-CN" altLang="en-US" sz="2000" b="1" dirty="0">
                <a:latin typeface="+mn-ea"/>
                <a:ea typeface="+mn-ea"/>
              </a:rPr>
              <a:t>◇掌握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奇偶校验码</a:t>
            </a:r>
            <a:r>
              <a:rPr lang="en-US" altLang="zh-CN" b="1" dirty="0"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编码原理、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编码方法</a:t>
            </a:r>
            <a:r>
              <a:rPr lang="zh-CN" altLang="en-US" b="1" dirty="0">
                <a:latin typeface="+mn-ea"/>
                <a:ea typeface="+mn-ea"/>
              </a:rPr>
              <a:t>、校验能力   </a:t>
            </a:r>
            <a:r>
              <a:rPr lang="zh-CN" altLang="en-US" sz="2000" b="1" dirty="0">
                <a:latin typeface="+mn-ea"/>
                <a:ea typeface="+mn-ea"/>
              </a:rPr>
              <a:t>◇掌握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海明校验码</a:t>
            </a:r>
            <a:r>
              <a:rPr lang="en-US" altLang="zh-CN" b="1" dirty="0"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编码原理</a:t>
            </a:r>
            <a:r>
              <a:rPr lang="zh-CN" altLang="en-US" b="1" dirty="0">
                <a:latin typeface="+mn-ea"/>
                <a:ea typeface="+mn-ea"/>
              </a:rPr>
              <a:t>、校验能力、编码方法   </a:t>
            </a:r>
            <a:r>
              <a:rPr lang="zh-CN" altLang="en-US" sz="2000" b="1" dirty="0">
                <a:latin typeface="+mn-ea"/>
                <a:ea typeface="+mn-ea"/>
              </a:rPr>
              <a:t>△理解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>
                <a:latin typeface="宋体" pitchFamily="2" charset="-122"/>
              </a:rPr>
              <a:t>数据编码，数据表示，定点运算，运算器组织</a:t>
            </a:r>
          </a:p>
        </p:txBody>
      </p:sp>
    </p:spTree>
    <p:extLst>
      <p:ext uri="{BB962C8B-B14F-4D97-AF65-F5344CB8AC3E}">
        <p14:creationId xmlns:p14="http://schemas.microsoft.com/office/powerpoint/2010/main" val="23976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  <p:bldP spid="19" grpId="0"/>
      <p:bldP spid="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22328</TotalTime>
  <Words>6678</Words>
  <Application>Microsoft Office PowerPoint</Application>
  <PresentationFormat>全屏显示(4:3)</PresentationFormat>
  <Paragraphs>777</Paragraphs>
  <Slides>44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 Unicode MS</vt:lpstr>
      <vt:lpstr>MS Gothic</vt:lpstr>
      <vt:lpstr>方正舒体</vt:lpstr>
      <vt:lpstr>黑体</vt:lpstr>
      <vt:lpstr>宋体</vt:lpstr>
      <vt:lpstr>Arial Narrow</vt:lpstr>
      <vt:lpstr>Times New Roman</vt:lpstr>
      <vt:lpstr>默认设计模板</vt:lpstr>
      <vt:lpstr>Visio.Drawing.11</vt:lpstr>
      <vt:lpstr>东南大学软件学院</vt:lpstr>
      <vt:lpstr>第1章  数字逻辑基础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嘉莹 周</cp:lastModifiedBy>
  <cp:revision>719</cp:revision>
  <dcterms:created xsi:type="dcterms:W3CDTF">2002-02-16T03:40:16Z</dcterms:created>
  <dcterms:modified xsi:type="dcterms:W3CDTF">2019-01-17T16:58:42Z</dcterms:modified>
</cp:coreProperties>
</file>