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760" r:id="rId2"/>
    <p:sldId id="256" r:id="rId3"/>
    <p:sldId id="636" r:id="rId4"/>
    <p:sldId id="417" r:id="rId5"/>
    <p:sldId id="418" r:id="rId6"/>
    <p:sldId id="419" r:id="rId7"/>
    <p:sldId id="560" r:id="rId8"/>
    <p:sldId id="421" r:id="rId9"/>
    <p:sldId id="632" r:id="rId10"/>
    <p:sldId id="427" r:id="rId11"/>
    <p:sldId id="646" r:id="rId12"/>
    <p:sldId id="647" r:id="rId13"/>
    <p:sldId id="648" r:id="rId14"/>
    <p:sldId id="649" r:id="rId15"/>
    <p:sldId id="650" r:id="rId16"/>
    <p:sldId id="651" r:id="rId17"/>
    <p:sldId id="758" r:id="rId18"/>
    <p:sldId id="652" r:id="rId19"/>
    <p:sldId id="654" r:id="rId20"/>
    <p:sldId id="653" r:id="rId21"/>
    <p:sldId id="655" r:id="rId22"/>
    <p:sldId id="656" r:id="rId23"/>
    <p:sldId id="657" r:id="rId24"/>
    <p:sldId id="658" r:id="rId25"/>
    <p:sldId id="660" r:id="rId26"/>
    <p:sldId id="659" r:id="rId27"/>
    <p:sldId id="661" r:id="rId28"/>
    <p:sldId id="663" r:id="rId29"/>
    <p:sldId id="664" r:id="rId30"/>
    <p:sldId id="662" r:id="rId31"/>
    <p:sldId id="665" r:id="rId32"/>
    <p:sldId id="666" r:id="rId33"/>
    <p:sldId id="668" r:id="rId34"/>
    <p:sldId id="683" r:id="rId35"/>
    <p:sldId id="687" r:id="rId36"/>
    <p:sldId id="685" r:id="rId37"/>
    <p:sldId id="688" r:id="rId38"/>
    <p:sldId id="690" r:id="rId39"/>
    <p:sldId id="691" r:id="rId40"/>
    <p:sldId id="692" r:id="rId41"/>
    <p:sldId id="696" r:id="rId42"/>
    <p:sldId id="693" r:id="rId43"/>
    <p:sldId id="689" r:id="rId44"/>
    <p:sldId id="697" r:id="rId45"/>
    <p:sldId id="481" r:id="rId46"/>
    <p:sldId id="698" r:id="rId47"/>
    <p:sldId id="699" r:id="rId48"/>
    <p:sldId id="759" r:id="rId49"/>
    <p:sldId id="700" r:id="rId50"/>
    <p:sldId id="351" r:id="rId51"/>
    <p:sldId id="594" r:id="rId52"/>
    <p:sldId id="592" r:id="rId53"/>
    <p:sldId id="706" r:id="rId54"/>
    <p:sldId id="708" r:id="rId55"/>
    <p:sldId id="707" r:id="rId56"/>
    <p:sldId id="709" r:id="rId57"/>
    <p:sldId id="710" r:id="rId58"/>
    <p:sldId id="711" r:id="rId59"/>
    <p:sldId id="712" r:id="rId60"/>
    <p:sldId id="713" r:id="rId61"/>
    <p:sldId id="364" r:id="rId62"/>
    <p:sldId id="714" r:id="rId63"/>
    <p:sldId id="715" r:id="rId64"/>
    <p:sldId id="534" r:id="rId65"/>
    <p:sldId id="716" r:id="rId66"/>
    <p:sldId id="717" r:id="rId67"/>
    <p:sldId id="719" r:id="rId68"/>
    <p:sldId id="720" r:id="rId69"/>
    <p:sldId id="718" r:id="rId70"/>
    <p:sldId id="721" r:id="rId71"/>
    <p:sldId id="722" r:id="rId72"/>
    <p:sldId id="724" r:id="rId73"/>
    <p:sldId id="384" r:id="rId74"/>
    <p:sldId id="615" r:id="rId75"/>
    <p:sldId id="727" r:id="rId76"/>
    <p:sldId id="728" r:id="rId77"/>
    <p:sldId id="618" r:id="rId78"/>
    <p:sldId id="617" r:id="rId79"/>
    <p:sldId id="729" r:id="rId80"/>
    <p:sldId id="730" r:id="rId81"/>
    <p:sldId id="741" r:id="rId82"/>
    <p:sldId id="740" r:id="rId83"/>
    <p:sldId id="629" r:id="rId84"/>
    <p:sldId id="739" r:id="rId85"/>
    <p:sldId id="743" r:id="rId8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99"/>
    <a:srgbClr val="FF3399"/>
    <a:srgbClr val="CC99FF"/>
    <a:srgbClr val="FFCCFF"/>
    <a:srgbClr val="CC3300"/>
    <a:srgbClr val="99CCFF"/>
    <a:srgbClr val="CCFFFF"/>
    <a:srgbClr val="FFCC99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8089" autoAdjust="0"/>
  </p:normalViewPr>
  <p:slideViewPr>
    <p:cSldViewPr>
      <p:cViewPr>
        <p:scale>
          <a:sx n="80" d="100"/>
          <a:sy n="80" d="100"/>
        </p:scale>
        <p:origin x="-1704" y="-4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操作的特征的原因：结果应保存在时序部件中→源数据也在时序部件中；</a:t>
            </a:r>
            <a:endParaRPr lang="en-US" altLang="zh-CN" dirty="0" smtClean="0"/>
          </a:p>
          <a:p>
            <a:r>
              <a:rPr lang="zh-CN" altLang="en-US" dirty="0" smtClean="0"/>
              <a:t>时序逻辑部件</a:t>
            </a:r>
            <a:r>
              <a:rPr lang="en-US" altLang="zh-CN" dirty="0" smtClean="0"/>
              <a:t>(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sequential logic module)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，组合逻辑部件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(combination logic module 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程序状态：如单步跟踪标志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，结果标志</a:t>
            </a:r>
            <a:r>
              <a:rPr lang="en-US" altLang="zh-CN" dirty="0" smtClean="0"/>
              <a:t>CF/ZF</a:t>
            </a:r>
            <a:r>
              <a:rPr lang="zh-CN" altLang="en-US" dirty="0" smtClean="0"/>
              <a:t>等（可选）</a:t>
            </a:r>
            <a:endParaRPr lang="en-US" altLang="zh-CN" dirty="0" smtClean="0"/>
          </a:p>
          <a:p>
            <a:r>
              <a:rPr lang="zh-CN" altLang="en-US" dirty="0" smtClean="0"/>
              <a:t>机器状态：如中断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异常类型号</a:t>
            </a:r>
            <a:endParaRPr lang="en-US" altLang="zh-CN" dirty="0" smtClean="0"/>
          </a:p>
          <a:p>
            <a:r>
              <a:rPr lang="zh-CN" altLang="en-US" dirty="0" smtClean="0"/>
              <a:t>操作状态：如完成位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mfc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、就绪位等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变长参数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如操作码、寻址方式、中断请求等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Finite State Machine, FSM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2B9E0-BC33-4AF6-9A40-5AE4ECA38192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6E18D-FF9A-4BD5-BDFA-25F6368EE4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7.xml"/><Relationship Id="rId5" Type="http://schemas.openxmlformats.org/officeDocument/2006/relationships/slide" Target="slide56.xml"/><Relationship Id="rId4" Type="http://schemas.openxmlformats.org/officeDocument/2006/relationships/slide" Target="slide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7" Type="http://schemas.openxmlformats.org/officeDocument/2006/relationships/slide" Target="slide7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5.xml"/><Relationship Id="rId5" Type="http://schemas.openxmlformats.org/officeDocument/2006/relationships/slide" Target="slide50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3.xml"/><Relationship Id="rId5" Type="http://schemas.openxmlformats.org/officeDocument/2006/relationships/slide" Target="slide62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slide" Target="slide74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18864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、指令执行过程示例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*基于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的数据通路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具有计数功能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993413" y="1103780"/>
            <a:ext cx="7683043" cy="1317108"/>
            <a:chOff x="921405" y="3047996"/>
            <a:chExt cx="7683043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921405" y="3212976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921405" y="3573015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80355" y="2420888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8" name="Text Box 164"/>
          <p:cNvSpPr txBox="1">
            <a:spLocks noChangeArrowheads="1"/>
          </p:cNvSpPr>
          <p:nvPr/>
        </p:nvSpPr>
        <p:spPr bwMode="auto">
          <a:xfrm>
            <a:off x="179389" y="2716029"/>
            <a:ext cx="6696868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取数指令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(LD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83" name="组合 582"/>
          <p:cNvGrpSpPr/>
          <p:nvPr/>
        </p:nvGrpSpPr>
        <p:grpSpPr>
          <a:xfrm>
            <a:off x="1137429" y="4455493"/>
            <a:ext cx="7683043" cy="1317108"/>
            <a:chOff x="993413" y="3192012"/>
            <a:chExt cx="7683043" cy="1317108"/>
          </a:xfrm>
        </p:grpSpPr>
        <p:sp>
          <p:nvSpPr>
            <p:cNvPr id="54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41" name="直接连接符 54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2" name="直接连接符 54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4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52" name="直接连接符 55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3" name="直接连接符 55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6" name="直接连接符 420"/>
            <p:cNvCxnSpPr>
              <a:stCxn id="54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7" name="直接连接符 434"/>
            <p:cNvCxnSpPr>
              <a:endCxn id="54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8" name="直接连接符 55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9" name="直接连接符 55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0" name="直接连接符 55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1" name="直接连接符 56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2" name="直接连接符 561"/>
            <p:cNvCxnSpPr>
              <a:endCxn id="54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3" name="直接连接符 562"/>
            <p:cNvCxnSpPr>
              <a:stCxn id="54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4" name="直接连接符 445"/>
            <p:cNvCxnSpPr>
              <a:endCxn id="54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6" name="直接连接符 56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7" name="直接连接符 407"/>
            <p:cNvCxnSpPr>
              <a:endCxn id="54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8" name="直接连接符 56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9" name="直接连接符 56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0" name="直接连接符 569"/>
            <p:cNvCxnSpPr>
              <a:stCxn id="54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1" name="直接连接符 57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2" name="直接连接符 57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3" name="直接连接符 57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4" name="直接连接符 57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5" name="Text Box 18"/>
            <p:cNvSpPr txBox="1">
              <a:spLocks noChangeArrowheads="1"/>
            </p:cNvSpPr>
            <p:nvPr/>
          </p:nvSpPr>
          <p:spPr bwMode="auto">
            <a:xfrm>
              <a:off x="993413" y="3356992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RS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76" name="Text Box 18"/>
            <p:cNvSpPr txBox="1">
              <a:spLocks noChangeArrowheads="1"/>
            </p:cNvSpPr>
            <p:nvPr/>
          </p:nvSpPr>
          <p:spPr bwMode="auto">
            <a:xfrm>
              <a:off x="993413" y="3717031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RD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7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7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584" name="Group 185"/>
          <p:cNvGrpSpPr>
            <a:grpSpLocks/>
          </p:cNvGrpSpPr>
          <p:nvPr/>
        </p:nvGrpSpPr>
        <p:grpSpPr bwMode="auto">
          <a:xfrm>
            <a:off x="6942459" y="1923602"/>
            <a:ext cx="1878013" cy="1649414"/>
            <a:chOff x="4633" y="1524"/>
            <a:chExt cx="1183" cy="1039"/>
          </a:xfrm>
        </p:grpSpPr>
        <p:sp>
          <p:nvSpPr>
            <p:cNvPr id="58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58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58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594" name="Text Box 5"/>
          <p:cNvSpPr txBox="1">
            <a:spLocks noChangeArrowheads="1"/>
          </p:cNvSpPr>
          <p:nvPr/>
        </p:nvSpPr>
        <p:spPr bwMode="auto">
          <a:xfrm>
            <a:off x="179513" y="1772816"/>
            <a:ext cx="662473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*程序执行环境例：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(R0)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(R2)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30H</a:t>
            </a:r>
            <a:r>
              <a:rPr lang="zh-CN" altLang="en-US" b="1" dirty="0" smtClean="0">
                <a:latin typeface="宋体" pitchFamily="2" charset="-122"/>
              </a:rPr>
              <a:t>，主存内容→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09" name="组合 608"/>
          <p:cNvGrpSpPr/>
          <p:nvPr/>
        </p:nvGrpSpPr>
        <p:grpSpPr>
          <a:xfrm>
            <a:off x="4178052" y="4260433"/>
            <a:ext cx="4066158" cy="1224136"/>
            <a:chOff x="4034036" y="3861048"/>
            <a:chExt cx="4066158" cy="1224136"/>
          </a:xfrm>
        </p:grpSpPr>
        <p:sp>
          <p:nvSpPr>
            <p:cNvPr id="596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597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598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599" name="Text Box 197"/>
            <p:cNvSpPr txBox="1">
              <a:spLocks noChangeArrowheads="1"/>
            </p:cNvSpPr>
            <p:nvPr/>
          </p:nvSpPr>
          <p:spPr bwMode="auto">
            <a:xfrm>
              <a:off x="7740352" y="386104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601" name="直接连接符 600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2" name="直接连接符 601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3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4" name="直接连接符 603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5" name="直接连接符 604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6" name="直接连接符 605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7" name="直接连接符 606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608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800" b="1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612" name="Text Box 5"/>
          <p:cNvSpPr txBox="1">
            <a:spLocks noChangeArrowheads="1"/>
          </p:cNvSpPr>
          <p:nvPr/>
        </p:nvSpPr>
        <p:spPr bwMode="auto">
          <a:xfrm>
            <a:off x="2519808" y="3622377"/>
            <a:ext cx="6300664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①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②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③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←(MDR)</a:t>
            </a:r>
            <a:r>
              <a:rPr lang="zh-CN" altLang="zh-CN" sz="2200" b="1" dirty="0">
                <a:latin typeface="+mn-ea"/>
              </a:rPr>
              <a:t>，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 smtClean="0">
                <a:latin typeface="+mn-ea"/>
              </a:rPr>
              <a:t>             ②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13" name="Text Box 5"/>
          <p:cNvSpPr txBox="1">
            <a:spLocks noChangeArrowheads="1"/>
          </p:cNvSpPr>
          <p:nvPr/>
        </p:nvSpPr>
        <p:spPr bwMode="auto">
          <a:xfrm>
            <a:off x="2555525" y="5793794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24H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*指令执行过程的表示：</a:t>
            </a:r>
            <a:r>
              <a:rPr lang="zh-CN" altLang="en-US" b="1" dirty="0" smtClean="0">
                <a:latin typeface="宋体" pitchFamily="2" charset="-122"/>
              </a:rPr>
              <a:t>实现相应功能的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179512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*操作的特性：</a:t>
            </a:r>
            <a:r>
              <a:rPr lang="zh-CN" altLang="en-US" b="1" dirty="0" smtClean="0">
                <a:latin typeface="宋体" pitchFamily="2" charset="-122"/>
              </a:rPr>
              <a:t>①源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目的数据放在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en-US" altLang="zh-CN" sz="1800" b="1" dirty="0" smtClean="0">
                <a:latin typeface="宋体" pitchFamily="2" charset="-122"/>
              </a:rPr>
              <a:t>(SLM)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②功能应不可再细分</a:t>
            </a:r>
            <a:r>
              <a:rPr lang="en-US" altLang="zh-CN" sz="1800" b="1" dirty="0" smtClean="0">
                <a:latin typeface="宋体" pitchFamily="2" charset="-122"/>
              </a:rPr>
              <a:t>(SLM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CLM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SLM</a:t>
            </a:r>
            <a:r>
              <a:rPr lang="zh-CN" altLang="en-US" sz="1800" b="1" dirty="0" smtClean="0">
                <a:latin typeface="宋体" pitchFamily="2" charset="-122"/>
              </a:rPr>
              <a:t>或</a:t>
            </a:r>
            <a:r>
              <a:rPr lang="en-US" altLang="zh-CN" sz="1800" b="1" dirty="0">
                <a:latin typeface="宋体" pitchFamily="2" charset="-122"/>
              </a:rPr>
              <a:t>SLM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SLM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/>
      <p:bldP spid="594" grpId="0"/>
      <p:bldP spid="612" grpId="0"/>
      <p:bldP spid="613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666106"/>
            <a:ext cx="8785225" cy="334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*执行指令阶段：</a:t>
            </a:r>
            <a:r>
              <a:rPr lang="zh-CN" altLang="en-US" b="1" dirty="0" smtClean="0">
                <a:latin typeface="宋体" pitchFamily="2" charset="-122"/>
              </a:rPr>
              <a:t>实现当前指令的约定功能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72526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93413" y="2530202"/>
            <a:ext cx="7106781" cy="1224136"/>
            <a:chOff x="993413" y="1556792"/>
            <a:chExt cx="7106781" cy="1224136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2158692"/>
            <a:ext cx="60486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⑥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dirty="0">
                <a:latin typeface="+mn-ea"/>
              </a:rPr>
              <a:t>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483768" y="4042370"/>
            <a:ext cx="37446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059832" y="4469075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(LD</a:t>
            </a:r>
            <a:r>
              <a:rPr lang="zh-CN" altLang="en-US" sz="2000" b="1" dirty="0">
                <a:latin typeface="宋体" pitchFamily="2" charset="-122"/>
              </a:rPr>
              <a:t>为顺序型指令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372433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</a:t>
            </a:r>
            <a:r>
              <a:rPr lang="zh-CN" altLang="en-US" b="1" dirty="0" smtClean="0">
                <a:latin typeface="宋体" pitchFamily="2" charset="-122"/>
              </a:rPr>
              <a:t>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83769" y="815047"/>
            <a:ext cx="54324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en-US" altLang="zh-CN" sz="2200" b="1" dirty="0">
                <a:latin typeface="宋体" pitchFamily="2" charset="-122"/>
              </a:rPr>
              <a:t>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1907381" y="6454031"/>
            <a:ext cx="360363" cy="287337"/>
            <a:chOff x="1133" y="4020"/>
            <a:chExt cx="227" cy="181"/>
          </a:xfrm>
        </p:grpSpPr>
        <p:sp>
          <p:nvSpPr>
            <p:cNvPr id="6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85"/>
          <p:cNvGrpSpPr>
            <a:grpSpLocks/>
          </p:cNvGrpSpPr>
          <p:nvPr/>
        </p:nvGrpSpPr>
        <p:grpSpPr bwMode="auto">
          <a:xfrm>
            <a:off x="6942459" y="4365104"/>
            <a:ext cx="1878013" cy="1649414"/>
            <a:chOff x="4633" y="1524"/>
            <a:chExt cx="1183" cy="1039"/>
          </a:xfrm>
        </p:grpSpPr>
        <p:sp>
          <p:nvSpPr>
            <p:cNvPr id="72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01001000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3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5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81" name="矩形 80"/>
          <p:cNvSpPr/>
          <p:nvPr/>
        </p:nvSpPr>
        <p:spPr>
          <a:xfrm>
            <a:off x="5611420" y="980728"/>
            <a:ext cx="1120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 smtClean="0">
                <a:latin typeface="宋体" pitchFamily="2" charset="-122"/>
              </a:rPr>
              <a:t>20H</a:t>
            </a:r>
            <a:endParaRPr lang="en-US" altLang="zh-CN" sz="16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6840886" cy="636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存数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(ST)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7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]←(RD)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RS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00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RD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  <a:ea typeface="+mn-ea"/>
              </a:rPr>
              <a:t>MDR←(R2),</a:t>
            </a:r>
            <a:r>
              <a:rPr lang="zh-CN" altLang="en-US" sz="2200" b="1" dirty="0" smtClean="0">
                <a:latin typeface="+mn-ea"/>
                <a:ea typeface="+mn-ea"/>
              </a:rPr>
              <a:t>⑥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[(MAR</a:t>
            </a:r>
            <a:r>
              <a:rPr lang="en-US" altLang="zh-CN" sz="2200" b="1" dirty="0" smtClean="0">
                <a:latin typeface="+mn-ea"/>
                <a:ea typeface="+mn-ea"/>
              </a:rPr>
              <a:t>)]←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72132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93413" y="4078174"/>
            <a:ext cx="7106781" cy="1224136"/>
            <a:chOff x="993413" y="1556792"/>
            <a:chExt cx="7106781" cy="1224136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155679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413" y="1916832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413" y="2276871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555776" y="5577770"/>
            <a:ext cx="316835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M[20H]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30H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3131840" y="5995967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(ST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6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40152" y="2564904"/>
            <a:ext cx="2263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600" b="1" dirty="0">
                <a:latin typeface="宋体" pitchFamily="2" charset="-122"/>
              </a:rPr>
              <a:t>(R0)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20H</a:t>
            </a:r>
            <a:r>
              <a:rPr lang="zh-CN" altLang="en-US" sz="1600" b="1" dirty="0" smtClean="0">
                <a:latin typeface="宋体" pitchFamily="2" charset="-122"/>
              </a:rPr>
              <a:t>，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en-US" altLang="zh-CN" sz="1600" b="1" dirty="0">
                <a:latin typeface="宋体" pitchFamily="2" charset="-122"/>
              </a:rPr>
              <a:t>R2)</a:t>
            </a:r>
            <a:r>
              <a:rPr lang="zh-CN" altLang="en-US" sz="1600" b="1" dirty="0">
                <a:latin typeface="宋体" pitchFamily="2" charset="-122"/>
              </a:rPr>
              <a:t>＝</a:t>
            </a:r>
            <a:r>
              <a:rPr lang="en-US" altLang="zh-CN" sz="1600" b="1" dirty="0">
                <a:latin typeface="宋体" pitchFamily="2" charset="-122"/>
              </a:rPr>
              <a:t>30H</a:t>
            </a:r>
          </a:p>
        </p:txBody>
      </p:sp>
      <p:grpSp>
        <p:nvGrpSpPr>
          <p:cNvPr id="73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4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00111000</a:t>
              </a:r>
              <a:r>
                <a:rPr lang="en-US" altLang="zh-CN" sz="2000" b="1" dirty="0" smtClean="0">
                  <a:latin typeface="宋体" pitchFamily="2" charset="-122"/>
                </a:rPr>
                <a:t>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00110000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6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8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81192" y="6176392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(SUB)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13H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66H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RD←(RD)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(RS)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28116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④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R2)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993611" y="4272132"/>
            <a:ext cx="2714293" cy="885060"/>
            <a:chOff x="993611" y="4365104"/>
            <a:chExt cx="2714293" cy="885060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483768" y="5445224"/>
            <a:ext cx="633670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18H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ZF/CF/SF/OF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0/0/0/0</a:t>
            </a:r>
            <a:r>
              <a:rPr lang="zh-CN" altLang="en-US" sz="2200" b="1" dirty="0" smtClean="0">
                <a:latin typeface="宋体" pitchFamily="2" charset="-122"/>
              </a:rPr>
              <a:t>、其余</a:t>
            </a:r>
            <a:r>
              <a:rPr lang="zh-CN" altLang="en-US" sz="2200" b="1" dirty="0">
                <a:latin typeface="宋体" pitchFamily="2" charset="-122"/>
              </a:rPr>
              <a:t>不变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3059832" y="5877272"/>
            <a:ext cx="513791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无操作</a:t>
            </a:r>
            <a:r>
              <a:rPr lang="en-US" altLang="zh-CN" sz="2000" b="1" dirty="0" smtClean="0">
                <a:latin typeface="宋体" pitchFamily="2" charset="-122"/>
              </a:rPr>
              <a:t>(SUB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顺序型指令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66" name="Group 7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6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9" name="Group 76"/>
          <p:cNvGrpSpPr>
            <a:grpSpLocks/>
          </p:cNvGrpSpPr>
          <p:nvPr/>
        </p:nvGrpSpPr>
        <p:grpSpPr bwMode="auto">
          <a:xfrm>
            <a:off x="5075733" y="6453336"/>
            <a:ext cx="360363" cy="287337"/>
            <a:chOff x="1133" y="4020"/>
            <a:chExt cx="227" cy="181"/>
          </a:xfrm>
        </p:grpSpPr>
        <p:sp>
          <p:nvSpPr>
            <p:cNvPr id="7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2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88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5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01100110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00110000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6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6628719" y="3450486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6840886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(JNZ)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的执行过程分析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dirty="0">
                <a:latin typeface="宋体" pitchFamily="2" charset="-122"/>
              </a:rPr>
              <a:t>识别当前指令内容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dirty="0">
                <a:latin typeface="宋体" pitchFamily="2" charset="-122"/>
              </a:rPr>
              <a:t>实现当前指令的约定功能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指令地址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计算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55526" y="1603479"/>
            <a:ext cx="446475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(IR)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DEH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ZF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宋体" pitchFamily="2" charset="-122"/>
              </a:rPr>
              <a:t>disp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0000"/>
                </a:solidFill>
                <a:latin typeface="宋体" pitchFamily="2" charset="-122"/>
              </a:rPr>
              <a:t>1110</a:t>
            </a:r>
            <a:endParaRPr lang="zh-CN" altLang="en-US" sz="2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200124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FLAG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555651" y="3777570"/>
            <a:ext cx="2761526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            无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65104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41168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3059832" y="5514617"/>
            <a:ext cx="583264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操作序列</a:t>
            </a:r>
            <a:r>
              <a:rPr lang="zh-CN" altLang="en-US" sz="2200" b="1" dirty="0" smtClean="0">
                <a:latin typeface="宋体" pitchFamily="2" charset="-122"/>
              </a:rPr>
              <a:t>为 ④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en-US" altLang="zh-CN" sz="2200" b="1" dirty="0">
                <a:latin typeface="宋体" pitchFamily="2" charset="-122"/>
              </a:rPr>
              <a:t>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结果</a:t>
            </a:r>
            <a:r>
              <a:rPr lang="zh-CN" altLang="en-US" sz="2200" b="1" dirty="0" smtClean="0">
                <a:latin typeface="宋体" pitchFamily="2" charset="-122"/>
              </a:rPr>
              <a:t>为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grpSp>
        <p:nvGrpSpPr>
          <p:cNvPr id="60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4" name="Group 76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6084168" y="2204864"/>
            <a:ext cx="2684040" cy="746222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1800" b="1" dirty="0" smtClean="0">
                <a:latin typeface="宋体" pitchFamily="2" charset="-122"/>
              </a:rPr>
              <a:t>若上条指令结果的</a:t>
            </a:r>
            <a:r>
              <a:rPr lang="en-US" altLang="zh-CN" sz="1800" b="1" dirty="0" smtClean="0">
                <a:latin typeface="宋体" pitchFamily="2" charset="-122"/>
              </a:rPr>
              <a:t>ZF=1</a:t>
            </a:r>
            <a:r>
              <a:rPr lang="zh-CN" altLang="en-US" sz="1800" b="1" dirty="0" smtClean="0">
                <a:latin typeface="宋体" pitchFamily="2" charset="-122"/>
              </a:rPr>
              <a:t>，操作序列及结果</a:t>
            </a:r>
            <a:r>
              <a:rPr lang="en-US" altLang="zh-CN" sz="1800" b="1" dirty="0" smtClean="0">
                <a:latin typeface="宋体" pitchFamily="2" charset="-122"/>
              </a:rPr>
              <a:t>?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69" name="Group 185"/>
          <p:cNvGrpSpPr>
            <a:grpSpLocks/>
          </p:cNvGrpSpPr>
          <p:nvPr/>
        </p:nvGrpSpPr>
        <p:grpSpPr bwMode="auto">
          <a:xfrm>
            <a:off x="7158483" y="332656"/>
            <a:ext cx="1878013" cy="1649414"/>
            <a:chOff x="4633" y="1524"/>
            <a:chExt cx="1183" cy="1039"/>
          </a:xfrm>
        </p:grpSpPr>
        <p:sp>
          <p:nvSpPr>
            <p:cNvPr id="7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00111000 01100110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11011110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00110000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99"/>
                  </a:solidFill>
                  <a:latin typeface="宋体" pitchFamily="2" charset="-122"/>
                </a:rPr>
                <a:t>20H</a:t>
              </a:r>
              <a:endParaRPr lang="en-US" altLang="zh-CN" sz="2000" b="1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sp>
          <p:nvSpPr>
            <p:cNvPr id="7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78" name="矩形 77"/>
          <p:cNvSpPr/>
          <p:nvPr/>
        </p:nvSpPr>
        <p:spPr>
          <a:xfrm>
            <a:off x="7760599" y="3265820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0099"/>
                </a:solidFill>
              </a:rPr>
              <a:t>补码表示</a:t>
            </a:r>
            <a:endParaRPr lang="zh-CN" altLang="en-US" sz="1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指令执行过程的特征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263" y="7540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⑴由取指、分析、执行阶段的操作组成</a:t>
            </a:r>
            <a:endParaRPr lang="zh-CN" altLang="en-US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44" y="1794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⑵取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阶段的操作对所有指令通用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3595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⑶执行阶段的操作受</a:t>
            </a:r>
            <a:r>
              <a:rPr lang="en-US" altLang="zh-CN" b="1" dirty="0" smtClean="0">
                <a:latin typeface="+mn-ea"/>
                <a:ea typeface="+mn-ea"/>
              </a:rPr>
              <a:t>OP</a:t>
            </a:r>
            <a:r>
              <a:rPr lang="zh-CN" altLang="en-US" b="1" dirty="0" smtClean="0">
                <a:latin typeface="+mn-ea"/>
                <a:ea typeface="+mn-ea"/>
              </a:rPr>
              <a:t>类型、寻址方式、指令字长影响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1340768"/>
            <a:ext cx="7128792" cy="576064"/>
            <a:chOff x="864264" y="1645900"/>
            <a:chExt cx="7128792" cy="576064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543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A)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5434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B)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543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71678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929372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619672" y="2348880"/>
            <a:ext cx="7128792" cy="43204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2000" b="1" dirty="0">
                <a:latin typeface="+mn-ea"/>
              </a:rPr>
              <a:t>①</a:t>
            </a:r>
            <a:r>
              <a:rPr lang="en-US" altLang="zh-CN" sz="2000" b="1" dirty="0">
                <a:latin typeface="+mn-ea"/>
              </a:rPr>
              <a:t>MAR←(PC)</a:t>
            </a:r>
            <a:r>
              <a:rPr lang="zh-CN" alt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②</a:t>
            </a:r>
            <a:r>
              <a:rPr lang="en-US" altLang="zh-CN" sz="2000" b="1" dirty="0">
                <a:latin typeface="+mn-ea"/>
              </a:rPr>
              <a:t>MDR←M[(MAR</a:t>
            </a:r>
            <a:r>
              <a:rPr lang="en-US" altLang="zh-CN" sz="2000" b="1" dirty="0" smtClean="0">
                <a:latin typeface="+mn-ea"/>
              </a:rPr>
              <a:t>)]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PC←(PC)</a:t>
            </a:r>
            <a:r>
              <a:rPr lang="zh-CN" altLang="zh-CN" sz="2000" b="1" dirty="0">
                <a:latin typeface="+mn-ea"/>
              </a:rPr>
              <a:t>＋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zh-CN" sz="2000" b="1" dirty="0" smtClean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③</a:t>
            </a:r>
            <a:r>
              <a:rPr lang="en-US" altLang="zh-CN" sz="2000" b="1" dirty="0">
                <a:latin typeface="+mn-ea"/>
              </a:rPr>
              <a:t>IR←(MDR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9263" y="2780928"/>
            <a:ext cx="8821893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多字长指令处理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200" b="1" dirty="0" smtClean="0">
                <a:latin typeface="宋体" pitchFamily="2" charset="-122"/>
              </a:rPr>
              <a:t>仅取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首字</a:t>
            </a:r>
            <a:r>
              <a:rPr lang="zh-CN" altLang="en-US" sz="2200" b="1" dirty="0" smtClean="0">
                <a:latin typeface="宋体" pitchFamily="2" charset="-122"/>
              </a:rPr>
              <a:t>内容，其余作为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参数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/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须</a:t>
            </a:r>
            <a:r>
              <a:rPr lang="zh-CN" altLang="en-US" sz="2000" b="1" dirty="0" smtClean="0">
                <a:latin typeface="宋体" pitchFamily="2" charset="-122"/>
              </a:rPr>
              <a:t>含操作码、寻址方式</a:t>
            </a:r>
            <a:r>
              <a:rPr lang="en-US" altLang="zh-CN" sz="2000" b="1" dirty="0" smtClean="0">
                <a:latin typeface="宋体" pitchFamily="2" charset="-122"/>
              </a:rPr>
              <a:t>) (</a:t>
            </a:r>
            <a:r>
              <a:rPr lang="zh-CN" altLang="en-US" sz="2000" b="1" dirty="0" smtClean="0">
                <a:latin typeface="宋体" pitchFamily="2" charset="-122"/>
              </a:rPr>
              <a:t>在执行阶段再取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9512" y="40770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latin typeface="+mn-ea"/>
                <a:ea typeface="+mn-ea"/>
              </a:rPr>
              <a:t>⑷所有的操作是一个基本操作序列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1763688" y="4514344"/>
            <a:ext cx="187166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11538" indent="-3411538" algn="dist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间传送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存储器读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存储器写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dist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算逻运算</a:t>
            </a:r>
            <a:r>
              <a:rPr lang="en-US" altLang="zh-CN" b="1" dirty="0">
                <a:solidFill>
                  <a:schemeClr val="accent2"/>
                </a:solidFill>
                <a:latin typeface="Times New Roman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563888" y="4514344"/>
            <a:ext cx="270948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S1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S2</a:t>
            </a:r>
            <a:r>
              <a:rPr lang="en-US" altLang="zh-CN" b="1" dirty="0" smtClean="0">
                <a:latin typeface="宋体" pitchFamily="2" charset="-122"/>
              </a:rPr>
              <a:t>) 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8" name="Group 76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2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12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4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3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13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Group 76"/>
          <p:cNvGrpSpPr>
            <a:grpSpLocks/>
          </p:cNvGrpSpPr>
          <p:nvPr/>
        </p:nvGrpSpPr>
        <p:grpSpPr bwMode="auto">
          <a:xfrm>
            <a:off x="2987501" y="6453336"/>
            <a:ext cx="360363" cy="287337"/>
            <a:chOff x="1133" y="4020"/>
            <a:chExt cx="227" cy="181"/>
          </a:xfrm>
        </p:grpSpPr>
        <p:sp>
          <p:nvSpPr>
            <p:cNvPr id="3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7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156176" y="4005064"/>
            <a:ext cx="2771893" cy="1944216"/>
            <a:chOff x="6156176" y="4005064"/>
            <a:chExt cx="2771893" cy="1944216"/>
          </a:xfrm>
        </p:grpSpPr>
        <p:sp>
          <p:nvSpPr>
            <p:cNvPr id="42" name="Text Box 523"/>
            <p:cNvSpPr txBox="1">
              <a:spLocks noChangeArrowheads="1"/>
            </p:cNvSpPr>
            <p:nvPr/>
          </p:nvSpPr>
          <p:spPr bwMode="auto">
            <a:xfrm>
              <a:off x="6408366" y="4264387"/>
              <a:ext cx="2519703" cy="1684893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square" lIns="36000" tIns="18000" rIns="36000" bIns="18000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MOV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指令的操作序列：</a:t>
              </a:r>
              <a:endParaRPr lang="en-US" altLang="zh-CN" sz="20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④ </a:t>
              </a:r>
              <a:r>
                <a:rPr lang="en-US" altLang="zh-CN" sz="2000" b="1" dirty="0" smtClean="0">
                  <a:latin typeface="+mn-ea"/>
                </a:rPr>
                <a:t>MAR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 smtClean="0">
                  <a:latin typeface="+mn-ea"/>
                </a:rPr>
                <a:t>，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⑤ </a:t>
              </a:r>
              <a:r>
                <a:rPr lang="en-US" altLang="zh-CN" sz="2000" b="1" dirty="0" smtClean="0">
                  <a:latin typeface="+mn-ea"/>
                </a:rPr>
                <a:t>MDR</a:t>
              </a:r>
              <a:r>
                <a:rPr lang="en-US" altLang="zh-CN" sz="2000" b="1" dirty="0">
                  <a:latin typeface="+mn-ea"/>
                </a:rPr>
                <a:t>←M[(MAR</a:t>
              </a:r>
              <a:r>
                <a:rPr lang="en-US" altLang="zh-CN" sz="2000" b="1" dirty="0" smtClean="0">
                  <a:latin typeface="+mn-ea"/>
                </a:rPr>
                <a:t>)]</a:t>
              </a:r>
              <a:r>
                <a:rPr lang="zh-CN" altLang="en-US" sz="2000" b="1" dirty="0" smtClean="0">
                  <a:latin typeface="+mn-ea"/>
                </a:rPr>
                <a:t>、</a:t>
              </a:r>
              <a:endParaRPr lang="en-US" altLang="zh-CN" sz="2000" b="1" dirty="0" smtClean="0">
                <a:latin typeface="+mn-ea"/>
              </a:endParaRPr>
            </a:p>
            <a:p>
              <a:pPr algn="l"/>
              <a:r>
                <a:rPr lang="en-US" altLang="zh-CN" sz="2000" b="1" dirty="0" smtClean="0">
                  <a:latin typeface="+mn-ea"/>
                </a:rPr>
                <a:t>    PC</a:t>
              </a:r>
              <a:r>
                <a:rPr lang="en-US" altLang="zh-CN" sz="2000" b="1" dirty="0">
                  <a:latin typeface="+mn-ea"/>
                </a:rPr>
                <a:t>←(PC)</a:t>
              </a:r>
              <a:r>
                <a:rPr lang="zh-CN" altLang="zh-CN" sz="2000" b="1" dirty="0">
                  <a:latin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1</a:t>
              </a:r>
              <a:r>
                <a:rPr lang="zh-CN" altLang="en-US" sz="2000" b="1" dirty="0" smtClean="0">
                  <a:latin typeface="+mn-ea"/>
                </a:rPr>
                <a:t>，</a:t>
              </a:r>
              <a:endParaRPr lang="en-US" altLang="zh-CN" sz="2000" b="1" dirty="0">
                <a:latin typeface="+mn-ea"/>
              </a:endParaRPr>
            </a:p>
            <a:p>
              <a:pPr algn="l"/>
              <a:r>
                <a:rPr lang="zh-CN" altLang="en-US" sz="2000" b="1" dirty="0" smtClean="0">
                  <a:latin typeface="+mn-ea"/>
                </a:rPr>
                <a:t>⑥ </a:t>
              </a:r>
              <a:r>
                <a:rPr lang="en-US" altLang="zh-CN" sz="2000" b="1" dirty="0" smtClean="0">
                  <a:latin typeface="+mn-ea"/>
                </a:rPr>
                <a:t>R3←</a:t>
              </a:r>
              <a:r>
                <a:rPr lang="en-US" altLang="zh-CN" sz="2000" b="1" dirty="0">
                  <a:latin typeface="+mn-ea"/>
                </a:rPr>
                <a:t>(MDR)</a:t>
              </a:r>
              <a:endParaRPr lang="en-US" altLang="zh-CN" sz="2000" b="1" dirty="0" smtClean="0"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</a:p>
            <a:p>
              <a:pPr algn="l">
                <a:lnSpc>
                  <a:spcPct val="125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6156176" y="4077072"/>
              <a:ext cx="432371" cy="18731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7143667" y="4005064"/>
              <a:ext cx="309000" cy="2593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 animBg="1"/>
      <p:bldP spid="17" grpId="0"/>
      <p:bldP spid="22" grpId="0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8DFB425B-A134-4AD2-9C66-C5042999BEF2}" type="slidenum">
              <a:rPr lang="en-US" altLang="zh-CN"/>
              <a:pPr/>
              <a:t>17</a:t>
            </a:fld>
            <a:endParaRPr lang="en-US" altLang="zh-CN" dirty="0"/>
          </a:p>
        </p:txBody>
      </p: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1" name="组合 150"/>
          <p:cNvGrpSpPr/>
          <p:nvPr/>
        </p:nvGrpSpPr>
        <p:grpSpPr>
          <a:xfrm>
            <a:off x="179784" y="2317540"/>
            <a:ext cx="8856712" cy="3991780"/>
            <a:chOff x="180355" y="1771923"/>
            <a:chExt cx="8856712" cy="3991780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59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60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空</a:t>
              </a: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636392" y="1771923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89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9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07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523"/>
          <p:cNvSpPr txBox="1">
            <a:spLocks noChangeArrowheads="1"/>
          </p:cNvSpPr>
          <p:nvPr/>
        </p:nvSpPr>
        <p:spPr bwMode="auto">
          <a:xfrm>
            <a:off x="165142" y="476672"/>
            <a:ext cx="6929006" cy="504056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36000" tIns="18000" rIns="36000" bIns="18000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 smtClean="0">
                <a:latin typeface="宋体" pitchFamily="2" charset="-122"/>
              </a:rPr>
              <a:t>若</a:t>
            </a:r>
            <a:r>
              <a:rPr lang="en-US" altLang="zh-CN" sz="2000" b="1" dirty="0" smtClean="0">
                <a:latin typeface="宋体" pitchFamily="2" charset="-122"/>
              </a:rPr>
              <a:t>M[12H]=56H</a:t>
            </a:r>
            <a:r>
              <a:rPr lang="zh-CN" altLang="en-US" sz="2000" b="1" dirty="0" smtClean="0">
                <a:latin typeface="宋体" pitchFamily="2" charset="-122"/>
              </a:rPr>
              <a:t>，操作序列及结果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7" name="Group 185"/>
          <p:cNvGrpSpPr>
            <a:grpSpLocks/>
          </p:cNvGrpSpPr>
          <p:nvPr/>
        </p:nvGrpSpPr>
        <p:grpSpPr bwMode="auto">
          <a:xfrm>
            <a:off x="7158483" y="123402"/>
            <a:ext cx="1878013" cy="1649414"/>
            <a:chOff x="4633" y="1524"/>
            <a:chExt cx="1183" cy="1039"/>
          </a:xfrm>
        </p:grpSpPr>
        <p:sp>
          <p:nvSpPr>
            <p:cNvPr id="100" name="Text Box 186"/>
            <p:cNvSpPr txBox="1">
              <a:spLocks noChangeArrowheads="1"/>
            </p:cNvSpPr>
            <p:nvPr/>
          </p:nvSpPr>
          <p:spPr bwMode="auto">
            <a:xfrm>
              <a:off x="4921" y="1524"/>
              <a:ext cx="726" cy="103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00100100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00111000 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01010110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11011110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  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01001000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1" name="Text Box 187"/>
            <p:cNvSpPr txBox="1">
              <a:spLocks noChangeArrowheads="1"/>
            </p:cNvSpPr>
            <p:nvPr/>
          </p:nvSpPr>
          <p:spPr bwMode="auto">
            <a:xfrm>
              <a:off x="4633" y="1524"/>
              <a:ext cx="273" cy="10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20H</a:t>
              </a:r>
            </a:p>
          </p:txBody>
        </p:sp>
        <p:sp>
          <p:nvSpPr>
            <p:cNvPr id="102" name="Line 188"/>
            <p:cNvSpPr>
              <a:spLocks noChangeShapeType="1"/>
            </p:cNvSpPr>
            <p:nvPr/>
          </p:nvSpPr>
          <p:spPr bwMode="auto">
            <a:xfrm>
              <a:off x="4920" y="1708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89"/>
            <p:cNvSpPr>
              <a:spLocks noChangeShapeType="1"/>
            </p:cNvSpPr>
            <p:nvPr/>
          </p:nvSpPr>
          <p:spPr bwMode="auto">
            <a:xfrm>
              <a:off x="4920" y="2061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90"/>
            <p:cNvSpPr>
              <a:spLocks noChangeShapeType="1"/>
            </p:cNvSpPr>
            <p:nvPr/>
          </p:nvSpPr>
          <p:spPr bwMode="auto">
            <a:xfrm>
              <a:off x="4920" y="22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91"/>
            <p:cNvSpPr>
              <a:spLocks noChangeShapeType="1"/>
            </p:cNvSpPr>
            <p:nvPr/>
          </p:nvSpPr>
          <p:spPr bwMode="auto">
            <a:xfrm>
              <a:off x="4920" y="2385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92"/>
            <p:cNvSpPr>
              <a:spLocks noChangeShapeType="1"/>
            </p:cNvSpPr>
            <p:nvPr/>
          </p:nvSpPr>
          <p:spPr bwMode="auto">
            <a:xfrm>
              <a:off x="4921" y="1879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93"/>
            <p:cNvSpPr txBox="1">
              <a:spLocks noChangeArrowheads="1"/>
            </p:cNvSpPr>
            <p:nvPr/>
          </p:nvSpPr>
          <p:spPr bwMode="auto">
            <a:xfrm>
              <a:off x="5647" y="1858"/>
              <a:ext cx="169" cy="3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108" name="矩形 107"/>
          <p:cNvSpPr/>
          <p:nvPr/>
        </p:nvSpPr>
        <p:spPr>
          <a:xfrm>
            <a:off x="4716016" y="548680"/>
            <a:ext cx="2263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(R1)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48H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，</a:t>
            </a:r>
            <a:r>
              <a:rPr lang="en-US" altLang="zh-CN" sz="1600" b="1" dirty="0">
                <a:solidFill>
                  <a:srgbClr val="000099"/>
                </a:solidFill>
                <a:latin typeface="宋体" pitchFamily="2" charset="-122"/>
              </a:rPr>
              <a:t>(R2)</a:t>
            </a:r>
            <a:r>
              <a:rPr lang="zh-CN" altLang="en-US" sz="1600" b="1" dirty="0">
                <a:solidFill>
                  <a:srgbClr val="000099"/>
                </a:solidFill>
                <a:latin typeface="宋体" pitchFamily="2" charset="-122"/>
              </a:rPr>
              <a:t>＝</a:t>
            </a:r>
            <a:r>
              <a:rPr lang="en-US" altLang="zh-CN" sz="1600" b="1" dirty="0" smtClean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zh-CN" altLang="en-US" sz="1600" dirty="0">
              <a:solidFill>
                <a:srgbClr val="00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6489" y="1907540"/>
            <a:ext cx="122341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latin typeface="宋体" pitchFamily="2" charset="-122"/>
              </a:rPr>
              <a:t>00101100</a:t>
            </a:r>
            <a:endParaRPr lang="en-US" altLang="zh-CN" sz="2000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3577" y="190467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000099"/>
                </a:solidFill>
                <a:latin typeface="宋体" pitchFamily="2" charset="-122"/>
              </a:rPr>
              <a:t>30H</a:t>
            </a:r>
            <a:endParaRPr lang="en-US" altLang="zh-CN" sz="2000" b="1" dirty="0">
              <a:solidFill>
                <a:srgbClr val="000099"/>
              </a:solidFill>
              <a:latin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5675" y="1660738"/>
            <a:ext cx="442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…</a:t>
            </a:r>
            <a:endParaRPr lang="zh-CN" altLang="en-US" sz="2000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539552" y="1052736"/>
            <a:ext cx="4452727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latin typeface="+mn-ea"/>
              </a:rPr>
              <a:t>① </a:t>
            </a:r>
            <a:r>
              <a:rPr lang="en-US" altLang="zh-CN" sz="1400" b="1" dirty="0" smtClean="0">
                <a:latin typeface="+mn-ea"/>
              </a:rPr>
              <a:t>MAR</a:t>
            </a:r>
            <a:r>
              <a:rPr lang="en-US" altLang="zh-CN" sz="1400" b="1" dirty="0">
                <a:latin typeface="+mn-ea"/>
              </a:rPr>
              <a:t>←(PC)</a:t>
            </a:r>
            <a:r>
              <a:rPr lang="zh-CN" altLang="zh-CN" sz="1400" b="1" dirty="0" smtClean="0">
                <a:latin typeface="+mn-ea"/>
              </a:rPr>
              <a:t>，</a:t>
            </a:r>
            <a:r>
              <a:rPr lang="zh-CN" altLang="en-US" sz="1400" b="1" dirty="0" smtClean="0">
                <a:latin typeface="+mn-ea"/>
              </a:rPr>
              <a:t>②</a:t>
            </a:r>
            <a:r>
              <a:rPr lang="en-US" altLang="zh-CN" sz="1400" b="1" dirty="0" smtClean="0">
                <a:latin typeface="+mn-ea"/>
              </a:rPr>
              <a:t>MDR</a:t>
            </a:r>
            <a:r>
              <a:rPr lang="en-US" altLang="zh-CN" sz="1400" b="1" dirty="0">
                <a:latin typeface="+mn-ea"/>
              </a:rPr>
              <a:t>←M[(MAR)]</a:t>
            </a:r>
            <a:r>
              <a:rPr lang="zh-CN" altLang="zh-CN" sz="1400" b="1" dirty="0" smtClean="0">
                <a:latin typeface="+mn-ea"/>
              </a:rPr>
              <a:t>，</a:t>
            </a:r>
            <a:r>
              <a:rPr lang="zh-CN" altLang="en-US" sz="1400" b="1" dirty="0" smtClean="0">
                <a:latin typeface="+mn-ea"/>
              </a:rPr>
              <a:t>③</a:t>
            </a:r>
            <a:r>
              <a:rPr lang="en-US" altLang="zh-CN" sz="1400" b="1" dirty="0" smtClean="0">
                <a:latin typeface="+mn-ea"/>
              </a:rPr>
              <a:t>IR</a:t>
            </a:r>
            <a:r>
              <a:rPr lang="en-US" altLang="zh-CN" sz="1400" b="1" dirty="0">
                <a:latin typeface="+mn-ea"/>
              </a:rPr>
              <a:t>←(MDR)</a:t>
            </a:r>
            <a:r>
              <a:rPr lang="zh-CN" altLang="zh-CN" sz="1400" b="1" dirty="0">
                <a:latin typeface="+mn-ea"/>
              </a:rPr>
              <a:t>，</a:t>
            </a:r>
            <a:endParaRPr lang="en-US" altLang="zh-CN" sz="1400" b="1" dirty="0">
              <a:latin typeface="+mn-ea"/>
            </a:endParaRPr>
          </a:p>
          <a:p>
            <a:pPr algn="l"/>
            <a:r>
              <a:rPr lang="zh-CN" altLang="en-US" sz="1400" b="1" dirty="0" smtClean="0">
                <a:latin typeface="+mn-ea"/>
              </a:rPr>
              <a:t>             </a:t>
            </a:r>
            <a:r>
              <a:rPr lang="zh-CN" altLang="en-US" sz="1400" b="1" dirty="0">
                <a:latin typeface="+mn-ea"/>
              </a:rPr>
              <a:t> </a:t>
            </a:r>
            <a:r>
              <a:rPr lang="zh-CN" altLang="en-US" sz="1400" b="1" dirty="0" smtClean="0">
                <a:latin typeface="+mn-ea"/>
              </a:rPr>
              <a:t>②</a:t>
            </a:r>
            <a:r>
              <a:rPr lang="en-US" altLang="zh-CN" sz="1400" b="1" dirty="0" smtClean="0">
                <a:latin typeface="+mn-ea"/>
              </a:rPr>
              <a:t>PC</a:t>
            </a:r>
            <a:r>
              <a:rPr lang="en-US" altLang="zh-CN" sz="1400" b="1" dirty="0">
                <a:latin typeface="+mn-ea"/>
              </a:rPr>
              <a:t>←(PC)</a:t>
            </a:r>
            <a:r>
              <a:rPr lang="zh-CN" altLang="zh-CN" sz="1400" b="1" dirty="0">
                <a:latin typeface="+mn-ea"/>
              </a:rPr>
              <a:t>＋</a:t>
            </a:r>
            <a:r>
              <a:rPr lang="en-US" altLang="zh-CN" sz="1400" b="1" dirty="0" smtClean="0">
                <a:latin typeface="+mn-ea"/>
              </a:rPr>
              <a:t>1</a:t>
            </a:r>
          </a:p>
          <a:p>
            <a:pPr algn="l"/>
            <a:r>
              <a:rPr lang="zh-CN" altLang="en-US" sz="1400" b="1" dirty="0" smtClean="0">
                <a:latin typeface="+mn-ea"/>
              </a:rPr>
              <a:t>④ </a:t>
            </a:r>
            <a:r>
              <a:rPr lang="en-US" altLang="zh-CN" sz="1400" b="1" dirty="0" smtClean="0">
                <a:latin typeface="+mn-ea"/>
              </a:rPr>
              <a:t>MAR</a:t>
            </a:r>
            <a:r>
              <a:rPr lang="en-US" altLang="zh-CN" sz="1400" b="1" dirty="0">
                <a:latin typeface="+mn-ea"/>
              </a:rPr>
              <a:t>←(</a:t>
            </a:r>
            <a:r>
              <a:rPr lang="en-US" altLang="zh-CN" sz="1400" b="1" dirty="0" smtClean="0">
                <a:latin typeface="+mn-ea"/>
              </a:rPr>
              <a:t>R2)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>
                <a:latin typeface="+mn-ea"/>
              </a:rPr>
              <a:t>⑤</a:t>
            </a:r>
            <a:r>
              <a:rPr lang="en-US" altLang="zh-CN" sz="1400" b="1" dirty="0">
                <a:latin typeface="+mn-ea"/>
              </a:rPr>
              <a:t>MDR←M[(MAR)]</a:t>
            </a:r>
            <a:r>
              <a:rPr lang="zh-CN" altLang="zh-CN" sz="1400" b="1" dirty="0">
                <a:latin typeface="+mn-ea"/>
              </a:rPr>
              <a:t>，</a:t>
            </a:r>
            <a:r>
              <a:rPr lang="zh-CN" altLang="en-US" sz="1400" b="1" dirty="0" smtClean="0">
                <a:latin typeface="+mn-ea"/>
              </a:rPr>
              <a:t>⑥</a:t>
            </a:r>
            <a:r>
              <a:rPr lang="en-US" altLang="zh-CN" sz="1400" b="1" dirty="0" smtClean="0">
                <a:latin typeface="+mn-ea"/>
              </a:rPr>
              <a:t>R1←(R1)+(</a:t>
            </a:r>
            <a:r>
              <a:rPr lang="en-US" altLang="zh-CN" sz="1400" b="1" dirty="0">
                <a:latin typeface="+mn-ea"/>
              </a:rPr>
              <a:t>MDR)</a:t>
            </a:r>
            <a:endParaRPr lang="en-US" altLang="zh-CN" sz="14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15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§6.2  </a:t>
            </a:r>
            <a:r>
              <a:rPr lang="zh-CN" altLang="en-US" sz="3600" b="1" dirty="0" smtClean="0">
                <a:latin typeface="宋体" pitchFamily="2" charset="-122"/>
              </a:rPr>
              <a:t>数据通路的组织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、数据通路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指令执行过程中</a:t>
            </a:r>
            <a:r>
              <a:rPr lang="zh-CN" altLang="en-US" b="1" dirty="0" smtClean="0">
                <a:latin typeface="宋体" pitchFamily="2" charset="-122"/>
              </a:rPr>
              <a:t>数据所经过的路径及部件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0023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*数据通路的组成：</a:t>
            </a:r>
            <a:r>
              <a:rPr lang="zh-CN" altLang="en-US" b="1" dirty="0" smtClean="0">
                <a:latin typeface="宋体" pitchFamily="2" charset="-122"/>
              </a:rPr>
              <a:t>功能部件、互连结构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数据通路结构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2492896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*部件类型：</a:t>
            </a:r>
            <a:r>
              <a:rPr lang="zh-CN" altLang="en-US" b="1" dirty="0" smtClean="0">
                <a:latin typeface="宋体" pitchFamily="2" charset="-122"/>
              </a:rPr>
              <a:t>操作部件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、状态部件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时序逻辑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/>
            <a:r>
              <a:rPr lang="zh-CN" altLang="en-US" sz="2000" b="1" dirty="0" smtClean="0">
                <a:latin typeface="宋体" pitchFamily="2" charset="-122"/>
              </a:rPr>
              <a:t>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zh-CN" altLang="en-US" sz="2000" b="1" dirty="0" smtClean="0">
                <a:latin typeface="宋体" pitchFamily="2" charset="-122"/>
              </a:rPr>
              <a:t>操作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←保存数据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3803119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*常见部件设置：</a:t>
            </a:r>
            <a:r>
              <a:rPr lang="zh-CN" altLang="en-US" b="1" dirty="0" smtClean="0">
                <a:latin typeface="宋体" pitchFamily="2" charset="-122"/>
              </a:rPr>
              <a:t>受多个</a:t>
            </a:r>
            <a:r>
              <a:rPr lang="zh-CN" altLang="en-US" b="1" dirty="0">
                <a:latin typeface="宋体" pitchFamily="2" charset="-122"/>
              </a:rPr>
              <a:t>因素</a:t>
            </a:r>
            <a:r>
              <a:rPr lang="zh-CN" altLang="en-US" b="1" dirty="0" smtClean="0">
                <a:latin typeface="宋体" pitchFamily="2" charset="-122"/>
              </a:rPr>
              <a:t>影响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如指令的执行过程、指令功能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指令存储器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Adder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加法器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sz="2000" b="1" dirty="0" smtClean="0">
                <a:solidFill>
                  <a:srgbClr val="CC99FF"/>
                </a:solidFill>
                <a:latin typeface="宋体" pitchFamily="2" charset="-122"/>
              </a:rPr>
              <a:t>但不属于数据通路</a:t>
            </a:r>
            <a:endParaRPr lang="en-US" altLang="zh-CN" sz="2000" b="1" dirty="0" smtClean="0">
              <a:solidFill>
                <a:srgbClr val="CC99FF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FLAG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数据存储器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dirty="0" smtClean="0">
                <a:latin typeface="宋体" pitchFamily="2" charset="-122"/>
              </a:rPr>
              <a:t>IMEM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DMEM</a:t>
            </a:r>
            <a:r>
              <a:rPr lang="zh-CN" altLang="en-US" sz="2200" b="1" dirty="0" smtClean="0">
                <a:latin typeface="宋体" pitchFamily="2" charset="-122"/>
              </a:rPr>
              <a:t>可以为哈佛结构，或冯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宋体" pitchFamily="2" charset="-122"/>
              </a:rPr>
              <a:t>诺依曼结构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的数据通路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部件：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FLAG</a:t>
            </a: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接口组织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满足指令系统的需要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628800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endParaRPr lang="en-US" altLang="zh-CN" sz="1800" b="1" dirty="0" smtClean="0">
                <a:solidFill>
                  <a:srgbClr val="FF3399"/>
                </a:solidFill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811476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addr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dout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MEM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Clk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mfc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829623" y="316219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8400987" y="320453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2699792" y="1927447"/>
            <a:ext cx="1944216" cy="1409545"/>
            <a:chOff x="2699792" y="1999455"/>
            <a:chExt cx="1944216" cy="1409545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s_op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 smtClean="0">
                  <a:latin typeface="+mn-ea"/>
                  <a:ea typeface="+mn-ea"/>
                </a:rPr>
                <a:t>ExtU</a:t>
              </a:r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771800" y="3140968"/>
              <a:ext cx="1820263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en-US" altLang="zh-CN" sz="1600" b="1" dirty="0" err="1" smtClean="0">
                  <a:latin typeface="宋体" pitchFamily="2" charset="-122"/>
                </a:rPr>
                <a:t>s_op</a:t>
              </a:r>
              <a:r>
                <a:rPr lang="zh-CN" altLang="en-US" sz="1600" b="1" dirty="0" smtClean="0">
                  <a:latin typeface="宋体" pitchFamily="2" charset="-122"/>
                </a:rPr>
                <a:t>＝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r>
                <a:rPr lang="zh-CN" altLang="en-US" sz="1600" b="1" dirty="0" smtClean="0">
                  <a:latin typeface="宋体" pitchFamily="2" charset="-122"/>
                </a:rPr>
                <a:t>为符号扩展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501008"/>
            <a:ext cx="878522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dirty="0" smtClean="0">
                <a:latin typeface="宋体" pitchFamily="2" charset="-122"/>
              </a:rPr>
              <a:t>⑴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 smtClean="0">
                <a:latin typeface="宋体" pitchFamily="2" charset="-122"/>
              </a:rPr>
              <a:t>的写为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</a:t>
            </a:r>
            <a:r>
              <a:rPr lang="en-US" altLang="zh-CN" sz="1800" b="1" dirty="0" err="1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读</a:t>
            </a:r>
            <a:r>
              <a:rPr lang="zh-CN" altLang="en-US" sz="2000" b="1" dirty="0" smtClean="0">
                <a:latin typeface="宋体" pitchFamily="2" charset="-122"/>
              </a:rPr>
              <a:t>端口可能只需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179512" y="3908376"/>
            <a:ext cx="878522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⑵</a:t>
            </a:r>
            <a:r>
              <a:rPr lang="en-US" altLang="zh-CN" sz="2000" b="1" dirty="0" smtClean="0">
                <a:latin typeface="宋体" pitchFamily="2" charset="-122"/>
              </a:rPr>
              <a:t>ALU</a:t>
            </a:r>
            <a:r>
              <a:rPr lang="zh-CN" altLang="en-US" sz="2000" b="1" dirty="0" smtClean="0">
                <a:latin typeface="宋体" pitchFamily="2" charset="-122"/>
              </a:rPr>
              <a:t>只需产生</a:t>
            </a:r>
            <a:r>
              <a:rPr lang="en-US" altLang="zh-CN" sz="2000" b="1" dirty="0" smtClean="0">
                <a:latin typeface="宋体" pitchFamily="2" charset="-122"/>
              </a:rPr>
              <a:t>ZF</a:t>
            </a:r>
            <a:r>
              <a:rPr lang="zh-CN" altLang="en-US" sz="2000" b="1" dirty="0" smtClean="0">
                <a:latin typeface="宋体" pitchFamily="2" charset="-122"/>
              </a:rPr>
              <a:t>标志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179512" y="429541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⑶同步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的读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写由</a:t>
            </a:r>
            <a:r>
              <a:rPr lang="en-US" altLang="zh-CN" sz="2000" b="1" dirty="0" smtClean="0">
                <a:latin typeface="宋体" pitchFamily="2" charset="-122"/>
              </a:rPr>
              <a:t>Rd/</a:t>
            </a:r>
            <a:r>
              <a:rPr lang="en-US" altLang="zh-CN" sz="2000" b="1" dirty="0" err="1" smtClean="0">
                <a:latin typeface="宋体" pitchFamily="2" charset="-122"/>
              </a:rPr>
              <a:t>Wr</a:t>
            </a:r>
            <a:r>
              <a:rPr lang="zh-CN" altLang="en-US" sz="2000" b="1" dirty="0" smtClean="0">
                <a:latin typeface="宋体" pitchFamily="2" charset="-122"/>
              </a:rPr>
              <a:t>及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无需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的操作完成状态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操作时延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由</a:t>
            </a:r>
            <a:r>
              <a:rPr lang="en-US" altLang="zh-CN" sz="2000" b="1" dirty="0" err="1" smtClean="0">
                <a:latin typeface="宋体" pitchFamily="2" charset="-122"/>
              </a:rPr>
              <a:t>mfc</a:t>
            </a:r>
            <a:r>
              <a:rPr lang="zh-CN" altLang="en-US" sz="2000" b="1" dirty="0" smtClean="0">
                <a:latin typeface="宋体" pitchFamily="2" charset="-122"/>
              </a:rPr>
              <a:t>给出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开始时</a:t>
            </a:r>
            <a:r>
              <a:rPr lang="en-US" altLang="zh-CN" sz="1800" b="1" dirty="0" smtClean="0">
                <a:latin typeface="宋体" pitchFamily="2" charset="-122"/>
              </a:rPr>
              <a:t>=0</a:t>
            </a:r>
            <a:r>
              <a:rPr lang="zh-CN" altLang="en-US" sz="1800" b="1" dirty="0" smtClean="0">
                <a:latin typeface="宋体" pitchFamily="2" charset="-122"/>
              </a:rPr>
              <a:t>、完成时</a:t>
            </a:r>
            <a:r>
              <a:rPr lang="en-US" altLang="zh-CN" sz="1800" b="1" dirty="0" smtClean="0">
                <a:latin typeface="宋体" pitchFamily="2" charset="-122"/>
              </a:rPr>
              <a:t>=1)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60032" y="1844859"/>
            <a:ext cx="1656184" cy="1389348"/>
            <a:chOff x="4860032" y="2276907"/>
            <a:chExt cx="1656184" cy="1389348"/>
          </a:xfrm>
        </p:grpSpPr>
        <p:sp>
          <p:nvSpPr>
            <p:cNvPr id="27" name="AutoShape 15"/>
            <p:cNvSpPr>
              <a:spLocks noChangeArrowheads="1"/>
            </p:cNvSpPr>
            <p:nvPr/>
          </p:nvSpPr>
          <p:spPr bwMode="auto">
            <a:xfrm>
              <a:off x="4932040" y="2636947"/>
              <a:ext cx="1584176" cy="745468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      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200" b="1" dirty="0" smtClean="0">
                  <a:latin typeface="+mn-ea"/>
                  <a:ea typeface="+mn-ea"/>
                </a:rPr>
                <a:t>ALU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   F 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ZF</a:t>
              </a:r>
              <a:endParaRPr lang="zh-CN" altLang="en-US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5292080" y="2353107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6156176" y="23489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724128" y="3382415"/>
              <a:ext cx="0" cy="283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012160" y="3373051"/>
              <a:ext cx="0" cy="200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5228456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092552" y="2420923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660504" y="3429035"/>
              <a:ext cx="135632" cy="84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01"/>
            <p:cNvSpPr txBox="1">
              <a:spLocks noChangeArrowheads="1"/>
            </p:cNvSpPr>
            <p:nvPr/>
          </p:nvSpPr>
          <p:spPr bwMode="auto">
            <a:xfrm>
              <a:off x="5076056" y="2276907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5724128" y="34078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860032" y="3068995"/>
              <a:ext cx="24790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5091254" y="2852971"/>
              <a:ext cx="351656" cy="29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op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>
              <a:off x="4940424" y="3005336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300193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3707904" y="5194113"/>
            <a:ext cx="2416829" cy="1115207"/>
            <a:chOff x="5000629" y="2991497"/>
            <a:chExt cx="2416829" cy="1115207"/>
          </a:xfrm>
        </p:grpSpPr>
        <p:sp>
          <p:nvSpPr>
            <p:cNvPr id="142" name="Line 70"/>
            <p:cNvSpPr>
              <a:spLocks noChangeShapeType="1"/>
            </p:cNvSpPr>
            <p:nvPr/>
          </p:nvSpPr>
          <p:spPr bwMode="auto">
            <a:xfrm flipV="1">
              <a:off x="5575304" y="2996951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1"/>
            <p:cNvSpPr>
              <a:spLocks noChangeShapeType="1"/>
            </p:cNvSpPr>
            <p:nvPr/>
          </p:nvSpPr>
          <p:spPr bwMode="auto">
            <a:xfrm>
              <a:off x="5575304" y="3212976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2"/>
            <p:cNvSpPr>
              <a:spLocks noChangeShapeType="1"/>
            </p:cNvSpPr>
            <p:nvPr/>
          </p:nvSpPr>
          <p:spPr bwMode="auto">
            <a:xfrm>
              <a:off x="5796136" y="2996057"/>
              <a:ext cx="1375631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3"/>
            <p:cNvSpPr>
              <a:spLocks noChangeShapeType="1"/>
            </p:cNvSpPr>
            <p:nvPr/>
          </p:nvSpPr>
          <p:spPr bwMode="auto">
            <a:xfrm>
              <a:off x="5796137" y="3212976"/>
              <a:ext cx="137563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4"/>
            <p:cNvSpPr>
              <a:spLocks noChangeShapeType="1"/>
            </p:cNvSpPr>
            <p:nvPr/>
          </p:nvSpPr>
          <p:spPr bwMode="auto">
            <a:xfrm>
              <a:off x="5575301" y="3996151"/>
              <a:ext cx="1156939" cy="44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5"/>
            <p:cNvSpPr>
              <a:spLocks noChangeShapeType="1"/>
            </p:cNvSpPr>
            <p:nvPr/>
          </p:nvSpPr>
          <p:spPr bwMode="auto">
            <a:xfrm flipV="1">
              <a:off x="6805191" y="3890679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6"/>
            <p:cNvSpPr>
              <a:spLocks noChangeShapeType="1"/>
            </p:cNvSpPr>
            <p:nvPr/>
          </p:nvSpPr>
          <p:spPr bwMode="auto">
            <a:xfrm flipV="1">
              <a:off x="6805191" y="4106703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7"/>
            <p:cNvSpPr>
              <a:spLocks noChangeShapeType="1"/>
            </p:cNvSpPr>
            <p:nvPr/>
          </p:nvSpPr>
          <p:spPr bwMode="auto">
            <a:xfrm>
              <a:off x="6732240" y="3998630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8"/>
            <p:cNvSpPr>
              <a:spLocks noChangeShapeType="1"/>
            </p:cNvSpPr>
            <p:nvPr/>
          </p:nvSpPr>
          <p:spPr bwMode="auto">
            <a:xfrm flipV="1">
              <a:off x="6732240" y="389067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85"/>
            <p:cNvSpPr>
              <a:spLocks noChangeShapeType="1"/>
            </p:cNvSpPr>
            <p:nvPr/>
          </p:nvSpPr>
          <p:spPr bwMode="auto">
            <a:xfrm>
              <a:off x="7308304" y="2996057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86"/>
            <p:cNvSpPr>
              <a:spLocks noChangeShapeType="1"/>
            </p:cNvSpPr>
            <p:nvPr/>
          </p:nvSpPr>
          <p:spPr bwMode="auto">
            <a:xfrm flipV="1">
              <a:off x="7308304" y="3212752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87"/>
            <p:cNvSpPr>
              <a:spLocks noChangeShapeType="1"/>
            </p:cNvSpPr>
            <p:nvPr/>
          </p:nvSpPr>
          <p:spPr bwMode="auto">
            <a:xfrm>
              <a:off x="7236296" y="3995457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88"/>
            <p:cNvSpPr txBox="1">
              <a:spLocks noChangeArrowheads="1"/>
            </p:cNvSpPr>
            <p:nvPr/>
          </p:nvSpPr>
          <p:spPr bwMode="auto">
            <a:xfrm>
              <a:off x="5000629" y="2991497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5" name="Text Box 89"/>
            <p:cNvSpPr txBox="1">
              <a:spLocks noChangeArrowheads="1"/>
            </p:cNvSpPr>
            <p:nvPr/>
          </p:nvSpPr>
          <p:spPr bwMode="auto">
            <a:xfrm>
              <a:off x="5000629" y="3890679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56" name="Line 90"/>
            <p:cNvSpPr>
              <a:spLocks noChangeShapeType="1"/>
            </p:cNvSpPr>
            <p:nvPr/>
          </p:nvSpPr>
          <p:spPr bwMode="auto">
            <a:xfrm>
              <a:off x="6080130" y="3284983"/>
              <a:ext cx="1081088" cy="431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95"/>
            <p:cNvSpPr>
              <a:spLocks noChangeShapeType="1"/>
            </p:cNvSpPr>
            <p:nvPr/>
          </p:nvSpPr>
          <p:spPr bwMode="auto">
            <a:xfrm>
              <a:off x="5724128" y="2997622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98"/>
            <p:cNvSpPr>
              <a:spLocks noChangeShapeType="1"/>
            </p:cNvSpPr>
            <p:nvPr/>
          </p:nvSpPr>
          <p:spPr bwMode="auto">
            <a:xfrm>
              <a:off x="5653262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99"/>
            <p:cNvSpPr>
              <a:spLocks noChangeShapeType="1"/>
            </p:cNvSpPr>
            <p:nvPr/>
          </p:nvSpPr>
          <p:spPr bwMode="auto">
            <a:xfrm flipV="1">
              <a:off x="5653261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 flipH="1">
              <a:off x="7231808" y="2997621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09"/>
            <p:cNvSpPr>
              <a:spLocks noChangeShapeType="1"/>
            </p:cNvSpPr>
            <p:nvPr/>
          </p:nvSpPr>
          <p:spPr bwMode="auto">
            <a:xfrm flipH="1">
              <a:off x="5938702" y="3213397"/>
              <a:ext cx="1449" cy="893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10"/>
            <p:cNvSpPr>
              <a:spLocks noChangeShapeType="1"/>
            </p:cNvSpPr>
            <p:nvPr/>
          </p:nvSpPr>
          <p:spPr bwMode="auto">
            <a:xfrm>
              <a:off x="6876256" y="3531061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11"/>
            <p:cNvSpPr txBox="1">
              <a:spLocks noChangeArrowheads="1"/>
            </p:cNvSpPr>
            <p:nvPr/>
          </p:nvSpPr>
          <p:spPr bwMode="auto">
            <a:xfrm>
              <a:off x="6156176" y="3501008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等待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164" name="Line 112"/>
            <p:cNvSpPr>
              <a:spLocks noChangeShapeType="1"/>
            </p:cNvSpPr>
            <p:nvPr/>
          </p:nvSpPr>
          <p:spPr bwMode="auto">
            <a:xfrm>
              <a:off x="6620674" y="3674655"/>
              <a:ext cx="2554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13"/>
            <p:cNvSpPr>
              <a:spLocks noChangeShapeType="1"/>
            </p:cNvSpPr>
            <p:nvPr/>
          </p:nvSpPr>
          <p:spPr bwMode="auto">
            <a:xfrm flipH="1">
              <a:off x="5940153" y="3674655"/>
              <a:ext cx="2160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14"/>
            <p:cNvSpPr txBox="1">
              <a:spLocks noChangeArrowheads="1"/>
            </p:cNvSpPr>
            <p:nvPr/>
          </p:nvSpPr>
          <p:spPr bwMode="auto">
            <a:xfrm>
              <a:off x="5000629" y="3602647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Line 115"/>
            <p:cNvSpPr>
              <a:spLocks noChangeShapeType="1"/>
            </p:cNvSpPr>
            <p:nvPr/>
          </p:nvSpPr>
          <p:spPr bwMode="auto">
            <a:xfrm>
              <a:off x="6876256" y="3602647"/>
              <a:ext cx="21602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16"/>
            <p:cNvSpPr>
              <a:spLocks noChangeShapeType="1"/>
            </p:cNvSpPr>
            <p:nvPr/>
          </p:nvSpPr>
          <p:spPr bwMode="auto">
            <a:xfrm flipV="1">
              <a:off x="6080129" y="3818547"/>
              <a:ext cx="653251" cy="27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117"/>
            <p:cNvSpPr>
              <a:spLocks noChangeShapeType="1"/>
            </p:cNvSpPr>
            <p:nvPr/>
          </p:nvSpPr>
          <p:spPr bwMode="auto">
            <a:xfrm flipH="1" flipV="1">
              <a:off x="7092280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18"/>
            <p:cNvSpPr>
              <a:spLocks noChangeShapeType="1"/>
            </p:cNvSpPr>
            <p:nvPr/>
          </p:nvSpPr>
          <p:spPr bwMode="auto">
            <a:xfrm flipV="1">
              <a:off x="6733381" y="3602647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19"/>
            <p:cNvSpPr>
              <a:spLocks noChangeShapeType="1"/>
            </p:cNvSpPr>
            <p:nvPr/>
          </p:nvSpPr>
          <p:spPr bwMode="auto">
            <a:xfrm flipV="1">
              <a:off x="7236296" y="3818546"/>
              <a:ext cx="181162" cy="123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5004048" y="3284984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3" name="Line 106"/>
            <p:cNvSpPr>
              <a:spLocks noChangeShapeType="1"/>
            </p:cNvSpPr>
            <p:nvPr/>
          </p:nvSpPr>
          <p:spPr bwMode="auto">
            <a:xfrm flipV="1">
              <a:off x="5940152" y="3284984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4"/>
            <p:cNvSpPr>
              <a:spLocks noChangeShapeType="1"/>
            </p:cNvSpPr>
            <p:nvPr/>
          </p:nvSpPr>
          <p:spPr bwMode="auto">
            <a:xfrm flipV="1">
              <a:off x="5575303" y="3501008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06"/>
            <p:cNvSpPr>
              <a:spLocks noChangeShapeType="1"/>
            </p:cNvSpPr>
            <p:nvPr/>
          </p:nvSpPr>
          <p:spPr bwMode="auto">
            <a:xfrm flipH="1" flipV="1">
              <a:off x="7155312" y="328929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4"/>
            <p:cNvSpPr>
              <a:spLocks noChangeShapeType="1"/>
            </p:cNvSpPr>
            <p:nvPr/>
          </p:nvSpPr>
          <p:spPr bwMode="auto">
            <a:xfrm flipV="1">
              <a:off x="7309446" y="3501008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15"/>
            <p:cNvSpPr>
              <a:spLocks noChangeShapeType="1"/>
            </p:cNvSpPr>
            <p:nvPr/>
          </p:nvSpPr>
          <p:spPr bwMode="auto">
            <a:xfrm>
              <a:off x="5575302" y="3602647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17"/>
            <p:cNvSpPr>
              <a:spLocks noChangeShapeType="1"/>
            </p:cNvSpPr>
            <p:nvPr/>
          </p:nvSpPr>
          <p:spPr bwMode="auto">
            <a:xfrm flipH="1" flipV="1">
              <a:off x="5932193" y="3602647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7"/>
            <p:cNvSpPr>
              <a:spLocks noChangeShapeType="1"/>
            </p:cNvSpPr>
            <p:nvPr/>
          </p:nvSpPr>
          <p:spPr bwMode="auto">
            <a:xfrm>
              <a:off x="7164288" y="389067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8"/>
            <p:cNvSpPr>
              <a:spLocks noChangeShapeType="1"/>
            </p:cNvSpPr>
            <p:nvPr/>
          </p:nvSpPr>
          <p:spPr bwMode="auto">
            <a:xfrm flipV="1">
              <a:off x="7171766" y="3999369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98"/>
            <p:cNvSpPr>
              <a:spLocks noChangeShapeType="1"/>
            </p:cNvSpPr>
            <p:nvPr/>
          </p:nvSpPr>
          <p:spPr bwMode="auto">
            <a:xfrm>
              <a:off x="7169568" y="2996953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99"/>
            <p:cNvSpPr>
              <a:spLocks noChangeShapeType="1"/>
            </p:cNvSpPr>
            <p:nvPr/>
          </p:nvSpPr>
          <p:spPr bwMode="auto">
            <a:xfrm flipV="1">
              <a:off x="7169567" y="2996952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7" grpId="0"/>
      <p:bldP spid="68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FA35-F252-42C7-B462-8053691D7E50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 smtClean="0">
                <a:latin typeface="黑体" pitchFamily="2" charset="-122"/>
                <a:ea typeface="黑体" pitchFamily="2" charset="-122"/>
              </a:rPr>
              <a:t>第六章  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36912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部件输出端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共用</a:t>
            </a:r>
            <a:r>
              <a:rPr lang="zh-CN" altLang="en-US" b="1" dirty="0" smtClean="0">
                <a:latin typeface="宋体" pitchFamily="2" charset="-122"/>
              </a:rPr>
              <a:t>信号线时，通过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三态门</a:t>
            </a:r>
            <a:r>
              <a:rPr lang="zh-CN" altLang="en-US" b="1" dirty="0" smtClean="0">
                <a:latin typeface="宋体" pitchFamily="2" charset="-122"/>
              </a:rPr>
              <a:t>连接到总线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发送可控制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 smtClean="0">
                <a:latin typeface="宋体" pitchFamily="2" charset="-122"/>
              </a:rPr>
              <a:t>总线结构、点点结构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61209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r>
              <a:rPr lang="zh-CN" altLang="en-US" sz="2200" b="1" dirty="0" smtClean="0">
                <a:latin typeface="宋体" pitchFamily="2" charset="-122"/>
              </a:rPr>
              <a:t>通过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同一信号线</a:t>
            </a:r>
            <a:r>
              <a:rPr lang="zh-CN" altLang="en-US" sz="2200" b="1" dirty="0" smtClean="0">
                <a:latin typeface="宋体" pitchFamily="2" charset="-122"/>
              </a:rPr>
              <a:t>连接其他部件输入端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*结构分类：</a:t>
            </a:r>
            <a:r>
              <a:rPr lang="zh-CN" altLang="en-US" b="1" dirty="0" smtClean="0">
                <a:latin typeface="宋体" pitchFamily="2" charset="-122"/>
              </a:rPr>
              <a:t>单总线结构、双总线结构等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933052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部件输入端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时，增设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锁存器</a:t>
            </a:r>
            <a:r>
              <a:rPr lang="zh-CN" altLang="en-US" b="1" dirty="0" smtClean="0">
                <a:latin typeface="宋体" pitchFamily="2" charset="-122"/>
              </a:rPr>
              <a:t>，或增加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总线数量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分时接收</a:t>
            </a:r>
            <a:r>
              <a:rPr lang="en-US" altLang="zh-CN" sz="1800" b="1" dirty="0" smtClean="0">
                <a:latin typeface="宋体" pitchFamily="2" charset="-122"/>
              </a:rPr>
              <a:t>)        (</a:t>
            </a:r>
            <a:r>
              <a:rPr lang="zh-CN" altLang="en-US" sz="1800" b="1" dirty="0" smtClean="0">
                <a:latin typeface="宋体" pitchFamily="2" charset="-122"/>
              </a:rPr>
              <a:t>无冲突接收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 Box 15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 smtClean="0">
                <a:latin typeface="宋体" pitchFamily="2" charset="-122"/>
              </a:rPr>
              <a:t>只能</a:t>
            </a:r>
            <a:r>
              <a:rPr lang="zh-CN" altLang="en-US" b="1" dirty="0">
                <a:latin typeface="宋体" pitchFamily="2" charset="-122"/>
              </a:rPr>
              <a:t>同时实现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或几个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数据传送</a:t>
            </a:r>
            <a:endParaRPr lang="zh-CN" altLang="en-US" b="1" dirty="0">
              <a:latin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940152" y="4383175"/>
            <a:ext cx="1800200" cy="557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4572124" y="2603004"/>
            <a:ext cx="3168228" cy="14339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29548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的单总线结构数据通路示例：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337905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为什么只有一个读端口？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92494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输出端增设三态门，输入端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直连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386104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个锁存器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所有入端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出端只能有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个直连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9512" y="4437112"/>
            <a:ext cx="88569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为什么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要设置锁存器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或寄存器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Z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7030A0"/>
                </a:solidFill>
                <a:latin typeface="宋体" pitchFamily="2" charset="-122"/>
              </a:rPr>
              <a:t>                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ALU</a:t>
            </a:r>
            <a:r>
              <a:rPr lang="zh-CN" altLang="zh-CN" sz="1400" b="1" dirty="0">
                <a:solidFill>
                  <a:srgbClr val="7030A0"/>
                </a:solidFill>
              </a:rPr>
              <a:t>入端、出端的</a:t>
            </a:r>
            <a:r>
              <a:rPr lang="zh-CN" altLang="zh-CN" sz="1400" b="1" u="sng" dirty="0">
                <a:solidFill>
                  <a:srgbClr val="7030A0"/>
                </a:solidFill>
              </a:rPr>
              <a:t>传送操作存在冲突</a:t>
            </a:r>
            <a:r>
              <a:rPr lang="zh-CN" altLang="zh-CN" sz="1400" b="1" dirty="0">
                <a:solidFill>
                  <a:srgbClr val="7030A0"/>
                </a:solidFill>
              </a:rPr>
              <a:t>。</a:t>
            </a:r>
            <a:endParaRPr lang="en-US" altLang="zh-CN" sz="1400" b="1" dirty="0" smtClean="0">
              <a:solidFill>
                <a:srgbClr val="7030A0"/>
              </a:solidFill>
              <a:latin typeface="宋体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25126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为什么</a:t>
            </a:r>
            <a:r>
              <a:rPr lang="en-US" altLang="zh-CN" b="1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latin typeface="宋体" pitchFamily="2" charset="-122"/>
              </a:rPr>
              <a:t>输出端、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输出端不设置三态门？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99593" y="907479"/>
            <a:ext cx="7920879" cy="1945457"/>
            <a:chOff x="323529" y="3501008"/>
            <a:chExt cx="7920879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265872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点点结构数据通路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*连接方式：</a:t>
            </a:r>
            <a:r>
              <a:rPr lang="zh-CN" altLang="en-US" b="1" dirty="0" smtClean="0">
                <a:latin typeface="宋体" pitchFamily="2" charset="-122"/>
              </a:rPr>
              <a:t>部件输入端通过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不同信号线</a:t>
            </a:r>
            <a:r>
              <a:rPr lang="zh-CN" altLang="en-US" b="1" dirty="0" smtClean="0">
                <a:latin typeface="宋体" pitchFamily="2" charset="-122"/>
              </a:rPr>
              <a:t>连接其他部件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输出端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150"/>
          <p:cNvSpPr txBox="1">
            <a:spLocks noChangeArrowheads="1"/>
          </p:cNvSpPr>
          <p:nvPr/>
        </p:nvSpPr>
        <p:spPr bwMode="auto">
          <a:xfrm>
            <a:off x="179388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数据传送特性：</a:t>
            </a:r>
            <a:r>
              <a:rPr lang="zh-CN" altLang="en-US" b="1" dirty="0" smtClean="0">
                <a:latin typeface="宋体" pitchFamily="2" charset="-122"/>
              </a:rPr>
              <a:t>可</a:t>
            </a:r>
            <a:r>
              <a:rPr lang="zh-CN" altLang="en-US" b="1" dirty="0">
                <a:latin typeface="宋体" pitchFamily="2" charset="-122"/>
              </a:rPr>
              <a:t>同时实现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每个输入端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的数据传送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2102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*部件互连方法：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latin typeface="宋体" pitchFamily="2" charset="-122"/>
              </a:rPr>
              <a:t>输出端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，输入端增设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多路选择器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的点点结构数据通路示例：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077633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spc="-100" dirty="0" smtClean="0">
                <a:latin typeface="宋体" pitchFamily="2" charset="-122"/>
              </a:rPr>
              <a:t>总线结构互连简单、分时传送、多周期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；</a:t>
            </a:r>
            <a:endParaRPr lang="en-US" altLang="zh-CN" sz="2200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</a:t>
            </a:r>
            <a:r>
              <a:rPr lang="en-US" altLang="zh-CN" sz="2200" b="1" baseline="-25000" dirty="0" smtClean="0">
                <a:latin typeface="宋体" pitchFamily="2" charset="-122"/>
              </a:rPr>
              <a:t> </a:t>
            </a:r>
            <a:r>
              <a:rPr lang="zh-CN" altLang="en-US" sz="2200" b="1" spc="-100" dirty="0" smtClean="0">
                <a:latin typeface="宋体" pitchFamily="2" charset="-122"/>
              </a:rPr>
              <a:t>点点结构互连复杂、同时传送、可单周期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555807"/>
            <a:ext cx="8856984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只有一个读端口，通路应如何改变？ </a:t>
            </a:r>
            <a:r>
              <a:rPr lang="en-US" altLang="zh-CN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ALU</a:t>
            </a:r>
            <a:r>
              <a:rPr lang="zh-CN" altLang="en-US" sz="16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增设锁存器</a:t>
            </a:r>
            <a:endParaRPr lang="en-US" altLang="zh-CN" sz="1600" b="1" dirty="0" smtClean="0">
              <a:solidFill>
                <a:schemeClr val="bg1">
                  <a:lumMod val="65000"/>
                </a:schemeClr>
              </a:solidFill>
              <a:latin typeface="宋体" pitchFamily="2" charset="-122"/>
            </a:endParaRP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780928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、数据通路的微操作及其控制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内部的原子</a:t>
            </a:r>
            <a:r>
              <a:rPr lang="en-US" altLang="zh-CN" sz="1600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600" b="1" dirty="0" smtClean="0">
                <a:solidFill>
                  <a:schemeClr val="accent2"/>
                </a:solidFill>
                <a:latin typeface="宋体" pitchFamily="2" charset="-122"/>
              </a:rPr>
              <a:t>基本部件</a:t>
            </a:r>
            <a:r>
              <a:rPr lang="en-US" altLang="zh-CN" sz="16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的部件控制信号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序列的时序信号</a:t>
            </a:r>
            <a:r>
              <a:rPr lang="en-US" altLang="zh-CN" sz="2000" b="1" dirty="0" smtClean="0">
                <a:latin typeface="宋体" pitchFamily="2" charset="-122"/>
              </a:rPr>
              <a:t>(1</a:t>
            </a:r>
            <a:r>
              <a:rPr lang="zh-CN" altLang="en-US" sz="2000" b="1" dirty="0" smtClean="0">
                <a:latin typeface="宋体" pitchFamily="2" charset="-122"/>
              </a:rPr>
              <a:t>个节拍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的特性：</a:t>
            </a:r>
            <a:r>
              <a:rPr lang="zh-CN" altLang="en-US" b="1" dirty="0" smtClean="0">
                <a:latin typeface="宋体" pitchFamily="2" charset="-122"/>
              </a:rPr>
              <a:t>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目的数据在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 smtClean="0">
                <a:latin typeface="宋体" pitchFamily="2" charset="-122"/>
              </a:rPr>
              <a:t>中，原子操作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7013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的类型：</a:t>
            </a:r>
            <a:r>
              <a:rPr lang="zh-CN" altLang="en-US" b="1" dirty="0" smtClean="0">
                <a:latin typeface="宋体" pitchFamily="2" charset="-122"/>
              </a:rPr>
              <a:t>基本操作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、特殊操作</a:t>
            </a:r>
            <a:r>
              <a:rPr lang="en-US" altLang="zh-CN" sz="2000" b="1" dirty="0" smtClean="0">
                <a:latin typeface="宋体" pitchFamily="2" charset="-122"/>
              </a:rPr>
              <a:t>(PC</a:t>
            </a:r>
            <a:r>
              <a:rPr lang="zh-CN" altLang="en-US" sz="2000" b="1" dirty="0" smtClean="0">
                <a:latin typeface="宋体" pitchFamily="2" charset="-122"/>
              </a:rPr>
              <a:t>增量、置位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复位等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3" y="3206293"/>
            <a:ext cx="705633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*操作功能：</a:t>
            </a:r>
            <a:r>
              <a:rPr lang="en-US" altLang="zh-CN" b="1" dirty="0" smtClean="0">
                <a:latin typeface="宋体" pitchFamily="2" charset="-122"/>
              </a:rPr>
              <a:t>Ry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Rx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总线结构、点点结构有所不同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78868" y="4653136"/>
            <a:ext cx="2457028" cy="1234033"/>
            <a:chOff x="467544" y="3419101"/>
            <a:chExt cx="2457028" cy="1234033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76300" y="386015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467544" y="3429000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620316" y="3429000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连接符 12"/>
            <p:cNvCxnSpPr>
              <a:stCxn id="14" idx="0"/>
            </p:cNvCxnSpPr>
            <p:nvPr/>
          </p:nvCxnSpPr>
          <p:spPr bwMode="auto">
            <a:xfrm flipV="1">
              <a:off x="908348" y="3419101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等腰三角形 13"/>
            <p:cNvSpPr/>
            <p:nvPr/>
          </p:nvSpPr>
          <p:spPr bwMode="auto">
            <a:xfrm>
              <a:off x="854342" y="3573016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908348" y="3717925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H="1">
              <a:off x="944199" y="3645024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60529" y="3565387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flipV="1">
              <a:off x="620316" y="414908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97632" y="4356272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06943" y="387005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1850959" y="3438899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3" idx="0"/>
            </p:cNvCxnSpPr>
            <p:nvPr/>
          </p:nvCxnSpPr>
          <p:spPr bwMode="auto">
            <a:xfrm flipV="1">
              <a:off x="2138991" y="3429000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等腰三角形 22"/>
            <p:cNvSpPr/>
            <p:nvPr/>
          </p:nvSpPr>
          <p:spPr bwMode="auto">
            <a:xfrm>
              <a:off x="2084985" y="3582915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138991" y="3727824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2174842" y="3654923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391172" y="3575286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850959" y="4158979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728275" y="4366171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67914" y="4653136"/>
            <a:ext cx="2604286" cy="1224134"/>
            <a:chOff x="3284612" y="3429000"/>
            <a:chExt cx="2604286" cy="1224134"/>
          </a:xfrm>
        </p:grpSpPr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5096810" y="37881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>
              <a:stCxn id="30" idx="3"/>
            </p:cNvCxnSpPr>
            <p:nvPr/>
          </p:nvCxnSpPr>
          <p:spPr bwMode="auto">
            <a:xfrm>
              <a:off x="5672874" y="3932610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16200000">
              <a:off x="4337360" y="3748774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4809672" y="3932609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240138" y="3645024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232714" y="4123241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088698" y="3861048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088698" y="4123241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3512634" y="411396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>
              <a:endCxn id="38" idx="1"/>
            </p:cNvCxnSpPr>
            <p:nvPr/>
          </p:nvCxnSpPr>
          <p:spPr bwMode="auto">
            <a:xfrm>
              <a:off x="3284612" y="425842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088698" y="3536892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232714" y="364502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4232714" y="3933056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512634" y="37170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296610" y="3861048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3584642" y="3429000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baseline="-18000" dirty="0" smtClean="0">
                  <a:latin typeface="宋体" pitchFamily="2" charset="-122"/>
                </a:rPr>
                <a:t>…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686094" y="4221088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4563410" y="4428280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406174" y="4077072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5283490" y="4284264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0601" y="4620511"/>
            <a:ext cx="2421879" cy="1256761"/>
            <a:chOff x="6110561" y="3468383"/>
            <a:chExt cx="2421879" cy="1256761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6326585" y="4073947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6326585" y="3773860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191714" y="4519019"/>
              <a:ext cx="1124256" cy="206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输出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写入</a:t>
              </a:r>
              <a:endParaRPr lang="zh-CN" altLang="en-US" sz="1800" b="1" baseline="-18000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6110561" y="3468383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数据线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5" name="AutoShape 311"/>
            <p:cNvSpPr>
              <a:spLocks noChangeArrowheads="1"/>
            </p:cNvSpPr>
            <p:nvPr/>
          </p:nvSpPr>
          <p:spPr bwMode="auto">
            <a:xfrm>
              <a:off x="7092280" y="3501010"/>
              <a:ext cx="1295400" cy="288032"/>
            </a:xfrm>
            <a:prstGeom prst="hexagon">
              <a:avLst>
                <a:gd name="adj" fmla="val 38121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V="1">
              <a:off x="7092280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947818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7092281" y="3861049"/>
              <a:ext cx="129539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8387978" y="3861049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8387532" y="4073947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739906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947818" y="4362871"/>
              <a:ext cx="792162" cy="22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8388424" y="4149081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387978" y="4361979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738393" y="4149081"/>
              <a:ext cx="64884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 flipV="1">
              <a:off x="7091835" y="4437113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 flipV="1">
              <a:off x="7739906" y="4437113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8387233" y="4437113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947818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387532" y="3645025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2065870" y="5899338"/>
            <a:ext cx="64665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 或</a:t>
            </a:r>
            <a:r>
              <a:rPr lang="en-US" altLang="zh-CN" b="1" dirty="0" err="1">
                <a:latin typeface="宋体" pitchFamily="2" charset="-122"/>
              </a:rPr>
              <a:t>Ry</a:t>
            </a:r>
            <a:r>
              <a:rPr lang="en-US" altLang="zh-CN" b="1" baseline="-18000" dirty="0" err="1">
                <a:latin typeface="宋体" pitchFamily="2" charset="-122"/>
              </a:rPr>
              <a:t>sel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 电位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脉冲制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87130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读、存储器写</a:t>
            </a:r>
            <a:r>
              <a:rPr lang="en-US" altLang="zh-CN" dirty="0" err="1">
                <a:solidFill>
                  <a:srgbClr val="FF3399"/>
                </a:solidFill>
              </a:rPr>
              <a:t>μ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en-US" altLang="zh-CN" b="1" dirty="0">
                <a:latin typeface="宋体" pitchFamily="2" charset="-122"/>
              </a:rPr>
              <a:t>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异步控制方式有所不同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179512" y="4221088"/>
            <a:ext cx="8785225" cy="7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等着</a:t>
            </a:r>
            <a:r>
              <a:rPr lang="zh-CN" altLang="en-US" sz="2200" b="1" spc="-100" dirty="0" smtClean="0">
                <a:latin typeface="宋体" pitchFamily="2" charset="-122"/>
              </a:rPr>
              <a:t>写</a:t>
            </a:r>
            <a:r>
              <a:rPr lang="en-US" altLang="zh-CN" sz="2200" b="1" spc="-100" dirty="0" smtClean="0">
                <a:latin typeface="宋体" pitchFamily="2" charset="-122"/>
              </a:rPr>
              <a:t>MDR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由</a:t>
            </a:r>
            <a:r>
              <a:rPr lang="en-US" altLang="zh-CN" sz="1800" b="1" spc="-100" dirty="0" err="1" smtClean="0">
                <a:latin typeface="宋体" pitchFamily="2" charset="-122"/>
              </a:rPr>
              <a:t>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spc="-100" dirty="0" smtClean="0">
                <a:latin typeface="宋体" pitchFamily="2" charset="-122"/>
              </a:rPr>
              <a:t>CPU</a:t>
            </a:r>
            <a:r>
              <a:rPr lang="zh-CN" altLang="en-US" sz="2200" b="1" spc="-100" dirty="0" smtClean="0">
                <a:latin typeface="宋体" pitchFamily="2" charset="-122"/>
              </a:rPr>
              <a:t>需等待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用</a:t>
            </a:r>
            <a:r>
              <a:rPr lang="en-US" altLang="zh-CN" sz="1800" b="1" spc="-100" dirty="0" smtClean="0">
                <a:latin typeface="宋体" pitchFamily="2" charset="-122"/>
              </a:rPr>
              <a:t>WMFC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</a:t>
            </a:r>
            <a:r>
              <a:rPr lang="zh-CN" altLang="en-US" sz="1800" b="1" dirty="0" smtClean="0">
                <a:latin typeface="宋体" pitchFamily="2" charset="-122"/>
              </a:rPr>
              <a:t>指令执行过程的其他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无需等待┴→───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439" name="Text Box 5"/>
          <p:cNvSpPr txBox="1">
            <a:spLocks noChangeArrowheads="1"/>
          </p:cNvSpPr>
          <p:nvPr/>
        </p:nvSpPr>
        <p:spPr bwMode="auto">
          <a:xfrm>
            <a:off x="179512" y="37637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个时钟后写</a:t>
            </a:r>
            <a:r>
              <a:rPr lang="en-US" altLang="zh-CN" sz="2200" b="1" dirty="0" smtClean="0">
                <a:latin typeface="宋体" pitchFamily="2" charset="-122"/>
              </a:rPr>
              <a:t>MDR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用</a:t>
            </a:r>
            <a:r>
              <a:rPr lang="en-US" altLang="zh-CN" sz="1800" b="1" dirty="0" err="1" smtClean="0">
                <a:solidFill>
                  <a:srgbClr val="000099"/>
                </a:solidFill>
                <a:latin typeface="宋体" pitchFamily="2" charset="-122"/>
              </a:rPr>
              <a:t>MDR</a:t>
            </a:r>
            <a:r>
              <a:rPr lang="en-US" altLang="zh-CN" sz="1800" b="1" baseline="-18000" dirty="0" err="1" smtClean="0">
                <a:solidFill>
                  <a:srgbClr val="000099"/>
                </a:solidFill>
                <a:latin typeface="宋体" pitchFamily="2" charset="-122"/>
              </a:rPr>
              <a:t>inB</a:t>
            </a:r>
            <a:r>
              <a:rPr lang="zh-CN" altLang="en-US" sz="1800" b="1" dirty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zh-CN" altLang="en-US" sz="2200" b="1" spc="-100" dirty="0" smtClean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无需</a:t>
            </a:r>
            <a:r>
              <a:rPr lang="zh-CN" altLang="en-US" sz="2200" b="1" dirty="0" smtClean="0">
                <a:latin typeface="宋体" pitchFamily="2" charset="-122"/>
              </a:rPr>
              <a:t>等待</a:t>
            </a:r>
            <a:endParaRPr lang="en-US" altLang="zh-CN" sz="2200" b="1" dirty="0">
              <a:latin typeface="宋体" pitchFamily="2" charset="-122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4932040" y="1844824"/>
            <a:ext cx="3888432" cy="1871139"/>
            <a:chOff x="899592" y="1829058"/>
            <a:chExt cx="3888432" cy="1871139"/>
          </a:xfrm>
        </p:grpSpPr>
        <p:sp>
          <p:nvSpPr>
            <p:cNvPr id="290" name="Text Box 18"/>
            <p:cNvSpPr txBox="1">
              <a:spLocks noChangeArrowheads="1"/>
            </p:cNvSpPr>
            <p:nvPr/>
          </p:nvSpPr>
          <p:spPr bwMode="auto">
            <a:xfrm>
              <a:off x="2131914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1" name="Text Box 18"/>
            <p:cNvSpPr txBox="1">
              <a:spLocks noChangeArrowheads="1"/>
            </p:cNvSpPr>
            <p:nvPr/>
          </p:nvSpPr>
          <p:spPr bwMode="auto">
            <a:xfrm>
              <a:off x="1196008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1196008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3" name="Text Box 23"/>
            <p:cNvSpPr txBox="1">
              <a:spLocks noChangeArrowheads="1"/>
            </p:cNvSpPr>
            <p:nvPr/>
          </p:nvSpPr>
          <p:spPr bwMode="auto">
            <a:xfrm>
              <a:off x="3419674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4" name="Text Box 18"/>
            <p:cNvSpPr txBox="1">
              <a:spLocks noChangeArrowheads="1"/>
            </p:cNvSpPr>
            <p:nvPr/>
          </p:nvSpPr>
          <p:spPr bwMode="auto">
            <a:xfrm>
              <a:off x="1835696" y="2980293"/>
              <a:ext cx="1944216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3" name="直接连接符 232"/>
            <p:cNvCxnSpPr>
              <a:stCxn id="211" idx="3"/>
            </p:cNvCxnSpPr>
            <p:nvPr/>
          </p:nvCxnSpPr>
          <p:spPr bwMode="auto">
            <a:xfrm>
              <a:off x="1772072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772270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5" name="直接连接符 234"/>
            <p:cNvCxnSpPr>
              <a:stCxn id="249" idx="2"/>
            </p:cNvCxnSpPr>
            <p:nvPr/>
          </p:nvCxnSpPr>
          <p:spPr bwMode="auto">
            <a:xfrm rot="5400000">
              <a:off x="2006203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>
              <a:off x="912168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899592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899592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2132112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异步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flipV="1">
              <a:off x="1331640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1" name="Text Box 18"/>
            <p:cNvSpPr txBox="1">
              <a:spLocks noChangeArrowheads="1"/>
            </p:cNvSpPr>
            <p:nvPr/>
          </p:nvSpPr>
          <p:spPr bwMode="auto">
            <a:xfrm>
              <a:off x="1043608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54" name="直接连接符 253"/>
            <p:cNvCxnSpPr/>
            <p:nvPr/>
          </p:nvCxnSpPr>
          <p:spPr bwMode="auto">
            <a:xfrm flipV="1">
              <a:off x="1331640" y="2699826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 flipH="1">
              <a:off x="2780183" y="2339784"/>
              <a:ext cx="2" cy="64140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67" name="直接连接符 266"/>
            <p:cNvCxnSpPr/>
            <p:nvPr/>
          </p:nvCxnSpPr>
          <p:spPr bwMode="auto">
            <a:xfrm>
              <a:off x="2924398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9" name="直接连接符 268"/>
            <p:cNvCxnSpPr/>
            <p:nvPr/>
          </p:nvCxnSpPr>
          <p:spPr bwMode="auto">
            <a:xfrm flipH="1">
              <a:off x="2924200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4" name="直接连接符 273"/>
            <p:cNvCxnSpPr/>
            <p:nvPr/>
          </p:nvCxnSpPr>
          <p:spPr bwMode="auto">
            <a:xfrm flipV="1">
              <a:off x="2780183" y="3269218"/>
              <a:ext cx="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6" name="Text Box 18"/>
            <p:cNvSpPr txBox="1">
              <a:spLocks noChangeArrowheads="1"/>
            </p:cNvSpPr>
            <p:nvPr/>
          </p:nvSpPr>
          <p:spPr bwMode="auto">
            <a:xfrm>
              <a:off x="2492152" y="3485242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77" name="直接连接符 276"/>
            <p:cNvCxnSpPr/>
            <p:nvPr/>
          </p:nvCxnSpPr>
          <p:spPr bwMode="auto">
            <a:xfrm flipV="1">
              <a:off x="3851920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78" name="Text Box 18"/>
            <p:cNvSpPr txBox="1">
              <a:spLocks noChangeArrowheads="1"/>
            </p:cNvSpPr>
            <p:nvPr/>
          </p:nvSpPr>
          <p:spPr bwMode="auto">
            <a:xfrm>
              <a:off x="3465173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84" name="直接连接符 283"/>
            <p:cNvCxnSpPr/>
            <p:nvPr/>
          </p:nvCxnSpPr>
          <p:spPr bwMode="auto">
            <a:xfrm rot="10800000">
              <a:off x="1636477" y="2694938"/>
              <a:ext cx="1143707" cy="142231"/>
            </a:xfrm>
            <a:prstGeom prst="bentConnector3">
              <a:avLst>
                <a:gd name="adj1" fmla="val 99969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arrow" w="med" len="sm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500190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 flipH="1">
              <a:off x="4500190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4499992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43559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28" name="直接连接符 427"/>
            <p:cNvCxnSpPr/>
            <p:nvPr/>
          </p:nvCxnSpPr>
          <p:spPr bwMode="auto">
            <a:xfrm flipH="1">
              <a:off x="4500191" y="2549138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2" name="直接连接符 431"/>
            <p:cNvCxnSpPr/>
            <p:nvPr/>
          </p:nvCxnSpPr>
          <p:spPr bwMode="auto">
            <a:xfrm flipH="1">
              <a:off x="2780185" y="2549138"/>
              <a:ext cx="639291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35" name="Text Box 18"/>
            <p:cNvSpPr txBox="1">
              <a:spLocks noChangeArrowheads="1"/>
            </p:cNvSpPr>
            <p:nvPr/>
          </p:nvSpPr>
          <p:spPr bwMode="auto">
            <a:xfrm>
              <a:off x="2807804" y="2312794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0" name="等腰三角形 439"/>
            <p:cNvSpPr/>
            <p:nvPr/>
          </p:nvSpPr>
          <p:spPr bwMode="auto">
            <a:xfrm>
              <a:off x="1023104" y="2568060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3" name="直接连接符 442"/>
            <p:cNvCxnSpPr/>
            <p:nvPr/>
          </p:nvCxnSpPr>
          <p:spPr bwMode="auto">
            <a:xfrm flipV="1">
              <a:off x="1077515" y="2655560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268" name="组合 267"/>
          <p:cNvGrpSpPr/>
          <p:nvPr/>
        </p:nvGrpSpPr>
        <p:grpSpPr>
          <a:xfrm>
            <a:off x="755576" y="1844824"/>
            <a:ext cx="3888432" cy="1872208"/>
            <a:chOff x="5004048" y="1829058"/>
            <a:chExt cx="3888432" cy="1872208"/>
          </a:xfrm>
        </p:grpSpPr>
        <p:sp>
          <p:nvSpPr>
            <p:cNvPr id="389" name="Text Box 18"/>
            <p:cNvSpPr txBox="1">
              <a:spLocks noChangeArrowheads="1"/>
            </p:cNvSpPr>
            <p:nvPr/>
          </p:nvSpPr>
          <p:spPr bwMode="auto">
            <a:xfrm>
              <a:off x="6236370" y="1829058"/>
              <a:ext cx="2368078" cy="8640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0" name="Text Box 18"/>
            <p:cNvSpPr txBox="1">
              <a:spLocks noChangeArrowheads="1"/>
            </p:cNvSpPr>
            <p:nvPr/>
          </p:nvSpPr>
          <p:spPr bwMode="auto">
            <a:xfrm>
              <a:off x="5300464" y="18290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1" name="Text Box 18"/>
            <p:cNvSpPr txBox="1">
              <a:spLocks noChangeArrowheads="1"/>
            </p:cNvSpPr>
            <p:nvPr/>
          </p:nvSpPr>
          <p:spPr bwMode="auto">
            <a:xfrm>
              <a:off x="5300464" y="2404229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2" name="Text Box 23"/>
            <p:cNvSpPr txBox="1">
              <a:spLocks noChangeArrowheads="1"/>
            </p:cNvSpPr>
            <p:nvPr/>
          </p:nvSpPr>
          <p:spPr bwMode="auto">
            <a:xfrm>
              <a:off x="7524130" y="1829058"/>
              <a:ext cx="1080318" cy="86320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94" name="直接连接符 393"/>
            <p:cNvCxnSpPr>
              <a:stCxn id="390" idx="3"/>
            </p:cNvCxnSpPr>
            <p:nvPr/>
          </p:nvCxnSpPr>
          <p:spPr bwMode="auto">
            <a:xfrm>
              <a:off x="5876528" y="1973523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直接连接符 233"/>
            <p:cNvCxnSpPr/>
            <p:nvPr/>
          </p:nvCxnSpPr>
          <p:spPr bwMode="auto">
            <a:xfrm flipV="1">
              <a:off x="5876726" y="2332217"/>
              <a:ext cx="503858" cy="144913"/>
            </a:xfrm>
            <a:prstGeom prst="bentConnector3">
              <a:avLst>
                <a:gd name="adj1" fmla="val 99691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直接连接符 234"/>
            <p:cNvCxnSpPr>
              <a:stCxn id="400" idx="2"/>
            </p:cNvCxnSpPr>
            <p:nvPr/>
          </p:nvCxnSpPr>
          <p:spPr bwMode="auto">
            <a:xfrm rot="5400000">
              <a:off x="6110659" y="2099191"/>
              <a:ext cx="288030" cy="7558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直接连接符 396"/>
            <p:cNvCxnSpPr/>
            <p:nvPr/>
          </p:nvCxnSpPr>
          <p:spPr bwMode="auto">
            <a:xfrm>
              <a:off x="5016624" y="1973523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8" name="直接连接符 397"/>
            <p:cNvCxnSpPr/>
            <p:nvPr/>
          </p:nvCxnSpPr>
          <p:spPr bwMode="auto">
            <a:xfrm>
              <a:off x="5004048" y="247713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9" name="直接连接符 398"/>
            <p:cNvCxnSpPr/>
            <p:nvPr/>
          </p:nvCxnSpPr>
          <p:spPr bwMode="auto">
            <a:xfrm flipH="1">
              <a:off x="5004048" y="262114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0" name="Text Box 18"/>
            <p:cNvSpPr txBox="1">
              <a:spLocks noChangeArrowheads="1"/>
            </p:cNvSpPr>
            <p:nvPr/>
          </p:nvSpPr>
          <p:spPr bwMode="auto">
            <a:xfrm>
              <a:off x="6236568" y="1829060"/>
              <a:ext cx="792088" cy="50405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latin typeface="宋体" pitchFamily="2" charset="-122"/>
                </a:rPr>
                <a:t>同步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401" name="直接连接符 400"/>
            <p:cNvCxnSpPr/>
            <p:nvPr/>
          </p:nvCxnSpPr>
          <p:spPr bwMode="auto">
            <a:xfrm flipV="1">
              <a:off x="5436096" y="2114227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02" name="Text Box 18"/>
            <p:cNvSpPr txBox="1">
              <a:spLocks noChangeArrowheads="1"/>
            </p:cNvSpPr>
            <p:nvPr/>
          </p:nvSpPr>
          <p:spPr bwMode="auto">
            <a:xfrm>
              <a:off x="5148064" y="2981186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03" name="直接连接符 402"/>
            <p:cNvCxnSpPr/>
            <p:nvPr/>
          </p:nvCxnSpPr>
          <p:spPr bwMode="auto">
            <a:xfrm flipV="1">
              <a:off x="5436096" y="2693154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>
              <a:off x="7028854" y="1973522"/>
              <a:ext cx="49527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 flipH="1">
              <a:off x="7028656" y="2217823"/>
              <a:ext cx="48709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7956376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0" name="Text Box 18"/>
            <p:cNvSpPr txBox="1">
              <a:spLocks noChangeArrowheads="1"/>
            </p:cNvSpPr>
            <p:nvPr/>
          </p:nvSpPr>
          <p:spPr bwMode="auto">
            <a:xfrm>
              <a:off x="7569629" y="3485242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12" name="直接连接符 411"/>
            <p:cNvCxnSpPr/>
            <p:nvPr/>
          </p:nvCxnSpPr>
          <p:spPr bwMode="auto">
            <a:xfrm>
              <a:off x="8604646" y="19591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H="1">
              <a:off x="8604646" y="2217823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8604448" y="243384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8460432" y="2693155"/>
              <a:ext cx="0" cy="7920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 rot="10800000">
              <a:off x="5796136" y="2693154"/>
              <a:ext cx="1080120" cy="281360"/>
            </a:xfrm>
            <a:prstGeom prst="bentConnector3">
              <a:avLst>
                <a:gd name="adj1" fmla="val 9985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17" name="Text Box 18"/>
            <p:cNvSpPr txBox="1">
              <a:spLocks noChangeArrowheads="1"/>
            </p:cNvSpPr>
            <p:nvPr/>
          </p:nvSpPr>
          <p:spPr bwMode="auto">
            <a:xfrm>
              <a:off x="6674399" y="345758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0000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0000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000099"/>
                </a:solidFill>
                <a:latin typeface="宋体" pitchFamily="2" charset="-122"/>
              </a:endParaRPr>
            </a:p>
          </p:txBody>
        </p:sp>
        <p:cxnSp>
          <p:nvCxnSpPr>
            <p:cNvPr id="424" name="直接连接符 423"/>
            <p:cNvCxnSpPr/>
            <p:nvPr/>
          </p:nvCxnSpPr>
          <p:spPr bwMode="auto">
            <a:xfrm flipV="1">
              <a:off x="6876254" y="2982080"/>
              <a:ext cx="2" cy="4726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2" name="等腰三角形 441"/>
            <p:cNvSpPr/>
            <p:nvPr/>
          </p:nvSpPr>
          <p:spPr bwMode="auto">
            <a:xfrm>
              <a:off x="5131296" y="2570347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4" name="直接连接符 443"/>
            <p:cNvCxnSpPr/>
            <p:nvPr/>
          </p:nvCxnSpPr>
          <p:spPr bwMode="auto">
            <a:xfrm flipV="1">
              <a:off x="5186399" y="2661003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179512" y="4756065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读为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000" b="1" dirty="0" err="1" smtClean="0">
                <a:latin typeface="宋体" pitchFamily="2" charset="-122"/>
              </a:rPr>
              <a:t>MDR</a:t>
            </a:r>
            <a:r>
              <a:rPr lang="en-US" altLang="zh-CN" sz="2000" b="1" baseline="-18000" dirty="0" err="1" smtClean="0">
                <a:latin typeface="宋体" pitchFamily="2" charset="-122"/>
              </a:rPr>
              <a:t>inB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第</a:t>
            </a:r>
            <a:r>
              <a:rPr lang="en-US" altLang="zh-CN" sz="1800" b="1" dirty="0" smtClean="0">
                <a:latin typeface="宋体" pitchFamily="2" charset="-122"/>
              </a:rPr>
              <a:t>m</a:t>
            </a:r>
            <a:r>
              <a:rPr lang="zh-CN" altLang="en-US" sz="1800" b="1" dirty="0" smtClean="0">
                <a:latin typeface="宋体" pitchFamily="2" charset="-122"/>
              </a:rPr>
              <a:t>个时钟时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写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</a:p>
        </p:txBody>
      </p:sp>
      <p:sp>
        <p:nvSpPr>
          <p:cNvPr id="448" name="线形标注 2 447"/>
          <p:cNvSpPr/>
          <p:nvPr/>
        </p:nvSpPr>
        <p:spPr bwMode="auto">
          <a:xfrm>
            <a:off x="3811823" y="4259657"/>
            <a:ext cx="3424473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26921"/>
              <a:gd name="adj6" fmla="val -17177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常数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最坏情况的时延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，性能差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49" name="线形标注 2 448"/>
          <p:cNvSpPr/>
          <p:nvPr/>
        </p:nvSpPr>
        <p:spPr bwMode="auto">
          <a:xfrm>
            <a:off x="5292080" y="6059857"/>
            <a:ext cx="3744416" cy="321471"/>
          </a:xfrm>
          <a:prstGeom prst="borderCallout2">
            <a:avLst>
              <a:gd name="adj1" fmla="val 48951"/>
              <a:gd name="adj2" fmla="val -717"/>
              <a:gd name="adj3" fmla="val 45822"/>
              <a:gd name="adj4" fmla="val -5318"/>
              <a:gd name="adj5" fmla="val -15195"/>
              <a:gd name="adj6" fmla="val -10088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等到何时？见</a:t>
            </a:r>
            <a:r>
              <a:rPr lang="en-US" altLang="zh-CN" sz="1800" b="1" dirty="0" smtClean="0">
                <a:latin typeface="宋体" pitchFamily="2" charset="-122"/>
              </a:rPr>
              <a:t>5.3.2 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的定时方式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50" name="Text Box 5"/>
          <p:cNvSpPr txBox="1">
            <a:spLocks noChangeArrowheads="1"/>
          </p:cNvSpPr>
          <p:nvPr/>
        </p:nvSpPr>
        <p:spPr bwMode="auto">
          <a:xfrm>
            <a:off x="179512" y="564977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读为</a:t>
            </a:r>
            <a:r>
              <a:rPr lang="en-US" altLang="zh-CN" sz="2200" b="1" dirty="0">
                <a:latin typeface="宋体" pitchFamily="2" charset="-122"/>
              </a:rPr>
              <a:t>Read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r>
              <a:rPr lang="zh-CN" altLang="en-US" sz="2200" b="1" dirty="0">
                <a:latin typeface="宋体" pitchFamily="2" charset="-122"/>
              </a:rPr>
              <a:t>，写为</a:t>
            </a:r>
            <a:r>
              <a:rPr lang="en-US" altLang="zh-CN" sz="2200" b="1" dirty="0">
                <a:latin typeface="宋体" pitchFamily="2" charset="-122"/>
              </a:rPr>
              <a:t>Write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WMFC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71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7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7" grpId="0"/>
      <p:bldP spid="448" grpId="0" animBg="1"/>
      <p:bldP spid="448" grpId="1" animBg="1"/>
      <p:bldP spid="449" grpId="0" animBg="1"/>
      <p:bldP spid="4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*存储器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总线结构的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同步控制方式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设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的读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写信号为</a:t>
            </a:r>
            <a:r>
              <a:rPr lang="en-US" altLang="zh-CN" b="1" dirty="0" err="1">
                <a:latin typeface="宋体" pitchFamily="2" charset="-122"/>
              </a:rPr>
              <a:t>GR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en-US" altLang="zh-CN" b="1" baseline="-18000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b="1" dirty="0" err="1" smtClean="0">
                <a:latin typeface="宋体" pitchFamily="2" charset="-122"/>
              </a:rPr>
              <a:t>MDR</a:t>
            </a:r>
            <a:r>
              <a:rPr lang="en-US" altLang="zh-CN" b="1" baseline="-18000" dirty="0" err="1" smtClean="0">
                <a:latin typeface="宋体" pitchFamily="2" charset="-122"/>
              </a:rPr>
              <a:t>inB</a:t>
            </a:r>
            <a:r>
              <a:rPr lang="zh-CN" altLang="en-US" b="1" dirty="0" smtClean="0">
                <a:latin typeface="宋体" pitchFamily="2" charset="-122"/>
              </a:rPr>
              <a:t>前的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为空闲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需与</a:t>
            </a:r>
            <a:r>
              <a:rPr lang="en-US" altLang="zh-CN" sz="2000" b="1" dirty="0" smtClean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无关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70556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异步控制方式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通常</a:t>
            </a:r>
            <a:r>
              <a:rPr lang="en-US" altLang="zh-CN" sz="2200" dirty="0" smtClean="0">
                <a:latin typeface="+mn-lt"/>
              </a:rPr>
              <a:t>p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dirty="0" smtClean="0">
                <a:latin typeface="+mn-lt"/>
              </a:rPr>
              <a:t>m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命中时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86530"/>
              </p:ext>
            </p:extLst>
          </p:nvPr>
        </p:nvGraphicFramePr>
        <p:xfrm>
          <a:off x="1475656" y="1772816"/>
          <a:ext cx="7416824" cy="18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672408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所需时间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启动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(R2)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=10)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结果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+mn-lt"/>
                        </a:rPr>
                        <a:t>1</a:t>
                      </a:r>
                      <a:r>
                        <a:rPr lang="zh-CN" altLang="en-US" sz="2000" b="1" dirty="0" smtClean="0">
                          <a:latin typeface="+mn-lt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11347"/>
              </p:ext>
            </p:extLst>
          </p:nvPr>
        </p:nvGraphicFramePr>
        <p:xfrm>
          <a:off x="1475656" y="4221088"/>
          <a:ext cx="741682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3744416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Cmd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所需时间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(R1)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=01)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R3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latin typeface="宋体" pitchFamily="2" charset="-122"/>
                        </a:rPr>
                        <a:t>…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；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2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2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2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=11)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5220074" y="3501008"/>
            <a:ext cx="3168350" cy="321471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28469"/>
              <a:gd name="adj6" fmla="val -16643"/>
            </a:avLst>
          </a:prstGeom>
          <a:solidFill>
            <a:srgbClr val="CCFFFF"/>
          </a:solidFill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zh-CN" altLang="en-US" sz="1800" b="1" dirty="0" smtClean="0">
                <a:latin typeface="宋体" pitchFamily="2" charset="-122"/>
              </a:rPr>
              <a:t>有多个值时，应该用＝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4355977" y="3558158"/>
            <a:ext cx="4691610" cy="1671042"/>
            <a:chOff x="4355977" y="3558158"/>
            <a:chExt cx="4691610" cy="1671042"/>
          </a:xfrm>
        </p:grpSpPr>
        <p:sp>
          <p:nvSpPr>
            <p:cNvPr id="256" name="Text Box 18"/>
            <p:cNvSpPr txBox="1">
              <a:spLocks noChangeArrowheads="1"/>
            </p:cNvSpPr>
            <p:nvPr/>
          </p:nvSpPr>
          <p:spPr bwMode="auto">
            <a:xfrm>
              <a:off x="5220073" y="3558158"/>
              <a:ext cx="3827514" cy="2768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P180</a:t>
              </a:r>
              <a:r>
                <a:rPr lang="zh-CN" altLang="en-US" sz="1800" b="1" dirty="0" smtClean="0">
                  <a:latin typeface="宋体" pitchFamily="2" charset="-122"/>
                </a:rPr>
                <a:t>勘误：控制线与操作功能同名了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8" name="直接箭头连接符 257"/>
            <p:cNvCxnSpPr>
              <a:stCxn id="256" idx="1"/>
            </p:cNvCxnSpPr>
            <p:nvPr/>
          </p:nvCxnSpPr>
          <p:spPr bwMode="auto">
            <a:xfrm flipH="1">
              <a:off x="4788027" y="3696602"/>
              <a:ext cx="432046" cy="2792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9" name="直接箭头连接符 258"/>
            <p:cNvCxnSpPr>
              <a:stCxn id="256" idx="1"/>
            </p:cNvCxnSpPr>
            <p:nvPr/>
          </p:nvCxnSpPr>
          <p:spPr bwMode="auto">
            <a:xfrm flipH="1">
              <a:off x="4355977" y="3696602"/>
              <a:ext cx="864096" cy="7765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2" name="直接箭头连接符 261"/>
            <p:cNvCxnSpPr>
              <a:stCxn id="256" idx="2"/>
            </p:cNvCxnSpPr>
            <p:nvPr/>
          </p:nvCxnSpPr>
          <p:spPr bwMode="auto">
            <a:xfrm flipH="1">
              <a:off x="6400588" y="3835046"/>
              <a:ext cx="733242" cy="9621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5" name="直接箭头连接符 264"/>
            <p:cNvCxnSpPr>
              <a:stCxn id="256" idx="2"/>
            </p:cNvCxnSpPr>
            <p:nvPr/>
          </p:nvCxnSpPr>
          <p:spPr bwMode="auto">
            <a:xfrm flipH="1">
              <a:off x="6660236" y="3835046"/>
              <a:ext cx="473594" cy="13941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295488"/>
            <a:ext cx="6473224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算术逻辑运算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总线结构、点点结构</a:t>
            </a:r>
            <a:r>
              <a:rPr lang="zh-CN" altLang="en-US" b="1" dirty="0" smtClean="0">
                <a:latin typeface="宋体" pitchFamily="2" charset="-122"/>
              </a:rPr>
              <a:t>有所不同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267744" y="4641666"/>
            <a:ext cx="6123280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1800" b="1" dirty="0" smtClean="0">
                <a:latin typeface="宋体" pitchFamily="2" charset="-122"/>
              </a:rPr>
              <a:t>①</a:t>
            </a:r>
            <a:r>
              <a:rPr lang="en-US" altLang="zh-CN" sz="1800" b="1" dirty="0" err="1">
                <a:latin typeface="宋体" pitchFamily="2" charset="-122"/>
              </a:rPr>
              <a:t>Ra</a:t>
            </a:r>
            <a:r>
              <a:rPr lang="en-US" altLang="zh-CN" sz="1800" b="1" baseline="-18000" dirty="0" err="1">
                <a:latin typeface="宋体" pitchFamily="2" charset="-122"/>
              </a:rPr>
              <a:t>out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Y</a:t>
            </a:r>
            <a:r>
              <a:rPr lang="en-US" altLang="zh-CN" sz="1800" b="1" baseline="-18000" dirty="0" smtClean="0">
                <a:latin typeface="宋体" pitchFamily="2" charset="-122"/>
              </a:rPr>
              <a:t>in</a:t>
            </a:r>
            <a:r>
              <a:rPr lang="zh-CN" altLang="en-US" sz="1800" b="1" dirty="0" smtClean="0">
                <a:latin typeface="宋体" pitchFamily="2" charset="-122"/>
              </a:rPr>
              <a:t> ②</a:t>
            </a:r>
            <a:r>
              <a:rPr lang="en-US" altLang="zh-CN" sz="1800" b="1" dirty="0" err="1" smtClean="0">
                <a:latin typeface="宋体" pitchFamily="2" charset="-122"/>
              </a:rPr>
              <a:t>Rb</a:t>
            </a:r>
            <a:r>
              <a:rPr lang="en-US" altLang="zh-CN" sz="1800" b="1" baseline="-18000" dirty="0" err="1" smtClean="0">
                <a:latin typeface="宋体" pitchFamily="2" charset="-122"/>
              </a:rPr>
              <a:t>out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sz="1800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1800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err="1" smtClean="0">
                <a:latin typeface="宋体" pitchFamily="2" charset="-122"/>
              </a:rPr>
              <a:t>Z</a:t>
            </a:r>
            <a:r>
              <a:rPr lang="en-US" altLang="zh-CN" sz="1800" b="1" baseline="-18000" dirty="0" err="1" smtClean="0">
                <a:latin typeface="宋体" pitchFamily="2" charset="-122"/>
              </a:rPr>
              <a:t>in</a:t>
            </a:r>
            <a:r>
              <a:rPr lang="zh-CN" altLang="en-US" sz="1800" b="1" dirty="0" smtClean="0">
                <a:latin typeface="宋体" pitchFamily="2" charset="-122"/>
              </a:rPr>
              <a:t> ③</a:t>
            </a:r>
            <a:r>
              <a:rPr lang="en-US" altLang="zh-CN" sz="1800" b="1" dirty="0" err="1" smtClean="0">
                <a:latin typeface="宋体" pitchFamily="2" charset="-122"/>
              </a:rPr>
              <a:t>Z</a:t>
            </a:r>
            <a:r>
              <a:rPr lang="en-US" altLang="zh-CN" sz="1800" b="1" baseline="-18000" dirty="0" err="1" smtClean="0">
                <a:latin typeface="宋体" pitchFamily="2" charset="-122"/>
              </a:rPr>
              <a:t>out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err="1" smtClean="0">
                <a:latin typeface="宋体" pitchFamily="2" charset="-122"/>
              </a:rPr>
              <a:t>Rc</a:t>
            </a:r>
            <a:r>
              <a:rPr lang="en-US" altLang="zh-CN" sz="1800" b="1" baseline="-18000" dirty="0" err="1" smtClean="0">
                <a:latin typeface="宋体" pitchFamily="2" charset="-122"/>
              </a:rPr>
              <a:t>in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1101006" y="1772816"/>
            <a:ext cx="3398986" cy="1707872"/>
            <a:chOff x="1101006" y="1772816"/>
            <a:chExt cx="3398986" cy="1707872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410765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101006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1835497" y="2492896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123529" y="2796167"/>
              <a:ext cx="100" cy="1956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554781" y="198794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1835497" y="29917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933688" y="2276872"/>
              <a:ext cx="0" cy="21055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293728" y="1772816"/>
              <a:ext cx="0" cy="7190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1914821" y="1772816"/>
              <a:ext cx="0" cy="21513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411561" y="3136238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101006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591780" y="306467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691680" y="31154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389038" y="2973417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466429" y="2636912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627784" y="2966275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930426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347864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2930426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2930426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095836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149842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635896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053334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3923928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347864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2930426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2930426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095836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149842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635896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053334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3923928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2930426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2930426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095836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149842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9" name="Text Box 18"/>
            <p:cNvSpPr txBox="1">
              <a:spLocks noChangeArrowheads="1"/>
            </p:cNvSpPr>
            <p:nvPr/>
          </p:nvSpPr>
          <p:spPr bwMode="auto">
            <a:xfrm>
              <a:off x="3635896" y="3193725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60" name="Text Box 18"/>
            <p:cNvSpPr txBox="1">
              <a:spLocks noChangeArrowheads="1"/>
            </p:cNvSpPr>
            <p:nvPr/>
          </p:nvSpPr>
          <p:spPr bwMode="auto">
            <a:xfrm>
              <a:off x="4053334" y="2978770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 flipH="1">
              <a:off x="3923928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1729781" y="2636912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410765" y="2448103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699792" y="5085184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ALUA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ALUB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=j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=k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0" name="组合 249"/>
          <p:cNvGrpSpPr/>
          <p:nvPr/>
        </p:nvGrpSpPr>
        <p:grpSpPr>
          <a:xfrm>
            <a:off x="5004048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k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253" name="Text Box 8"/>
          <p:cNvSpPr txBox="1">
            <a:spLocks noChangeArrowheads="1"/>
          </p:cNvSpPr>
          <p:nvPr/>
        </p:nvSpPr>
        <p:spPr bwMode="auto">
          <a:xfrm>
            <a:off x="190601" y="4221088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R</a:t>
            </a:r>
            <a:r>
              <a:rPr lang="en-US" altLang="zh-CN" sz="2200" b="1" dirty="0" err="1">
                <a:latin typeface="宋体" pitchFamily="2" charset="-122"/>
              </a:rPr>
              <a:t>c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Ra)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序列是什么？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Text Box 5"/>
          <p:cNvSpPr txBox="1">
            <a:spLocks noChangeArrowheads="1"/>
          </p:cNvSpPr>
          <p:nvPr/>
        </p:nvSpPr>
        <p:spPr bwMode="auto">
          <a:xfrm>
            <a:off x="2726079" y="3730569"/>
            <a:ext cx="623840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Rb</a:t>
            </a:r>
            <a:r>
              <a:rPr lang="en-US" altLang="zh-CN" b="1" baseline="-18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zh-CN" altLang="en-US" sz="2200" b="1" dirty="0" smtClean="0">
                <a:latin typeface="宋体" pitchFamily="2" charset="-122"/>
              </a:rPr>
              <a:t>即</a:t>
            </a:r>
            <a:r>
              <a:rPr lang="en-US" altLang="zh-CN" sz="2200" b="1" dirty="0" smtClean="0">
                <a:latin typeface="宋体" pitchFamily="2" charset="-122"/>
              </a:rPr>
              <a:t>Z</a:t>
            </a:r>
            <a:r>
              <a:rPr lang="zh-CN" altLang="en-US" sz="2200" b="1" dirty="0" smtClean="0">
                <a:latin typeface="宋体" pitchFamily="2" charset="-122"/>
              </a:rPr>
              <a:t>←</a:t>
            </a:r>
            <a:r>
              <a:rPr lang="en-US" altLang="zh-CN" sz="2200" b="1" dirty="0" smtClean="0">
                <a:latin typeface="宋体" pitchFamily="2" charset="-122"/>
              </a:rPr>
              <a:t>(Y) 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en-US" altLang="zh-CN" sz="2200" b="1" baseline="-18000" dirty="0" err="1" smtClean="0">
                <a:latin typeface="宋体" pitchFamily="2" charset="-122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 (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7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19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74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思考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Ra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zh-CN" altLang="en-US" sz="2200" b="1" dirty="0" smtClean="0">
                <a:latin typeface="宋体" pitchFamily="2" charset="-122"/>
              </a:rPr>
              <a:t>封装在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中，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是什么？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23728" y="5937810"/>
            <a:ext cx="547260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200" b="1" dirty="0" smtClean="0">
                <a:latin typeface="宋体" pitchFamily="2" charset="-122"/>
              </a:rPr>
              <a:t>使</a:t>
            </a:r>
            <a:r>
              <a:rPr lang="en-US" altLang="zh-CN" sz="2200" b="1" dirty="0" err="1" smtClean="0">
                <a:latin typeface="宋体" pitchFamily="2" charset="-122"/>
              </a:rPr>
              <a:t>rA</a:t>
            </a:r>
            <a:r>
              <a:rPr lang="en-US" altLang="zh-CN" sz="2200" b="1" dirty="0" smtClean="0">
                <a:latin typeface="宋体" pitchFamily="2" charset="-122"/>
              </a:rPr>
              <a:t>=a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=b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宋体" pitchFamily="2" charset="-122"/>
              </a:rPr>
              <a:t>rW</a:t>
            </a:r>
            <a:r>
              <a:rPr lang="en-US" altLang="zh-CN" sz="2200" b="1" dirty="0" smtClean="0">
                <a:latin typeface="宋体" pitchFamily="2" charset="-122"/>
              </a:rPr>
              <a:t>=c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Rc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r>
              <a:rPr lang="zh-CN" altLang="en-US" sz="2200" b="1" dirty="0" smtClean="0">
                <a:latin typeface="宋体" pitchFamily="2" charset="-122"/>
              </a:rPr>
              <a:t>改为</a:t>
            </a:r>
            <a:r>
              <a:rPr lang="en-US" altLang="zh-CN" sz="2200" b="1" dirty="0" err="1" smtClean="0">
                <a:latin typeface="宋体" pitchFamily="2" charset="-122"/>
              </a:rPr>
              <a:t>GP</a:t>
            </a:r>
            <a:r>
              <a:rPr lang="en-US" altLang="zh-CN" sz="2200" b="1" baseline="-18000" dirty="0" err="1" smtClean="0">
                <a:latin typeface="宋体" pitchFamily="2" charset="-122"/>
              </a:rPr>
              <a:t>in</a:t>
            </a:r>
            <a:endParaRPr lang="en-US" altLang="zh-CN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241" grpId="0"/>
      <p:bldP spid="245" grpId="0"/>
      <p:bldP spid="253" grpId="0"/>
      <p:bldP spid="255" grpId="0"/>
      <p:bldP spid="274" grpId="0"/>
      <p:bldP spid="2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、指令执行过程的组织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序列或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保证正确性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zh-CN" altLang="en-US" b="1" dirty="0" smtClean="0">
                <a:latin typeface="宋体" pitchFamily="2" charset="-122"/>
              </a:rPr>
              <a:t>安排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的顺序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缩短执行时间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可同时执行的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安排在</a:t>
            </a:r>
            <a:r>
              <a:rPr lang="zh-CN" altLang="en-US" b="1" u="sng" dirty="0" smtClean="0">
                <a:latin typeface="宋体" pitchFamily="2" charset="-122"/>
              </a:rPr>
              <a:t>同一个步骤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endParaRPr lang="en-US" altLang="zh-CN" sz="2800" b="1" dirty="0" smtClean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表示＋、－、</a:t>
            </a:r>
            <a:r>
              <a:rPr lang="en-US" altLang="zh-CN" b="1" dirty="0" smtClean="0">
                <a:latin typeface="宋体" pitchFamily="2" charset="-122"/>
              </a:rPr>
              <a:t>+1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采用零扩展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71601" y="3573016"/>
            <a:ext cx="7920879" cy="2233489"/>
            <a:chOff x="323529" y="3212976"/>
            <a:chExt cx="792087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763688" y="342900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23356" y="342900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071833" y="321297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1582423" y="321297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780976" y="429256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52934" y="415104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115616" y="529805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812974" y="515826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115616" y="480586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863400" y="465420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098204" y="515719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323529" y="3501008"/>
              <a:ext cx="28803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292080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5796136" y="429309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6372200" y="451018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004048" y="440960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6660232" y="471557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2603969" y="516195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2608732" y="422108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2603969" y="342900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347864" y="350100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347864" y="386943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347864" y="422198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347864" y="443711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347864" y="458112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491881" y="433744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095611" y="342900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899592" y="321297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3419872" y="328498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321"/>
          <p:cNvSpPr txBox="1">
            <a:spLocks noChangeArrowheads="1"/>
          </p:cNvSpPr>
          <p:nvPr/>
        </p:nvSpPr>
        <p:spPr bwMode="auto">
          <a:xfrm>
            <a:off x="251520" y="58658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※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约定：</a:t>
            </a:r>
            <a:r>
              <a:rPr lang="en-US" altLang="zh-CN" sz="2200" b="1" dirty="0" smtClean="0">
                <a:latin typeface="宋体" pitchFamily="2" charset="-122"/>
              </a:rPr>
              <a:t>MUX</a:t>
            </a:r>
            <a:r>
              <a:rPr lang="zh-CN" altLang="en-US" sz="2200" b="1" dirty="0" smtClean="0">
                <a:latin typeface="宋体" pitchFamily="2" charset="-122"/>
              </a:rPr>
              <a:t>中的</a:t>
            </a:r>
            <a:r>
              <a:rPr lang="zh-CN" altLang="en-US" b="1" dirty="0" smtClean="0">
                <a:latin typeface="Times New Roman"/>
                <a:cs typeface="Times New Roman"/>
              </a:rPr>
              <a:t>□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zh-CN" altLang="en-US" sz="1400" b="1" dirty="0" smtClean="0">
                <a:latin typeface="宋体" pitchFamily="2" charset="-122"/>
              </a:rPr>
              <a:t>■</a:t>
            </a:r>
            <a:r>
              <a:rPr lang="zh-CN" altLang="en-US" sz="2200" b="1" dirty="0" smtClean="0">
                <a:latin typeface="宋体" pitchFamily="2" charset="-122"/>
              </a:rPr>
              <a:t>表示控制信号为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1(</a:t>
            </a:r>
            <a:r>
              <a:rPr lang="zh-CN" altLang="en-US" sz="2200" b="1" dirty="0" smtClean="0">
                <a:latin typeface="宋体" pitchFamily="2" charset="-122"/>
              </a:rPr>
              <a:t>最大值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时的入端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810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331640" y="685085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774350" y="692696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40941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R2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间接寻址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331640" y="2780928"/>
            <a:ext cx="32043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R2←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179512" y="1951464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指令译码的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无，译码常放在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步或独立的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349872" y="2780928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00506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smtClean="0">
                <a:latin typeface="宋体" pitchFamily="2" charset="-122"/>
              </a:rPr>
              <a:t>End</a:t>
            </a:r>
            <a:r>
              <a:rPr lang="zh-CN" altLang="en-US" sz="2200" b="1" spc="-150" dirty="0" smtClean="0">
                <a:latin typeface="宋体" pitchFamily="2" charset="-122"/>
              </a:rPr>
              <a:t>信号表示指令周期是否结束，用于触发中断请求的检测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331641" y="4869160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349872" y="4869160"/>
            <a:ext cx="35426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331641" y="69269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Y←(R1)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(R1)←(Z)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932040" y="69269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1963519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被</a:t>
            </a:r>
            <a:r>
              <a:rPr lang="zh-CN" altLang="en-US" sz="2200" b="1" dirty="0" smtClean="0">
                <a:latin typeface="宋体" pitchFamily="2" charset="-122"/>
              </a:rPr>
              <a:t>加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减数应送到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端，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的输出无需控制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相对寻址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ZF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ZF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时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331641" y="3212976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(PC)←(Z)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932040" y="3212976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331640" y="4843839"/>
            <a:ext cx="3600399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32039" y="4843839"/>
            <a:ext cx="39604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4" y="325824"/>
            <a:ext cx="8138232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sz="2800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sz="28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，基本组成，工作流程，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     </a:t>
            </a:r>
            <a:r>
              <a:rPr lang="zh-CN" altLang="en-US" sz="2200" b="1" dirty="0">
                <a:latin typeface="宋体" pitchFamily="2" charset="-122"/>
              </a:rPr>
              <a:t>指令的执行</a:t>
            </a:r>
            <a:r>
              <a:rPr lang="zh-CN" altLang="en-US" sz="2200" b="1" dirty="0" smtClean="0">
                <a:latin typeface="宋体" pitchFamily="2" charset="-122"/>
              </a:rPr>
              <a:t>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需求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基本组成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部件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互连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en-US" altLang="zh-CN" sz="2200" dirty="0" err="1" smtClean="0">
                <a:latin typeface="+mn-lt"/>
              </a:rPr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控制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zh-CN" altLang="en-US" sz="2200" b="1" dirty="0">
                <a:latin typeface="宋体" pitchFamily="2" charset="-122"/>
              </a:rPr>
              <a:t>执行</a:t>
            </a:r>
            <a:r>
              <a:rPr lang="zh-CN" altLang="en-US" sz="2200" b="1" dirty="0" smtClean="0">
                <a:latin typeface="宋体" pitchFamily="2" charset="-122"/>
              </a:rPr>
              <a:t>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en-US" altLang="zh-CN" sz="2200" b="1" dirty="0" smtClean="0">
                <a:latin typeface="宋体" pitchFamily="2" charset="-122"/>
              </a:rPr>
              <a:t>              DP</a:t>
            </a:r>
            <a:r>
              <a:rPr lang="zh-CN" altLang="en-US" sz="2200" b="1" dirty="0" smtClean="0">
                <a:latin typeface="宋体" pitchFamily="2" charset="-122"/>
              </a:rPr>
              <a:t>设计方法，单周期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、多周期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 smtClean="0">
                <a:latin typeface="宋体" pitchFamily="2" charset="-122"/>
              </a:rPr>
              <a:t>基本结构</a:t>
            </a:r>
            <a:r>
              <a:rPr lang="zh-CN" altLang="en-US" sz="2200" b="1" spc="-80" dirty="0" smtClean="0">
                <a:latin typeface="宋体" pitchFamily="2" charset="-122"/>
              </a:rPr>
              <a:t>，时序信</a:t>
            </a:r>
            <a:r>
              <a:rPr lang="zh-CN" altLang="en-US" sz="2200" b="1" spc="-80" dirty="0" smtClean="0">
                <a:latin typeface="+mn-ea"/>
                <a:ea typeface="+mn-ea"/>
              </a:rPr>
              <a:t>号形成</a:t>
            </a:r>
            <a:r>
              <a:rPr lang="en-US" altLang="zh-CN" sz="2000" b="1" spc="-80" dirty="0" smtClean="0">
                <a:latin typeface="+mn-ea"/>
                <a:ea typeface="+mn-ea"/>
              </a:rPr>
              <a:t>(</a:t>
            </a:r>
            <a:r>
              <a:rPr lang="zh-CN" altLang="en-US" sz="2000" b="1" spc="-80" dirty="0" smtClean="0">
                <a:latin typeface="+mn-ea"/>
                <a:ea typeface="+mn-ea"/>
              </a:rPr>
              <a:t>信号序列</a:t>
            </a:r>
            <a:r>
              <a:rPr lang="en-US" altLang="zh-CN" sz="2000" b="1" spc="-80" dirty="0" smtClean="0">
                <a:latin typeface="+mn-ea"/>
                <a:ea typeface="+mn-ea"/>
              </a:rPr>
              <a:t>/</a:t>
            </a:r>
            <a:r>
              <a:rPr lang="zh-CN" altLang="en-US" sz="2000" b="1" spc="-80" dirty="0" smtClean="0">
                <a:latin typeface="+mn-ea"/>
                <a:ea typeface="+mn-ea"/>
              </a:rPr>
              <a:t>定时</a:t>
            </a:r>
            <a:r>
              <a:rPr lang="en-US" altLang="zh-CN" sz="2000" b="1" spc="-80" dirty="0" smtClean="0">
                <a:latin typeface="+mn-ea"/>
                <a:ea typeface="+mn-ea"/>
              </a:rPr>
              <a:t>)</a:t>
            </a:r>
            <a:r>
              <a:rPr lang="zh-CN" altLang="en-US" sz="2200" b="1" spc="-80" dirty="0" smtClean="0">
                <a:latin typeface="+mn-ea"/>
                <a:ea typeface="+mn-ea"/>
              </a:rPr>
              <a:t>，</a:t>
            </a:r>
            <a:r>
              <a:rPr lang="en-US" altLang="zh-CN" sz="2200" spc="-80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</a:t>
            </a:r>
            <a:r>
              <a:rPr lang="en-US" altLang="zh-CN" sz="2200" spc="-80" dirty="0" smtClean="0">
                <a:latin typeface="+mn-ea"/>
                <a:ea typeface="+mn-ea"/>
              </a:rPr>
              <a:t>                    </a:t>
            </a:r>
            <a:r>
              <a:rPr lang="en-US" altLang="zh-CN" sz="2200" spc="-80" dirty="0" err="1" smtClean="0"/>
              <a:t>μ</a:t>
            </a:r>
            <a:r>
              <a:rPr lang="en-US" altLang="zh-CN" sz="2200" b="1" spc="-80" dirty="0" err="1" smtClean="0">
                <a:latin typeface="宋体" pitchFamily="2" charset="-122"/>
              </a:rPr>
              <a:t>OP</a:t>
            </a:r>
            <a:r>
              <a:rPr lang="zh-CN" altLang="en-US" sz="2200" b="1" spc="-80" dirty="0" smtClean="0">
                <a:latin typeface="宋体" pitchFamily="2" charset="-122"/>
              </a:rPr>
              <a:t>控制信号形成</a:t>
            </a:r>
            <a:endParaRPr lang="en-US" altLang="zh-CN" sz="2200" b="1" spc="-8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⑷硬布线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设计步骤，单周期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设计，多周期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⑸微程序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设计：</a:t>
            </a:r>
            <a:r>
              <a:rPr lang="zh-CN" altLang="en-US" sz="2200" b="1" dirty="0" smtClean="0">
                <a:latin typeface="宋体" pitchFamily="2" charset="-122"/>
              </a:rPr>
              <a:t>微程序控制思想，组成及工作原理，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</a:t>
            </a:r>
            <a:r>
              <a:rPr lang="zh-CN" altLang="en-US" sz="2200" b="1" dirty="0" smtClean="0">
                <a:latin typeface="宋体" pitchFamily="2" charset="-122"/>
              </a:rPr>
              <a:t>微指令格式，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⑹异常及中断的处理：</a:t>
            </a:r>
            <a:r>
              <a:rPr lang="zh-CN" altLang="en-US" sz="2200" b="1" dirty="0" smtClean="0">
                <a:latin typeface="宋体" pitchFamily="2" charset="-122"/>
              </a:rPr>
              <a:t>基本概念，处理过程，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的相应设计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⑺指令流水线技术：</a:t>
            </a:r>
            <a:r>
              <a:rPr lang="zh-CN" altLang="en-US" sz="2200" b="1" dirty="0" smtClean="0">
                <a:latin typeface="宋体" pitchFamily="2" charset="-122"/>
              </a:rPr>
              <a:t>组成及性能，冒险处理，并行技术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533133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191069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320683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0050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3134" y="450912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37321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532441" y="580526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左大括号 3"/>
          <p:cNvSpPr/>
          <p:nvPr/>
        </p:nvSpPr>
        <p:spPr bwMode="auto">
          <a:xfrm>
            <a:off x="539552" y="3244551"/>
            <a:ext cx="92328" cy="1511127"/>
          </a:xfrm>
          <a:prstGeom prst="leftBrace">
            <a:avLst>
              <a:gd name="adj1" fmla="val 38568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5432" y="6248400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←23H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双字长指令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179388" y="1916832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取指令阶段通常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只取第一个指令字</a:t>
            </a:r>
            <a:r>
              <a:rPr lang="zh-CN" altLang="en-US" sz="2200" b="1" dirty="0" smtClean="0">
                <a:latin typeface="宋体" pitchFamily="2" charset="-122"/>
              </a:rPr>
              <a:t>，其余作为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参数；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 每取指令字的一个字，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应同步进行增量操作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grpSp>
        <p:nvGrpSpPr>
          <p:cNvPr id="608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60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611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6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8252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</a:t>
            </a:r>
            <a:r>
              <a:rPr lang="zh-CN" altLang="en-US" b="1" dirty="0" smtClean="0">
                <a:latin typeface="宋体" pitchFamily="2" charset="-122"/>
              </a:rPr>
              <a:t>以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为例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假设：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+mn-lt"/>
              </a:rPr>
              <a:t>~</a:t>
            </a:r>
            <a:r>
              <a:rPr lang="en-US" altLang="zh-CN" b="1" dirty="0" smtClean="0">
                <a:latin typeface="宋体" pitchFamily="2" charset="-122"/>
              </a:rPr>
              <a:t>11</a:t>
            </a:r>
            <a:r>
              <a:rPr lang="zh-CN" altLang="en-US" b="1" dirty="0" smtClean="0">
                <a:latin typeface="宋体" pitchFamily="2" charset="-122"/>
              </a:rPr>
              <a:t>表示＋、－、</a:t>
            </a:r>
            <a:r>
              <a:rPr lang="en-US" altLang="zh-CN" b="1" dirty="0" smtClean="0">
                <a:latin typeface="宋体" pitchFamily="2" charset="-122"/>
              </a:rPr>
              <a:t>+1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-1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err="1" smtClean="0">
                <a:latin typeface="宋体" pitchFamily="2" charset="-122"/>
              </a:rPr>
              <a:t>disp</a:t>
            </a:r>
            <a:r>
              <a:rPr lang="zh-CN" altLang="en-US" b="1" dirty="0" smtClean="0">
                <a:latin typeface="宋体" pitchFamily="2" charset="-122"/>
              </a:rPr>
              <a:t>采用零扩展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383339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04" grpId="0"/>
      <p:bldP spid="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26064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取指令的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sz="2200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sz="2200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sz="2200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331640" y="691326"/>
            <a:ext cx="446474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PC←(PC)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774350" y="698937"/>
            <a:ext cx="295232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1916832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M[(R1)]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(R2)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331640" y="2348880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(R1)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MDR←(R2)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349871" y="2348880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187655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执行指令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R1←(R1)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(R2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0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331641" y="3619703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R1←</a:t>
            </a: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(R2)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6" name="Text Box 318"/>
          <p:cNvSpPr txBox="1">
            <a:spLocks noChangeArrowheads="1"/>
          </p:cNvSpPr>
          <p:nvPr/>
        </p:nvSpPr>
        <p:spPr bwMode="auto">
          <a:xfrm>
            <a:off x="1331640" y="4051751"/>
            <a:ext cx="75608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ALUA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ALUB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＝</a:t>
            </a:r>
            <a:r>
              <a:rPr lang="en-US" altLang="zh-CN" sz="2200" b="1" dirty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941168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uOPCmd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数据通路结构、</a:t>
            </a:r>
            <a:r>
              <a:rPr lang="zh-CN" altLang="en-US" b="1" dirty="0">
                <a:latin typeface="宋体" pitchFamily="2" charset="-122"/>
              </a:rPr>
              <a:t>指令类型及</a:t>
            </a:r>
            <a:r>
              <a:rPr lang="zh-CN" altLang="en-US" b="1" dirty="0" smtClean="0">
                <a:latin typeface="宋体" pitchFamily="2" charset="-122"/>
              </a:rPr>
              <a:t>寻址方式、上条指令状态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179512" y="4509120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总线结构、点点结构数据通路的性能：</a:t>
            </a:r>
            <a:r>
              <a:rPr lang="zh-CN" altLang="en-US" b="1" dirty="0" smtClean="0">
                <a:latin typeface="宋体" pitchFamily="2" charset="-122"/>
              </a:rPr>
              <a:t>后者更优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1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1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P236—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6(1)</a:t>
            </a:r>
            <a:r>
              <a:rPr lang="zh-CN" altLang="en-US" b="1" dirty="0" smtClean="0">
                <a:latin typeface="宋体" pitchFamily="2" charset="-122"/>
              </a:rPr>
              <a:t>和</a:t>
            </a:r>
            <a:r>
              <a:rPr lang="en-US" altLang="zh-CN" b="1" dirty="0" smtClean="0">
                <a:latin typeface="宋体" pitchFamily="2" charset="-122"/>
              </a:rPr>
              <a:t>(4)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97250"/>
            <a:ext cx="73448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25000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max{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zh-CN" altLang="en-US" b="1" baseline="-18000" dirty="0" smtClean="0">
                <a:latin typeface="+mn-ea"/>
                <a:ea typeface="+mn-ea"/>
              </a:rPr>
              <a:t>指令</a:t>
            </a:r>
            <a:r>
              <a:rPr lang="en-US" altLang="zh-CN" b="1" i="1" baseline="-18000" dirty="0" err="1" smtClean="0">
                <a:latin typeface="+mn-lt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/>
            <a:endParaRPr lang="en-US" altLang="zh-CN" sz="2000" b="1" dirty="0" smtClean="0">
              <a:solidFill>
                <a:srgbClr val="CC33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*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C33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max{</a:t>
            </a:r>
            <a:r>
              <a:rPr lang="en-US" altLang="zh-CN" b="1" i="1" dirty="0" err="1" smtClean="0">
                <a:latin typeface="+mn-ea"/>
              </a:rPr>
              <a:t>T</a:t>
            </a:r>
            <a:r>
              <a:rPr lang="en-US" altLang="zh-CN" baseline="-18000" dirty="0" err="1" smtClean="0">
                <a:latin typeface="+mn-lt"/>
              </a:rPr>
              <a:t>μ</a:t>
            </a:r>
            <a:r>
              <a:rPr lang="en-US" altLang="zh-CN" b="1" baseline="-18000" dirty="0" err="1" smtClean="0">
                <a:latin typeface="+mn-ea"/>
              </a:rPr>
              <a:t>OP</a:t>
            </a:r>
            <a:r>
              <a:rPr lang="en-US" altLang="zh-CN" b="1" i="1" baseline="-18000" dirty="0" err="1" smtClean="0"/>
              <a:t>i</a:t>
            </a:r>
            <a:r>
              <a:rPr lang="en-US" altLang="zh-CN" b="1" dirty="0" smtClean="0">
                <a:latin typeface="+mn-ea"/>
              </a:rPr>
              <a:t>}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i="1" dirty="0" smtClean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数据通路结构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7864" y="177281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zh-CN" b="1" u="sng" dirty="0" smtClean="0">
                <a:solidFill>
                  <a:srgbClr val="990099"/>
                </a:solidFill>
                <a:latin typeface="+mn-ea"/>
                <a:ea typeface="+mn-ea"/>
              </a:rPr>
              <a:t>不能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需要时</a:t>
            </a:r>
            <a:r>
              <a:rPr lang="zh-CN" altLang="zh-CN" sz="2000" b="1" dirty="0" smtClean="0">
                <a:latin typeface="+mn-ea"/>
                <a:ea typeface="+mn-ea"/>
              </a:rPr>
              <a:t>重复配置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←部件的</a:t>
            </a:r>
            <a:r>
              <a:rPr lang="en-US" altLang="zh-CN" sz="2000" dirty="0" err="1" smtClean="0">
                <a:latin typeface="+mn-lt"/>
                <a:ea typeface="+mn-ea"/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0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47863" y="3501008"/>
            <a:ext cx="5616749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点点结构</a:t>
            </a:r>
            <a:r>
              <a:rPr lang="zh-CN" altLang="en-US" b="1" dirty="0" smtClean="0">
                <a:latin typeface="+mn-ea"/>
                <a:ea typeface="+mn-ea"/>
              </a:rPr>
              <a:t>或总线结构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dirty="0" smtClean="0">
                <a:latin typeface="+mn-ea"/>
                <a:ea typeface="+mn-ea"/>
              </a:rPr>
              <a:t>复用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    </a:t>
            </a:r>
            <a:r>
              <a:rPr lang="zh-CN" altLang="en-US" sz="2000" dirty="0" smtClean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←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部件的</a:t>
            </a:r>
            <a:r>
              <a:rPr lang="en-US" altLang="zh-CN" sz="2000" dirty="0" err="1" smtClean="0">
                <a:cs typeface="Arial Unicode MS" panose="020B0604020202020204" pitchFamily="34" charset="-122"/>
              </a:rPr>
              <a:t>μ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OPCmd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随</a:t>
            </a:r>
            <a:r>
              <a:rPr lang="en-US" altLang="zh-CN" sz="2000" b="1" dirty="0" err="1" smtClean="0">
                <a:latin typeface="+mn-ea"/>
                <a:cs typeface="Arial Unicode MS" panose="020B0604020202020204" pitchFamily="34" charset="-122"/>
              </a:rPr>
              <a:t>Clk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40152" y="3789040"/>
            <a:ext cx="936104" cy="412159"/>
            <a:chOff x="5940152" y="3933058"/>
            <a:chExt cx="936104" cy="412159"/>
          </a:xfrm>
        </p:grpSpPr>
        <p:cxnSp>
          <p:nvCxnSpPr>
            <p:cNvPr id="14" name="直接箭头连接符 13"/>
            <p:cNvCxnSpPr/>
            <p:nvPr/>
          </p:nvCxnSpPr>
          <p:spPr bwMode="auto">
            <a:xfrm rot="10800000">
              <a:off x="6372200" y="3933058"/>
              <a:ext cx="504056" cy="412159"/>
            </a:xfrm>
            <a:prstGeom prst="bentConnector3">
              <a:avLst>
                <a:gd name="adj1" fmla="val -102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940152" y="4345217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120172" y="2060848"/>
            <a:ext cx="1764196" cy="484168"/>
            <a:chOff x="5112060" y="3861050"/>
            <a:chExt cx="1764196" cy="484168"/>
          </a:xfrm>
        </p:grpSpPr>
        <p:cxnSp>
          <p:nvCxnSpPr>
            <p:cNvPr id="20" name="直接箭头连接符 13"/>
            <p:cNvCxnSpPr/>
            <p:nvPr/>
          </p:nvCxnSpPr>
          <p:spPr bwMode="auto">
            <a:xfrm rot="10800000">
              <a:off x="5112060" y="3861050"/>
              <a:ext cx="1764196" cy="484168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6516216" y="434521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4797152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90472"/>
            <a:ext cx="8784976" cy="50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zh-CN" altLang="en-US" dirty="0">
              <a:solidFill>
                <a:srgbClr val="FF339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757153"/>
            <a:ext cx="8784976" cy="163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⑴指令系统分析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内容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寻址方式、指令寻址方式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支持的操作类型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2000" b="1" dirty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，地址计算方法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及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参数，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寄存器的位数及个数，存储器的编址单位、地址空间等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276872"/>
            <a:ext cx="8856984" cy="24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⑵功能部件设计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操作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含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OPD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类型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方式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地址计算单元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方式，与指令周期类型相关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复用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寄存器组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基于相关参数，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单总线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存储器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基于相关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参数，通常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数据线数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＝机器字长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 smtClean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特殊寄存器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基于实现方法，与指令周期类型等相关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缺省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581128"/>
            <a:ext cx="878497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   ⑶部件互连设计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建立各指令的数据路径，与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结构、指令功能、复用方案有关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出端口设置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少设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+mn-ea"/>
                <a:ea typeface="+mn-ea"/>
                <a:cs typeface="Arial Unicode MS" panose="020B0604020202020204" pitchFamily="34" charset="-122"/>
              </a:rPr>
              <a:t>出端直连入端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，入端设置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MUX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＞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228184" y="6453336"/>
            <a:ext cx="360363" cy="287337"/>
            <a:chOff x="1133" y="4020"/>
            <a:chExt cx="227" cy="181"/>
          </a:xfrm>
        </p:grpSpPr>
        <p:sp>
          <p:nvSpPr>
            <p:cNvPr id="1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28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宋体" pitchFamily="2" charset="-122"/>
              </a:rPr>
              <a:t>§</a:t>
            </a:r>
            <a:r>
              <a:rPr lang="en-US" altLang="zh-CN" sz="3600" b="1" dirty="0" smtClean="0">
                <a:latin typeface="宋体" pitchFamily="2" charset="-122"/>
              </a:rPr>
              <a:t>5.3  </a:t>
            </a:r>
            <a:r>
              <a:rPr lang="zh-CN" altLang="en-US" sz="3600" b="1" dirty="0">
                <a:latin typeface="宋体" pitchFamily="2" charset="-122"/>
              </a:rPr>
              <a:t>控制器的</a:t>
            </a:r>
            <a:r>
              <a:rPr lang="zh-CN" altLang="en-US" sz="3600" b="1" dirty="0" smtClean="0">
                <a:latin typeface="宋体" pitchFamily="2" charset="-122"/>
              </a:rPr>
              <a:t>组成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03767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179388" y="20608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由指令部件、控制单元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</a:t>
            </a:r>
            <a:r>
              <a:rPr lang="zh-CN" altLang="en-US" b="1" dirty="0">
                <a:latin typeface="宋体" pitchFamily="2" charset="-122"/>
              </a:rPr>
              <a:t>机构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79512" y="4952084"/>
            <a:ext cx="8856984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r>
              <a:rPr lang="zh-CN" altLang="en-US" b="1" dirty="0">
                <a:latin typeface="宋体" pitchFamily="2" charset="-122"/>
              </a:rPr>
              <a:t>流程</a:t>
            </a:r>
            <a:r>
              <a:rPr lang="zh-CN" altLang="en-US" b="1" u="sng" dirty="0" smtClean="0">
                <a:latin typeface="宋体" pitchFamily="2" charset="-122"/>
              </a:rPr>
              <a:t>所</a:t>
            </a:r>
            <a:r>
              <a:rPr lang="zh-CN" altLang="en-US" b="1" u="sng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↑        ↑      ↑              ↑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指令控制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操作控制    指令周期或中断周期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58358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指令控制、操作控制、时间控制、异常及中断处理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8040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75656" y="2636912"/>
            <a:ext cx="6915708" cy="2231553"/>
            <a:chOff x="1835696" y="2924944"/>
            <a:chExt cx="6915708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3278796" y="3195192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1835696" y="3175682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7275748" y="3291656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982652" y="3246785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984238" y="3823544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424325" y="3796903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4142668" y="3291656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4214900" y="3798292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574940" y="4515792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3357669" y="3322784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710844" y="3867717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710844" y="4155752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634781" y="3936107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…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214" name="直接箭头连接符 117"/>
            <p:cNvCxnSpPr/>
            <p:nvPr/>
          </p:nvCxnSpPr>
          <p:spPr bwMode="auto">
            <a:xfrm>
              <a:off x="2990764" y="4371776"/>
              <a:ext cx="122564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5078996" y="3589436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646948" y="358087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718956" y="358773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583796" y="4121038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>
              <a:off x="2843808" y="3966517"/>
              <a:ext cx="580517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5223012" y="4443784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499542" y="4443784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1910644" y="3534816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452320" y="443711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635788" y="372370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635788" y="3939728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851812" y="3579688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740602" y="3465654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728734" y="3741818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1984238" y="4254549"/>
              <a:ext cx="100358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367028" y="4443784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511366" y="4443784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727068" y="3579689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797625" y="3692487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5003382" y="293161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376040" y="3890580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444208" y="4299771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5004948" y="2924944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516216" y="4509120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664190" y="4587800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所有的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3275856" y="4869160"/>
              <a:ext cx="43599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数据通路等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3275856" y="2931617"/>
              <a:ext cx="1727526" cy="2081212"/>
            </a:xfrm>
            <a:prstGeom prst="bentConnector4">
              <a:avLst>
                <a:gd name="adj1" fmla="val -91159"/>
                <a:gd name="adj2" fmla="val 100073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9" grpId="0"/>
      <p:bldP spid="250" grpId="0"/>
      <p:bldP spid="2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控制器类型：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7143"/>
              </p:ext>
            </p:extLst>
          </p:nvPr>
        </p:nvGraphicFramePr>
        <p:xfrm>
          <a:off x="1080369" y="931955"/>
          <a:ext cx="7704856" cy="37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44"/>
                <a:gridCol w="3227803"/>
                <a:gridCol w="2269009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控制信号的描述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时序信号的周期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如：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MIPS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指令周期＝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zh-CN" altLang="zh-CN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说明：⑴某指令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r>
                        <a:rPr lang="zh-CN" altLang="en-US" sz="2000" b="1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的步数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＝该指令周期的状态数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⑵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个微程序等价于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条指令的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序列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条微指令周期相当于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的时延</a:t>
                      </a:r>
                      <a:endParaRPr lang="en-US" altLang="zh-CN" sz="2000" b="1" spc="-1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⑷时序信号的单位为时钟周期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5220072" y="6453336"/>
            <a:ext cx="360363" cy="287337"/>
            <a:chOff x="1133" y="4020"/>
            <a:chExt cx="227" cy="181"/>
          </a:xfrm>
        </p:grpSpPr>
        <p:sp>
          <p:nvSpPr>
            <p:cNvPr id="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17599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二、时序信号的形成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*时序信号：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长、次</a:t>
            </a:r>
            <a:r>
              <a:rPr lang="zh-CN" altLang="en-US" b="1" u="sng" dirty="0" smtClean="0">
                <a:latin typeface="宋体" pitchFamily="2" charset="-122"/>
              </a:rPr>
              <a:t>序</a:t>
            </a:r>
            <a:r>
              <a:rPr lang="zh-CN" altLang="en-US" b="1" dirty="0" smtClean="0">
                <a:latin typeface="宋体" pitchFamily="2" charset="-122"/>
              </a:rPr>
              <a:t>，信号间无间隙及重叠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    (1</a:t>
            </a:r>
            <a:r>
              <a:rPr lang="zh-CN" altLang="en-US" sz="2000" b="1" dirty="0" smtClean="0">
                <a:latin typeface="宋体" pitchFamily="2" charset="-122"/>
              </a:rPr>
              <a:t>个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en-US" altLang="zh-CN" sz="2000" b="1" dirty="0" smtClean="0">
                <a:latin typeface="宋体" pitchFamily="2" charset="-122"/>
              </a:rPr>
              <a:t>)  (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zh-CN" altLang="en-US" sz="2000" b="1" spc="-140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03"/>
          <p:cNvSpPr txBox="1">
            <a:spLocks noChangeArrowheads="1"/>
          </p:cNvSpPr>
          <p:nvPr/>
        </p:nvSpPr>
        <p:spPr bwMode="auto">
          <a:xfrm>
            <a:off x="179263" y="170080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、时序系统的组织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79512" y="2135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*时序信号类型：</a:t>
            </a:r>
            <a:r>
              <a:rPr lang="zh-CN" altLang="en-US" b="1" dirty="0" smtClean="0">
                <a:latin typeface="宋体" pitchFamily="2" charset="-122"/>
              </a:rPr>
              <a:t>机器周期、节拍、工作脉冲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划分依据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基本功能、  </a:t>
            </a:r>
            <a:r>
              <a:rPr lang="en-US" altLang="zh-CN" sz="2200" spc="-140" dirty="0" err="1" smtClean="0"/>
              <a:t>μ</a:t>
            </a:r>
            <a:r>
              <a:rPr lang="en-US" altLang="zh-CN" sz="2200" b="1" spc="-140" dirty="0" err="1" smtClean="0">
                <a:latin typeface="+mn-ea"/>
              </a:rPr>
              <a:t>OP</a:t>
            </a:r>
            <a:r>
              <a:rPr lang="zh-CN" altLang="en-US" sz="2200" b="1" spc="-140" dirty="0" smtClean="0">
                <a:latin typeface="+mn-ea"/>
              </a:rPr>
              <a:t>、  同步脉冲</a:t>
            </a:r>
            <a:r>
              <a:rPr lang="en-US" altLang="zh-CN" sz="1800" b="1" spc="-140" dirty="0" smtClean="0">
                <a:latin typeface="+mn-ea"/>
              </a:rPr>
              <a:t>(</a:t>
            </a:r>
            <a:r>
              <a:rPr lang="zh-CN" altLang="en-US" sz="1800" b="1" spc="-140" dirty="0" smtClean="0">
                <a:latin typeface="+mn-ea"/>
              </a:rPr>
              <a:t>如电位</a:t>
            </a:r>
            <a:r>
              <a:rPr lang="en-US" altLang="zh-CN" sz="1800" b="1" spc="-140" dirty="0" smtClean="0">
                <a:latin typeface="+mn-ea"/>
              </a:rPr>
              <a:t>-</a:t>
            </a:r>
            <a:r>
              <a:rPr lang="zh-CN" altLang="en-US" sz="1800" b="1" spc="-140" dirty="0" smtClean="0">
                <a:latin typeface="+mn-ea"/>
              </a:rPr>
              <a:t>脉冲制</a:t>
            </a:r>
            <a:r>
              <a:rPr lang="en-US" altLang="zh-CN" sz="1800" b="1" spc="-140" dirty="0" smtClean="0">
                <a:latin typeface="+mn-ea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1402482" y="3068960"/>
            <a:ext cx="6193854" cy="2952328"/>
            <a:chOff x="250354" y="836712"/>
            <a:chExt cx="6193854" cy="2952328"/>
          </a:xfrm>
        </p:grpSpPr>
        <p:sp>
          <p:nvSpPr>
            <p:cNvPr id="152" name="Text Box 108"/>
            <p:cNvSpPr txBox="1">
              <a:spLocks noChangeArrowheads="1"/>
            </p:cNvSpPr>
            <p:nvPr/>
          </p:nvSpPr>
          <p:spPr bwMode="auto">
            <a:xfrm>
              <a:off x="250354" y="1124744"/>
              <a:ext cx="1657350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8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主时钟信号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1979712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868144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75856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4572000" y="1124744"/>
              <a:ext cx="0" cy="2664296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H="1">
              <a:off x="2407568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H="1">
              <a:off x="2841712" y="2060848"/>
              <a:ext cx="2096" cy="172819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491880" y="836712"/>
              <a:ext cx="100550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1979712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19573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97971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97971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907704" y="3140968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19573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62778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1176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241176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262778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305983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284380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284380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305983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49188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27585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327585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349188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392392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370790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70790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92392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4355976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4139952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413995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4355976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4788024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4572000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4572000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788024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5220072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5004048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5004048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5220072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5652120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5436096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5436096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5652120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6084168" y="2929714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5868144" y="2924944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5868144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6084168" y="3140968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6300192" y="2924944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6300192" y="2924944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41176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197971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1979712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1907704" y="2276872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41176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843808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240756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240756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907704" y="2564904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2839616" y="2564904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3275856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2843808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2843808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1907704" y="2852936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3275856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370790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275856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3275856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3712096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139952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707904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707904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139952" y="2564904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572000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4139952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139952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4572000" y="28529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5004048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572000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572000" y="206084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008240" y="227687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436096" y="235365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004048" y="234888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004048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436096" y="2564904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868144" y="264168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5436096" y="263691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5436096" y="263691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5868144" y="285293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868144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6296000" y="206561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863952" y="206084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6300192" y="227687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6300192" y="234888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6300192" y="234888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219573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197971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197971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1907704" y="3429000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219573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262778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241176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241176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262778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305983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284380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284380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305983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349188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327585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327585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349188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392392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370790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370790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392392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4355976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4139952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413995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4355976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4788024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4572000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4572000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4788024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5220072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5004048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5004048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5220072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5652120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5436096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5436096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5652120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6084168" y="321774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5868144" y="321297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5868144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084168" y="342900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300192" y="3212976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300192" y="321297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41176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19573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19573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1907704" y="35010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41176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284380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262778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262778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284380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27585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05983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05983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27585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370790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349188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349188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370790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13995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392392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392392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139952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4572000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355976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355976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4572000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004048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4788024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4788024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004048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5436096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220072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220072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5436096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5868144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5652120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5652120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868144" y="371703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300192" y="350577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084168" y="35010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084168" y="3501008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300192" y="371703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1979712" y="3501008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1979712" y="371226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5868144" y="1777586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4572000" y="1772816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4572000" y="1772816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1907704" y="1988840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5868144" y="1988840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300192" y="198884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572000" y="1489554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3275856" y="148478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3275856" y="1484784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1907704" y="1700808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572000" y="1700808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3275856" y="1201522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1979712" y="1196752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1979712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1907704" y="1412776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3275856" y="1412776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868144" y="1196752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868144" y="1196752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868144" y="90872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4499992" y="980728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 flipH="1">
              <a:off x="1989336" y="980728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3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59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3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 Box 303"/>
              <p:cNvSpPr txBox="1">
                <a:spLocks noChangeArrowheads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en-US" altLang="zh-CN" b="1" dirty="0" smtClean="0">
                    <a:solidFill>
                      <a:srgbClr val="C00000"/>
                    </a:solidFill>
                    <a:latin typeface="宋体" pitchFamily="2" charset="-122"/>
                  </a:rPr>
                  <a:t>   </a:t>
                </a:r>
                <a:r>
                  <a:rPr lang="zh-CN" altLang="en-US" b="1" dirty="0" smtClean="0">
                    <a:solidFill>
                      <a:srgbClr val="C00000"/>
                    </a:solidFill>
                    <a:latin typeface="宋体" pitchFamily="2" charset="-122"/>
                  </a:rPr>
                  <a:t>*早期计算机的时序系统：</a:t>
                </a:r>
                <a:r>
                  <a:rPr lang="zh-CN" altLang="en-US" sz="2200" b="1" dirty="0">
                    <a:latin typeface="宋体" pitchFamily="2" charset="-122"/>
                  </a:rPr>
                  <a:t>三级</a:t>
                </a:r>
                <a:r>
                  <a:rPr lang="zh-CN" altLang="en-US" sz="2200" b="1" dirty="0" smtClean="0">
                    <a:latin typeface="宋体" pitchFamily="2" charset="-122"/>
                  </a:rPr>
                  <a:t>时序</a:t>
                </a:r>
                <a:r>
                  <a:rPr lang="en-US" altLang="zh-CN" sz="2200" b="1" dirty="0" smtClean="0">
                    <a:latin typeface="宋体" pitchFamily="2" charset="-122"/>
                  </a:rPr>
                  <a:t>(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</a:t>
                </a:r>
                <a:r>
                  <a:rPr lang="en-US" altLang="zh-CN" sz="2200" b="1" dirty="0" smtClean="0">
                    <a:latin typeface="宋体" pitchFamily="2" charset="-122"/>
                  </a:rPr>
                  <a:t>/</a:t>
                </a:r>
                <a:r>
                  <a:rPr lang="zh-CN" altLang="en-US" sz="2200" b="1" dirty="0" smtClean="0">
                    <a:latin typeface="宋体" pitchFamily="2" charset="-122"/>
                  </a:rPr>
                  <a:t>节拍</a:t>
                </a:r>
                <a:r>
                  <a:rPr lang="en-US" altLang="zh-CN" sz="2200" b="1" dirty="0" smtClean="0">
                    <a:latin typeface="宋体" pitchFamily="2" charset="-122"/>
                  </a:rPr>
                  <a:t>/</a:t>
                </a:r>
                <a:r>
                  <a:rPr lang="zh-CN" altLang="en-US" sz="2200" b="1" dirty="0" smtClean="0">
                    <a:latin typeface="宋体" pitchFamily="2" charset="-122"/>
                  </a:rPr>
                  <a:t>工作脉冲</a:t>
                </a:r>
                <a:r>
                  <a:rPr lang="en-US" altLang="zh-CN" sz="2200" b="1" dirty="0" smtClean="0">
                    <a:latin typeface="宋体" pitchFamily="2" charset="-122"/>
                  </a:rPr>
                  <a:t>)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      </a:t>
                </a:r>
                <a:r>
                  <a:rPr lang="zh-CN" altLang="en-US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信号的个数</a:t>
                </a:r>
                <a:r>
                  <a:rPr lang="en-US" altLang="zh-CN" b="1" dirty="0" smtClean="0">
                    <a:solidFill>
                      <a:schemeClr val="accent2"/>
                    </a:solidFill>
                    <a:latin typeface="宋体" pitchFamily="2" charset="-122"/>
                  </a:rPr>
                  <a:t>—</a:t>
                </a:r>
                <a:r>
                  <a:rPr lang="zh-CN" altLang="en-US" b="1" dirty="0" smtClean="0">
                    <a:latin typeface="宋体" pitchFamily="2" charset="-122"/>
                  </a:rPr>
                  <a:t>按最复杂情况设置</a:t>
                </a: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>
                    <a:latin typeface="宋体" pitchFamily="2" charset="-122"/>
                  </a:rPr>
                  <a:t> </a:t>
                </a:r>
                <a:r>
                  <a:rPr lang="zh-CN" altLang="en-US" sz="2200" b="1" dirty="0" smtClean="0">
                    <a:latin typeface="宋体" pitchFamily="2" charset="-122"/>
                  </a:rPr>
                  <a:t>          </a:t>
                </a: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例：</a:t>
                </a:r>
                <a:r>
                  <a:rPr lang="zh-CN" altLang="en-US" sz="2000" b="1" dirty="0" smtClean="0">
                    <a:latin typeface="宋体" pitchFamily="2" charset="-122"/>
                  </a:rPr>
                  <a:t>指令周期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𝒙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机器周期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>
                    <a:latin typeface="宋体" pitchFamily="2" charset="-122"/>
                  </a:rPr>
                  <a:t>，机器周期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 smtClean="0">
                    <a:latin typeface="宋体" pitchFamily="2" charset="-122"/>
                  </a:rPr>
                  <a:t>，</a:t>
                </a:r>
                <a:endParaRPr lang="en-US" altLang="zh-CN" sz="20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000" b="1" dirty="0" smtClean="0">
                    <a:latin typeface="宋体" pitchFamily="2" charset="-122"/>
                  </a:rPr>
                  <a:t>                                         </a:t>
                </a:r>
                <a:r>
                  <a:rPr lang="zh-CN" altLang="en-US" sz="1600" b="1" dirty="0" smtClean="0">
                    <a:latin typeface="宋体" pitchFamily="2" charset="-122"/>
                  </a:rPr>
                  <a:t>   </a:t>
                </a:r>
                <a:r>
                  <a:rPr lang="zh-CN" altLang="en-US" sz="2000" b="1" dirty="0" smtClean="0">
                    <a:latin typeface="宋体" pitchFamily="2" charset="-122"/>
                  </a:rPr>
                  <a:t>  节拍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/>
                      </a:rPr>
                      <m:t>＝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b="1" i="1"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sz="22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         注：</a:t>
                </a:r>
                <a:r>
                  <a:rPr lang="zh-CN" altLang="en-US" sz="2200" b="1" dirty="0" smtClean="0">
                    <a:latin typeface="宋体" pitchFamily="2" charset="-122"/>
                  </a:rPr>
                  <a:t>机器周期的个数需多设置</a:t>
                </a:r>
                <a:r>
                  <a:rPr lang="en-US" altLang="zh-CN" sz="2200" b="1" dirty="0" smtClean="0">
                    <a:latin typeface="宋体" pitchFamily="2" charset="-122"/>
                  </a:rPr>
                  <a:t>1</a:t>
                </a:r>
                <a:r>
                  <a:rPr lang="zh-CN" altLang="en-US" sz="2200" b="1" dirty="0" smtClean="0">
                    <a:latin typeface="宋体" pitchFamily="2" charset="-122"/>
                  </a:rPr>
                  <a:t>个</a:t>
                </a:r>
                <a:r>
                  <a:rPr lang="en-US" altLang="zh-CN" sz="2000" b="1" dirty="0" smtClean="0">
                    <a:latin typeface="宋体" pitchFamily="2" charset="-122"/>
                  </a:rPr>
                  <a:t>(</a:t>
                </a:r>
                <a:r>
                  <a:rPr lang="zh-CN" altLang="en-US" sz="2000" b="1" dirty="0" smtClean="0">
                    <a:latin typeface="宋体" pitchFamily="2" charset="-122"/>
                  </a:rPr>
                  <a:t>用于中断周期</a:t>
                </a:r>
                <a:r>
                  <a:rPr lang="en-US" altLang="zh-CN" sz="2000" b="1" dirty="0" smtClean="0">
                    <a:latin typeface="宋体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49" name="Text 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25105"/>
                <a:ext cx="8856984" cy="2298001"/>
              </a:xfrm>
              <a:prstGeom prst="rect">
                <a:avLst/>
              </a:prstGeom>
              <a:blipFill rotWithShape="1">
                <a:blip r:embed="rId2"/>
                <a:stretch>
                  <a:fillRect t="-1061" b="-106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 Box 303"/>
          <p:cNvSpPr txBox="1">
            <a:spLocks noChangeArrowheads="1"/>
          </p:cNvSpPr>
          <p:nvPr/>
        </p:nvSpPr>
        <p:spPr bwMode="auto">
          <a:xfrm>
            <a:off x="179512" y="2514962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信号的周期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有定长、变长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sz="2200" b="1" dirty="0" smtClean="0">
                <a:latin typeface="宋体" pitchFamily="2" charset="-122"/>
              </a:rPr>
              <a:t>不同指令周期的</a:t>
            </a:r>
            <a:r>
              <a:rPr lang="en-US" altLang="zh-CN" sz="2200" b="1" i="1" dirty="0" smtClean="0">
                <a:latin typeface="+mn-lt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不同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性能好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>
                <a:latin typeface="宋体" pitchFamily="2" charset="-122"/>
              </a:rPr>
              <a:t> </a:t>
            </a:r>
            <a:r>
              <a:rPr lang="en-US" altLang="zh-CN" sz="2200" b="1" i="1" dirty="0" smtClean="0">
                <a:latin typeface="宋体" pitchFamily="2" charset="-122"/>
              </a:rPr>
              <a:t>               </a:t>
            </a:r>
            <a:r>
              <a:rPr lang="en-US" altLang="zh-CN" sz="2200" b="1" i="1" dirty="0" smtClean="0">
                <a:latin typeface="+mn-lt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 smtClean="0">
                <a:latin typeface="宋体" pitchFamily="2" charset="-122"/>
              </a:rPr>
              <a:t>常数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与指令类型无关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79512" y="3861048"/>
            <a:ext cx="8785225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信号表示的功能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可表示时间次序、操作步骤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易理解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可简化电路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 例：</a:t>
            </a:r>
            <a:r>
              <a:rPr lang="zh-CN" altLang="en-US" sz="2200" b="1" dirty="0">
                <a:latin typeface="宋体" pitchFamily="2" charset="-122"/>
              </a:rPr>
              <a:t>时序</a:t>
            </a:r>
            <a:r>
              <a:rPr lang="zh-CN" altLang="en-US" sz="2200" b="1" dirty="0" smtClean="0">
                <a:latin typeface="宋体" pitchFamily="2" charset="-122"/>
              </a:rPr>
              <a:t>信号有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个，</a:t>
            </a:r>
            <a:r>
              <a:rPr lang="en-US" altLang="zh-CN" sz="2200" b="1" dirty="0" smtClean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指令中</a:t>
            </a:r>
            <a:r>
              <a:rPr lang="en-US" altLang="zh-CN" sz="2200" b="1" dirty="0" err="1" smtClean="0">
                <a:latin typeface="宋体" pitchFamily="2" charset="-122"/>
              </a:rPr>
              <a:t>wb_r</a:t>
            </a:r>
            <a:r>
              <a:rPr lang="zh-CN" altLang="en-US" sz="2200" b="1" dirty="0" smtClean="0">
                <a:latin typeface="宋体" pitchFamily="2" charset="-122"/>
              </a:rPr>
              <a:t>的表示方法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表示时</a:t>
            </a:r>
            <a:r>
              <a:rPr lang="en-US" altLang="zh-CN" sz="2200" b="1" dirty="0" smtClean="0">
                <a:latin typeface="宋体" pitchFamily="2" charset="-122"/>
              </a:rPr>
              <a:t>--GPRs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RegWr</a:t>
            </a:r>
            <a:r>
              <a:rPr lang="zh-CN" altLang="en-US" sz="2000" b="1" dirty="0" smtClean="0">
                <a:latin typeface="+mn-ea"/>
                <a:cs typeface="Times New Roman" pitchFamily="18" charset="0"/>
              </a:rPr>
              <a:t>＝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latin typeface="+mn-ea"/>
                <a:cs typeface="Times New Roman" pitchFamily="18" charset="0"/>
              </a:rPr>
              <a:t>add+ori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)</a:t>
            </a:r>
            <a:r>
              <a:rPr lang="en-US" altLang="zh-CN" sz="2000" b="1" dirty="0" smtClean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000" b="1" dirty="0" smtClean="0">
                <a:latin typeface="+mn-ea"/>
                <a:cs typeface="Times New Roman" pitchFamily="18" charset="0"/>
              </a:rPr>
              <a:t>lw</a:t>
            </a:r>
            <a:r>
              <a:rPr lang="en-US" altLang="zh-CN" sz="2000" b="1" dirty="0" smtClean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r>
              <a:rPr lang="en-US" altLang="zh-CN" sz="20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latin typeface="宋体" pitchFamily="2" charset="-122"/>
              </a:rPr>
              <a:t>t5</a:t>
            </a:r>
            <a:r>
              <a:rPr lang="zh-CN" altLang="en-US" sz="2200" b="1" dirty="0" smtClean="0">
                <a:latin typeface="宋体" pitchFamily="2" charset="-122"/>
              </a:rPr>
              <a:t>表示</a:t>
            </a:r>
            <a:r>
              <a:rPr lang="zh-CN" altLang="en-US" sz="2200" b="1" dirty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--GPRs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353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*现代计算机的时序系统：</a:t>
            </a:r>
            <a:r>
              <a:rPr lang="zh-CN" altLang="en-US" sz="2200" b="1" dirty="0" smtClean="0">
                <a:latin typeface="宋体" pitchFamily="2" charset="-122"/>
              </a:rPr>
              <a:t>节拍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工作脉冲两级时序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按最复杂情况设置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常采用</a:t>
            </a:r>
            <a:r>
              <a:rPr lang="zh-CN" altLang="en-US" b="1" u="sng" dirty="0" smtClean="0">
                <a:latin typeface="宋体" pitchFamily="2" charset="-122"/>
              </a:rPr>
              <a:t>变长</a:t>
            </a:r>
            <a:r>
              <a:rPr lang="zh-CN" altLang="en-US" b="1" dirty="0" smtClean="0">
                <a:latin typeface="宋体" pitchFamily="2" charset="-122"/>
              </a:rPr>
              <a:t>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3" name="组合 492"/>
          <p:cNvGrpSpPr/>
          <p:nvPr/>
        </p:nvGrpSpPr>
        <p:grpSpPr>
          <a:xfrm>
            <a:off x="395536" y="2348880"/>
            <a:ext cx="8428198" cy="2664296"/>
            <a:chOff x="538386" y="2996952"/>
            <a:chExt cx="8428198" cy="2664296"/>
          </a:xfrm>
        </p:grpSpPr>
        <p:sp>
          <p:nvSpPr>
            <p:cNvPr id="7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75" name="直接连接符 474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TextBox 480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82" name="直接连接符 481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88" name="直接连接符 487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Text Box 303"/>
          <p:cNvSpPr txBox="1">
            <a:spLocks noChangeArrowheads="1"/>
          </p:cNvSpPr>
          <p:nvPr/>
        </p:nvSpPr>
        <p:spPr bwMode="auto">
          <a:xfrm>
            <a:off x="179512" y="1772816"/>
            <a:ext cx="8856984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例：</a:t>
            </a:r>
            <a:r>
              <a:rPr lang="zh-CN" altLang="en-US" sz="2200" b="1" dirty="0" smtClean="0">
                <a:latin typeface="宋体" pitchFamily="2" charset="-122"/>
              </a:rPr>
              <a:t>支持</a:t>
            </a:r>
            <a:r>
              <a:rPr lang="en-US" altLang="zh-CN" sz="2200" b="1" dirty="0" smtClean="0">
                <a:latin typeface="宋体" pitchFamily="2" charset="-122"/>
              </a:rPr>
              <a:t>7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指令的时序系统，</a:t>
            </a:r>
            <a:r>
              <a:rPr lang="zh-CN" altLang="en-US" sz="2200" b="1" dirty="0">
                <a:latin typeface="宋体" pitchFamily="2" charset="-122"/>
              </a:rPr>
              <a:t>每个</a:t>
            </a:r>
            <a:r>
              <a:rPr lang="en-US" altLang="zh-CN" sz="2200" spc="-140" dirty="0" err="1"/>
              <a:t>μ</a:t>
            </a:r>
            <a:r>
              <a:rPr lang="en-US" altLang="zh-CN" sz="2200" b="1" spc="-140" dirty="0" err="1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在一个</a:t>
            </a:r>
            <a:r>
              <a:rPr lang="en-US" altLang="zh-CN" sz="2200" b="1" spc="-140" dirty="0">
                <a:latin typeface="+mn-ea"/>
              </a:rPr>
              <a:t>CP</a:t>
            </a:r>
            <a:r>
              <a:rPr lang="zh-CN" altLang="en-US" sz="2200" b="1" spc="-140" dirty="0">
                <a:latin typeface="+mn-ea"/>
              </a:rPr>
              <a:t>内</a:t>
            </a:r>
            <a:r>
              <a:rPr lang="zh-CN" altLang="en-US" sz="2200" b="1" spc="-140" dirty="0" smtClean="0">
                <a:latin typeface="+mn-ea"/>
              </a:rPr>
              <a:t>完成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1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31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、时序信号形成电路的组成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 smtClean="0">
                <a:latin typeface="宋体" pitchFamily="2" charset="-122"/>
              </a:rPr>
              <a:t>环形信号发生器、定时逻辑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产生节拍、工作脉冲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控制信号时长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4" name="组合 133"/>
          <p:cNvGrpSpPr/>
          <p:nvPr/>
        </p:nvGrpSpPr>
        <p:grpSpPr>
          <a:xfrm>
            <a:off x="1121085" y="1628800"/>
            <a:ext cx="7411355" cy="1874689"/>
            <a:chOff x="971600" y="3861048"/>
            <a:chExt cx="7411355" cy="1874689"/>
          </a:xfrm>
        </p:grpSpPr>
        <p:sp>
          <p:nvSpPr>
            <p:cNvPr id="109" name="矩形 108"/>
            <p:cNvSpPr/>
            <p:nvPr/>
          </p:nvSpPr>
          <p:spPr>
            <a:xfrm>
              <a:off x="1583866" y="3933057"/>
              <a:ext cx="2412268" cy="111597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644009" y="3933057"/>
              <a:ext cx="2952328" cy="144016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6732240" y="4797152"/>
              <a:ext cx="792087" cy="5040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1763887" y="4005065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启停控制逻辑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372236" y="4005065"/>
              <a:ext cx="1150938" cy="6480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环形信号发生器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523982" y="4221435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7816010" y="4018259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 smtClean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  <a:endParaRPr lang="en-US" altLang="zh-CN" b="1" baseline="-140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7833652" y="4725615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971600" y="3861048"/>
              <a:ext cx="504056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636094" y="4293567"/>
              <a:ext cx="288032" cy="3595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4788024" y="4293096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339950" y="4581128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脉冲源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>
              <a:stCxn id="31" idx="3"/>
              <a:endCxn id="52" idx="1"/>
            </p:cNvCxnSpPr>
            <p:nvPr/>
          </p:nvCxnSpPr>
          <p:spPr bwMode="auto">
            <a:xfrm flipV="1">
              <a:off x="3924126" y="4473116"/>
              <a:ext cx="863898" cy="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475854" y="4077072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475854" y="4293096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276054" y="4581130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456074" y="4185083"/>
              <a:ext cx="180021" cy="180020"/>
            </a:xfrm>
            <a:prstGeom prst="bentConnector3">
              <a:avLst>
                <a:gd name="adj1" fmla="val 10228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380312" y="5084948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5796135" y="4473116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>
              <a:stCxn id="7" idx="3"/>
            </p:cNvCxnSpPr>
            <p:nvPr/>
          </p:nvCxnSpPr>
          <p:spPr bwMode="auto">
            <a:xfrm>
              <a:off x="3276055" y="4185085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099903" y="4941168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129620" y="4473114"/>
              <a:ext cx="1682742" cy="396048"/>
            </a:xfrm>
            <a:prstGeom prst="bentConnector3">
              <a:avLst>
                <a:gd name="adj1" fmla="val -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309895" y="505351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6864569" y="4869160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523175" y="414908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524328" y="4509120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139952" y="4221088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5940152" y="422108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4932040" y="4653138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652120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588224" y="4653136"/>
              <a:ext cx="0" cy="7920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211960" y="5445224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定时方式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292080" y="5442743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372200" y="5445224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变长参数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619870" y="5085184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主时钟脉冲形成部件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44493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信号发生器组成：</a:t>
            </a:r>
            <a:r>
              <a:rPr lang="zh-CN" altLang="en-US" b="1" dirty="0" smtClean="0">
                <a:latin typeface="宋体" pitchFamily="2" charset="-122"/>
              </a:rPr>
              <a:t>有移位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827571" y="3933056"/>
            <a:ext cx="3960453" cy="2088232"/>
            <a:chOff x="1187624" y="3212976"/>
            <a:chExt cx="3960453" cy="2088232"/>
          </a:xfrm>
        </p:grpSpPr>
        <p:sp>
          <p:nvSpPr>
            <p:cNvPr id="225" name="矩形 224"/>
            <p:cNvSpPr/>
            <p:nvPr/>
          </p:nvSpPr>
          <p:spPr>
            <a:xfrm>
              <a:off x="1187624" y="364502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40364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483768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779912" y="378904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547366" y="3212976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61967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547664" y="458113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84408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90770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907704" y="458112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1258590" y="486916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699792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924200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987824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987824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2195736" y="371703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201792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41335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3276378" y="501317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907704" y="472514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995936" y="3501008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8" idx="6"/>
            </p:cNvCxnSpPr>
            <p:nvPr/>
          </p:nvCxnSpPr>
          <p:spPr bwMode="auto">
            <a:xfrm flipV="1">
              <a:off x="3808801" y="4579542"/>
              <a:ext cx="115127" cy="50666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4220344" y="447368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4283968" y="447079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4283968" y="458271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3314066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709495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937802" y="447373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1333231" y="41195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4283968" y="486916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3275856" y="371703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627785" y="458112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2195737" y="371703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3275856" y="371703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419873" y="4941168"/>
              <a:ext cx="324830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2195736" y="515719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738384" y="5053816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645965" y="458112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643438" y="486916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4931457" y="4077072"/>
            <a:ext cx="3961023" cy="1944216"/>
            <a:chOff x="4931457" y="3356992"/>
            <a:chExt cx="3961023" cy="1944216"/>
          </a:xfrm>
        </p:grpSpPr>
        <p:sp>
          <p:nvSpPr>
            <p:cNvPr id="265" name="矩形 264"/>
            <p:cNvSpPr/>
            <p:nvPr/>
          </p:nvSpPr>
          <p:spPr>
            <a:xfrm>
              <a:off x="5546096" y="3356992"/>
              <a:ext cx="2915476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7958656" y="3429000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606728" y="3429000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2</a:t>
              </a:r>
              <a:endParaRPr lang="en-US" altLang="zh-CN" sz="1800" b="1" baseline="-20000" dirty="0">
                <a:latin typeface="宋体" pitchFamily="2" charset="-122"/>
              </a:endParaRP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479031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371475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LDN</a:t>
              </a:r>
              <a:r>
                <a:rPr lang="en-US" altLang="zh-CN" sz="1800" b="1" dirty="0" smtClean="0"/>
                <a:t> 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D[1..0]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CP    CLRN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255106" y="478803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318696" y="356230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318696" y="3851928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318696" y="4139960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318696" y="442799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22008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457280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067952"/>
              <a:ext cx="3069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0104" y="4283976"/>
              <a:ext cx="30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07077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428397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22008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07606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471602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429309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08270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443711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" name="线形标注 2 290"/>
          <p:cNvSpPr/>
          <p:nvPr/>
        </p:nvSpPr>
        <p:spPr bwMode="auto">
          <a:xfrm>
            <a:off x="1189201" y="6093296"/>
            <a:ext cx="1726615" cy="321471"/>
          </a:xfrm>
          <a:prstGeom prst="borderCallout2">
            <a:avLst>
              <a:gd name="adj1" fmla="val 50268"/>
              <a:gd name="adj2" fmla="val 100224"/>
              <a:gd name="adj3" fmla="val 48493"/>
              <a:gd name="adj4" fmla="val 106664"/>
              <a:gd name="adj5" fmla="val -43051"/>
              <a:gd name="adj6" fmla="val 116338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末尾状态的表示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91" grpId="0" animBg="1"/>
      <p:bldP spid="29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§6.1  </a:t>
            </a:r>
            <a:r>
              <a:rPr lang="en-US" altLang="zh-CN" sz="3600" b="1" dirty="0">
                <a:latin typeface="宋体" pitchFamily="2" charset="-122"/>
              </a:rPr>
              <a:t>CPU</a:t>
            </a:r>
            <a:r>
              <a:rPr lang="zh-CN" altLang="en-US" sz="3600" b="1" dirty="0" smtClean="0">
                <a:latin typeface="宋体" pitchFamily="2" charset="-122"/>
              </a:rPr>
              <a:t>的组成与工作流程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功能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⑴指令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zh-CN" altLang="en-US" b="1" u="sng" dirty="0" smtClean="0">
                <a:latin typeface="宋体" pitchFamily="2" charset="-122"/>
              </a:rPr>
              <a:t>执行顺序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执行过程、下条指令地址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701800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276475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132459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含分析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559372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5847" name="Group 151"/>
          <p:cNvGrpSpPr>
            <a:grpSpLocks/>
          </p:cNvGrpSpPr>
          <p:nvPr/>
        </p:nvGrpSpPr>
        <p:grpSpPr bwMode="auto">
          <a:xfrm>
            <a:off x="4716460" y="2491234"/>
            <a:ext cx="2663823" cy="649288"/>
            <a:chOff x="2971" y="1842"/>
            <a:chExt cx="1678" cy="40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2971" y="1979"/>
              <a:ext cx="63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3334" y="1843"/>
              <a:ext cx="0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833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3334" y="1934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3833" y="1934"/>
              <a:ext cx="0" cy="4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3696" y="1979"/>
              <a:ext cx="362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3334" y="2160"/>
              <a:ext cx="0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3334" y="2251"/>
              <a:ext cx="4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4649" y="1842"/>
              <a:ext cx="0" cy="4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3833" y="2251"/>
              <a:ext cx="81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556197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zh-CN" altLang="en-US" sz="1800" b="1" dirty="0" smtClean="0">
                <a:latin typeface="宋体" pitchFamily="2" charset="-122"/>
              </a:rPr>
              <a:t>时序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5838" name="Text Box 142"/>
          <p:cNvSpPr txBox="1">
            <a:spLocks noChangeArrowheads="1"/>
          </p:cNvSpPr>
          <p:nvPr/>
        </p:nvSpPr>
        <p:spPr bwMode="auto">
          <a:xfrm>
            <a:off x="179388" y="380257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⑵操作控制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指令执行所需的</a:t>
            </a:r>
            <a:r>
              <a:rPr lang="zh-CN" altLang="en-US" b="1" u="sng" dirty="0" smtClean="0">
                <a:latin typeface="宋体" pitchFamily="2" charset="-122"/>
              </a:rPr>
              <a:t>操作控制</a:t>
            </a:r>
            <a:r>
              <a:rPr lang="zh-CN" altLang="en-US" b="1" u="sng" dirty="0">
                <a:latin typeface="宋体" pitchFamily="2" charset="-122"/>
              </a:rPr>
              <a:t>信号</a:t>
            </a:r>
          </a:p>
        </p:txBody>
      </p:sp>
      <p:sp>
        <p:nvSpPr>
          <p:cNvPr id="285839" name="Text Box 143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⑶时间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操作控制信号的</a:t>
            </a:r>
            <a:r>
              <a:rPr lang="zh-CN" altLang="en-US" b="1" u="sng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时长及次序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285840" name="Text Box 144"/>
          <p:cNvSpPr txBox="1">
            <a:spLocks noChangeArrowheads="1"/>
          </p:cNvSpPr>
          <p:nvPr/>
        </p:nvSpPr>
        <p:spPr bwMode="auto">
          <a:xfrm>
            <a:off x="179388" y="47750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⑷数据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数据运算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即指令系统的运算功能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5841" name="Text Box 145"/>
          <p:cNvSpPr txBox="1">
            <a:spLocks noChangeArrowheads="1"/>
          </p:cNvSpPr>
          <p:nvPr/>
        </p:nvSpPr>
        <p:spPr bwMode="auto">
          <a:xfrm>
            <a:off x="179388" y="52292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⑸外部访问：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对存储器、</a:t>
            </a:r>
            <a:r>
              <a:rPr lang="zh-CN" altLang="en-US" b="1" dirty="0">
                <a:latin typeface="宋体" pitchFamily="2" charset="-122"/>
              </a:rPr>
              <a:t>外设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endParaRPr lang="zh-CN" altLang="en-US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145"/>
          <p:cNvSpPr txBox="1">
            <a:spLocks noChangeArrowheads="1"/>
          </p:cNvSpPr>
          <p:nvPr/>
        </p:nvSpPr>
        <p:spPr bwMode="auto">
          <a:xfrm>
            <a:off x="179512" y="569685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⑹异常及中断处理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异常及中断的</a:t>
            </a:r>
            <a:r>
              <a:rPr lang="zh-CN" altLang="en-US" b="1" u="sng" dirty="0" smtClean="0">
                <a:latin typeface="宋体" pitchFamily="2" charset="-122"/>
              </a:rPr>
              <a:t>检测及处理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64" name="AutoShape 15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8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758" grpId="0"/>
      <p:bldP spid="285833" grpId="0"/>
      <p:bldP spid="285838" grpId="0"/>
      <p:bldP spid="285839" grpId="0"/>
      <p:bldP spid="285840" grpId="0"/>
      <p:bldP spid="285841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的定时方式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 smtClean="0">
                <a:latin typeface="+mn-ea"/>
              </a:rPr>
              <a:t>又称控制器的控制方式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序列中各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时长的控制方法，即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的控制方式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196752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spc="-50" dirty="0" err="1" smtClean="0"/>
              <a:t>μ</a:t>
            </a:r>
            <a:r>
              <a:rPr lang="en-US" altLang="zh-CN" b="1" spc="-50" dirty="0" err="1" smtClean="0">
                <a:latin typeface="宋体" pitchFamily="2" charset="-122"/>
              </a:rPr>
              <a:t>OP</a:t>
            </a:r>
            <a:r>
              <a:rPr lang="zh-CN" altLang="en-US" b="1" spc="-50" dirty="0" smtClean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</a:t>
            </a:r>
            <a:r>
              <a:rPr lang="zh-CN" altLang="en-US" b="1" u="sng" spc="-50" dirty="0" smtClean="0">
                <a:latin typeface="宋体" pitchFamily="2" charset="-122"/>
              </a:rPr>
              <a:t>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控制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发出</a:t>
            </a:r>
            <a:r>
              <a:rPr lang="zh-CN" altLang="en-US" sz="2200" b="1" u="sng" dirty="0" smtClean="0">
                <a:latin typeface="宋体" pitchFamily="2" charset="-122"/>
              </a:rPr>
              <a:t>与</a:t>
            </a:r>
            <a:r>
              <a:rPr lang="zh-CN" altLang="en-US" sz="2200" b="1" u="sng" dirty="0">
                <a:latin typeface="宋体" pitchFamily="2" charset="-122"/>
              </a:rPr>
              <a:t>时钟信号</a:t>
            </a:r>
            <a:r>
              <a:rPr lang="zh-CN" altLang="en-US" sz="2200" b="1" u="sng" dirty="0" smtClean="0">
                <a:latin typeface="宋体" pitchFamily="2" charset="-122"/>
              </a:rPr>
              <a:t>同步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34" name="Text Box 32"/>
          <p:cNvSpPr txBox="1">
            <a:spLocks noChangeArrowheads="1"/>
          </p:cNvSpPr>
          <p:nvPr/>
        </p:nvSpPr>
        <p:spPr bwMode="auto">
          <a:xfrm>
            <a:off x="2771800" y="4283365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与时钟信号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r>
              <a:rPr lang="zh-CN" altLang="en-US" b="1" dirty="0" smtClean="0">
                <a:latin typeface="宋体" pitchFamily="2" charset="-122"/>
              </a:rPr>
              <a:t>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79712" y="4726883"/>
            <a:ext cx="62649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控制</a:t>
            </a:r>
            <a:r>
              <a:rPr lang="zh-CN" altLang="en-US" sz="2200" b="1" dirty="0">
                <a:latin typeface="宋体" pitchFamily="2" charset="-122"/>
              </a:rPr>
              <a:t>简单、时间</a:t>
            </a:r>
            <a:r>
              <a:rPr lang="zh-CN" altLang="en-US" sz="2200" b="1" dirty="0" smtClean="0">
                <a:latin typeface="宋体" pitchFamily="2" charset="-122"/>
              </a:rPr>
              <a:t>浪费大，适合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时延相近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2636912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OPCmd3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" name="AutoShape 4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14064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4" grpId="0"/>
      <p:bldP spid="3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260648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又称应答方式或握手方式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的时序只受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 smtClean="0">
                <a:latin typeface="宋体" pitchFamily="2" charset="-122"/>
              </a:rPr>
              <a:t>联络信号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应答信号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串行发出，</a:t>
            </a:r>
            <a:r>
              <a:rPr lang="zh-CN" altLang="en-US" sz="2200" b="1" u="sng" dirty="0" smtClean="0">
                <a:latin typeface="宋体" pitchFamily="2" charset="-122"/>
              </a:rPr>
              <a:t>收到</a:t>
            </a:r>
            <a:r>
              <a:rPr lang="zh-CN" altLang="en-US" sz="2200" b="1" u="sng" dirty="0">
                <a:latin typeface="宋体" pitchFamily="2" charset="-122"/>
              </a:rPr>
              <a:t>应答信号</a:t>
            </a:r>
            <a:r>
              <a:rPr lang="zh-CN" altLang="en-US" sz="2200" b="1" dirty="0" smtClean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完成，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 smtClean="0">
                <a:latin typeface="宋体" pitchFamily="2" charset="-122"/>
              </a:rPr>
              <a:t>                 </a:t>
            </a:r>
            <a:r>
              <a:rPr lang="zh-CN" altLang="en-US" sz="2200" b="1" dirty="0" smtClean="0">
                <a:latin typeface="宋体" pitchFamily="2" charset="-122"/>
              </a:rPr>
              <a:t>节拍周期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</a:t>
            </a:r>
            <a:r>
              <a:rPr lang="zh-CN" altLang="en-US" sz="2200" b="1" baseline="-16000" dirty="0" smtClean="0">
                <a:latin typeface="宋体" pitchFamily="2" charset="-122"/>
              </a:rPr>
              <a:t>命令</a:t>
            </a:r>
            <a:endParaRPr lang="en-US" altLang="zh-CN" b="1" baseline="-16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1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2195736" y="2204864"/>
            <a:ext cx="4896544" cy="1872208"/>
            <a:chOff x="539552" y="3573016"/>
            <a:chExt cx="4896544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539552" y="3579366"/>
              <a:ext cx="1224136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 smtClean="0">
                  <a:latin typeface="+mn-lt"/>
                </a:rPr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581128"/>
            <a:ext cx="65527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2200" b="1" dirty="0" smtClean="0">
                <a:latin typeface="宋体" pitchFamily="2" charset="-122"/>
              </a:rPr>
              <a:t>时间浪费小、控制复杂，适合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定时</a:t>
            </a:r>
            <a:endParaRPr lang="en-US" altLang="zh-CN" sz="2200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时延相差较大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2771551" y="4149080"/>
            <a:ext cx="53288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与应答信号同步，即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err="1" smtClean="0">
                <a:latin typeface="宋体" pitchFamily="2" charset="-122"/>
              </a:rPr>
              <a:t>ACK</a:t>
            </a:r>
            <a:r>
              <a:rPr lang="en-US" altLang="zh-CN" b="1" i="1" baseline="-16000" dirty="0" err="1" smtClean="0">
                <a:latin typeface="+mn-lt"/>
              </a:rPr>
              <a:t>i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*联合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</a:t>
            </a:r>
            <a:r>
              <a:rPr lang="zh-CN" altLang="en-US" sz="2200" b="1" dirty="0" smtClean="0">
                <a:latin typeface="宋体" pitchFamily="2" charset="-122"/>
              </a:rPr>
              <a:t>称半同步方式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的时序受</a:t>
            </a:r>
            <a:r>
              <a:rPr lang="zh-CN" altLang="en-US" b="1" u="sng" dirty="0" smtClean="0">
                <a:latin typeface="宋体" pitchFamily="2" charset="-122"/>
              </a:rPr>
              <a:t>基准时钟信号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</a:t>
            </a:r>
            <a:r>
              <a:rPr lang="zh-CN" altLang="en-US" b="1" u="sng" dirty="0" smtClean="0">
                <a:latin typeface="宋体" pitchFamily="2" charset="-122"/>
              </a:rPr>
              <a:t>信号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 smtClean="0">
                <a:latin typeface="宋体" pitchFamily="2" charset="-122"/>
              </a:rPr>
              <a:t>为同步控制方式，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 smtClean="0">
                <a:latin typeface="宋体" pitchFamily="2" charset="-122"/>
              </a:rPr>
              <a:t>异步控制方式；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k</a:t>
            </a:r>
            <a:r>
              <a:rPr lang="en-US" altLang="zh-CN" b="1" i="1" dirty="0" err="1" smtClean="0">
                <a:latin typeface="宋体" pitchFamily="2" charset="-122"/>
              </a:rPr>
              <a:t>T</a:t>
            </a:r>
            <a:r>
              <a:rPr lang="en-US" altLang="zh-CN" b="1" baseline="-18000" dirty="0" err="1" smtClean="0"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，整数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控制方式转换的实现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4492" y="2989401"/>
            <a:ext cx="8785225" cy="975011"/>
            <a:chOff x="144492" y="2996952"/>
            <a:chExt cx="8785225" cy="975011"/>
          </a:xfrm>
        </p:grpSpPr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144492" y="2996952"/>
              <a:ext cx="8785225" cy="975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    </a:t>
              </a:r>
              <a:r>
                <a:rPr lang="zh-CN" altLang="en-US" b="1" dirty="0" smtClean="0">
                  <a:latin typeface="宋体" pitchFamily="2" charset="-122"/>
                </a:rPr>
                <a:t>则 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0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CLK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1</a:t>
              </a:r>
              <a:r>
                <a:rPr lang="zh-CN" altLang="en-US" b="1" dirty="0" smtClean="0">
                  <a:latin typeface="宋体" pitchFamily="2" charset="-122"/>
                </a:rPr>
                <a:t>时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+mn-lt"/>
                </a:rPr>
                <a:t> 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r>
                <a:rPr lang="zh-CN" altLang="en-US" b="1" dirty="0" smtClean="0">
                  <a:latin typeface="+mn-ea"/>
                  <a:ea typeface="+mn-ea"/>
                </a:rPr>
                <a:t>；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algn="l">
                <a:lnSpc>
                  <a:spcPct val="114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</a:t>
              </a:r>
              <a:r>
                <a:rPr lang="zh-CN" altLang="en-US" b="1" dirty="0" smtClean="0">
                  <a:latin typeface="+mn-ea"/>
                  <a:ea typeface="+mn-ea"/>
                </a:rPr>
                <a:t>即 </a:t>
              </a:r>
              <a:r>
                <a:rPr lang="en-US" altLang="zh-CN" b="1" dirty="0" smtClean="0">
                  <a:latin typeface="+mn-ea"/>
                  <a:ea typeface="+mn-ea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(WMFC</a:t>
              </a:r>
              <a:r>
                <a:rPr lang="zh-CN" altLang="en-US" b="1" dirty="0" smtClean="0">
                  <a:latin typeface="宋体" pitchFamily="2" charset="-122"/>
                </a:rPr>
                <a:t>＋</a:t>
              </a:r>
              <a:r>
                <a:rPr lang="en-US" altLang="zh-CN" b="1" dirty="0" smtClean="0">
                  <a:latin typeface="宋体" pitchFamily="2" charset="-122"/>
                </a:rPr>
                <a:t>WMFC</a:t>
              </a:r>
              <a:r>
                <a:rPr lang="en-US" altLang="zh-CN" b="1" dirty="0" smtClean="0"/>
                <a:t> ·</a:t>
              </a:r>
              <a:r>
                <a:rPr lang="en-US" altLang="zh-CN" b="1" dirty="0"/>
                <a:t> </a:t>
              </a:r>
              <a:r>
                <a:rPr lang="en-US" altLang="zh-CN" b="1" dirty="0" err="1" smtClean="0">
                  <a:latin typeface="宋体" pitchFamily="2" charset="-122"/>
                </a:rPr>
                <a:t>mfc</a:t>
              </a:r>
              <a:r>
                <a:rPr lang="en-US" altLang="zh-CN" b="1" dirty="0" smtClean="0">
                  <a:latin typeface="宋体" pitchFamily="2" charset="-122"/>
                </a:rPr>
                <a:t>)</a:t>
              </a:r>
              <a:r>
                <a:rPr lang="en-US" altLang="zh-CN" b="1" dirty="0" smtClean="0"/>
                <a:t>· </a:t>
              </a:r>
              <a:r>
                <a:rPr lang="en-US" altLang="zh-CN" b="1" dirty="0" smtClean="0">
                  <a:latin typeface="+mn-ea"/>
                  <a:ea typeface="+mn-ea"/>
                </a:rPr>
                <a:t>CLK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009596" y="3543080"/>
              <a:ext cx="62085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611561" y="3933056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644008" y="3933056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 smtClean="0">
                  <a:latin typeface="宋体" pitchFamily="2" charset="-122"/>
                </a:rPr>
                <a:t>异步方式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矩形 192"/>
          <p:cNvSpPr/>
          <p:nvPr/>
        </p:nvSpPr>
        <p:spPr>
          <a:xfrm>
            <a:off x="2699792" y="2553434"/>
            <a:ext cx="622194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以</a:t>
            </a:r>
            <a:r>
              <a:rPr lang="en-US" altLang="zh-CN" sz="2200" b="1" dirty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读写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为例，</a:t>
            </a:r>
            <a:r>
              <a:rPr lang="zh-CN" altLang="en-US" sz="2200" b="1" dirty="0" smtClean="0">
                <a:latin typeface="宋体" pitchFamily="2" charset="-122"/>
              </a:rPr>
              <a:t>设信号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宋体" pitchFamily="2" charset="-122"/>
              </a:rPr>
              <a:t>mfc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en-US" altLang="zh-CN" sz="1800" b="1" dirty="0" smtClean="0">
                <a:latin typeface="宋体" pitchFamily="2" charset="-122"/>
              </a:rPr>
              <a:t>(0</a:t>
            </a:r>
            <a:r>
              <a:rPr lang="zh-CN" altLang="en-US" sz="1800" b="1" dirty="0" smtClean="0">
                <a:latin typeface="宋体" pitchFamily="2" charset="-122"/>
              </a:rPr>
              <a:t>为同步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94" name="Text Box 77"/>
          <p:cNvSpPr txBox="1">
            <a:spLocks noChangeArrowheads="1"/>
          </p:cNvSpPr>
          <p:nvPr/>
        </p:nvSpPr>
        <p:spPr bwMode="auto">
          <a:xfrm>
            <a:off x="144494" y="5518971"/>
            <a:ext cx="4571522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设置方式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537104" y="2060848"/>
            <a:ext cx="3237156" cy="10621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80" name="组合 79"/>
          <p:cNvGrpSpPr/>
          <p:nvPr/>
        </p:nvGrpSpPr>
        <p:grpSpPr>
          <a:xfrm>
            <a:off x="7521091" y="4224263"/>
            <a:ext cx="1361864" cy="1793850"/>
            <a:chOff x="4139952" y="2492896"/>
            <a:chExt cx="1361864" cy="179385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139952" y="4221088"/>
              <a:ext cx="7899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4139952" y="3645024"/>
              <a:ext cx="12136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4148336" y="3717032"/>
              <a:ext cx="7774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139952" y="2564904"/>
              <a:ext cx="7837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781736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781736" y="285770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139952" y="3068960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139952" y="3356992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25752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83968" y="2060848"/>
            <a:ext cx="45367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延长节拍信号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，用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44494" y="5951019"/>
            <a:ext cx="87479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可有效处理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时延不同问题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适合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的所有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</a:t>
            </a:r>
            <a:r>
              <a:rPr lang="zh-CN" altLang="en-US" sz="2200" b="1" dirty="0">
                <a:latin typeface="+mn-ea"/>
              </a:rPr>
              <a:t>定时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203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20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54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206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2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22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8" grpId="0"/>
      <p:bldP spid="20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uOP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控制信号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的形成</a:t>
            </a: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96233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 smtClean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 smtClean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spc="-50" dirty="0" smtClean="0">
                <a:latin typeface="宋体" pitchFamily="2" charset="-122"/>
              </a:rPr>
              <a:t>工作</a:t>
            </a:r>
            <a:r>
              <a:rPr lang="zh-CN" altLang="en-US" b="1" spc="-50" dirty="0">
                <a:latin typeface="宋体" pitchFamily="2" charset="-122"/>
              </a:rPr>
              <a:t>流程</a:t>
            </a:r>
            <a:r>
              <a:rPr lang="zh-CN" altLang="en-US" b="1" u="sng" spc="-50" dirty="0" smtClean="0">
                <a:latin typeface="宋体" pitchFamily="2" charset="-122"/>
              </a:rPr>
              <a:t>所需</a:t>
            </a:r>
            <a:r>
              <a:rPr lang="zh-CN" altLang="en-US" b="1" spc="-50" dirty="0" smtClean="0">
                <a:latin typeface="宋体" pitchFamily="2" charset="-122"/>
              </a:rPr>
              <a:t>的</a:t>
            </a:r>
            <a:r>
              <a:rPr lang="en-US" altLang="zh-CN" spc="-50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spc="-50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   实现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时序信号形成</a:t>
            </a:r>
            <a:r>
              <a:rPr lang="zh-CN" altLang="en-US" sz="2000" b="1" dirty="0" smtClean="0">
                <a:latin typeface="宋体" pitchFamily="2" charset="-122"/>
              </a:rPr>
              <a:t>电路  </a:t>
            </a:r>
            <a:r>
              <a:rPr lang="en-US" altLang="zh-CN" sz="2000" spc="-50" dirty="0" err="1" smtClean="0"/>
              <a:t>μ</a:t>
            </a:r>
            <a:r>
              <a:rPr lang="en-US" altLang="zh-CN" sz="2000" b="1" spc="-50" dirty="0" err="1" smtClean="0">
                <a:latin typeface="宋体" pitchFamily="2" charset="-122"/>
              </a:rPr>
              <a:t>OP</a:t>
            </a:r>
            <a:r>
              <a:rPr lang="zh-CN" altLang="en-US" sz="2000" b="1" spc="-50" dirty="0">
                <a:latin typeface="宋体" pitchFamily="2" charset="-122"/>
              </a:rPr>
              <a:t>控制</a:t>
            </a:r>
            <a:r>
              <a:rPr lang="zh-CN" altLang="en-US" sz="2000" b="1" dirty="0">
                <a:latin typeface="宋体" pitchFamily="2" charset="-122"/>
              </a:rPr>
              <a:t>信号形成</a:t>
            </a:r>
            <a:r>
              <a:rPr lang="zh-CN" altLang="en-US" sz="2000" b="1" dirty="0" smtClean="0">
                <a:latin typeface="宋体" pitchFamily="2" charset="-122"/>
              </a:rPr>
              <a:t>电路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483768" y="1340768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79512" y="1844824"/>
            <a:ext cx="885698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控制信号形成电路组成：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指令操作、程序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机器状态、时序信号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控制信号，来自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979712" y="2852936"/>
            <a:ext cx="5544616" cy="1868594"/>
            <a:chOff x="2627784" y="3429000"/>
            <a:chExt cx="554461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2666684" y="4149080"/>
              <a:ext cx="96921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2627784" y="4584742"/>
              <a:ext cx="99783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程序状态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机器状态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如中断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如部件状态信号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79512" y="5127139"/>
            <a:ext cx="8785101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 内部逻辑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50" dirty="0" smtClean="0">
                <a:latin typeface="宋体" pitchFamily="2" charset="-122"/>
              </a:rPr>
              <a:t>组合逻辑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硬布线控制器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，存储逻辑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微程序控制器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spc="-50" dirty="0" smtClean="0">
                <a:solidFill>
                  <a:srgbClr val="990099"/>
                </a:solidFill>
                <a:latin typeface="宋体" pitchFamily="2" charset="-122"/>
              </a:rPr>
              <a:t>           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 smtClean="0">
                <a:latin typeface="宋体" pitchFamily="2" charset="-122"/>
              </a:rPr>
              <a:t>编码器                 微主机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 algn="l"/>
            <a:r>
              <a:rPr lang="en-US" altLang="zh-CN" sz="1800" b="1" spc="-50" dirty="0" smtClean="0">
                <a:latin typeface="宋体" pitchFamily="2" charset="-122"/>
              </a:rPr>
              <a:t>                    (</a:t>
            </a:r>
            <a:r>
              <a:rPr lang="zh-CN" altLang="en-US" sz="1800" b="1" spc="-50" dirty="0" smtClean="0">
                <a:latin typeface="宋体" pitchFamily="2" charset="-122"/>
              </a:rPr>
              <a:t>每个输出都是输入的函数</a:t>
            </a:r>
            <a:r>
              <a:rPr lang="en-US" altLang="zh-CN" sz="1800" b="1" spc="-50" dirty="0" smtClean="0">
                <a:latin typeface="宋体" pitchFamily="2" charset="-122"/>
              </a:rPr>
              <a:t>)    (</a:t>
            </a:r>
            <a:r>
              <a:rPr lang="zh-CN" altLang="en-US" sz="1800" b="1" spc="-50" dirty="0" smtClean="0">
                <a:latin typeface="宋体" pitchFamily="2" charset="-122"/>
              </a:rPr>
              <a:t>输出由执行微指令产生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0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10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09" name="Group 76"/>
          <p:cNvGrpSpPr>
            <a:grpSpLocks/>
          </p:cNvGrpSpPr>
          <p:nvPr/>
        </p:nvGrpSpPr>
        <p:grpSpPr bwMode="auto">
          <a:xfrm>
            <a:off x="4067621" y="6453336"/>
            <a:ext cx="360363" cy="287337"/>
            <a:chOff x="1133" y="4020"/>
            <a:chExt cx="227" cy="181"/>
          </a:xfrm>
        </p:grpSpPr>
        <p:sp>
          <p:nvSpPr>
            <p:cNvPr id="11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§6.3  </a:t>
            </a:r>
            <a:r>
              <a:rPr lang="zh-CN" altLang="en-US" sz="3600" b="1" dirty="0">
                <a:latin typeface="宋体" pitchFamily="2" charset="-122"/>
              </a:rPr>
              <a:t>硬布线控制</a:t>
            </a:r>
            <a:r>
              <a:rPr lang="zh-CN" altLang="en-US" sz="3600" b="1" dirty="0" smtClean="0">
                <a:latin typeface="宋体" pitchFamily="2" charset="-122"/>
              </a:rPr>
              <a:t>器的设计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9777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</a:rPr>
              <a:t>两</a:t>
            </a:r>
            <a:r>
              <a:rPr lang="zh-CN" altLang="en-US" b="1" dirty="0">
                <a:solidFill>
                  <a:srgbClr val="990099"/>
                </a:solidFill>
              </a:rPr>
              <a:t>级</a:t>
            </a:r>
            <a:r>
              <a:rPr lang="zh-CN" altLang="en-US" b="1" dirty="0"/>
              <a:t>时序信号，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19092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有限状态机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(FSM)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当前状态＋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个函数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179512" y="4102621"/>
            <a:ext cx="8784976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FSM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模型的应用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当前状态：</a:t>
            </a:r>
            <a:r>
              <a:rPr lang="zh-CN" altLang="en-US" b="1" dirty="0" smtClean="0">
                <a:latin typeface="宋体" pitchFamily="2" charset="-122"/>
              </a:rPr>
              <a:t>所有的时序信号，用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 下一状态产生函数：</a:t>
            </a:r>
            <a:r>
              <a:rPr lang="zh-CN" altLang="en-US" b="1" spc="-100" dirty="0" smtClean="0">
                <a:latin typeface="宋体" pitchFamily="2" charset="-122"/>
              </a:rPr>
              <a:t>环形信号发生器的内部逻辑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/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输出信号产生函数：</a:t>
            </a:r>
            <a:r>
              <a:rPr lang="en-US" altLang="zh-CN" spc="-100" dirty="0" err="1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控制信号形成电路的内部逻辑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2924944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</a:t>
              </a:r>
              <a:r>
                <a:rPr lang="zh-CN" altLang="en-US" sz="1800" b="1" dirty="0" smtClean="0"/>
                <a:t>一状态产生函数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 smtClean="0"/>
                <a:t>输出信号产生函数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300192" y="4221088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8" name="Group 76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8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53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266682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的设计步骤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8382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形成状态转换图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基于数据通路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根据各指令功能需求，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要求：</a:t>
            </a:r>
            <a:r>
              <a:rPr lang="zh-CN" altLang="en-US" sz="2200" b="1" dirty="0" smtClean="0">
                <a:latin typeface="宋体" pitchFamily="2" charset="-122"/>
              </a:rPr>
              <a:t>注明状态转换条件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及寻址方式、程序状态、机器状态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23970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组织时序系统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基于状态转换图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spc="-100" dirty="0" smtClean="0">
                <a:latin typeface="宋体" pitchFamily="2" charset="-122"/>
              </a:rPr>
              <a:t>时序信号个数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含功能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、各种时序信号序列、定时方式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(</a:t>
            </a:r>
            <a:r>
              <a:rPr lang="zh-CN" altLang="en-US" sz="2000" b="1" dirty="0" smtClean="0">
                <a:latin typeface="宋体" pitchFamily="2" charset="-122"/>
              </a:rPr>
              <a:t>最</a:t>
            </a:r>
            <a:r>
              <a:rPr lang="zh-CN" altLang="en-US" sz="2000" b="1" dirty="0">
                <a:latin typeface="宋体" pitchFamily="2" charset="-122"/>
              </a:rPr>
              <a:t>长</a:t>
            </a:r>
            <a:r>
              <a:rPr lang="zh-CN" altLang="en-US" sz="2000" b="1" dirty="0" smtClean="0">
                <a:latin typeface="宋体" pitchFamily="2" charset="-122"/>
              </a:rPr>
              <a:t>路径</a:t>
            </a:r>
            <a:r>
              <a:rPr lang="en-US" altLang="zh-CN" sz="1800" b="1" dirty="0" smtClean="0">
                <a:latin typeface="宋体" pitchFamily="2" charset="-122"/>
              </a:rPr>
              <a:t>[2</a:t>
            </a:r>
            <a:r>
              <a:rPr lang="zh-CN" altLang="en-US" sz="1800" b="1" dirty="0" smtClean="0">
                <a:latin typeface="宋体" pitchFamily="2" charset="-122"/>
              </a:rPr>
              <a:t>级</a:t>
            </a:r>
            <a:r>
              <a:rPr lang="en-US" altLang="zh-CN" sz="1800" b="1" dirty="0" smtClean="0">
                <a:latin typeface="宋体" pitchFamily="2" charset="-122"/>
              </a:rPr>
              <a:t>]/</a:t>
            </a:r>
            <a:r>
              <a:rPr lang="zh-CN" altLang="en-US" sz="1800" b="1" dirty="0" smtClean="0">
                <a:latin typeface="宋体" pitchFamily="2" charset="-122"/>
              </a:rPr>
              <a:t>步骤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zh-CN" altLang="en-US" sz="2000" b="1" dirty="0" smtClean="0">
                <a:latin typeface="宋体" pitchFamily="2" charset="-122"/>
              </a:rPr>
              <a:t>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变长周期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联合方式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dirty="0" smtClean="0">
                <a:latin typeface="宋体" pitchFamily="2" charset="-122"/>
              </a:rPr>
              <a:t>每种信号序列都需包含适用条件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同状态转换条件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04403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设计时序信号形成电路  </a:t>
            </a:r>
            <a:r>
              <a:rPr lang="en-US" altLang="zh-CN" b="1" dirty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基于时序信号序列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每个时序信号的下一状态产生函数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⑵实现</a:t>
            </a:r>
            <a:r>
              <a:rPr lang="zh-CN" altLang="en-US" b="1" dirty="0" smtClean="0">
                <a:latin typeface="宋体" pitchFamily="2" charset="-122"/>
              </a:rPr>
              <a:t>信号表示、下一状态函数、复位逻辑、定时逻辑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(</a:t>
            </a:r>
            <a:r>
              <a:rPr lang="zh-CN" altLang="en-US" sz="1800" b="1" dirty="0" smtClean="0">
                <a:latin typeface="宋体" pitchFamily="2" charset="-122"/>
              </a:rPr>
              <a:t>触发器</a:t>
            </a:r>
            <a:r>
              <a:rPr lang="en-US" altLang="zh-CN" sz="1800" b="1" dirty="0" smtClean="0">
                <a:latin typeface="宋体" pitchFamily="2" charset="-122"/>
              </a:rPr>
              <a:t>)       (</a:t>
            </a:r>
            <a:r>
              <a:rPr lang="zh-CN" altLang="en-US" sz="1800" b="1" dirty="0" smtClean="0"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末尾状态表示</a:t>
            </a:r>
            <a:r>
              <a:rPr lang="en-US" altLang="zh-CN" sz="1800" b="1" dirty="0" smtClean="0">
                <a:latin typeface="宋体" pitchFamily="2" charset="-122"/>
              </a:rPr>
              <a:t>) (CP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dirty="0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关系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 smtClean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、时序信号形成电路、</a:t>
            </a:r>
            <a:r>
              <a:rPr lang="en-US" altLang="zh-CN" spc="-100" dirty="0"/>
              <a:t> </a:t>
            </a:r>
            <a:r>
              <a:rPr lang="en-US" altLang="zh-CN" spc="-100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/>
              <a:t>控制信号形成</a:t>
            </a:r>
            <a:r>
              <a:rPr lang="zh-CN" altLang="en-US" b="1" dirty="0" smtClean="0"/>
              <a:t>电路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设计未提及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太简单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基于状态图及信号序列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的使用</a:t>
            </a:r>
            <a:r>
              <a:rPr lang="zh-CN" altLang="zh-CN" b="1" dirty="0" smtClean="0">
                <a:latin typeface="+mn-ea"/>
                <a:ea typeface="+mn-ea"/>
              </a:rPr>
              <a:t>时间表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u="sng" dirty="0" smtClean="0">
                <a:latin typeface="+mn-ea"/>
                <a:ea typeface="+mn-ea"/>
              </a:rPr>
              <a:t>画出</a:t>
            </a:r>
            <a:r>
              <a:rPr lang="zh-CN" altLang="en-US" sz="2200" b="1" dirty="0" smtClean="0">
                <a:latin typeface="+mn-ea"/>
                <a:ea typeface="+mn-ea"/>
              </a:rPr>
              <a:t>使用时间表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行为所有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、列为所有时序信号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给每个状态</a:t>
            </a:r>
            <a:r>
              <a:rPr lang="zh-CN" altLang="en-US" sz="2200" b="1" u="sng" dirty="0" smtClean="0">
                <a:latin typeface="+mn-ea"/>
                <a:ea typeface="+mn-ea"/>
              </a:rPr>
              <a:t>打上</a:t>
            </a:r>
            <a:r>
              <a:rPr lang="zh-CN" altLang="en-US" sz="2200" b="1" dirty="0" smtClean="0">
                <a:latin typeface="+mn-ea"/>
                <a:ea typeface="+mn-ea"/>
              </a:rPr>
              <a:t>时间戳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状态转换条件</a:t>
            </a:r>
            <a:r>
              <a:rPr lang="zh-CN" altLang="en-US" sz="2000" b="1" dirty="0">
                <a:latin typeface="+mn-ea"/>
                <a:ea typeface="+mn-ea"/>
              </a:rPr>
              <a:t>用</a:t>
            </a:r>
            <a:r>
              <a:rPr lang="zh-CN" altLang="en-US" sz="2000" b="1" dirty="0" smtClean="0">
                <a:latin typeface="+mn-ea"/>
                <a:ea typeface="+mn-ea"/>
              </a:rPr>
              <a:t>时序信号表示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将每个</a:t>
            </a:r>
            <a:r>
              <a:rPr lang="zh-CN" altLang="en-US" sz="2200" b="1" dirty="0" smtClean="0">
                <a:latin typeface="+mn-ea"/>
              </a:rPr>
              <a:t>状态的每个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OPCmd</a:t>
            </a:r>
            <a:r>
              <a:rPr lang="zh-CN" altLang="en-US" sz="2200" b="1" dirty="0" smtClean="0">
                <a:latin typeface="+mn-ea"/>
              </a:rPr>
              <a:t>的转换条件</a:t>
            </a:r>
            <a:r>
              <a:rPr lang="zh-CN" altLang="en-US" sz="2200" b="1" u="sng" dirty="0" smtClean="0">
                <a:latin typeface="+mn-ea"/>
                <a:ea typeface="+mn-ea"/>
              </a:rPr>
              <a:t>填入</a:t>
            </a:r>
            <a:r>
              <a:rPr lang="zh-CN" altLang="en-US" sz="2200" b="1" dirty="0" smtClean="0">
                <a:latin typeface="+mn-ea"/>
                <a:ea typeface="+mn-ea"/>
              </a:rPr>
              <a:t>表中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按行汇总、化简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每个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一个电路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915493" y="6453336"/>
            <a:ext cx="360363" cy="287337"/>
            <a:chOff x="1133" y="4020"/>
            <a:chExt cx="227" cy="181"/>
          </a:xfrm>
        </p:grpSpPr>
        <p:sp>
          <p:nvSpPr>
            <p:cNvPr id="1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</a:t>
            </a:r>
            <a:r>
              <a:rPr lang="zh-CN" altLang="en-US" b="1" dirty="0">
                <a:latin typeface="宋体" pitchFamily="2" charset="-122"/>
              </a:rPr>
              <a:t>通路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291581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179388" y="134076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序列仅</a:t>
            </a:r>
            <a:r>
              <a:rPr lang="en-US" altLang="zh-CN" sz="2200" b="1" spc="-100" dirty="0" smtClean="0">
                <a:latin typeface="宋体" pitchFamily="2" charset="-122"/>
              </a:rPr>
              <a:t>1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sub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ori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lw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sw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err="1" smtClean="0">
                  <a:latin typeface="宋体" pitchFamily="2" charset="-122"/>
                </a:rPr>
                <a:t>beq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r>
                <a:rPr lang="zh-CN" altLang="en-US" sz="16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取指令及译码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</a:t>
              </a:r>
              <a:r>
                <a:rPr lang="zh-CN" altLang="en-US" sz="1800" b="1" dirty="0" smtClean="0">
                  <a:latin typeface="+mn-ea"/>
                  <a:ea typeface="+mn-ea"/>
                </a:rPr>
                <a:t>没有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OPCmd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179388" y="35010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*组织时序系统：</a:t>
            </a: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路径长度为</a:t>
            </a:r>
            <a:r>
              <a:rPr lang="en-US" altLang="zh-CN" sz="2000" b="1" spc="-100" dirty="0" smtClean="0">
                <a:latin typeface="宋体" pitchFamily="2" charset="-122"/>
              </a:rPr>
              <a:t>1)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</a:t>
            </a:r>
            <a:r>
              <a:rPr lang="en-US" altLang="zh-CN" b="1" spc="-100" dirty="0" smtClean="0">
                <a:latin typeface="宋体" pitchFamily="2" charset="-122"/>
              </a:rPr>
              <a:t>                   </a:t>
            </a:r>
            <a:r>
              <a:rPr lang="zh-CN" altLang="en-US" b="1" spc="-100" dirty="0" smtClean="0">
                <a:latin typeface="宋体" pitchFamily="2" charset="-122"/>
              </a:rPr>
              <a:t>无时序信号序列，同步方式定时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179388" y="4437112"/>
            <a:ext cx="8857108" cy="1477328"/>
            <a:chOff x="179388" y="4437112"/>
            <a:chExt cx="8857108" cy="147732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79388" y="4437112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dirty="0" smtClean="0">
                  <a:solidFill>
                    <a:srgbClr val="C00000"/>
                  </a:solidFill>
                  <a:latin typeface="宋体" pitchFamily="2" charset="-122"/>
                </a:rPr>
                <a:t>*设计时序信号形成电路：</a:t>
              </a:r>
              <a:endParaRPr lang="en-US" altLang="zh-CN" b="1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⑴</a:t>
              </a:r>
              <a:r>
                <a:rPr lang="zh-CN" altLang="en-US" b="1" dirty="0" smtClean="0">
                  <a:latin typeface="宋体" pitchFamily="2" charset="-122"/>
                </a:rPr>
                <a:t>无节拍信号，下一状态＝当前状态</a:t>
              </a:r>
              <a:r>
                <a:rPr lang="en-US" altLang="zh-CN" b="1" dirty="0" smtClean="0">
                  <a:latin typeface="宋体" pitchFamily="2" charset="-122"/>
                </a:rPr>
                <a:t>   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b="1" dirty="0" smtClean="0">
                  <a:latin typeface="宋体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⑵</a:t>
              </a:r>
              <a:r>
                <a:rPr lang="zh-CN" altLang="en-US" b="1" dirty="0" smtClean="0">
                  <a:latin typeface="宋体" pitchFamily="2" charset="-122"/>
                </a:rPr>
                <a:t>无需信号发生器、</a:t>
              </a:r>
              <a:r>
                <a:rPr lang="en-US" altLang="zh-CN" b="1" dirty="0" smtClean="0">
                  <a:latin typeface="宋体" pitchFamily="2" charset="-122"/>
                </a:rPr>
                <a:t>P0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P1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 smtClean="0">
                  <a:latin typeface="宋体" pitchFamily="2" charset="-122"/>
                </a:rPr>
                <a:t>，</a:t>
              </a:r>
              <a:r>
                <a:rPr lang="en-US" altLang="zh-CN" b="1" dirty="0" smtClean="0">
                  <a:latin typeface="宋体" pitchFamily="2" charset="-122"/>
                </a:rPr>
                <a:t>CP</a:t>
              </a:r>
              <a:r>
                <a:rPr lang="zh-CN" altLang="en-US" b="1" dirty="0">
                  <a:latin typeface="宋体" pitchFamily="2" charset="-122"/>
                </a:rPr>
                <a:t>＝</a:t>
              </a:r>
              <a:r>
                <a:rPr lang="en-US" altLang="zh-CN" b="1" dirty="0">
                  <a:latin typeface="宋体" pitchFamily="2" charset="-122"/>
                </a:rPr>
                <a:t>CLK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5808783" y="5479132"/>
              <a:ext cx="318818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406794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59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48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0745"/>
              </p:ext>
            </p:extLst>
          </p:nvPr>
        </p:nvGraphicFramePr>
        <p:xfrm>
          <a:off x="323530" y="2149648"/>
          <a:ext cx="8568950" cy="250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/>
                <a:gridCol w="792088"/>
                <a:gridCol w="576064"/>
                <a:gridCol w="792088"/>
                <a:gridCol w="936104"/>
                <a:gridCol w="864096"/>
                <a:gridCol w="936104"/>
                <a:gridCol w="936104"/>
                <a:gridCol w="720080"/>
                <a:gridCol w="720080"/>
                <a:gridCol w="648072"/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Branch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Jump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35496" y="156603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 *指令执行过程的状态转换图：</a:t>
            </a:r>
            <a:endParaRPr lang="zh-CN" altLang="zh-CN" b="1" kern="100" spc="-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41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只有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列，无时间戳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97704"/>
              </p:ext>
            </p:extLst>
          </p:nvPr>
        </p:nvGraphicFramePr>
        <p:xfrm>
          <a:off x="1475656" y="1208408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  <a:gridCol w="1008112"/>
                <a:gridCol w="2160240"/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en-US" altLang="zh-CN" sz="2000" b="1" dirty="0" err="1" smtClean="0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2" name="组合 121"/>
          <p:cNvGrpSpPr/>
          <p:nvPr/>
        </p:nvGrpSpPr>
        <p:grpSpPr>
          <a:xfrm>
            <a:off x="1115616" y="5517232"/>
            <a:ext cx="6048672" cy="792087"/>
            <a:chOff x="1115616" y="5589239"/>
            <a:chExt cx="6048672" cy="792087"/>
          </a:xfrm>
        </p:grpSpPr>
        <p:sp>
          <p:nvSpPr>
            <p:cNvPr id="102" name="矩形 101"/>
            <p:cNvSpPr/>
            <p:nvPr/>
          </p:nvSpPr>
          <p:spPr>
            <a:xfrm>
              <a:off x="3923928" y="5815309"/>
              <a:ext cx="2160933" cy="566017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6228184" y="5589239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5940152" y="6093295"/>
              <a:ext cx="14470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5" name="Text Box 260"/>
            <p:cNvSpPr txBox="1">
              <a:spLocks noChangeArrowheads="1"/>
            </p:cNvSpPr>
            <p:nvPr/>
          </p:nvSpPr>
          <p:spPr bwMode="auto">
            <a:xfrm>
              <a:off x="5660436" y="5959326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870428" y="605643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7" name="直接箭头连接符 64"/>
            <p:cNvCxnSpPr/>
            <p:nvPr/>
          </p:nvCxnSpPr>
          <p:spPr bwMode="auto">
            <a:xfrm>
              <a:off x="5220074" y="5877273"/>
              <a:ext cx="440361" cy="210593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6084168" y="5877271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3923928" y="5877271"/>
              <a:ext cx="216024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6084168" y="6093295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2339752" y="5877271"/>
              <a:ext cx="158417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115616" y="5757136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主时钟脉冲</a:t>
              </a:r>
              <a:r>
                <a:rPr lang="en-US" altLang="zh-CN" sz="1400" b="1" dirty="0" smtClean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13" name="Text Box 147"/>
            <p:cNvSpPr txBox="1">
              <a:spLocks noChangeArrowheads="1"/>
            </p:cNvSpPr>
            <p:nvPr/>
          </p:nvSpPr>
          <p:spPr bwMode="auto">
            <a:xfrm>
              <a:off x="4119761" y="5930751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2483768" y="4077072"/>
            <a:ext cx="4680520" cy="1512168"/>
            <a:chOff x="2483768" y="4149079"/>
            <a:chExt cx="4680520" cy="1512168"/>
          </a:xfrm>
        </p:grpSpPr>
        <p:sp>
          <p:nvSpPr>
            <p:cNvPr id="65" name="矩形 64"/>
            <p:cNvSpPr/>
            <p:nvPr/>
          </p:nvSpPr>
          <p:spPr>
            <a:xfrm>
              <a:off x="2735796" y="4437111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843808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>
              <a:off x="3275856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3707904" y="4437111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4139952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572000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5004048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5436096" y="4437111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4" name="Text Box 147"/>
            <p:cNvSpPr txBox="1">
              <a:spLocks noChangeArrowheads="1"/>
            </p:cNvSpPr>
            <p:nvPr/>
          </p:nvSpPr>
          <p:spPr bwMode="auto">
            <a:xfrm>
              <a:off x="2483768" y="4172960"/>
              <a:ext cx="295232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   j </a:t>
              </a:r>
              <a:endParaRPr lang="zh-CN" altLang="en-US" sz="12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75" name="Text Box 260"/>
            <p:cNvSpPr txBox="1">
              <a:spLocks noChangeArrowheads="1"/>
            </p:cNvSpPr>
            <p:nvPr/>
          </p:nvSpPr>
          <p:spPr bwMode="auto">
            <a:xfrm>
              <a:off x="5652120" y="450911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4139952" y="4581127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4572000" y="4733527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78" name="Text Box 260"/>
            <p:cNvSpPr txBox="1">
              <a:spLocks noChangeArrowheads="1"/>
            </p:cNvSpPr>
            <p:nvPr/>
          </p:nvSpPr>
          <p:spPr bwMode="auto">
            <a:xfrm>
              <a:off x="5652120" y="4869159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2843808" y="4941167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5004048" y="5093567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3275856" y="5013175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572000" y="5517231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012160" y="465313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6012160" y="5013175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211"/>
            <p:cNvSpPr txBox="1">
              <a:spLocks noChangeArrowheads="1"/>
            </p:cNvSpPr>
            <p:nvPr/>
          </p:nvSpPr>
          <p:spPr bwMode="auto">
            <a:xfrm>
              <a:off x="5652120" y="5200299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86" name="Text Box 147"/>
            <p:cNvSpPr txBox="1">
              <a:spLocks noChangeArrowheads="1"/>
            </p:cNvSpPr>
            <p:nvPr/>
          </p:nvSpPr>
          <p:spPr bwMode="auto">
            <a:xfrm>
              <a:off x="6228184" y="4437111"/>
              <a:ext cx="792088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Extctr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7" name="Text Box 147"/>
            <p:cNvSpPr txBox="1">
              <a:spLocks noChangeArrowheads="1"/>
            </p:cNvSpPr>
            <p:nvPr/>
          </p:nvSpPr>
          <p:spPr bwMode="auto">
            <a:xfrm>
              <a:off x="6228184" y="4797151"/>
              <a:ext cx="86409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8" name="Text Box 147"/>
            <p:cNvSpPr txBox="1">
              <a:spLocks noChangeArrowheads="1"/>
            </p:cNvSpPr>
            <p:nvPr/>
          </p:nvSpPr>
          <p:spPr bwMode="auto">
            <a:xfrm>
              <a:off x="6245304" y="5301207"/>
              <a:ext cx="702960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MemWr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6300192" y="5013175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>
              <a:off x="6012160" y="5517231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2843808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27585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36993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39952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572000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501257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5436096" y="4149079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Text Box 147"/>
            <p:cNvSpPr txBox="1">
              <a:spLocks noChangeArrowheads="1"/>
            </p:cNvSpPr>
            <p:nvPr/>
          </p:nvSpPr>
          <p:spPr bwMode="auto">
            <a:xfrm>
              <a:off x="2861908" y="5192751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</a:rPr>
                <a:t>OP</a:t>
              </a:r>
              <a:r>
                <a:rPr lang="zh-CN" altLang="en-US" sz="1600" b="1" dirty="0" smtClean="0">
                  <a:latin typeface="+mn-ea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连接相关</a:t>
            </a:r>
            <a:r>
              <a:rPr lang="zh-CN" altLang="en-US" b="1" dirty="0" smtClean="0"/>
              <a:t>电路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2483768" y="3429000"/>
            <a:ext cx="5040560" cy="2952328"/>
            <a:chOff x="2483768" y="3501008"/>
            <a:chExt cx="5040560" cy="2952328"/>
          </a:xfrm>
        </p:grpSpPr>
        <p:sp>
          <p:nvSpPr>
            <p:cNvPr id="64" name="矩形 63"/>
            <p:cNvSpPr/>
            <p:nvPr/>
          </p:nvSpPr>
          <p:spPr>
            <a:xfrm>
              <a:off x="2483768" y="3501008"/>
              <a:ext cx="3689528" cy="2952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7" name="Text Box 132"/>
            <p:cNvSpPr txBox="1">
              <a:spLocks noChangeArrowheads="1"/>
            </p:cNvSpPr>
            <p:nvPr/>
          </p:nvSpPr>
          <p:spPr bwMode="auto">
            <a:xfrm>
              <a:off x="2735796" y="3835647"/>
              <a:ext cx="2772308" cy="31343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Text Box 132"/>
            <p:cNvSpPr txBox="1">
              <a:spLocks noChangeArrowheads="1"/>
            </p:cNvSpPr>
            <p:nvPr/>
          </p:nvSpPr>
          <p:spPr bwMode="auto">
            <a:xfrm>
              <a:off x="7164288" y="3501008"/>
              <a:ext cx="360040" cy="29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5508104" y="3933055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5508104" y="4005063"/>
              <a:ext cx="165618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147"/>
            <p:cNvSpPr txBox="1">
              <a:spLocks noChangeArrowheads="1"/>
            </p:cNvSpPr>
            <p:nvPr/>
          </p:nvSpPr>
          <p:spPr bwMode="auto">
            <a:xfrm>
              <a:off x="6228184" y="3717031"/>
              <a:ext cx="772368" cy="5281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Branch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Jump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>
              <a:off x="4355018" y="3645023"/>
              <a:ext cx="0" cy="1906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211960" y="3573014"/>
              <a:ext cx="0" cy="2595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 Box 147"/>
            <p:cNvSpPr txBox="1">
              <a:spLocks noChangeArrowheads="1"/>
            </p:cNvSpPr>
            <p:nvPr/>
          </p:nvSpPr>
          <p:spPr bwMode="auto">
            <a:xfrm>
              <a:off x="3887924" y="3617369"/>
              <a:ext cx="97210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op </a:t>
              </a:r>
              <a:r>
                <a:rPr lang="zh-CN" altLang="en-US" sz="14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err="1" smtClean="0">
                  <a:latin typeface="宋体" pitchFamily="2" charset="-122"/>
                </a:rPr>
                <a:t>func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4355976" y="3645021"/>
              <a:ext cx="2808312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4211960" y="3573015"/>
              <a:ext cx="2952328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25" name="Text Box 147"/>
            <p:cNvSpPr txBox="1">
              <a:spLocks noChangeArrowheads="1"/>
            </p:cNvSpPr>
            <p:nvPr/>
          </p:nvSpPr>
          <p:spPr bwMode="auto">
            <a:xfrm>
              <a:off x="2915816" y="6056433"/>
              <a:ext cx="360040" cy="252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127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28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60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8" y="86350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基本组成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179388" y="33070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r>
              <a:rPr lang="zh-CN" altLang="en-US" b="1" dirty="0" smtClean="0">
                <a:latin typeface="宋体" pitchFamily="2" charset="-122"/>
              </a:rPr>
              <a:t>运算器、</a:t>
            </a:r>
            <a:r>
              <a:rPr lang="en-US" altLang="zh-CN" b="1" dirty="0">
                <a:latin typeface="宋体" pitchFamily="2" charset="-122"/>
              </a:rPr>
              <a:t>BIU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MMU</a:t>
            </a:r>
            <a:r>
              <a:rPr lang="zh-CN" altLang="en-US" b="1" dirty="0" smtClean="0">
                <a:latin typeface="宋体" pitchFamily="2" charset="-122"/>
              </a:rPr>
              <a:t>、指令部件、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、中断机构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6800" name="Text Box 80"/>
          <p:cNvSpPr txBox="1">
            <a:spLocks noChangeArrowheads="1"/>
          </p:cNvSpPr>
          <p:nvPr/>
        </p:nvSpPr>
        <p:spPr bwMode="auto">
          <a:xfrm>
            <a:off x="179387" y="1320092"/>
            <a:ext cx="6156325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操作及时间控制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 </a:t>
            </a:r>
            <a:r>
              <a:rPr lang="zh-CN" altLang="en-US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加工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86915" name="Text Box 195"/>
          <p:cNvSpPr txBox="1">
            <a:spLocks noChangeArrowheads="1"/>
          </p:cNvSpPr>
          <p:nvPr/>
        </p:nvSpPr>
        <p:spPr bwMode="auto">
          <a:xfrm>
            <a:off x="4644008" y="1772816"/>
            <a:ext cx="446348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 smtClean="0">
                <a:latin typeface="宋体" pitchFamily="2" charset="-122"/>
              </a:rPr>
              <a:t>时序信号、操作控制</a:t>
            </a:r>
            <a:r>
              <a:rPr lang="zh-CN" altLang="en-US" sz="2200" b="1" dirty="0">
                <a:latin typeface="宋体" pitchFamily="2" charset="-122"/>
              </a:rPr>
              <a:t>信号</a:t>
            </a:r>
            <a:r>
              <a:rPr lang="zh-CN" altLang="en-US" sz="2200" b="1" dirty="0" smtClean="0">
                <a:latin typeface="宋体" pitchFamily="2" charset="-122"/>
              </a:rPr>
              <a:t>形成电路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5" name="Text Box 385"/>
          <p:cNvSpPr txBox="1">
            <a:spLocks noChangeArrowheads="1"/>
          </p:cNvSpPr>
          <p:nvPr/>
        </p:nvSpPr>
        <p:spPr bwMode="auto">
          <a:xfrm>
            <a:off x="3851920" y="1340768"/>
            <a:ext cx="3744912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ID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8" name="Text Box 388"/>
          <p:cNvSpPr txBox="1">
            <a:spLocks noChangeArrowheads="1"/>
          </p:cNvSpPr>
          <p:nvPr/>
        </p:nvSpPr>
        <p:spPr bwMode="auto">
          <a:xfrm>
            <a:off x="3851920" y="2145622"/>
            <a:ext cx="3888432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FPU</a:t>
            </a:r>
            <a:r>
              <a:rPr lang="zh-CN" altLang="en-US" sz="2200" b="1" dirty="0" smtClean="0">
                <a:latin typeface="宋体" pitchFamily="2" charset="-122"/>
              </a:rPr>
              <a:t>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 smtClean="0">
                <a:latin typeface="宋体" pitchFamily="2" charset="-122"/>
              </a:rPr>
              <a:t>组等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7109" name="Text Box 389"/>
          <p:cNvSpPr txBox="1">
            <a:spLocks noChangeArrowheads="1"/>
          </p:cNvSpPr>
          <p:nvPr/>
        </p:nvSpPr>
        <p:spPr bwMode="auto">
          <a:xfrm>
            <a:off x="3852465" y="2924944"/>
            <a:ext cx="1871663" cy="41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>
                <a:latin typeface="宋体" pitchFamily="2" charset="-122"/>
              </a:rPr>
              <a:t>中断机构</a:t>
            </a: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Text Box 389"/>
          <p:cNvSpPr txBox="1">
            <a:spLocks noChangeArrowheads="1"/>
          </p:cNvSpPr>
          <p:nvPr/>
        </p:nvSpPr>
        <p:spPr bwMode="auto">
          <a:xfrm>
            <a:off x="3851920" y="2532209"/>
            <a:ext cx="4287564" cy="46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 smtClean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59632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2627784" y="4148385"/>
              <a:ext cx="645592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627784" y="4005064"/>
              <a:ext cx="647179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48076" y="2367334"/>
              <a:ext cx="144710" cy="385082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Cbus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Abus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762249" y="3933056"/>
              <a:ext cx="865535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状态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286800" grpId="0"/>
      <p:bldP spid="286915" grpId="0"/>
      <p:bldP spid="287105" grpId="0"/>
      <p:bldP spid="287108" grpId="0"/>
      <p:bldP spid="287109" grpId="0"/>
      <p:bldP spid="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50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1429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§6.4  </a:t>
            </a:r>
            <a:r>
              <a:rPr lang="zh-CN" altLang="en-US" sz="3600" b="1" dirty="0">
                <a:latin typeface="宋体" pitchFamily="2" charset="-122"/>
              </a:rPr>
              <a:t>微程序控制</a:t>
            </a:r>
            <a:r>
              <a:rPr lang="zh-CN" altLang="en-US" sz="3600" b="1" dirty="0" smtClean="0">
                <a:latin typeface="宋体" pitchFamily="2" charset="-122"/>
              </a:rPr>
              <a:t>器的设计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67029" name="Text Box 11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一、微程序控制思想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48478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类似于</a:t>
            </a:r>
            <a:r>
              <a:rPr lang="zh-CN" altLang="en-US" sz="2200" b="1" dirty="0">
                <a:latin typeface="宋体" pitchFamily="2" charset="-122"/>
              </a:rPr>
              <a:t>存储</a:t>
            </a:r>
            <a:r>
              <a:rPr lang="zh-CN" altLang="en-US" sz="2200" b="1" dirty="0" smtClean="0">
                <a:latin typeface="宋体" pitchFamily="2" charset="-122"/>
              </a:rPr>
              <a:t>程序工作方式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①</a:t>
            </a:r>
            <a:r>
              <a:rPr lang="zh-CN" altLang="en-US" b="1" dirty="0" smtClean="0">
                <a:latin typeface="宋体" pitchFamily="2" charset="-122"/>
              </a:rPr>
              <a:t>每条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都用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b="1" dirty="0" smtClean="0">
                <a:latin typeface="宋体" pitchFamily="2" charset="-122"/>
              </a:rPr>
              <a:t>所有微程序都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②CU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dirty="0">
                <a:latin typeface="宋体" pitchFamily="2" charset="-122"/>
              </a:rPr>
              <a:t>、逐条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>
                <a:latin typeface="+mn-ea"/>
              </a:rPr>
              <a:t>控制信号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28498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部件的</a:t>
            </a:r>
            <a:r>
              <a:rPr lang="zh-CN" altLang="en-US" b="1" u="sng" dirty="0" smtClean="0">
                <a:latin typeface="宋体" pitchFamily="2" charset="-122"/>
              </a:rPr>
              <a:t>操作控制信号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</a:t>
            </a:r>
            <a:r>
              <a:rPr lang="zh-CN" altLang="en-US" b="1" dirty="0" smtClean="0">
                <a:latin typeface="宋体" pitchFamily="2" charset="-122"/>
              </a:rPr>
              <a:t>编码表示、可同时执行的</a:t>
            </a:r>
            <a:r>
              <a:rPr lang="zh-CN" altLang="en-US" b="1" u="sng" dirty="0">
                <a:latin typeface="宋体" pitchFamily="2" charset="-122"/>
              </a:rPr>
              <a:t>一组</a:t>
            </a:r>
            <a:r>
              <a:rPr lang="zh-CN" altLang="en-US" b="1" u="sng" dirty="0" smtClean="0">
                <a:latin typeface="宋体" pitchFamily="2" charset="-122"/>
              </a:rPr>
              <a:t>微命令</a:t>
            </a:r>
            <a:endParaRPr lang="zh-CN" altLang="en-US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微程序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实现特定功能的</a:t>
            </a:r>
            <a:r>
              <a:rPr lang="zh-CN" altLang="en-US" b="1" u="sng" dirty="0" smtClean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控制存储器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 smtClean="0">
                <a:latin typeface="宋体" pitchFamily="2" charset="-122"/>
              </a:rPr>
              <a:t>专用</a:t>
            </a:r>
            <a:r>
              <a:rPr lang="zh-CN" altLang="en-US" b="1" spc="-100" dirty="0">
                <a:latin typeface="宋体" pitchFamily="2" charset="-122"/>
              </a:rPr>
              <a:t>于存放微程序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en-US" altLang="zh-CN" b="1" spc="-100" dirty="0" smtClean="0">
                <a:latin typeface="宋体" pitchFamily="2" charset="-122"/>
              </a:rPr>
              <a:t>ROM</a:t>
            </a:r>
            <a:r>
              <a:rPr lang="zh-CN" altLang="en-US" b="1" spc="-100" dirty="0" smtClean="0">
                <a:latin typeface="宋体" pitchFamily="2" charset="-122"/>
              </a:rPr>
              <a:t>，按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 smtClean="0">
                <a:latin typeface="宋体" pitchFamily="2" charset="-122"/>
              </a:rPr>
              <a:t>访问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67093" name="AutoShape 181"/>
          <p:cNvSpPr>
            <a:spLocks noChangeArrowheads="1"/>
          </p:cNvSpPr>
          <p:nvPr/>
        </p:nvSpPr>
        <p:spPr bwMode="auto">
          <a:xfrm>
            <a:off x="4860032" y="3356992"/>
            <a:ext cx="1728192" cy="357190"/>
          </a:xfrm>
          <a:prstGeom prst="wedgeRectCallout">
            <a:avLst>
              <a:gd name="adj1" fmla="val -69716"/>
              <a:gd name="adj2" fmla="val -54341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b="1" dirty="0" smtClean="0">
                <a:latin typeface="宋体" pitchFamily="2" charset="-122"/>
              </a:rPr>
              <a:t>简化</a:t>
            </a:r>
            <a:r>
              <a:rPr lang="en-US" altLang="zh-CN" sz="2000" b="1" dirty="0" smtClean="0">
                <a:latin typeface="宋体" pitchFamily="2" charset="-122"/>
              </a:rPr>
              <a:t>CU</a:t>
            </a:r>
            <a:r>
              <a:rPr lang="zh-CN" altLang="en-US" sz="2000" b="1" dirty="0" smtClean="0">
                <a:latin typeface="宋体" pitchFamily="2" charset="-122"/>
              </a:rPr>
              <a:t>的实现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u="sng" dirty="0" smtClean="0">
                <a:latin typeface="宋体" pitchFamily="2" charset="-122"/>
              </a:rPr>
              <a:t>取出</a:t>
            </a:r>
            <a:r>
              <a:rPr lang="zh-CN" altLang="en-US" b="1" u="sng" dirty="0">
                <a:latin typeface="宋体" pitchFamily="2" charset="-122"/>
              </a:rPr>
              <a:t>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29" grpId="0" animBg="1"/>
      <p:bldP spid="167089" grpId="0"/>
      <p:bldP spid="167091" grpId="0"/>
      <p:bldP spid="167093" grpId="0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262" y="270197"/>
            <a:ext cx="88572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工作流程的微程序结构：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微程序种类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spc="-100" dirty="0" smtClean="0">
                <a:latin typeface="宋体" pitchFamily="2" charset="-122"/>
              </a:rPr>
              <a:t>取指、中断等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 smtClean="0">
                <a:latin typeface="宋体" pitchFamily="2" charset="-122"/>
              </a:rPr>
              <a:t>微程序，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各指令</a:t>
            </a:r>
            <a:r>
              <a:rPr lang="zh-CN" altLang="en-US" b="1" spc="-100" dirty="0" smtClean="0">
                <a:latin typeface="宋体" pitchFamily="2" charset="-122"/>
              </a:rPr>
              <a:t>功能微程序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517211" name="Text Box 91"/>
          <p:cNvSpPr txBox="1">
            <a:spLocks noChangeArrowheads="1"/>
          </p:cNvSpPr>
          <p:nvPr/>
        </p:nvSpPr>
        <p:spPr bwMode="auto">
          <a:xfrm>
            <a:off x="179388" y="48691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微指令格式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517213" name="Group 93"/>
          <p:cNvGrpSpPr>
            <a:grpSpLocks/>
          </p:cNvGrpSpPr>
          <p:nvPr/>
        </p:nvGrpSpPr>
        <p:grpSpPr bwMode="auto">
          <a:xfrm>
            <a:off x="3235796" y="4940845"/>
            <a:ext cx="4000500" cy="360363"/>
            <a:chOff x="2250" y="3580"/>
            <a:chExt cx="2520" cy="227"/>
          </a:xfrm>
        </p:grpSpPr>
        <p:sp>
          <p:nvSpPr>
            <p:cNvPr id="517127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440" cy="2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操作控制字段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17212" name="Text Box 92"/>
            <p:cNvSpPr txBox="1">
              <a:spLocks noChangeArrowheads="1"/>
            </p:cNvSpPr>
            <p:nvPr/>
          </p:nvSpPr>
          <p:spPr bwMode="auto">
            <a:xfrm>
              <a:off x="3690" y="3580"/>
              <a:ext cx="10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214454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428736"/>
            <a:ext cx="2689166" cy="3152542"/>
            <a:chOff x="5355798" y="1071514"/>
            <a:chExt cx="268916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 smtClean="0"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 smtClean="0">
                  <a:latin typeface="+mn-lt"/>
                </a:rPr>
                <a:t>…</a:t>
              </a:r>
              <a:endParaRPr lang="zh-CN" altLang="en-US" sz="1800" b="1" dirty="0" smtClean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267258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</a:t>
              </a:r>
              <a:r>
                <a:rPr lang="zh-CN" altLang="en-US" sz="1800" b="1" dirty="0" smtClean="0">
                  <a:latin typeface="宋体" pitchFamily="2" charset="-122"/>
                </a:rPr>
                <a:t>流程的执行顺序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179512" y="5365665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最后一条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微指令为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跳转型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其余为顺序型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               (</a:t>
            </a:r>
            <a:r>
              <a:rPr lang="zh-CN" altLang="en-US" sz="2000" b="1" dirty="0" smtClean="0">
                <a:latin typeface="宋体" pitchFamily="2" charset="-122"/>
              </a:rPr>
              <a:t>微程序的功能所决定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1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11" grpId="0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52</a:t>
            </a:fld>
            <a:endParaRPr lang="en-US" altLang="zh-CN" dirty="0"/>
          </a:p>
        </p:txBody>
      </p:sp>
      <p:sp>
        <p:nvSpPr>
          <p:cNvPr id="515114" name="Text Box 42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微程序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的组成与工作原理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9807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结构与硬布线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相同，内部电路有差别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79388" y="5044097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时序信号形成电路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一级时序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～两级时序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信号的周期：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zh-CN" altLang="en-US" sz="2200" b="1" dirty="0" smtClean="0">
                <a:latin typeface="宋体" pitchFamily="2" charset="-122"/>
              </a:rPr>
              <a:t>个微指令周期，比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个工作脉冲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556792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 smtClean="0">
                  <a:latin typeface="宋体" pitchFamily="2" charset="-122"/>
                </a:rPr>
                <a:t>CS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</a:t>
              </a:r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指令字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程序状态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机器状态</a:t>
              </a:r>
              <a:endParaRPr lang="zh-CN" altLang="en-US" sz="1800" b="1" dirty="0"/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操作状态</a:t>
              </a:r>
              <a:endParaRPr lang="en-US" altLang="zh-CN" sz="1800" b="1" dirty="0" smtClean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179388" y="4149080"/>
            <a:ext cx="8821768" cy="1000274"/>
            <a:chOff x="179388" y="4149080"/>
            <a:chExt cx="8821768" cy="1000274"/>
          </a:xfrm>
        </p:grpSpPr>
        <p:sp>
          <p:nvSpPr>
            <p:cNvPr id="51511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8821768" cy="1000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</a:t>
              </a:r>
              <a:r>
                <a:rPr lang="en-US" altLang="zh-CN" dirty="0" err="1" smtClean="0">
                  <a:solidFill>
                    <a:schemeClr val="accent2"/>
                  </a:solidFill>
                </a:rPr>
                <a:t>μ</a:t>
              </a:r>
              <a:r>
                <a:rPr lang="en-US" altLang="zh-CN" b="1" dirty="0" err="1" smtClean="0">
                  <a:solidFill>
                    <a:schemeClr val="accent2"/>
                  </a:solidFill>
                  <a:latin typeface="宋体" pitchFamily="2" charset="-122"/>
                </a:rPr>
                <a:t>OP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itchFamily="2" charset="-122"/>
                </a:rPr>
                <a:t>控制信号形成电路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dirty="0" smtClean="0">
                  <a:latin typeface="宋体" pitchFamily="2" charset="-122"/>
                </a:rPr>
                <a:t>微指令部件＋</a:t>
              </a:r>
              <a:r>
                <a:rPr lang="en-US" altLang="zh-CN" b="1" dirty="0" smtClean="0">
                  <a:latin typeface="宋体" pitchFamily="2" charset="-122"/>
                </a:rPr>
                <a:t>CS</a:t>
              </a:r>
              <a:r>
                <a:rPr lang="zh-CN" altLang="en-US" b="1" dirty="0">
                  <a:latin typeface="宋体" pitchFamily="2" charset="-122"/>
                </a:rPr>
                <a:t>  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～组合逻辑电路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                 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AR</a:t>
              </a:r>
              <a:r>
                <a:rPr lang="zh-CN" altLang="en-US" sz="2000" b="1" dirty="0" smtClean="0">
                  <a:latin typeface="宋体" pitchFamily="2" charset="-122"/>
                </a:rPr>
                <a:t>、</a:t>
              </a:r>
              <a:r>
                <a:rPr lang="en-US" altLang="zh-CN" sz="2000" dirty="0" err="1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IR</a:t>
              </a:r>
              <a:r>
                <a:rPr lang="zh-CN" altLang="en-US" sz="2000" b="1" dirty="0" smtClean="0">
                  <a:latin typeface="宋体" pitchFamily="2" charset="-122"/>
                </a:rPr>
                <a:t>、微命令译码</a:t>
              </a:r>
              <a:r>
                <a:rPr lang="zh-CN" altLang="en-US" sz="2000" b="1" dirty="0">
                  <a:latin typeface="宋体" pitchFamily="2" charset="-122"/>
                </a:rPr>
                <a:t>器</a:t>
              </a:r>
              <a:r>
                <a:rPr lang="zh-CN" altLang="en-US" sz="2000" b="1" dirty="0" smtClean="0">
                  <a:latin typeface="宋体" pitchFamily="2" charset="-122"/>
                </a:rPr>
                <a:t>、微地址形成电路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" name="左大括号 1"/>
            <p:cNvSpPr/>
            <p:nvPr/>
          </p:nvSpPr>
          <p:spPr bwMode="auto">
            <a:xfrm rot="5400000">
              <a:off x="4986300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6" name="Group 176"/>
          <p:cNvGrpSpPr>
            <a:grpSpLocks/>
          </p:cNvGrpSpPr>
          <p:nvPr/>
        </p:nvGrpSpPr>
        <p:grpSpPr bwMode="auto">
          <a:xfrm>
            <a:off x="1907704" y="6454031"/>
            <a:ext cx="360363" cy="287337"/>
            <a:chOff x="1133" y="4020"/>
            <a:chExt cx="227" cy="181"/>
          </a:xfrm>
        </p:grpSpPr>
        <p:sp>
          <p:nvSpPr>
            <p:cNvPr id="58" name="AutoShape 1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1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67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0" name="AutoShape 18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15" grpId="0"/>
      <p:bldP spid="51524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*工作原理：</a:t>
            </a:r>
            <a:r>
              <a:rPr lang="zh-CN" altLang="en-US" b="1" dirty="0" smtClean="0">
                <a:latin typeface="宋体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←引导程序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zh-CN" altLang="en-US" sz="1800" b="1" dirty="0" smtClean="0">
                  <a:latin typeface="宋体" pitchFamily="2" charset="-122"/>
                </a:rPr>
                <a:t>←取</a:t>
              </a:r>
              <a:r>
                <a:rPr lang="zh-CN" altLang="en-US" sz="1800" b="1" dirty="0">
                  <a:latin typeface="宋体" pitchFamily="2" charset="-122"/>
                </a:rPr>
                <a:t>指</a:t>
              </a:r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CS[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微指令周期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179388" y="4493154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加电时由硬件产生，</a:t>
            </a:r>
            <a:r>
              <a:rPr lang="zh-CN" altLang="en-US" b="1" dirty="0">
                <a:latin typeface="宋体" pitchFamily="2" charset="-122"/>
              </a:rPr>
              <a:t>还</a:t>
            </a:r>
            <a:r>
              <a:rPr lang="zh-CN" altLang="en-US" b="1" dirty="0" smtClean="0">
                <a:latin typeface="宋体" pitchFamily="2" charset="-122"/>
              </a:rPr>
              <a:t>需产生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微程序中需使用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 smtClean="0">
                <a:latin typeface="宋体" pitchFamily="2" charset="-122"/>
              </a:rPr>
              <a:t>地址</a:t>
            </a:r>
            <a:r>
              <a:rPr lang="en-US" altLang="zh-CN" b="1" dirty="0" smtClean="0">
                <a:latin typeface="宋体" pitchFamily="2" charset="-122"/>
              </a:rPr>
              <a:t>1110</a:t>
            </a:r>
            <a:r>
              <a:rPr lang="zh-CN" altLang="en-US" b="1" dirty="0">
                <a:latin typeface="宋体" pitchFamily="2" charset="-122"/>
              </a:rPr>
              <a:t>的产生电路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5796136" y="5085184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CC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44"/>
          <p:cNvSpPr txBox="1">
            <a:spLocks noChangeArrowheads="1"/>
          </p:cNvSpPr>
          <p:nvPr/>
        </p:nvSpPr>
        <p:spPr bwMode="auto">
          <a:xfrm>
            <a:off x="179512" y="3997513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取微指令、执行微指令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～硬布线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的节拍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Text Box 123"/>
          <p:cNvSpPr txBox="1">
            <a:spLocks noChangeArrowheads="1"/>
          </p:cNvSpPr>
          <p:nvPr/>
        </p:nvSpPr>
        <p:spPr bwMode="auto">
          <a:xfrm>
            <a:off x="179388" y="33812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三、微指令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格式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4" name="Text Box 136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*微指令格式：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定长</a:t>
            </a:r>
            <a:r>
              <a:rPr lang="zh-CN" altLang="en-US" b="1" dirty="0" smtClean="0">
                <a:latin typeface="宋体" pitchFamily="2" charset="-122"/>
              </a:rPr>
              <a:t>指令字结构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←控制简单、执行速度快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979712" y="1484461"/>
            <a:ext cx="2879726" cy="360363"/>
            <a:chOff x="2699792" y="1011235"/>
            <a:chExt cx="2879726" cy="360363"/>
          </a:xfrm>
        </p:grpSpPr>
        <p:sp>
          <p:nvSpPr>
            <p:cNvPr id="6" name="Text Box 132"/>
            <p:cNvSpPr txBox="1">
              <a:spLocks noChangeArrowheads="1"/>
            </p:cNvSpPr>
            <p:nvPr/>
          </p:nvSpPr>
          <p:spPr bwMode="auto">
            <a:xfrm>
              <a:off x="2699792" y="1011235"/>
              <a:ext cx="1655763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" name="Text Box 133"/>
            <p:cNvSpPr txBox="1">
              <a:spLocks noChangeArrowheads="1"/>
            </p:cNvSpPr>
            <p:nvPr/>
          </p:nvSpPr>
          <p:spPr bwMode="auto">
            <a:xfrm>
              <a:off x="4355555" y="1011235"/>
              <a:ext cx="1223963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19168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、微指令编码方式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操作</a:t>
            </a:r>
            <a:r>
              <a:rPr lang="zh-CN" altLang="en-US" sz="2200" b="1" dirty="0" smtClean="0"/>
              <a:t>控制字段的编码</a:t>
            </a:r>
            <a:endParaRPr lang="en-US" altLang="zh-CN" sz="2200" b="1" dirty="0" smtClean="0"/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所有</a:t>
            </a:r>
            <a:r>
              <a:rPr lang="zh-CN" altLang="en-US" b="1" dirty="0">
                <a:latin typeface="宋体" pitchFamily="2" charset="-122"/>
              </a:rPr>
              <a:t>微命令的编码</a:t>
            </a:r>
            <a:r>
              <a:rPr lang="zh-CN" altLang="en-US" b="1" dirty="0" smtClean="0">
                <a:latin typeface="宋体" pitchFamily="2" charset="-122"/>
              </a:rPr>
              <a:t>方式，决定了</a:t>
            </a:r>
            <a:r>
              <a:rPr lang="zh-CN" altLang="en-US" b="1" u="sng" dirty="0" smtClean="0">
                <a:latin typeface="宋体" pitchFamily="2" charset="-122"/>
              </a:rPr>
              <a:t>微命令译码器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zh-CN" altLang="en-US" b="1" u="sng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28529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位编码，每个微命令用一位编码表示；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字段</a:t>
            </a:r>
            <a:r>
              <a:rPr lang="zh-CN" altLang="en-US" b="1" dirty="0" smtClean="0">
                <a:latin typeface="宋体" pitchFamily="2" charset="-122"/>
              </a:rPr>
              <a:t>总长度＝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位  </a:t>
            </a:r>
            <a:r>
              <a:rPr lang="en-US" altLang="zh-CN" sz="2000" b="1" dirty="0" smtClean="0">
                <a:latin typeface="宋体" pitchFamily="2" charset="-122"/>
              </a:rPr>
              <a:t>(n</a:t>
            </a:r>
            <a:r>
              <a:rPr lang="zh-CN" altLang="en-US" sz="2000" b="1" dirty="0" smtClean="0">
                <a:latin typeface="宋体" pitchFamily="2" charset="-122"/>
              </a:rPr>
              <a:t>为所有微命令个数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直接形成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339752" y="4831640"/>
            <a:ext cx="3960440" cy="972930"/>
            <a:chOff x="2339752" y="4831640"/>
            <a:chExt cx="3960440" cy="972930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339752" y="4831640"/>
              <a:ext cx="288032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2 </a:t>
              </a:r>
              <a:r>
                <a:rPr lang="en-US" altLang="zh-CN" sz="1800" b="1" dirty="0" smtClean="0">
                  <a:latin typeface="宋体" pitchFamily="2" charset="-122"/>
                </a:rPr>
                <a:t>   ……      </a:t>
              </a:r>
              <a:r>
                <a:rPr lang="zh-CN" altLang="en-US" sz="1800" b="1" dirty="0">
                  <a:latin typeface="宋体" pitchFamily="2" charset="-122"/>
                </a:rPr>
                <a:t>位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40" name="Rectangle 72"/>
            <p:cNvSpPr>
              <a:spLocks noChangeArrowheads="1"/>
            </p:cNvSpPr>
            <p:nvPr/>
          </p:nvSpPr>
          <p:spPr bwMode="auto">
            <a:xfrm>
              <a:off x="2481460" y="5193196"/>
              <a:ext cx="2522588" cy="1800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64260" y="5203924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220692" y="4831640"/>
              <a:ext cx="10795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2570233" y="5120565"/>
              <a:ext cx="0" cy="3966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771800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203848" y="4831640"/>
              <a:ext cx="0" cy="2889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16016" y="4834320"/>
              <a:ext cx="0" cy="2862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987824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4932040" y="5122352"/>
              <a:ext cx="0" cy="3948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62"/>
            <p:cNvSpPr txBox="1">
              <a:spLocks noChangeArrowheads="1"/>
            </p:cNvSpPr>
            <p:nvPr/>
          </p:nvSpPr>
          <p:spPr bwMode="auto">
            <a:xfrm>
              <a:off x="2843447" y="551723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</p:grpSp>
      <p:sp>
        <p:nvSpPr>
          <p:cNvPr id="48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79512" y="2082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各子字段单独译码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2640" y="2695327"/>
            <a:ext cx="3529360" cy="301625"/>
            <a:chOff x="3634382" y="4653136"/>
            <a:chExt cx="3529360" cy="301625"/>
          </a:xfrm>
        </p:grpSpPr>
        <p:sp>
          <p:nvSpPr>
            <p:cNvPr id="29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</a:p>
          </p:txBody>
        </p:sp>
        <p:sp>
          <p:nvSpPr>
            <p:cNvPr id="30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31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9512" y="260648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某个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表示；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子字段中的微命令须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同时最多一个有效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子字段长度＝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6000" dirty="0" smtClean="0">
                <a:latin typeface="宋体" pitchFamily="2" charset="-122"/>
              </a:rPr>
              <a:t>2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定义的微命令数＋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</a:p>
        </p:txBody>
      </p:sp>
      <p:grpSp>
        <p:nvGrpSpPr>
          <p:cNvPr id="147" name="组合 146"/>
          <p:cNvGrpSpPr/>
          <p:nvPr/>
        </p:nvGrpSpPr>
        <p:grpSpPr>
          <a:xfrm>
            <a:off x="969292" y="2992190"/>
            <a:ext cx="2450580" cy="1084882"/>
            <a:chOff x="969292" y="2992190"/>
            <a:chExt cx="2450580" cy="1084882"/>
          </a:xfrm>
        </p:grpSpPr>
        <p:sp>
          <p:nvSpPr>
            <p:cNvPr id="140" name="Rectangle 72"/>
            <p:cNvSpPr>
              <a:spLocks noChangeArrowheads="1"/>
            </p:cNvSpPr>
            <p:nvPr/>
          </p:nvSpPr>
          <p:spPr bwMode="auto">
            <a:xfrm>
              <a:off x="969292" y="3104963"/>
              <a:ext cx="2450580" cy="55155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118980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5" name="Text Box 100"/>
            <p:cNvSpPr txBox="1">
              <a:spLocks noChangeArrowheads="1"/>
            </p:cNvSpPr>
            <p:nvPr/>
          </p:nvSpPr>
          <p:spPr bwMode="auto">
            <a:xfrm>
              <a:off x="2050827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>
              <a:off x="1439652" y="2992190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1187208" y="3501702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1547664" y="3507658"/>
              <a:ext cx="0" cy="2820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70006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2629966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>
              <a:off x="2879812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2627368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2987824" y="350170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3140224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2" name="Text Box 162"/>
            <p:cNvSpPr txBox="1">
              <a:spLocks noChangeArrowheads="1"/>
            </p:cNvSpPr>
            <p:nvPr/>
          </p:nvSpPr>
          <p:spPr bwMode="auto">
            <a:xfrm>
              <a:off x="1115616" y="378973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1043608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56" name="Text Box 92"/>
            <p:cNvSpPr txBox="1">
              <a:spLocks noChangeArrowheads="1"/>
            </p:cNvSpPr>
            <p:nvPr/>
          </p:nvSpPr>
          <p:spPr bwMode="auto">
            <a:xfrm>
              <a:off x="2483768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79263" y="3989962"/>
            <a:ext cx="8841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字段间接编码方式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编码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子字段编码，微命令用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b="1" u="sng" dirty="0" smtClean="0">
                <a:latin typeface="宋体" pitchFamily="2" charset="-122"/>
              </a:rPr>
              <a:t>子字段的编码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如子字段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1800" b="1" dirty="0" smtClean="0">
                <a:latin typeface="宋体" pitchFamily="2" charset="-122"/>
              </a:rPr>
              <a:t>的码</a:t>
            </a:r>
            <a:r>
              <a:rPr lang="en-US" altLang="zh-CN" sz="1800" b="1" dirty="0" smtClean="0">
                <a:latin typeface="宋体" pitchFamily="2" charset="-122"/>
              </a:rPr>
              <a:t>7</a:t>
            </a:r>
            <a:r>
              <a:rPr lang="zh-CN" altLang="en-US" sz="1800" b="1" dirty="0" smtClean="0">
                <a:latin typeface="宋体" pitchFamily="2" charset="-122"/>
              </a:rPr>
              <a:t>及子字段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  <a:sym typeface="Symbol"/>
              </a:rPr>
              <a:t>的码</a:t>
            </a:r>
            <a:r>
              <a:rPr lang="en-US" altLang="zh-CN" sz="1800" b="1" dirty="0" smtClean="0">
                <a:latin typeface="宋体" pitchFamily="2" charset="-122"/>
                <a:sym typeface="Symbol"/>
              </a:rPr>
              <a:t>1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</a:t>
            </a:r>
            <a:r>
              <a:rPr lang="zh-CN" altLang="en-US" b="1" dirty="0">
                <a:latin typeface="宋体" pitchFamily="2" charset="-122"/>
              </a:rPr>
              <a:t>子字段</a:t>
            </a:r>
            <a:r>
              <a:rPr lang="zh-CN" altLang="en-US" b="1" dirty="0" smtClean="0">
                <a:latin typeface="宋体" pitchFamily="2" charset="-122"/>
              </a:rPr>
              <a:t>中的微命令须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互斥</a:t>
            </a:r>
            <a:r>
              <a:rPr lang="zh-CN" altLang="en-US" b="1" dirty="0" smtClean="0">
                <a:latin typeface="宋体" pitchFamily="2" charset="-122"/>
              </a:rPr>
              <a:t>，子字段</a:t>
            </a:r>
            <a:r>
              <a:rPr lang="zh-CN" altLang="en-US" b="1" u="sng" dirty="0" smtClean="0">
                <a:latin typeface="宋体" pitchFamily="2" charset="-122"/>
              </a:rPr>
              <a:t>个数较少</a:t>
            </a:r>
            <a:r>
              <a:rPr lang="en-US" altLang="zh-CN" sz="2200" b="1" dirty="0" smtClean="0">
                <a:latin typeface="宋体" pitchFamily="2" charset="-122"/>
              </a:rPr>
              <a:t>(p</a:t>
            </a:r>
            <a:r>
              <a:rPr lang="en-US" altLang="zh-CN" sz="2200" b="1" dirty="0" smtClean="0">
                <a:latin typeface="宋体" pitchFamily="2" charset="-122"/>
                <a:sym typeface="Symbol"/>
              </a:rPr>
              <a:t></a:t>
            </a:r>
            <a:r>
              <a:rPr lang="zh-CN" altLang="en-US" sz="2200" b="1" dirty="0" smtClean="0">
                <a:latin typeface="宋体" pitchFamily="2" charset="-122"/>
              </a:rPr>
              <a:t>＜</a:t>
            </a:r>
            <a:r>
              <a:rPr lang="en-US" altLang="zh-CN" sz="2200" b="1" dirty="0" smtClean="0">
                <a:latin typeface="宋体" pitchFamily="2" charset="-122"/>
              </a:rPr>
              <a:t>p)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07504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子字段单独译码＋逻辑电路组合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147096" y="2709614"/>
            <a:ext cx="3529360" cy="301625"/>
            <a:chOff x="3634382" y="4653136"/>
            <a:chExt cx="3529360" cy="301625"/>
          </a:xfrm>
        </p:grpSpPr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3634382" y="4653136"/>
              <a:ext cx="2447856" cy="2968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dirty="0" smtClean="0">
                  <a:latin typeface="宋体" pitchFamily="2" charset="-122"/>
                </a:rPr>
                <a:t> …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dirty="0" smtClean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6082654" y="4653136"/>
              <a:ext cx="1081088" cy="296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顺序控制</a:t>
              </a: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4522576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7"/>
            <p:cNvSpPr>
              <a:spLocks noChangeShapeType="1"/>
            </p:cNvSpPr>
            <p:nvPr/>
          </p:nvSpPr>
          <p:spPr bwMode="auto">
            <a:xfrm>
              <a:off x="5074542" y="466583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148064" y="2997646"/>
            <a:ext cx="2450580" cy="1439466"/>
            <a:chOff x="5148064" y="2997646"/>
            <a:chExt cx="2450580" cy="1439466"/>
          </a:xfrm>
        </p:grpSpPr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148064" y="3105504"/>
              <a:ext cx="2450580" cy="8844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94"/>
            <p:cNvSpPr txBox="1">
              <a:spLocks noChangeArrowheads="1"/>
            </p:cNvSpPr>
            <p:nvPr/>
          </p:nvSpPr>
          <p:spPr bwMode="auto">
            <a:xfrm>
              <a:off x="536530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1" name="Text Box 100"/>
            <p:cNvSpPr txBox="1">
              <a:spLocks noChangeArrowheads="1"/>
            </p:cNvSpPr>
            <p:nvPr/>
          </p:nvSpPr>
          <p:spPr bwMode="auto">
            <a:xfrm>
              <a:off x="6226323" y="328567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5615148" y="3011239"/>
              <a:ext cx="0" cy="2044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5362704" y="3501702"/>
              <a:ext cx="0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5723160" y="3507658"/>
              <a:ext cx="2505" cy="6421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87556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94"/>
            <p:cNvSpPr txBox="1">
              <a:spLocks noChangeArrowheads="1"/>
            </p:cNvSpPr>
            <p:nvPr/>
          </p:nvSpPr>
          <p:spPr bwMode="auto">
            <a:xfrm>
              <a:off x="6805462" y="3542736"/>
              <a:ext cx="360363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7055308" y="2997646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H="1">
              <a:off x="6804163" y="3501578"/>
              <a:ext cx="1299" cy="288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163320" y="3501702"/>
              <a:ext cx="2505" cy="6480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7315720" y="3501702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2" name="Text Box 162"/>
            <p:cNvSpPr txBox="1">
              <a:spLocks noChangeArrowheads="1"/>
            </p:cNvSpPr>
            <p:nvPr/>
          </p:nvSpPr>
          <p:spPr bwMode="auto">
            <a:xfrm>
              <a:off x="5291111" y="4149774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3" name="Text Box 260"/>
            <p:cNvSpPr txBox="1">
              <a:spLocks noChangeArrowheads="1"/>
            </p:cNvSpPr>
            <p:nvPr/>
          </p:nvSpPr>
          <p:spPr bwMode="auto">
            <a:xfrm>
              <a:off x="6624228" y="3789735"/>
              <a:ext cx="252028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660232" y="3667314"/>
              <a:ext cx="0" cy="1224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723160" y="3664768"/>
              <a:ext cx="94295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96" name="Text Box 92"/>
            <p:cNvSpPr txBox="1">
              <a:spLocks noChangeArrowheads="1"/>
            </p:cNvSpPr>
            <p:nvPr/>
          </p:nvSpPr>
          <p:spPr bwMode="auto">
            <a:xfrm>
              <a:off x="6659264" y="3213670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sp>
          <p:nvSpPr>
            <p:cNvPr id="89" name="Text Box 92"/>
            <p:cNvSpPr txBox="1">
              <a:spLocks noChangeArrowheads="1"/>
            </p:cNvSpPr>
            <p:nvPr/>
          </p:nvSpPr>
          <p:spPr bwMode="auto">
            <a:xfrm>
              <a:off x="5219104" y="3213670"/>
              <a:ext cx="792088" cy="28790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zh-CN" altLang="en-US" sz="1800" b="1" dirty="0">
                  <a:latin typeface="宋体" pitchFamily="2" charset="-122"/>
                </a:rPr>
                <a:t>器</a:t>
              </a: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>
              <a:off x="6747480" y="393375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6804248" y="2068341"/>
            <a:ext cx="2217007" cy="496563"/>
            <a:chOff x="6804248" y="1996332"/>
            <a:chExt cx="2217007" cy="496563"/>
          </a:xfrm>
        </p:grpSpPr>
        <p:sp>
          <p:nvSpPr>
            <p:cNvPr id="126" name="Text Box 92"/>
            <p:cNvSpPr txBox="1">
              <a:spLocks noChangeArrowheads="1"/>
            </p:cNvSpPr>
            <p:nvPr/>
          </p:nvSpPr>
          <p:spPr bwMode="auto">
            <a:xfrm>
              <a:off x="6804248" y="2167656"/>
              <a:ext cx="2217007" cy="3252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所有微命令都无效时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H="1" flipV="1">
              <a:off x="7115697" y="1996332"/>
              <a:ext cx="2503" cy="1713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36" name="直接箭头连接符 135"/>
          <p:cNvCxnSpPr/>
          <p:nvPr/>
        </p:nvCxnSpPr>
        <p:spPr bwMode="auto">
          <a:xfrm flipH="1">
            <a:off x="6805462" y="1162844"/>
            <a:ext cx="70794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4" grpId="0"/>
      <p:bldP spid="6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</a:t>
            </a:r>
            <a:r>
              <a:rPr lang="zh-CN" altLang="en-US" b="1" dirty="0">
                <a:latin typeface="宋体" pitchFamily="2" charset="-122"/>
              </a:rPr>
              <a:t>设计微指令</a:t>
            </a:r>
            <a:r>
              <a:rPr lang="zh-CN" altLang="en-US" b="1" dirty="0" smtClean="0">
                <a:latin typeface="宋体" pitchFamily="2" charset="-122"/>
              </a:rPr>
              <a:t>格式的操作控制字段。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26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11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⑴所有指令执行的状态转换图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en-US" b="1" dirty="0" smtClean="0">
                <a:latin typeface="+mn-ea"/>
              </a:rPr>
              <a:t>序列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如下：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72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0" name="组合 279"/>
          <p:cNvGrpSpPr/>
          <p:nvPr/>
        </p:nvGrpSpPr>
        <p:grpSpPr>
          <a:xfrm>
            <a:off x="179512" y="1700808"/>
            <a:ext cx="8784976" cy="3602682"/>
            <a:chOff x="179512" y="1700808"/>
            <a:chExt cx="8784976" cy="3602682"/>
          </a:xfrm>
        </p:grpSpPr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1187626" y="1996450"/>
              <a:ext cx="1512168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PC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,MAR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3" name="Text Box 54"/>
            <p:cNvSpPr txBox="1">
              <a:spLocks noChangeArrowheads="1"/>
            </p:cNvSpPr>
            <p:nvPr/>
          </p:nvSpPr>
          <p:spPr bwMode="auto">
            <a:xfrm>
              <a:off x="3203849" y="1996450"/>
              <a:ext cx="1944215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Read,PC</a:t>
              </a:r>
              <a:r>
                <a:rPr lang="en-US" altLang="zh-CN" b="1" baseline="-14000" dirty="0" smtClean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4" name="Text Box 54"/>
            <p:cNvSpPr txBox="1">
              <a:spLocks noChangeArrowheads="1"/>
            </p:cNvSpPr>
            <p:nvPr/>
          </p:nvSpPr>
          <p:spPr bwMode="auto">
            <a:xfrm>
              <a:off x="5796137" y="1996450"/>
              <a:ext cx="1440159" cy="3524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b="1" baseline="-14000" dirty="0" err="1" smtClean="0">
                  <a:latin typeface="宋体" pitchFamily="2" charset="-122"/>
                </a:rPr>
                <a:t>in</a:t>
              </a:r>
              <a:endParaRPr lang="en-US" altLang="zh-CN" b="1" baseline="-14000" dirty="0">
                <a:latin typeface="宋体" pitchFamily="2" charset="-122"/>
              </a:endParaRPr>
            </a:p>
          </p:txBody>
        </p:sp>
        <p:sp>
          <p:nvSpPr>
            <p:cNvPr id="78" name="Text Box 54"/>
            <p:cNvSpPr txBox="1">
              <a:spLocks noChangeArrowheads="1"/>
            </p:cNvSpPr>
            <p:nvPr/>
          </p:nvSpPr>
          <p:spPr bwMode="auto">
            <a:xfrm>
              <a:off x="251522" y="2778645"/>
              <a:ext cx="1440158" cy="6480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79" name="Text Box 54"/>
            <p:cNvSpPr txBox="1">
              <a:spLocks noChangeArrowheads="1"/>
            </p:cNvSpPr>
            <p:nvPr/>
          </p:nvSpPr>
          <p:spPr bwMode="auto">
            <a:xfrm>
              <a:off x="251520" y="3714749"/>
              <a:ext cx="1440160" cy="6443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Read,WMFC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80" name="Text Box 54"/>
            <p:cNvSpPr txBox="1">
              <a:spLocks noChangeArrowheads="1"/>
            </p:cNvSpPr>
            <p:nvPr/>
          </p:nvSpPr>
          <p:spPr bwMode="auto">
            <a:xfrm>
              <a:off x="251520" y="4653136"/>
              <a:ext cx="1440160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82" name="直接箭头连接符 81"/>
            <p:cNvCxnSpPr>
              <a:stCxn id="78" idx="2"/>
              <a:endCxn id="79" idx="0"/>
            </p:cNvCxnSpPr>
            <p:nvPr/>
          </p:nvCxnSpPr>
          <p:spPr bwMode="auto">
            <a:xfrm flipH="1">
              <a:off x="971600" y="3426718"/>
              <a:ext cx="1" cy="288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>
              <a:stCxn id="79" idx="2"/>
              <a:endCxn id="80" idx="0"/>
            </p:cNvCxnSpPr>
            <p:nvPr/>
          </p:nvCxnSpPr>
          <p:spPr bwMode="auto">
            <a:xfrm>
              <a:off x="971600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4" name="直接箭头连接符 93"/>
            <p:cNvCxnSpPr>
              <a:endCxn id="78" idx="0"/>
            </p:cNvCxnSpPr>
            <p:nvPr/>
          </p:nvCxnSpPr>
          <p:spPr bwMode="auto">
            <a:xfrm>
              <a:off x="971600" y="2492896"/>
              <a:ext cx="1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6" name="Text Box 71"/>
            <p:cNvSpPr txBox="1">
              <a:spLocks noChangeArrowheads="1"/>
            </p:cNvSpPr>
            <p:nvPr/>
          </p:nvSpPr>
          <p:spPr bwMode="auto">
            <a:xfrm>
              <a:off x="179512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7" name="Text Box 71"/>
            <p:cNvSpPr txBox="1">
              <a:spLocks noChangeArrowheads="1"/>
            </p:cNvSpPr>
            <p:nvPr/>
          </p:nvSpPr>
          <p:spPr bwMode="auto">
            <a:xfrm>
              <a:off x="179512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179512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LD_t6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0" name="直接箭头连接符 99"/>
            <p:cNvCxnSpPr>
              <a:stCxn id="72" idx="3"/>
              <a:endCxn id="73" idx="1"/>
            </p:cNvCxnSpPr>
            <p:nvPr/>
          </p:nvCxnSpPr>
          <p:spPr bwMode="auto">
            <a:xfrm>
              <a:off x="2699794" y="2172665"/>
              <a:ext cx="50405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>
              <a:stCxn id="73" idx="3"/>
              <a:endCxn id="74" idx="1"/>
            </p:cNvCxnSpPr>
            <p:nvPr/>
          </p:nvCxnSpPr>
          <p:spPr bwMode="auto">
            <a:xfrm>
              <a:off x="5148064" y="2172665"/>
              <a:ext cx="64807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971601" y="2492896"/>
              <a:ext cx="730881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1979712" y="2778645"/>
              <a:ext cx="1512168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2" name="Text Box 54"/>
            <p:cNvSpPr txBox="1">
              <a:spLocks noChangeArrowheads="1"/>
            </p:cNvSpPr>
            <p:nvPr/>
          </p:nvSpPr>
          <p:spPr bwMode="auto">
            <a:xfrm>
              <a:off x="1979711" y="3714750"/>
              <a:ext cx="1512169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,MDR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23" name="Text Box 54"/>
            <p:cNvSpPr txBox="1">
              <a:spLocks noChangeArrowheads="1"/>
            </p:cNvSpPr>
            <p:nvPr/>
          </p:nvSpPr>
          <p:spPr bwMode="auto">
            <a:xfrm>
              <a:off x="1979712" y="4653136"/>
              <a:ext cx="1512168" cy="6404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Write,WMFC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24" name="直接箭头连接符 123"/>
            <p:cNvCxnSpPr>
              <a:stCxn id="121" idx="2"/>
              <a:endCxn id="122" idx="0"/>
            </p:cNvCxnSpPr>
            <p:nvPr/>
          </p:nvCxnSpPr>
          <p:spPr bwMode="auto">
            <a:xfrm>
              <a:off x="2735796" y="3434326"/>
              <a:ext cx="0" cy="2804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直接箭头连接符 124"/>
            <p:cNvCxnSpPr>
              <a:stCxn id="122" idx="2"/>
              <a:endCxn id="123" idx="0"/>
            </p:cNvCxnSpPr>
            <p:nvPr/>
          </p:nvCxnSpPr>
          <p:spPr bwMode="auto">
            <a:xfrm>
              <a:off x="2735796" y="4359102"/>
              <a:ext cx="0" cy="2940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6" name="直接箭头连接符 125"/>
            <p:cNvCxnSpPr>
              <a:endCxn id="121" idx="0"/>
            </p:cNvCxnSpPr>
            <p:nvPr/>
          </p:nvCxnSpPr>
          <p:spPr bwMode="auto">
            <a:xfrm>
              <a:off x="2735796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7" name="Text Box 71"/>
            <p:cNvSpPr txBox="1">
              <a:spLocks noChangeArrowheads="1"/>
            </p:cNvSpPr>
            <p:nvPr/>
          </p:nvSpPr>
          <p:spPr bwMode="auto">
            <a:xfrm>
              <a:off x="190770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8" name="Text Box 71"/>
            <p:cNvSpPr txBox="1">
              <a:spLocks noChangeArrowheads="1"/>
            </p:cNvSpPr>
            <p:nvPr/>
          </p:nvSpPr>
          <p:spPr bwMode="auto">
            <a:xfrm>
              <a:off x="1907704" y="3431282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29" name="Text Box 71"/>
            <p:cNvSpPr txBox="1">
              <a:spLocks noChangeArrowheads="1"/>
            </p:cNvSpPr>
            <p:nvPr/>
          </p:nvSpPr>
          <p:spPr bwMode="auto">
            <a:xfrm>
              <a:off x="1907704" y="4365104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ST_t6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3707904" y="2778645"/>
              <a:ext cx="1368152" cy="655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2" name="Text Box 54"/>
            <p:cNvSpPr txBox="1">
              <a:spLocks noChangeArrowheads="1"/>
            </p:cNvSpPr>
            <p:nvPr/>
          </p:nvSpPr>
          <p:spPr bwMode="auto">
            <a:xfrm>
              <a:off x="3707903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,Rsel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op=01,Z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33" name="Text Box 54"/>
            <p:cNvSpPr txBox="1">
              <a:spLocks noChangeArrowheads="1"/>
            </p:cNvSpPr>
            <p:nvPr/>
          </p:nvSpPr>
          <p:spPr bwMode="auto">
            <a:xfrm>
              <a:off x="3707904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宋体"/>
                </a:rPr>
                <a:t>GR</a:t>
              </a:r>
              <a:r>
                <a:rPr lang="en-US" altLang="zh-CN" sz="2000" b="1" baseline="-18000" dirty="0" err="1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34" name="直接箭头连接符 133"/>
            <p:cNvCxnSpPr>
              <a:stCxn id="131" idx="2"/>
              <a:endCxn id="132" idx="0"/>
            </p:cNvCxnSpPr>
            <p:nvPr/>
          </p:nvCxnSpPr>
          <p:spPr bwMode="auto">
            <a:xfrm>
              <a:off x="4391980" y="3434326"/>
              <a:ext cx="0" cy="2804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5" name="直接箭头连接符 134"/>
            <p:cNvCxnSpPr>
              <a:stCxn id="132" idx="2"/>
              <a:endCxn id="133" idx="0"/>
            </p:cNvCxnSpPr>
            <p:nvPr/>
          </p:nvCxnSpPr>
          <p:spPr bwMode="auto">
            <a:xfrm>
              <a:off x="4391980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6" name="直接箭头连接符 135"/>
            <p:cNvCxnSpPr>
              <a:endCxn id="131" idx="0"/>
            </p:cNvCxnSpPr>
            <p:nvPr/>
          </p:nvCxnSpPr>
          <p:spPr bwMode="auto">
            <a:xfrm>
              <a:off x="4391980" y="2492896"/>
              <a:ext cx="0" cy="2857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7" name="Text Box 71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8" name="Text Box 71"/>
            <p:cNvSpPr txBox="1">
              <a:spLocks noChangeArrowheads="1"/>
            </p:cNvSpPr>
            <p:nvPr/>
          </p:nvSpPr>
          <p:spPr bwMode="auto">
            <a:xfrm>
              <a:off x="3635896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9" name="Text Box 71"/>
            <p:cNvSpPr txBox="1">
              <a:spLocks noChangeArrowheads="1"/>
            </p:cNvSpPr>
            <p:nvPr/>
          </p:nvSpPr>
          <p:spPr bwMode="auto">
            <a:xfrm>
              <a:off x="3635896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SUB_t6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5292080" y="2778646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,Y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5292079" y="3714751"/>
              <a:ext cx="1224137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ExtU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, op=00,Z</a:t>
              </a:r>
              <a:r>
                <a:rPr lang="en-US" altLang="zh-CN" sz="2000" b="1" baseline="-18000" dirty="0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148" name="Text Box 54"/>
            <p:cNvSpPr txBox="1">
              <a:spLocks noChangeArrowheads="1"/>
            </p:cNvSpPr>
            <p:nvPr/>
          </p:nvSpPr>
          <p:spPr bwMode="auto">
            <a:xfrm>
              <a:off x="5292080" y="4650854"/>
              <a:ext cx="1224136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Z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 pitchFamily="2" charset="-122"/>
                </a:rPr>
                <a:t>,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149" name="直接箭头连接符 148"/>
            <p:cNvCxnSpPr>
              <a:stCxn id="146" idx="2"/>
              <a:endCxn id="147" idx="0"/>
            </p:cNvCxnSpPr>
            <p:nvPr/>
          </p:nvCxnSpPr>
          <p:spPr bwMode="auto">
            <a:xfrm>
              <a:off x="5904148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0" name="直接箭头连接符 149"/>
            <p:cNvCxnSpPr>
              <a:stCxn id="147" idx="2"/>
              <a:endCxn id="148" idx="0"/>
            </p:cNvCxnSpPr>
            <p:nvPr/>
          </p:nvCxnSpPr>
          <p:spPr bwMode="auto">
            <a:xfrm>
              <a:off x="5904148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endCxn id="146" idx="0"/>
            </p:cNvCxnSpPr>
            <p:nvPr/>
          </p:nvCxnSpPr>
          <p:spPr bwMode="auto">
            <a:xfrm>
              <a:off x="5904148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71"/>
            <p:cNvSpPr txBox="1">
              <a:spLocks noChangeArrowheads="1"/>
            </p:cNvSpPr>
            <p:nvPr/>
          </p:nvSpPr>
          <p:spPr bwMode="auto">
            <a:xfrm>
              <a:off x="5148064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3" name="Text Box 71"/>
            <p:cNvSpPr txBox="1">
              <a:spLocks noChangeArrowheads="1"/>
            </p:cNvSpPr>
            <p:nvPr/>
          </p:nvSpPr>
          <p:spPr bwMode="auto">
            <a:xfrm>
              <a:off x="5148064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5148064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33" name="Text Box 54"/>
            <p:cNvSpPr txBox="1">
              <a:spLocks noChangeArrowheads="1"/>
            </p:cNvSpPr>
            <p:nvPr/>
          </p:nvSpPr>
          <p:spPr bwMode="auto">
            <a:xfrm>
              <a:off x="7596336" y="2778646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PC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out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,MAR</a:t>
              </a:r>
              <a:r>
                <a:rPr lang="en-US" altLang="zh-CN" sz="2000" b="1" baseline="-18000" dirty="0" err="1" smtClean="0">
                  <a:solidFill>
                    <a:srgbClr val="000000"/>
                  </a:solidFill>
                  <a:latin typeface="宋体"/>
                </a:rPr>
                <a:t>in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sp>
          <p:nvSpPr>
            <p:cNvPr id="234" name="Text Box 54"/>
            <p:cNvSpPr txBox="1">
              <a:spLocks noChangeArrowheads="1"/>
            </p:cNvSpPr>
            <p:nvPr/>
          </p:nvSpPr>
          <p:spPr bwMode="auto">
            <a:xfrm>
              <a:off x="7596335" y="3714751"/>
              <a:ext cx="1368153" cy="64435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Read,PC</a:t>
              </a:r>
              <a:r>
                <a:rPr lang="en-US" altLang="zh-CN" sz="2000" b="1" baseline="-14000" dirty="0">
                  <a:latin typeface="宋体" pitchFamily="2" charset="-122"/>
                </a:rPr>
                <a:t>+1</a:t>
              </a:r>
              <a:r>
                <a:rPr lang="en-US" altLang="zh-CN" sz="2000" b="1" dirty="0" smtClean="0">
                  <a:latin typeface="宋体" pitchFamily="2" charset="-122"/>
                </a:rPr>
                <a:t>, WMFC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5" name="Text Box 54"/>
            <p:cNvSpPr txBox="1">
              <a:spLocks noChangeArrowheads="1"/>
            </p:cNvSpPr>
            <p:nvPr/>
          </p:nvSpPr>
          <p:spPr bwMode="auto">
            <a:xfrm>
              <a:off x="7596336" y="4650854"/>
              <a:ext cx="1368152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err="1" smtClean="0">
                  <a:latin typeface="宋体" pitchFamily="2" charset="-122"/>
                </a:rPr>
                <a:t>MDR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out</a:t>
              </a:r>
              <a:r>
                <a:rPr lang="en-US" altLang="zh-CN" sz="2000" b="1" dirty="0" err="1" smtClean="0">
                  <a:latin typeface="宋体" pitchFamily="2" charset="-122"/>
                </a:rPr>
                <a:t>,IR</a:t>
              </a:r>
              <a:r>
                <a:rPr lang="en-US" altLang="zh-CN" sz="20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2000" b="1" dirty="0" err="1" smtClean="0">
                  <a:solidFill>
                    <a:srgbClr val="000000"/>
                  </a:solidFill>
                  <a:latin typeface="宋体"/>
                </a:rPr>
                <a:t>,End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36" name="直接箭头连接符 235"/>
            <p:cNvCxnSpPr>
              <a:stCxn id="233" idx="2"/>
              <a:endCxn id="234" idx="0"/>
            </p:cNvCxnSpPr>
            <p:nvPr/>
          </p:nvCxnSpPr>
          <p:spPr bwMode="auto">
            <a:xfrm>
              <a:off x="8280412" y="3429000"/>
              <a:ext cx="0" cy="285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7" name="直接箭头连接符 236"/>
            <p:cNvCxnSpPr>
              <a:stCxn id="234" idx="2"/>
              <a:endCxn id="235" idx="0"/>
            </p:cNvCxnSpPr>
            <p:nvPr/>
          </p:nvCxnSpPr>
          <p:spPr bwMode="auto">
            <a:xfrm>
              <a:off x="8280412" y="4359103"/>
              <a:ext cx="0" cy="2917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8" name="直接箭头连接符 237"/>
            <p:cNvCxnSpPr>
              <a:endCxn id="233" idx="0"/>
            </p:cNvCxnSpPr>
            <p:nvPr/>
          </p:nvCxnSpPr>
          <p:spPr bwMode="auto">
            <a:xfrm>
              <a:off x="8280412" y="2492896"/>
              <a:ext cx="0" cy="2857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9" name="Text Box 71"/>
            <p:cNvSpPr txBox="1">
              <a:spLocks noChangeArrowheads="1"/>
            </p:cNvSpPr>
            <p:nvPr/>
          </p:nvSpPr>
          <p:spPr bwMode="auto">
            <a:xfrm>
              <a:off x="7452320" y="249289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0" name="Text Box 71"/>
            <p:cNvSpPr txBox="1">
              <a:spLocks noChangeArrowheads="1"/>
            </p:cNvSpPr>
            <p:nvPr/>
          </p:nvSpPr>
          <p:spPr bwMode="auto">
            <a:xfrm>
              <a:off x="7452320" y="3429000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MOV_t5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41" name="Text Box 71"/>
            <p:cNvSpPr txBox="1">
              <a:spLocks noChangeArrowheads="1"/>
            </p:cNvSpPr>
            <p:nvPr/>
          </p:nvSpPr>
          <p:spPr bwMode="auto">
            <a:xfrm>
              <a:off x="7452320" y="4367386"/>
              <a:ext cx="72008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MOV_t6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2" name="Text Box 71"/>
            <p:cNvSpPr txBox="1">
              <a:spLocks noChangeArrowheads="1"/>
            </p:cNvSpPr>
            <p:nvPr/>
          </p:nvSpPr>
          <p:spPr bwMode="auto">
            <a:xfrm>
              <a:off x="1187624" y="1700808"/>
              <a:ext cx="360040" cy="2956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t1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3" name="Text Box 71"/>
            <p:cNvSpPr txBox="1">
              <a:spLocks noChangeArrowheads="1"/>
            </p:cNvSpPr>
            <p:nvPr/>
          </p:nvSpPr>
          <p:spPr bwMode="auto">
            <a:xfrm>
              <a:off x="3203848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t2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254" name="Text Box 71"/>
            <p:cNvSpPr txBox="1">
              <a:spLocks noChangeArrowheads="1"/>
            </p:cNvSpPr>
            <p:nvPr/>
          </p:nvSpPr>
          <p:spPr bwMode="auto">
            <a:xfrm>
              <a:off x="5796137" y="1700808"/>
              <a:ext cx="36004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t3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263" name="直接箭头连接符 262"/>
            <p:cNvCxnSpPr>
              <a:stCxn id="74" idx="3"/>
            </p:cNvCxnSpPr>
            <p:nvPr/>
          </p:nvCxnSpPr>
          <p:spPr bwMode="auto">
            <a:xfrm>
              <a:off x="7236296" y="2172665"/>
              <a:ext cx="576064" cy="320231"/>
            </a:xfrm>
            <a:prstGeom prst="bentConnector3">
              <a:avLst>
                <a:gd name="adj1" fmla="val 979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Text Box 54"/>
            <p:cNvSpPr txBox="1">
              <a:spLocks noChangeArrowheads="1"/>
            </p:cNvSpPr>
            <p:nvPr/>
          </p:nvSpPr>
          <p:spPr bwMode="auto">
            <a:xfrm>
              <a:off x="6732240" y="4653136"/>
              <a:ext cx="612068" cy="65035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solidFill>
                    <a:srgbClr val="000000"/>
                  </a:solidFill>
                  <a:latin typeface="宋体"/>
                </a:rPr>
                <a:t>End</a:t>
              </a:r>
              <a:endParaRPr lang="en-US" altLang="zh-CN" sz="2000" b="1" baseline="-18000" dirty="0">
                <a:solidFill>
                  <a:srgbClr val="000000"/>
                </a:solidFill>
                <a:latin typeface="宋体"/>
              </a:endParaRPr>
            </a:p>
          </p:txBody>
        </p:sp>
        <p:cxnSp>
          <p:nvCxnSpPr>
            <p:cNvPr id="274" name="直接箭头连接符 273"/>
            <p:cNvCxnSpPr>
              <a:endCxn id="273" idx="0"/>
            </p:cNvCxnSpPr>
            <p:nvPr/>
          </p:nvCxnSpPr>
          <p:spPr bwMode="auto">
            <a:xfrm>
              <a:off x="7038274" y="249289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Text Box 71"/>
            <p:cNvSpPr txBox="1">
              <a:spLocks noChangeArrowheads="1"/>
            </p:cNvSpPr>
            <p:nvPr/>
          </p:nvSpPr>
          <p:spPr bwMode="auto">
            <a:xfrm>
              <a:off x="6156176" y="2492896"/>
              <a:ext cx="86409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JNZ_Zt4</a:t>
              </a:r>
              <a:endParaRPr lang="en-US" altLang="zh-CN" sz="16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81" name="AutoShape 18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2" name="AutoShape 18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3" name="AutoShape 18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⑵微命令互斥</a:t>
            </a:r>
            <a:r>
              <a:rPr lang="zh-CN" altLang="en-US" b="1" dirty="0">
                <a:latin typeface="宋体" pitchFamily="2" charset="-122"/>
              </a:rPr>
              <a:t>性</a:t>
            </a:r>
            <a:r>
              <a:rPr lang="zh-CN" altLang="en-US" b="1" dirty="0" smtClean="0">
                <a:latin typeface="宋体" pitchFamily="2" charset="-122"/>
              </a:rPr>
              <a:t>分析： 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基于同一状态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ExtU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Z</a:t>
            </a:r>
            <a:r>
              <a:rPr lang="en-US" altLang="zh-CN" sz="2800" b="1" baseline="-14000" dirty="0" err="1" smtClean="0">
                <a:latin typeface="宋体" pitchFamily="2" charset="-122"/>
              </a:rPr>
              <a:t>out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分时输出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u="sng" dirty="0">
              <a:latin typeface="宋体" pitchFamily="2" charset="-122"/>
            </a:endParaRPr>
          </a:p>
        </p:txBody>
      </p:sp>
      <p:sp>
        <p:nvSpPr>
          <p:cNvPr id="19" name="Text Box 53"/>
          <p:cNvSpPr txBox="1">
            <a:spLocks noChangeArrowheads="1"/>
          </p:cNvSpPr>
          <p:nvPr/>
        </p:nvSpPr>
        <p:spPr bwMode="auto">
          <a:xfrm>
            <a:off x="179512" y="1210687"/>
            <a:ext cx="87851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 err="1">
                <a:latin typeface="宋体" pitchFamily="2" charset="-122"/>
              </a:rPr>
              <a:t>PC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IR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MAR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MDR</a:t>
            </a:r>
            <a:r>
              <a:rPr lang="en-US" altLang="zh-CN" sz="2800" b="1" baseline="-14000" dirty="0" err="1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GR</a:t>
            </a:r>
            <a:r>
              <a:rPr lang="en-US" altLang="zh-CN" sz="2800" b="1" baseline="-14000" dirty="0" err="1" smtClean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en-US" altLang="zh-CN" sz="2800" b="1" baseline="-14000" dirty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Z</a:t>
            </a:r>
            <a:r>
              <a:rPr lang="en-US" altLang="zh-CN" b="1" baseline="-14000" dirty="0" err="1" smtClean="0">
                <a:solidFill>
                  <a:srgbClr val="990099"/>
                </a:solidFill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互斥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个接收者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注：</a:t>
            </a:r>
            <a:r>
              <a:rPr lang="en-US" altLang="zh-CN" sz="2000" b="1" dirty="0" err="1" smtClean="0">
                <a:latin typeface="宋体" pitchFamily="2" charset="-122"/>
              </a:rPr>
              <a:t>Z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sz="2000" b="1" dirty="0">
                <a:latin typeface="宋体" pitchFamily="2" charset="-122"/>
              </a:rPr>
              <a:t>不使用总线通路，</a:t>
            </a:r>
            <a:r>
              <a:rPr lang="zh-CN" altLang="en-US" sz="2000" b="1" dirty="0" smtClean="0">
                <a:latin typeface="宋体" pitchFamily="2" charset="-122"/>
              </a:rPr>
              <a:t>可能不互斥，本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zh-CN" altLang="en-US" sz="2000" b="1" dirty="0" smtClean="0">
                <a:latin typeface="宋体" pitchFamily="2" charset="-122"/>
              </a:rPr>
              <a:t>互斥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0" name="Text Box 54"/>
          <p:cNvSpPr txBox="1">
            <a:spLocks noChangeArrowheads="1"/>
          </p:cNvSpPr>
          <p:nvPr/>
        </p:nvSpPr>
        <p:spPr bwMode="auto">
          <a:xfrm>
            <a:off x="179388" y="2060848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·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800" b="1" baseline="-14000" dirty="0" smtClean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Write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WMFC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End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暂不考虑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R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s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el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op</a:t>
            </a:r>
            <a:r>
              <a:rPr lang="zh-CN" altLang="en-US" b="1" dirty="0" smtClean="0">
                <a:latin typeface="宋体" pitchFamily="2" charset="-122"/>
              </a:rPr>
              <a:t>单独编码</a:t>
            </a:r>
            <a:r>
              <a:rPr lang="en-US" altLang="zh-CN" b="1" dirty="0" smtClean="0">
                <a:latin typeface="宋体" pitchFamily="2" charset="-122"/>
              </a:rPr>
              <a:t>(00~11)</a:t>
            </a:r>
            <a:r>
              <a:rPr lang="zh-CN" altLang="en-US" b="1" dirty="0" smtClean="0">
                <a:latin typeface="宋体" pitchFamily="2" charset="-122"/>
              </a:rPr>
              <a:t>，其余均独立编码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偷懒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⑶操作控制字段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编码：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个子字段＋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位，</a:t>
            </a:r>
            <a:r>
              <a:rPr lang="zh-CN" altLang="en-US" b="1" dirty="0">
                <a:latin typeface="宋体" pitchFamily="2" charset="-122"/>
              </a:rPr>
              <a:t>共</a:t>
            </a:r>
            <a:r>
              <a:rPr lang="en-US" altLang="zh-CN" b="1" dirty="0" smtClean="0">
                <a:latin typeface="宋体" pitchFamily="2" charset="-122"/>
              </a:rPr>
              <a:t>13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619672" y="3573016"/>
            <a:ext cx="6301359" cy="2376264"/>
            <a:chOff x="1762125" y="3717032"/>
            <a:chExt cx="6301359" cy="2376264"/>
          </a:xfrm>
        </p:grpSpPr>
        <p:sp>
          <p:nvSpPr>
            <p:cNvPr id="23" name="Text Box 195"/>
            <p:cNvSpPr txBox="1">
              <a:spLocks noChangeArrowheads="1"/>
            </p:cNvSpPr>
            <p:nvPr/>
          </p:nvSpPr>
          <p:spPr bwMode="auto">
            <a:xfrm>
              <a:off x="1762125" y="3717032"/>
              <a:ext cx="6266259" cy="28803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1    </a:t>
              </a:r>
              <a:r>
                <a:rPr lang="zh-CN" altLang="en-US" sz="1800" b="1" dirty="0" smtClean="0">
                  <a:latin typeface="宋体" pitchFamily="2" charset="-122"/>
                </a:rPr>
                <a:t>子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2    </a:t>
              </a:r>
              <a:r>
                <a:rPr lang="zh-CN" altLang="en-US" sz="1800" b="1" dirty="0">
                  <a:latin typeface="宋体" pitchFamily="2" charset="-122"/>
                </a:rPr>
                <a:t>子字段</a:t>
              </a:r>
              <a:r>
                <a:rPr lang="en-US" altLang="zh-CN" sz="1800" b="1" dirty="0">
                  <a:latin typeface="宋体" pitchFamily="2" charset="-122"/>
                </a:rPr>
                <a:t>3 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4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5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6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7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99"/>
            <p:cNvSpPr txBox="1">
              <a:spLocks noChangeArrowheads="1"/>
            </p:cNvSpPr>
            <p:nvPr/>
          </p:nvSpPr>
          <p:spPr bwMode="auto">
            <a:xfrm>
              <a:off x="1763689" y="4078882"/>
              <a:ext cx="1224136" cy="1510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全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out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out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28" name="Text Box 200"/>
            <p:cNvSpPr txBox="1">
              <a:spLocks noChangeArrowheads="1"/>
            </p:cNvSpPr>
            <p:nvPr/>
          </p:nvSpPr>
          <p:spPr bwMode="auto">
            <a:xfrm>
              <a:off x="3059833" y="4077073"/>
              <a:ext cx="1224136" cy="2016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0--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全无效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1—PC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2—IR</a:t>
              </a:r>
              <a:r>
                <a:rPr lang="en-US" altLang="zh-CN" sz="1800" b="1" baseline="-14000" dirty="0">
                  <a:latin typeface="宋体" pitchFamily="2" charset="-122"/>
                </a:rPr>
                <a:t>in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</a:t>
              </a:r>
              <a:r>
                <a:rPr lang="en-US" altLang="zh-CN" sz="1800" b="1" dirty="0" err="1" smtClean="0">
                  <a:latin typeface="宋体" pitchFamily="2" charset="-122"/>
                </a:rPr>
                <a:t>MAR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4—</a:t>
              </a:r>
              <a:r>
                <a:rPr lang="en-US" altLang="zh-CN" sz="1800" b="1" dirty="0" err="1" smtClean="0">
                  <a:latin typeface="宋体" pitchFamily="2" charset="-122"/>
                </a:rPr>
                <a:t>MDR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5—</a:t>
              </a:r>
              <a:r>
                <a:rPr lang="en-US" altLang="zh-CN" sz="1800" b="1" dirty="0" err="1" smtClean="0">
                  <a:latin typeface="宋体" pitchFamily="2" charset="-122"/>
                </a:rPr>
                <a:t>GR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6—Y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in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7—</a:t>
              </a:r>
              <a:r>
                <a:rPr lang="en-US" altLang="zh-CN" sz="1800" b="1" dirty="0" err="1" smtClean="0">
                  <a:latin typeface="宋体" pitchFamily="2" charset="-122"/>
                </a:rPr>
                <a:t>Z</a:t>
              </a:r>
              <a:r>
                <a:rPr lang="en-US" altLang="zh-CN" sz="1800" b="1" baseline="-14000" dirty="0" err="1" smtClean="0">
                  <a:latin typeface="宋体" pitchFamily="2" charset="-122"/>
                </a:rPr>
                <a:t>in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201"/>
            <p:cNvSpPr txBox="1">
              <a:spLocks noChangeArrowheads="1"/>
            </p:cNvSpPr>
            <p:nvPr/>
          </p:nvSpPr>
          <p:spPr bwMode="auto">
            <a:xfrm>
              <a:off x="5615979" y="4365104"/>
              <a:ext cx="46818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+1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98782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428396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4283968" y="4077245"/>
              <a:ext cx="1210320" cy="1079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0—op(add)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1—op(sub)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2—op(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3—op(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012160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516216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020272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7524328" y="3717032"/>
              <a:ext cx="0" cy="28803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796136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201"/>
            <p:cNvSpPr txBox="1">
              <a:spLocks noChangeArrowheads="1"/>
            </p:cNvSpPr>
            <p:nvPr/>
          </p:nvSpPr>
          <p:spPr bwMode="auto">
            <a:xfrm>
              <a:off x="6084168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336333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Text Box 201"/>
            <p:cNvSpPr txBox="1">
              <a:spLocks noChangeArrowheads="1"/>
            </p:cNvSpPr>
            <p:nvPr/>
          </p:nvSpPr>
          <p:spPr bwMode="auto">
            <a:xfrm>
              <a:off x="6516216" y="4365104"/>
              <a:ext cx="68317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Write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 bwMode="auto">
            <a:xfrm>
              <a:off x="6804248" y="4005065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Text Box 201"/>
            <p:cNvSpPr txBox="1">
              <a:spLocks noChangeArrowheads="1"/>
            </p:cNvSpPr>
            <p:nvPr/>
          </p:nvSpPr>
          <p:spPr bwMode="auto">
            <a:xfrm>
              <a:off x="7092280" y="472514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7344445" y="4005064"/>
              <a:ext cx="0" cy="7200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 Box 201"/>
            <p:cNvSpPr txBox="1">
              <a:spLocks noChangeArrowheads="1"/>
            </p:cNvSpPr>
            <p:nvPr/>
          </p:nvSpPr>
          <p:spPr bwMode="auto">
            <a:xfrm>
              <a:off x="7596336" y="4365103"/>
              <a:ext cx="4671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End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777260" y="4005064"/>
              <a:ext cx="0" cy="36003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6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22076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76"/>
          <p:cNvGrpSpPr>
            <a:grpSpLocks/>
          </p:cNvGrpSpPr>
          <p:nvPr/>
        </p:nvGrpSpPr>
        <p:grpSpPr bwMode="auto">
          <a:xfrm>
            <a:off x="7307981" y="6453336"/>
            <a:ext cx="360363" cy="287337"/>
            <a:chOff x="1133" y="4020"/>
            <a:chExt cx="227" cy="181"/>
          </a:xfrm>
        </p:grpSpPr>
        <p:sp>
          <p:nvSpPr>
            <p:cNvPr id="3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25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4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、微地址形成方式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顺序</a:t>
            </a:r>
            <a:r>
              <a:rPr lang="zh-CN" altLang="en-US" b="1" dirty="0" smtClean="0"/>
              <a:t>控制</a:t>
            </a:r>
            <a:r>
              <a:rPr lang="zh-CN" altLang="en-US" b="1" dirty="0"/>
              <a:t>字段的编码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形成下条微命令地址的方式，决定</a:t>
            </a:r>
            <a:r>
              <a:rPr lang="zh-CN" altLang="en-US" b="1" dirty="0">
                <a:latin typeface="宋体" pitchFamily="2" charset="-122"/>
              </a:rPr>
              <a:t>了</a:t>
            </a:r>
            <a:r>
              <a:rPr lang="zh-CN" altLang="en-US" b="1" u="sng" dirty="0" smtClean="0">
                <a:latin typeface="宋体" pitchFamily="2" charset="-122"/>
              </a:rPr>
              <a:t>微地址形成电路</a:t>
            </a:r>
            <a:r>
              <a:rPr lang="zh-CN" altLang="en-US" b="1" dirty="0" smtClean="0">
                <a:latin typeface="宋体" pitchFamily="2" charset="-122"/>
              </a:rPr>
              <a:t>的组成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顺序控制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字段的组成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方式位＋地址</a:t>
            </a:r>
            <a:r>
              <a:rPr lang="zh-CN" altLang="en-US" b="1" dirty="0" smtClean="0">
                <a:latin typeface="宋体" pitchFamily="2" charset="-122"/>
              </a:rPr>
              <a:t>参数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微地址形成方式的种类：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微指令寻址方式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计数器法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，地址参数隐含，适于顺序型</a:t>
            </a:r>
            <a:endParaRPr lang="zh-CN" altLang="en-US" b="1" dirty="0"/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79388" y="26218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下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地址参数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，适于顺序型、跳转型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389" y="3066632"/>
            <a:ext cx="51847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测试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网络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latin typeface="+mn-ea"/>
                <a:ea typeface="+mn-ea"/>
              </a:rPr>
              <a:t>       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+mn-lt"/>
              </a:rPr>
              <a:t>f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测试源</a:t>
            </a:r>
            <a:r>
              <a:rPr lang="en-US" altLang="zh-CN" sz="2200" b="1" dirty="0" smtClean="0">
                <a:latin typeface="宋体" pitchFamily="2" charset="-122"/>
              </a:rPr>
              <a:t>,</a:t>
            </a:r>
            <a:r>
              <a:rPr lang="zh-CN" altLang="en-US" sz="2200" b="1" dirty="0" smtClean="0">
                <a:latin typeface="宋体" pitchFamily="2" charset="-122"/>
              </a:rPr>
              <a:t>测试参数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适于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多路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分支型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20072" y="3175808"/>
            <a:ext cx="3240361" cy="1368974"/>
            <a:chOff x="5126459" y="2708919"/>
            <a:chExt cx="3240361" cy="13689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5126459" y="2708919"/>
              <a:ext cx="1294729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6421188" y="2708919"/>
              <a:ext cx="1223591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26459" y="3789861"/>
              <a:ext cx="1294729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地址高位</a:t>
              </a:r>
              <a:r>
                <a:rPr lang="en-US" altLang="zh-CN" sz="1800" b="1" dirty="0" smtClean="0">
                  <a:latin typeface="宋体" pitchFamily="2" charset="-122"/>
                </a:rPr>
                <a:t>H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421189" y="3789860"/>
              <a:ext cx="140218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地址低位</a:t>
              </a:r>
              <a:r>
                <a:rPr lang="en-US" altLang="zh-CN" sz="1800" b="1" dirty="0" smtClean="0">
                  <a:latin typeface="宋体" pitchFamily="2" charset="-122"/>
                </a:rPr>
                <a:t>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5796136" y="2997894"/>
              <a:ext cx="0" cy="7919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6421189" y="3212976"/>
              <a:ext cx="1402184" cy="36004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685465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214691" y="2996951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782643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7430715" y="3573836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6782644" y="3573016"/>
              <a:ext cx="648072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6854651" y="2996951"/>
              <a:ext cx="351655" cy="1447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H="1">
              <a:off x="7828453" y="3356992"/>
              <a:ext cx="2503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8078788" y="2962111"/>
              <a:ext cx="288032" cy="720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测试源</a:t>
              </a:r>
              <a:endParaRPr lang="zh-CN" altLang="en-US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458112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硬件产生法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AR</a:t>
            </a:r>
            <a:r>
              <a:rPr lang="zh-CN" altLang="en-US" b="1" dirty="0" smtClean="0">
                <a:latin typeface="宋体" pitchFamily="2" charset="-122"/>
              </a:rPr>
              <a:t>＝固定地址，适于</a:t>
            </a:r>
            <a:r>
              <a:rPr lang="zh-CN" altLang="en-US" b="1" dirty="0">
                <a:latin typeface="宋体" pitchFamily="2" charset="-122"/>
              </a:rPr>
              <a:t>硬件</a:t>
            </a:r>
            <a:r>
              <a:rPr lang="zh-CN" altLang="en-US" b="1" dirty="0" smtClean="0">
                <a:latin typeface="宋体" pitchFamily="2" charset="-122"/>
              </a:rPr>
              <a:t>初始化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179512" y="5048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微地址形成方式的常见应用：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增量法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计数器</a:t>
            </a:r>
            <a:r>
              <a:rPr lang="zh-CN" altLang="en-US" b="1" dirty="0">
                <a:latin typeface="宋体" pitchFamily="2" charset="-122"/>
              </a:rPr>
              <a:t>法＋测试网络</a:t>
            </a:r>
            <a:r>
              <a:rPr lang="zh-CN" altLang="en-US" b="1" dirty="0" smtClean="0">
                <a:latin typeface="宋体" pitchFamily="2" charset="-122"/>
              </a:rPr>
              <a:t>法，地址参数长度不同</a:t>
            </a:r>
            <a:endParaRPr lang="en-US" altLang="zh-CN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断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dirty="0" smtClean="0">
                <a:latin typeface="宋体" pitchFamily="2" charset="-122"/>
              </a:rPr>
              <a:t>下</a:t>
            </a:r>
            <a:r>
              <a:rPr lang="zh-CN" altLang="en-US" b="1" dirty="0">
                <a:latin typeface="宋体" pitchFamily="2" charset="-122"/>
              </a:rPr>
              <a:t>址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＋测试网络</a:t>
            </a:r>
            <a:r>
              <a:rPr lang="zh-CN" altLang="en-US" b="1" dirty="0" smtClean="0">
                <a:latin typeface="宋体" pitchFamily="2" charset="-122"/>
              </a:rPr>
              <a:t>法</a:t>
            </a:r>
            <a:r>
              <a:rPr lang="zh-CN" altLang="en-US" b="1" dirty="0">
                <a:latin typeface="宋体" pitchFamily="2" charset="-122"/>
              </a:rPr>
              <a:t>，地址参数</a:t>
            </a:r>
            <a:r>
              <a:rPr lang="zh-CN" altLang="en-US" b="1" dirty="0" smtClean="0">
                <a:latin typeface="宋体" pitchFamily="2" charset="-122"/>
              </a:rPr>
              <a:t>长度相同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71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8" grpId="0"/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3165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 smtClean="0">
                <a:latin typeface="宋体" pitchFamily="2" charset="-122"/>
              </a:rPr>
              <a:t>对单总线结构的</a:t>
            </a:r>
            <a:r>
              <a:rPr lang="en-US" altLang="zh-CN" b="1" dirty="0" err="1" smtClean="0">
                <a:latin typeface="宋体" pitchFamily="2" charset="-122"/>
              </a:rPr>
              <a:t>Demo_IS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 smtClean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，若用微程序控制方式实现</a:t>
            </a:r>
            <a:r>
              <a:rPr lang="en-US" altLang="zh-CN" b="1" dirty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，请设计</a:t>
            </a:r>
            <a:r>
              <a:rPr lang="zh-CN" altLang="en-US" b="1" dirty="0">
                <a:latin typeface="宋体" pitchFamily="2" charset="-122"/>
              </a:rPr>
              <a:t>微指令</a:t>
            </a:r>
            <a:r>
              <a:rPr lang="zh-CN" altLang="en-US" b="1" dirty="0" smtClean="0">
                <a:latin typeface="宋体" pitchFamily="2" charset="-122"/>
              </a:rPr>
              <a:t>格式的顺序控制字段。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179388" y="12687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 smtClean="0">
                <a:latin typeface="宋体" pitchFamily="2" charset="-122"/>
              </a:rPr>
              <a:t>⑴微程序结构如下，共有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zh-CN" altLang="en-US" b="1" dirty="0">
                <a:latin typeface="宋体" pitchFamily="2" charset="-122"/>
              </a:rPr>
              <a:t>条微指令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zh-CN" altLang="en-US" b="1" dirty="0">
                <a:latin typeface="宋体" pitchFamily="2" charset="-122"/>
              </a:rPr>
              <a:t>顺序、跳转、多路分支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种指令寻址方式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51520" y="2204864"/>
            <a:ext cx="8712968" cy="1296144"/>
            <a:chOff x="179512" y="3501008"/>
            <a:chExt cx="8712968" cy="1296144"/>
          </a:xfrm>
        </p:grpSpPr>
        <p:cxnSp>
          <p:nvCxnSpPr>
            <p:cNvPr id="8" name="直接箭头连接符 7"/>
            <p:cNvCxnSpPr>
              <a:endCxn id="17" idx="0"/>
            </p:cNvCxnSpPr>
            <p:nvPr/>
          </p:nvCxnSpPr>
          <p:spPr bwMode="auto">
            <a:xfrm>
              <a:off x="4205749" y="3501008"/>
              <a:ext cx="1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132"/>
            <p:cNvSpPr txBox="1">
              <a:spLocks noChangeArrowheads="1"/>
            </p:cNvSpPr>
            <p:nvPr/>
          </p:nvSpPr>
          <p:spPr bwMode="auto">
            <a:xfrm>
              <a:off x="179512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835696" y="4293096"/>
              <a:ext cx="1512168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3491880" y="4293096"/>
              <a:ext cx="166460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32"/>
            <p:cNvSpPr txBox="1">
              <a:spLocks noChangeArrowheads="1"/>
            </p:cNvSpPr>
            <p:nvPr/>
          </p:nvSpPr>
          <p:spPr bwMode="auto">
            <a:xfrm>
              <a:off x="5292080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32"/>
            <p:cNvSpPr txBox="1">
              <a:spLocks noChangeArrowheads="1"/>
            </p:cNvSpPr>
            <p:nvPr/>
          </p:nvSpPr>
          <p:spPr bwMode="auto">
            <a:xfrm>
              <a:off x="7083859" y="4293095"/>
              <a:ext cx="1664605" cy="36003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1571755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取指令微程序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42203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907976" y="4149080"/>
              <a:ext cx="69127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907976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564160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42203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05068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820744" y="465313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4211960" y="3501008"/>
              <a:ext cx="46805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8892480" y="3501008"/>
              <a:ext cx="0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878208" y="4797152"/>
              <a:ext cx="801427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907976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2564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42203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6012160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782074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6228184" y="414908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⑵采用断定</a:t>
            </a:r>
            <a:r>
              <a:rPr lang="zh-CN" altLang="en-US" b="1" dirty="0" smtClean="0">
                <a:latin typeface="宋体" pitchFamily="2" charset="-122"/>
              </a:rPr>
              <a:t>法形成微地址：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下址法中，下址值的位数为 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</a:t>
            </a:r>
            <a:r>
              <a:rPr lang="en-US" altLang="zh-CN" b="1" dirty="0" smtClean="0">
                <a:latin typeface="宋体" pitchFamily="2" charset="-122"/>
              </a:rPr>
              <a:t>log</a:t>
            </a:r>
            <a:r>
              <a:rPr lang="en-US" altLang="zh-CN" b="1" baseline="-18000" dirty="0" smtClean="0">
                <a:latin typeface="宋体" pitchFamily="2" charset="-122"/>
              </a:rPr>
              <a:t>2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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dirty="0" smtClean="0">
                <a:latin typeface="宋体" pitchFamily="2" charset="-122"/>
                <a:sym typeface="Symbol"/>
              </a:rPr>
              <a:t>5</a:t>
            </a:r>
            <a:r>
              <a:rPr lang="zh-CN" altLang="en-US" b="1" dirty="0" smtClean="0">
                <a:latin typeface="宋体" pitchFamily="2" charset="-122"/>
                <a:sym typeface="Symbol"/>
              </a:rPr>
              <a:t>位，</a:t>
            </a:r>
            <a:endParaRPr lang="en-US" altLang="zh-CN" b="1" dirty="0" smtClean="0">
              <a:latin typeface="宋体" pitchFamily="2" charset="-122"/>
              <a:sym typeface="Symbol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测试网络法中，</a:t>
            </a:r>
            <a:r>
              <a:rPr lang="zh-CN" altLang="en-US" b="1" dirty="0">
                <a:latin typeface="宋体" pitchFamily="2" charset="-122"/>
              </a:rPr>
              <a:t>测试方法</a:t>
            </a:r>
            <a:r>
              <a:rPr lang="zh-CN" altLang="en-US" b="1" dirty="0" smtClean="0">
                <a:latin typeface="宋体" pitchFamily="2" charset="-122"/>
              </a:rPr>
              <a:t>仅有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种，测试</a:t>
            </a:r>
            <a:r>
              <a:rPr lang="zh-CN" altLang="en-US" b="1" dirty="0">
                <a:latin typeface="宋体" pitchFamily="2" charset="-122"/>
              </a:rPr>
              <a:t>源为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操作码及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ZF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179512" y="496323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⑶顺序控制字段的编码：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位方式</a:t>
            </a:r>
            <a:r>
              <a:rPr lang="zh-CN" altLang="en-US" b="1" dirty="0" smtClean="0">
                <a:latin typeface="宋体" pitchFamily="2" charset="-122"/>
              </a:rPr>
              <a:t>位</a:t>
            </a:r>
            <a:r>
              <a:rPr lang="en-US" altLang="zh-CN" b="1" dirty="0" smtClean="0">
                <a:latin typeface="宋体" pitchFamily="2" charset="-122"/>
              </a:rPr>
              <a:t>F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位地址参数</a:t>
            </a:r>
            <a:r>
              <a:rPr lang="en-US" altLang="zh-CN" b="1" dirty="0" smtClean="0">
                <a:latin typeface="宋体" pitchFamily="2" charset="-122"/>
              </a:rPr>
              <a:t>P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1959579" y="5517232"/>
            <a:ext cx="5276717" cy="503238"/>
            <a:chOff x="1927785" y="5660727"/>
            <a:chExt cx="5276717" cy="503238"/>
          </a:xfrm>
        </p:grpSpPr>
        <p:sp>
          <p:nvSpPr>
            <p:cNvPr id="71" name="Text Box 44"/>
            <p:cNvSpPr txBox="1">
              <a:spLocks noChangeArrowheads="1"/>
            </p:cNvSpPr>
            <p:nvPr/>
          </p:nvSpPr>
          <p:spPr bwMode="auto">
            <a:xfrm>
              <a:off x="1927785" y="5660727"/>
              <a:ext cx="2212167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4396190" y="5660727"/>
              <a:ext cx="2808312" cy="503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0—</a:t>
              </a:r>
              <a:r>
                <a:rPr lang="zh-CN" altLang="en-US" sz="1800" b="1" dirty="0">
                  <a:latin typeface="宋体" pitchFamily="2" charset="-122"/>
                </a:rPr>
                <a:t>下址</a:t>
              </a:r>
              <a:r>
                <a:rPr lang="zh-CN" altLang="en-US" sz="1800" b="1" dirty="0" smtClean="0">
                  <a:latin typeface="宋体" pitchFamily="2" charset="-122"/>
                </a:rPr>
                <a:t>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为下址值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1—</a:t>
              </a:r>
              <a:r>
                <a:rPr lang="zh-CN" altLang="en-US" sz="1800" b="1" dirty="0" smtClean="0">
                  <a:latin typeface="宋体" pitchFamily="2" charset="-122"/>
                </a:rPr>
                <a:t>测试网络法，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zh-CN" altLang="en-US" sz="1800" b="1" dirty="0" smtClean="0">
                  <a:latin typeface="宋体" pitchFamily="2" charset="-122"/>
                </a:rPr>
                <a:t>空闲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2915816" y="5660727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1907381" y="6453336"/>
            <a:ext cx="360363" cy="287337"/>
            <a:chOff x="1133" y="4020"/>
            <a:chExt cx="227" cy="181"/>
          </a:xfrm>
        </p:grpSpPr>
        <p:sp>
          <p:nvSpPr>
            <p:cNvPr id="9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9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AutoShape 18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的寄存器组织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latin typeface="宋体" pitchFamily="2" charset="-122"/>
              </a:rPr>
              <a:t>─程序中存放</a:t>
            </a:r>
            <a:r>
              <a:rPr lang="zh-CN" altLang="en-US" sz="2000" b="1" dirty="0">
                <a:latin typeface="宋体" pitchFamily="2" charset="-122"/>
              </a:rPr>
              <a:t>地址及数据</a:t>
            </a: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79388" y="4075460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r>
              <a:rPr lang="zh-CN" altLang="en-US" b="1" dirty="0" smtClean="0">
                <a:latin typeface="宋体" pitchFamily="2" charset="-122"/>
              </a:rPr>
              <a:t>存放程序执行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状态，又称标志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结果状态标志：</a:t>
            </a:r>
            <a:r>
              <a:rPr lang="en-US" altLang="zh-CN" b="1" dirty="0" smtClean="0">
                <a:latin typeface="宋体" pitchFamily="2" charset="-122"/>
              </a:rPr>
              <a:t>ZF/CF/SF/OF</a:t>
            </a:r>
            <a:r>
              <a:rPr lang="zh-CN" altLang="en-US" b="1" dirty="0" smtClean="0">
                <a:latin typeface="宋体" pitchFamily="2" charset="-122"/>
              </a:rPr>
              <a:t>，常用作条件码</a:t>
            </a:r>
            <a:endParaRPr lang="en-US" altLang="zh-CN" b="1" dirty="0" smtClean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 执行方式标志：</a:t>
            </a:r>
            <a:r>
              <a:rPr lang="zh-CN" altLang="en-US" b="1" dirty="0" smtClean="0">
                <a:latin typeface="宋体" pitchFamily="2" charset="-122"/>
              </a:rPr>
              <a:t>跟踪标志</a:t>
            </a:r>
            <a:r>
              <a:rPr lang="en-US" altLang="zh-CN" b="1" dirty="0" smtClean="0">
                <a:latin typeface="宋体" pitchFamily="2" charset="-122"/>
              </a:rPr>
              <a:t>TF</a:t>
            </a:r>
            <a:r>
              <a:rPr lang="zh-CN" altLang="en-US" b="1" dirty="0" smtClean="0">
                <a:latin typeface="宋体" pitchFamily="2" charset="-122"/>
              </a:rPr>
              <a:t>、中断允许标志</a:t>
            </a:r>
            <a:r>
              <a:rPr lang="en-US" altLang="zh-CN" b="1" dirty="0" smtClean="0">
                <a:latin typeface="宋体" pitchFamily="2" charset="-122"/>
              </a:rPr>
              <a:t>IF</a:t>
            </a:r>
          </a:p>
          <a:p>
            <a:pPr marL="2598738" indent="-2598738" algn="l"/>
            <a:r>
              <a:rPr lang="en-US" altLang="zh-CN" sz="2000" b="1" dirty="0" smtClean="0">
                <a:latin typeface="宋体" pitchFamily="2" charset="-122"/>
              </a:rPr>
              <a:t>                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TF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  <a:r>
              <a:rPr lang="zh-CN" altLang="en-US" sz="2000" b="1" dirty="0" smtClean="0">
                <a:latin typeface="宋体" pitchFamily="2" charset="-122"/>
              </a:rPr>
              <a:t>时单步执行</a:t>
            </a:r>
            <a:r>
              <a:rPr lang="en-US" altLang="zh-CN" sz="2000" b="1" dirty="0">
                <a:latin typeface="宋体" pitchFamily="2" charset="-122"/>
              </a:rPr>
              <a:t>)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</a:t>
            </a:r>
            <a:r>
              <a:rPr lang="zh-CN" altLang="en-US" sz="2000" b="1" dirty="0" smtClean="0">
                <a:latin typeface="宋体" pitchFamily="2" charset="-122"/>
              </a:rPr>
              <a:t>时禁止中断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79388" y="1268760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 smtClean="0">
                <a:latin typeface="宋体" pitchFamily="2" charset="-122"/>
              </a:rPr>
              <a:t>操作数</a:t>
            </a:r>
            <a:r>
              <a:rPr lang="en-US" altLang="zh-CN" b="1" dirty="0" smtClean="0">
                <a:latin typeface="宋体" pitchFamily="2" charset="-122"/>
              </a:rPr>
              <a:t>(OPD)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</a:t>
            </a:r>
            <a:r>
              <a:rPr lang="en-US" altLang="zh-CN" b="1" i="1" dirty="0" smtClean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指令中同时用作源及目的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179388" y="226932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地址或指令地址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长度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zh-CN" altLang="en-US" b="1" dirty="0" smtClean="0">
                <a:latin typeface="宋体" pitchFamily="2" charset="-122"/>
              </a:rPr>
              <a:t>逻辑地址位数</a:t>
            </a:r>
            <a:r>
              <a:rPr lang="en-US" altLang="zh-CN" b="1" i="1" dirty="0">
                <a:latin typeface="+mn-lt"/>
              </a:rPr>
              <a:t>m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或段号、段</a:t>
            </a:r>
            <a:r>
              <a:rPr lang="zh-CN" altLang="en-US" sz="2200" b="1" dirty="0">
                <a:latin typeface="宋体" pitchFamily="2" charset="-122"/>
              </a:rPr>
              <a:t>内</a:t>
            </a:r>
            <a:r>
              <a:rPr lang="zh-CN" altLang="en-US" sz="2200" b="1" dirty="0" smtClean="0">
                <a:latin typeface="宋体" pitchFamily="2" charset="-122"/>
              </a:rPr>
              <a:t>地址的位数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240435"/>
            <a:ext cx="8713787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10000"/>
              </a:lnSpc>
            </a:pPr>
            <a:r>
              <a:rPr lang="zh-CN" altLang="en-US" b="1" dirty="0">
                <a:latin typeface="宋体" pitchFamily="2" charset="-122"/>
              </a:rPr>
              <a:t>                    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dirty="0">
                <a:latin typeface="宋体" pitchFamily="2" charset="-122"/>
              </a:rPr>
              <a:t>└───┴─</a:t>
            </a:r>
            <a:r>
              <a:rPr lang="zh-CN" altLang="en-US" b="1" dirty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长度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相同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solidFill>
                  <a:srgbClr val="FF3399"/>
                </a:solidFill>
                <a:latin typeface="+mn-lt"/>
              </a:rPr>
              <a:t>m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sz="2000" b="1" i="1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999" grpId="0"/>
      <p:bldP spid="288061" grpId="0"/>
      <p:bldP spid="288062" grpId="0"/>
      <p:bldP spid="2880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、微指令格式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采用定长指令字结构，有水平型、垂直型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种风格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79388" y="12612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水平型微指令格式：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多个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+mn-ea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并行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水平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，注重指令功能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采用定长编码，</a:t>
            </a:r>
            <a:r>
              <a:rPr lang="zh-CN" altLang="en-US" b="1" dirty="0">
                <a:latin typeface="宋体" pitchFamily="2" charset="-122"/>
              </a:rPr>
              <a:t>宜采用断定法寻址</a:t>
            </a:r>
            <a:r>
              <a:rPr lang="zh-CN" altLang="en-US" b="1" dirty="0" smtClean="0">
                <a:latin typeface="宋体" pitchFamily="2" charset="-122"/>
              </a:rPr>
              <a:t>，微指令字长较长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691680" y="2276872"/>
            <a:ext cx="5040560" cy="648072"/>
            <a:chOff x="2699792" y="4581128"/>
            <a:chExt cx="5040560" cy="648072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99792" y="4581128"/>
              <a:ext cx="19442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4644008" y="4581128"/>
              <a:ext cx="309634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      下地址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5580112" y="458112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699793" y="4941168"/>
              <a:ext cx="194421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操作码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多个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4644007" y="4941168"/>
              <a:ext cx="3096345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方式位</a:t>
              </a:r>
              <a:r>
                <a:rPr lang="en-US" altLang="zh-CN" sz="1800" b="1" i="1" dirty="0" smtClean="0">
                  <a:latin typeface="+mn-lt"/>
                </a:rPr>
                <a:t>x </a:t>
              </a:r>
              <a:r>
                <a:rPr lang="zh-CN" altLang="en-US" sz="1800" b="1" dirty="0" smtClean="0">
                  <a:latin typeface="宋体" pitchFamily="2" charset="-122"/>
                </a:rPr>
                <a:t> 地址高位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测试参数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558011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6660232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6" name="组合 55"/>
          <p:cNvGrpSpPr/>
          <p:nvPr/>
        </p:nvGrpSpPr>
        <p:grpSpPr>
          <a:xfrm>
            <a:off x="1619672" y="4005064"/>
            <a:ext cx="5112568" cy="1008112"/>
            <a:chOff x="1619672" y="4941168"/>
            <a:chExt cx="5112568" cy="1008112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19672" y="5446488"/>
              <a:ext cx="1008112" cy="3587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转移</a:t>
              </a:r>
              <a:r>
                <a:rPr lang="zh-CN" altLang="en-US" sz="2000" b="1" dirty="0" smtClean="0">
                  <a:latin typeface="宋体" pitchFamily="2" charset="-122"/>
                </a:rPr>
                <a:t>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771800" y="494116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类型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995936" y="4941168"/>
              <a:ext cx="1800200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源地址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目的地址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75202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5796136" y="4941168"/>
              <a:ext cx="93610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子功能</a:t>
              </a:r>
              <a:r>
                <a:rPr lang="en-US" altLang="zh-CN" sz="1800" b="1" dirty="0" smtClean="0">
                  <a:latin typeface="+mn-ea"/>
                  <a:ea typeface="+mn-ea"/>
                </a:rPr>
                <a:t>f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2771800" y="530120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a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995936" y="530120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转移条件   地址参数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5004048" y="5301208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2771800" y="5661248"/>
              <a:ext cx="1224136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</a:rPr>
                <a:t>转移类型</a:t>
              </a:r>
              <a:r>
                <a:rPr lang="en-US" altLang="zh-CN" sz="1800" b="1" dirty="0" smtClean="0">
                  <a:latin typeface="+mn-ea"/>
                </a:rPr>
                <a:t>b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995936" y="5661248"/>
              <a:ext cx="27363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目标地址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4" name="左大括号 53"/>
            <p:cNvSpPr/>
            <p:nvPr/>
          </p:nvSpPr>
          <p:spPr bwMode="auto">
            <a:xfrm>
              <a:off x="2627784" y="5301208"/>
              <a:ext cx="100853" cy="648072"/>
            </a:xfrm>
            <a:prstGeom prst="leftBrace">
              <a:avLst>
                <a:gd name="adj1" fmla="val 373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3"/>
            <p:cNvSpPr txBox="1">
              <a:spLocks noChangeArrowheads="1"/>
            </p:cNvSpPr>
            <p:nvPr/>
          </p:nvSpPr>
          <p:spPr bwMode="auto">
            <a:xfrm>
              <a:off x="1619672" y="4941168"/>
              <a:ext cx="1008112" cy="2867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顺序型</a:t>
              </a:r>
              <a:r>
                <a:rPr lang="en-US" altLang="zh-CN" sz="2000" b="1" dirty="0" smtClean="0">
                  <a:latin typeface="宋体" pitchFamily="2" charset="-122"/>
                </a:rPr>
                <a:t>: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179512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垂直型微指令格式：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多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</a:t>
            </a:r>
            <a:r>
              <a:rPr lang="zh-CN" altLang="en-US" sz="2000" b="1" dirty="0" smtClean="0">
                <a:latin typeface="+mn-ea"/>
              </a:rPr>
              <a:t>串行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垂直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latin typeface="宋体" pitchFamily="2" charset="-122"/>
              </a:rPr>
              <a:t>注重指令字长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4484688" indent="-448468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采用变长编码，</a:t>
            </a:r>
            <a:r>
              <a:rPr lang="zh-CN" altLang="en-US" b="1" dirty="0">
                <a:latin typeface="宋体" pitchFamily="2" charset="-122"/>
              </a:rPr>
              <a:t>宜</a:t>
            </a:r>
            <a:r>
              <a:rPr lang="zh-CN" altLang="en-US" b="1" dirty="0" smtClean="0">
                <a:latin typeface="宋体" pitchFamily="2" charset="-122"/>
              </a:rPr>
              <a:t>采用增量法</a:t>
            </a:r>
            <a:r>
              <a:rPr lang="zh-CN" altLang="en-US" b="1" dirty="0">
                <a:latin typeface="宋体" pitchFamily="2" charset="-122"/>
              </a:rPr>
              <a:t>寻址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微指令字长</a:t>
            </a:r>
            <a:r>
              <a:rPr lang="zh-CN" altLang="en-US" b="1" dirty="0" smtClean="0">
                <a:latin typeface="宋体" pitchFamily="2" charset="-122"/>
              </a:rPr>
              <a:t>较短</a:t>
            </a:r>
            <a:endParaRPr lang="zh-CN" altLang="en-US" b="1" dirty="0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179512" y="50851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常用微指令格式：</a:t>
            </a:r>
            <a:r>
              <a:rPr lang="zh-CN" altLang="en-US" b="1" dirty="0" smtClean="0">
                <a:latin typeface="宋体" pitchFamily="2" charset="-122"/>
              </a:rPr>
              <a:t>水平型格式     </a:t>
            </a:r>
            <a:r>
              <a:rPr lang="en-US" altLang="zh-CN" sz="1800" b="1" dirty="0" smtClean="0">
                <a:latin typeface="宋体" pitchFamily="2" charset="-122"/>
              </a:rPr>
              <a:t>(CPU</a:t>
            </a:r>
            <a:r>
              <a:rPr lang="zh-CN" altLang="en-US" sz="1800" b="1" dirty="0" smtClean="0">
                <a:latin typeface="宋体" pitchFamily="2" charset="-122"/>
              </a:rPr>
              <a:t>的重点是性能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能力</a:t>
            </a:r>
            <a:r>
              <a:rPr lang="zh-CN" altLang="en-US" b="1" dirty="0" smtClean="0">
                <a:latin typeface="宋体" pitchFamily="2" charset="-122"/>
              </a:rPr>
              <a:t>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指令速度快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，代码效率低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数量有限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/>
      <p:bldP spid="5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44208" y="6137316"/>
            <a:ext cx="1905000" cy="457200"/>
          </a:xfrm>
        </p:spPr>
        <p:txBody>
          <a:bodyPr/>
          <a:lstStyle/>
          <a:p>
            <a:fld id="{29FF65FE-AC8E-4CEE-BBF9-ABF61EDF0C37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79388" y="36039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四、微程序控制单元的设计</a:t>
            </a:r>
            <a:endParaRPr lang="zh-CN" altLang="en-US" sz="2800" b="1" dirty="0"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79388" y="141706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列出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基于数据通路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根据各指令功能</a:t>
            </a:r>
            <a:r>
              <a:rPr lang="zh-CN" altLang="en-US" b="1" dirty="0" smtClean="0">
                <a:latin typeface="宋体" pitchFamily="2" charset="-122"/>
              </a:rPr>
              <a:t>需求列出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同硬布线控制器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179388" y="235675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微指令格式        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基于微程序结构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确定</a:t>
            </a:r>
            <a:r>
              <a:rPr lang="zh-CN" altLang="en-US" b="1" dirty="0">
                <a:latin typeface="宋体" pitchFamily="2" charset="-122"/>
              </a:rPr>
              <a:t>微指令格式类型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常为水平型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进行操作控制字段、顺序控制字段的编码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179388" y="371968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编制微程序            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基于</a:t>
            </a:r>
            <a:r>
              <a:rPr lang="zh-CN" altLang="en-US" sz="2200" b="1" dirty="0" smtClean="0">
                <a:latin typeface="宋体" pitchFamily="2" charset="-122"/>
              </a:rPr>
              <a:t>微指令格式</a:t>
            </a:r>
            <a:endParaRPr lang="zh-CN" altLang="en-US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确定各微程序在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中的位置，转换所有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179388" y="4655790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设计相关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电路 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>
                <a:latin typeface="宋体" pitchFamily="2" charset="-122"/>
              </a:rPr>
              <a:t>基于微指令格式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包括微命令译码器、微</a:t>
            </a:r>
            <a:r>
              <a:rPr lang="zh-CN" altLang="en-US" b="1" dirty="0">
                <a:latin typeface="宋体" pitchFamily="2" charset="-122"/>
              </a:rPr>
              <a:t>地址形成电路</a:t>
            </a:r>
          </a:p>
        </p:txBody>
      </p:sp>
      <p:sp>
        <p:nvSpPr>
          <p:cNvPr id="18228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、设计步骤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5148064" y="6453336"/>
            <a:ext cx="360363" cy="287337"/>
            <a:chOff x="1133" y="4020"/>
            <a:chExt cx="227" cy="181"/>
          </a:xfrm>
        </p:grpSpPr>
        <p:sp>
          <p:nvSpPr>
            <p:cNvPr id="1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8" grpId="0"/>
      <p:bldP spid="182280" grpId="0"/>
      <p:bldP spid="182281" grpId="0"/>
      <p:bldP spid="18228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、设计举例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*设计背景：</a:t>
            </a:r>
            <a:r>
              <a:rPr lang="zh-CN" altLang="en-US" b="1" dirty="0" smtClean="0">
                <a:latin typeface="宋体" pitchFamily="2" charset="-122"/>
              </a:rPr>
              <a:t>单总线</a:t>
            </a:r>
            <a:r>
              <a:rPr lang="zh-CN" altLang="en-US" b="1" dirty="0">
                <a:latin typeface="宋体" pitchFamily="2" charset="-122"/>
              </a:rPr>
              <a:t>结构的</a:t>
            </a:r>
            <a:r>
              <a:rPr lang="en-US" altLang="zh-CN" b="1" dirty="0" err="1">
                <a:latin typeface="宋体" pitchFamily="2" charset="-122"/>
              </a:rPr>
              <a:t>Demo_IS</a:t>
            </a:r>
            <a:r>
              <a:rPr lang="zh-CN" altLang="en-US" b="1" dirty="0">
                <a:latin typeface="宋体" pitchFamily="2" charset="-122"/>
              </a:rPr>
              <a:t>数据通路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支持</a:t>
            </a:r>
            <a:r>
              <a:rPr lang="en-US" altLang="zh-CN" sz="2000" b="1" dirty="0" smtClean="0">
                <a:latin typeface="宋体" pitchFamily="2" charset="-122"/>
              </a:rPr>
              <a:t>5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*列出所有的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序列：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P74)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9488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*设计微指令格式：</a:t>
            </a:r>
            <a:r>
              <a:rPr lang="zh-CN" altLang="en-US" b="1" dirty="0" smtClean="0">
                <a:latin typeface="宋体" pitchFamily="2" charset="-122"/>
              </a:rPr>
              <a:t>采用水平型格式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操作控制字段编码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P75)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   </a:t>
            </a:r>
            <a:r>
              <a:rPr lang="zh-CN" altLang="en-US" b="1" dirty="0" smtClean="0">
                <a:latin typeface="宋体" pitchFamily="2" charset="-122"/>
              </a:rPr>
              <a:t>顺序控制字段编码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课件</a:t>
            </a:r>
            <a:r>
              <a:rPr lang="en-US" altLang="zh-CN" b="1" dirty="0" smtClean="0">
                <a:latin typeface="宋体" pitchFamily="2" charset="-122"/>
              </a:rPr>
              <a:t>P77)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23528" y="3284984"/>
            <a:ext cx="8712968" cy="2376264"/>
            <a:chOff x="179512" y="2348880"/>
            <a:chExt cx="8712968" cy="2376264"/>
          </a:xfrm>
        </p:grpSpPr>
        <p:grpSp>
          <p:nvGrpSpPr>
            <p:cNvPr id="7" name="组合 6"/>
            <p:cNvGrpSpPr/>
            <p:nvPr/>
          </p:nvGrpSpPr>
          <p:grpSpPr>
            <a:xfrm>
              <a:off x="179512" y="2348880"/>
              <a:ext cx="6301359" cy="2376264"/>
              <a:chOff x="1762125" y="3717032"/>
              <a:chExt cx="6301359" cy="2376264"/>
            </a:xfrm>
          </p:grpSpPr>
          <p:sp>
            <p:nvSpPr>
              <p:cNvPr id="8" name="Text Box 195"/>
              <p:cNvSpPr txBox="1">
                <a:spLocks noChangeArrowheads="1"/>
              </p:cNvSpPr>
              <p:nvPr/>
            </p:nvSpPr>
            <p:spPr bwMode="auto">
              <a:xfrm>
                <a:off x="1762125" y="3717032"/>
                <a:ext cx="6266259" cy="288033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1 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子</a:t>
                </a:r>
                <a:r>
                  <a:rPr lang="zh-CN" altLang="en-US" sz="1800" b="1" dirty="0">
                    <a:latin typeface="宋体" pitchFamily="2" charset="-122"/>
                  </a:rPr>
                  <a:t>字段</a:t>
                </a:r>
                <a:r>
                  <a:rPr lang="en-US" altLang="zh-CN" sz="1800" b="1" dirty="0">
                    <a:latin typeface="宋体" pitchFamily="2" charset="-122"/>
                  </a:rPr>
                  <a:t>2    </a:t>
                </a:r>
                <a:r>
                  <a:rPr lang="zh-CN" altLang="en-US" sz="1800" b="1" dirty="0">
                    <a:latin typeface="宋体" pitchFamily="2" charset="-122"/>
                  </a:rPr>
                  <a:t>子字段</a:t>
                </a:r>
                <a:r>
                  <a:rPr lang="en-US" altLang="zh-CN" sz="1800" b="1" dirty="0">
                    <a:latin typeface="宋体" pitchFamily="2" charset="-122"/>
                  </a:rPr>
                  <a:t>3 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4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5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6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7</a:t>
                </a:r>
                <a:r>
                  <a:rPr lang="en-US" altLang="zh-CN" sz="1800" b="1" baseline="-25000" dirty="0" smtClean="0">
                    <a:latin typeface="宋体" pitchFamily="2" charset="-122"/>
                  </a:rPr>
                  <a:t>  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8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9" name="Text Box 199"/>
              <p:cNvSpPr txBox="1">
                <a:spLocks noChangeArrowheads="1"/>
              </p:cNvSpPr>
              <p:nvPr/>
            </p:nvSpPr>
            <p:spPr bwMode="auto">
              <a:xfrm>
                <a:off x="1763689" y="4078882"/>
                <a:ext cx="1224136" cy="1510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itchFamily="2" charset="-122"/>
                  </a:rPr>
                  <a:t>全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out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ExtU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out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sp>
            <p:nvSpPr>
              <p:cNvPr id="10" name="Text Box 200"/>
              <p:cNvSpPr txBox="1">
                <a:spLocks noChangeArrowheads="1"/>
              </p:cNvSpPr>
              <p:nvPr/>
            </p:nvSpPr>
            <p:spPr bwMode="auto">
              <a:xfrm>
                <a:off x="3059833" y="4077073"/>
                <a:ext cx="1224136" cy="2016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0--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宋体" pitchFamily="2" charset="-122"/>
                  </a:rPr>
                  <a:t>全无效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1—PC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2—IR</a:t>
                </a:r>
                <a:r>
                  <a:rPr lang="en-US" altLang="zh-CN" sz="1800" b="1" baseline="-14000" dirty="0">
                    <a:latin typeface="宋体" pitchFamily="2" charset="-122"/>
                  </a:rPr>
                  <a:t>in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MAR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4—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MDR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5—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GR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6—Y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in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7—</a:t>
                </a:r>
                <a:r>
                  <a:rPr lang="en-US" altLang="zh-CN" sz="1800" b="1" dirty="0" err="1" smtClean="0">
                    <a:latin typeface="宋体" pitchFamily="2" charset="-122"/>
                  </a:rPr>
                  <a:t>Z</a:t>
                </a:r>
                <a:r>
                  <a:rPr lang="en-US" altLang="zh-CN" sz="1800" b="1" baseline="-14000" dirty="0" err="1" smtClean="0">
                    <a:latin typeface="宋体" pitchFamily="2" charset="-122"/>
                  </a:rPr>
                  <a:t>in</a:t>
                </a:r>
                <a:r>
                  <a:rPr lang="en-US" altLang="zh-CN" sz="1800" b="1" dirty="0" smtClean="0"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1" name="Text Box 201"/>
              <p:cNvSpPr txBox="1">
                <a:spLocks noChangeArrowheads="1"/>
              </p:cNvSpPr>
              <p:nvPr/>
            </p:nvSpPr>
            <p:spPr bwMode="auto">
              <a:xfrm>
                <a:off x="5615979" y="4365104"/>
                <a:ext cx="468189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PC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+1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298782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428396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>
                <a:off x="5508104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 Box 201"/>
              <p:cNvSpPr txBox="1">
                <a:spLocks noChangeArrowheads="1"/>
              </p:cNvSpPr>
              <p:nvPr/>
            </p:nvSpPr>
            <p:spPr bwMode="auto">
              <a:xfrm>
                <a:off x="4283968" y="4077245"/>
                <a:ext cx="1210320" cy="10799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0—op(add)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1—op(sub)</a:t>
                </a:r>
                <a:endParaRPr lang="en-US" altLang="zh-CN" sz="1800" b="1" baseline="-14000" dirty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2—op(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＋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3—op(</a:t>
                </a:r>
                <a:r>
                  <a:rPr lang="zh-CN" altLang="en-US" sz="1800" b="1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dirty="0" smtClean="0">
                    <a:latin typeface="宋体" pitchFamily="2" charset="-122"/>
                  </a:rPr>
                  <a:t>1)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6012160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6516216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7020272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7524328" y="3717032"/>
                <a:ext cx="0" cy="288033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796136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" name="Text Box 201"/>
              <p:cNvSpPr txBox="1">
                <a:spLocks noChangeArrowheads="1"/>
              </p:cNvSpPr>
              <p:nvPr/>
            </p:nvSpPr>
            <p:spPr bwMode="auto">
              <a:xfrm>
                <a:off x="6084168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Read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6336333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3" name="Text Box 201"/>
              <p:cNvSpPr txBox="1">
                <a:spLocks noChangeArrowheads="1"/>
              </p:cNvSpPr>
              <p:nvPr/>
            </p:nvSpPr>
            <p:spPr bwMode="auto">
              <a:xfrm>
                <a:off x="6516216" y="4365104"/>
                <a:ext cx="683172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Write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 bwMode="auto">
              <a:xfrm>
                <a:off x="6804248" y="4005065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5" name="Text Box 201"/>
              <p:cNvSpPr txBox="1">
                <a:spLocks noChangeArrowheads="1"/>
              </p:cNvSpPr>
              <p:nvPr/>
            </p:nvSpPr>
            <p:spPr bwMode="auto">
              <a:xfrm>
                <a:off x="7092280" y="4725144"/>
                <a:ext cx="57606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WMFC</a:t>
                </a:r>
                <a:endParaRPr lang="en-US" altLang="zh-CN" sz="1800" b="1" baseline="-14000" dirty="0">
                  <a:latin typeface="宋体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 bwMode="auto">
              <a:xfrm>
                <a:off x="7344445" y="4005064"/>
                <a:ext cx="0" cy="72008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7" name="Text Box 201"/>
              <p:cNvSpPr txBox="1">
                <a:spLocks noChangeArrowheads="1"/>
              </p:cNvSpPr>
              <p:nvPr/>
            </p:nvSpPr>
            <p:spPr bwMode="auto">
              <a:xfrm>
                <a:off x="7596336" y="4365103"/>
                <a:ext cx="4671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End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7777260" y="4005064"/>
                <a:ext cx="0" cy="360039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6445771" y="2348880"/>
              <a:ext cx="2446709" cy="1512168"/>
              <a:chOff x="6445771" y="2348880"/>
              <a:chExt cx="2446709" cy="1512168"/>
            </a:xfrm>
          </p:grpSpPr>
          <p:sp>
            <p:nvSpPr>
              <p:cNvPr id="30" name="Text Box 44"/>
              <p:cNvSpPr txBox="1">
                <a:spLocks noChangeArrowheads="1"/>
              </p:cNvSpPr>
              <p:nvPr/>
            </p:nvSpPr>
            <p:spPr bwMode="auto">
              <a:xfrm>
                <a:off x="6445771" y="2348880"/>
                <a:ext cx="2374701" cy="2880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>
                    <a:latin typeface="宋体" pitchFamily="2" charset="-122"/>
                  </a:rPr>
                  <a:t>方式</a:t>
                </a:r>
                <a:r>
                  <a:rPr lang="zh-CN" altLang="en-US" sz="1800" b="1" dirty="0" smtClean="0">
                    <a:latin typeface="宋体" pitchFamily="2" charset="-122"/>
                  </a:rPr>
                  <a:t>位</a:t>
                </a:r>
                <a:r>
                  <a:rPr lang="en-US" altLang="zh-CN" sz="1800" b="1" dirty="0" smtClean="0">
                    <a:latin typeface="宋体" pitchFamily="2" charset="-122"/>
                  </a:rPr>
                  <a:t>F   </a:t>
                </a:r>
                <a:r>
                  <a:rPr lang="zh-CN" altLang="en-US" sz="1800" b="1" dirty="0" smtClean="0">
                    <a:latin typeface="宋体" pitchFamily="2" charset="-122"/>
                  </a:rPr>
                  <a:t>地址参数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7361076" y="234888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6517779" y="3357810"/>
                <a:ext cx="2374701" cy="5032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0—</a:t>
                </a:r>
                <a:r>
                  <a:rPr lang="zh-CN" altLang="en-US" sz="1800" b="1" dirty="0">
                    <a:latin typeface="宋体" pitchFamily="2" charset="-122"/>
                  </a:rPr>
                  <a:t>下址</a:t>
                </a:r>
                <a:r>
                  <a:rPr lang="zh-CN" altLang="en-US" sz="1800" b="1" dirty="0" smtClean="0">
                    <a:latin typeface="宋体" pitchFamily="2" charset="-122"/>
                  </a:rPr>
                  <a:t>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为下地址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1—</a:t>
                </a:r>
                <a:r>
                  <a:rPr lang="zh-CN" altLang="en-US" sz="1800" b="1" dirty="0" smtClean="0">
                    <a:latin typeface="宋体" pitchFamily="2" charset="-122"/>
                  </a:rPr>
                  <a:t>测试网络法，</a:t>
                </a: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zh-CN" altLang="en-US" sz="1800" b="1" dirty="0" smtClean="0">
                    <a:latin typeface="宋体" pitchFamily="2" charset="-122"/>
                  </a:rPr>
                  <a:t>空闲</a:t>
                </a:r>
                <a:endParaRPr lang="en-US" altLang="zh-CN" sz="1800" b="1" dirty="0" smtClean="0">
                  <a:latin typeface="宋体" pitchFamily="2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 bwMode="auto">
              <a:xfrm>
                <a:off x="6732240" y="2636912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8172400" y="2636911"/>
                <a:ext cx="0" cy="648072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4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763688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5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53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54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75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56" name="Group 76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57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78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9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651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1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*编制微程序：</a:t>
            </a:r>
            <a:r>
              <a:rPr lang="zh-CN" altLang="en-US" b="1" dirty="0">
                <a:latin typeface="宋体" pitchFamily="2" charset="-122"/>
              </a:rPr>
              <a:t>取指、</a:t>
            </a:r>
            <a:r>
              <a:rPr lang="en-US" altLang="zh-CN" b="1" dirty="0">
                <a:latin typeface="宋体" pitchFamily="2" charset="-122"/>
              </a:rPr>
              <a:t>LD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SUB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JNZ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MOV</a:t>
            </a:r>
            <a:r>
              <a:rPr lang="zh-CN" altLang="en-US" b="1" dirty="0" smtClean="0">
                <a:latin typeface="宋体" pitchFamily="2" charset="-122"/>
              </a:rPr>
              <a:t>连续存放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5536" y="914076"/>
            <a:ext cx="8568951" cy="2730948"/>
            <a:chOff x="395536" y="842069"/>
            <a:chExt cx="8568951" cy="2730948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395537" y="1127855"/>
              <a:ext cx="720080" cy="71697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00010</a:t>
              </a:r>
            </a:p>
          </p:txBody>
        </p: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1115619" y="1127854"/>
              <a:ext cx="2518816" cy="71697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010 010 00 00000 </a:t>
              </a:r>
              <a:r>
                <a:rPr lang="en-US" altLang="zh-CN" sz="18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1800" b="1" dirty="0">
                  <a:latin typeface="+mn-lt"/>
                </a:rPr>
                <a:t>00000</a:t>
              </a:r>
              <a:endParaRPr lang="zh-CN" altLang="en-US" sz="1800" b="1" dirty="0">
                <a:latin typeface="+mn-lt"/>
              </a:endParaRP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395537" y="842069"/>
              <a:ext cx="3238969" cy="2826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3743597" y="1217786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95536" y="1855126"/>
              <a:ext cx="720081" cy="7097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00101</a:t>
              </a:r>
            </a:p>
          </p:txBody>
        </p:sp>
        <p:sp>
          <p:nvSpPr>
            <p:cNvPr id="48" name="右大括号 47"/>
            <p:cNvSpPr/>
            <p:nvPr/>
          </p:nvSpPr>
          <p:spPr bwMode="auto">
            <a:xfrm>
              <a:off x="3665207" y="1141674"/>
              <a:ext cx="72231" cy="67593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1115617" y="1853291"/>
              <a:ext cx="2518817" cy="71161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010 101 00 00001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3745658" y="191683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LD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1" name="右大括号 50"/>
            <p:cNvSpPr/>
            <p:nvPr/>
          </p:nvSpPr>
          <p:spPr bwMode="auto">
            <a:xfrm>
              <a:off x="3665208" y="1916832"/>
              <a:ext cx="74292" cy="595048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95537" y="2566739"/>
              <a:ext cx="720081" cy="7182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00110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00111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01000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15618" y="2564905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 100 00 00000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01000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Text Box 41"/>
            <p:cNvSpPr txBox="1">
              <a:spLocks noChangeArrowheads="1"/>
            </p:cNvSpPr>
            <p:nvPr/>
          </p:nvSpPr>
          <p:spPr bwMode="auto">
            <a:xfrm>
              <a:off x="3745659" y="2636912"/>
              <a:ext cx="828404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ST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7" name="右大括号 56"/>
            <p:cNvSpPr/>
            <p:nvPr/>
          </p:nvSpPr>
          <p:spPr bwMode="auto">
            <a:xfrm>
              <a:off x="3634506" y="2636912"/>
              <a:ext cx="104995" cy="580335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4716017" y="1133534"/>
              <a:ext cx="720080" cy="711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01001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01011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5436096" y="1124744"/>
              <a:ext cx="2522465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</a:t>
              </a:r>
              <a:r>
                <a:rPr lang="en-US" altLang="zh-CN" sz="1800" b="1" spc="100" dirty="0" smtClean="0">
                  <a:latin typeface="+mn-lt"/>
                </a:rPr>
                <a:t>1 1</a:t>
              </a:r>
              <a:r>
                <a:rPr lang="en-US" altLang="zh-CN" sz="1800" b="1" dirty="0" smtClean="0">
                  <a:latin typeface="+mn-lt"/>
                </a:rPr>
                <a:t>10 00 00000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01 00000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010</a:t>
              </a:r>
              <a:r>
                <a:rPr lang="en-US" altLang="zh-CN" sz="1800" b="1" spc="100" dirty="0">
                  <a:solidFill>
                    <a:srgbClr val="CC3300"/>
                  </a:solidFill>
                  <a:latin typeface="+mn-lt"/>
                </a:rPr>
                <a:t>11</a:t>
              </a:r>
              <a:endParaRPr lang="zh-CN" altLang="en-US" sz="1800" b="1" spc="100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713955" y="842069"/>
              <a:ext cx="3238970" cy="2914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 </a:t>
              </a:r>
              <a:r>
                <a:rPr lang="zh-CN" altLang="en-US" sz="1800" b="1" dirty="0" smtClean="0">
                  <a:solidFill>
                    <a:srgbClr val="CC3300"/>
                  </a:solidFill>
                  <a:latin typeface="宋体" pitchFamily="2" charset="-122"/>
                </a:rPr>
                <a:t>    </a:t>
              </a:r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5" name="Text Box 41"/>
            <p:cNvSpPr txBox="1">
              <a:spLocks noChangeArrowheads="1"/>
            </p:cNvSpPr>
            <p:nvPr/>
          </p:nvSpPr>
          <p:spPr bwMode="auto">
            <a:xfrm>
              <a:off x="8062014" y="1251777"/>
              <a:ext cx="902473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4716016" y="1860806"/>
              <a:ext cx="720081" cy="704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01110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8" name="右大括号 67"/>
            <p:cNvSpPr/>
            <p:nvPr/>
          </p:nvSpPr>
          <p:spPr bwMode="auto">
            <a:xfrm>
              <a:off x="7958561" y="1135630"/>
              <a:ext cx="97296" cy="682063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438157" y="1844824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</a:t>
              </a:r>
              <a:r>
                <a:rPr lang="en-US" altLang="zh-CN" sz="1800" b="1" spc="100" dirty="0" smtClean="0">
                  <a:latin typeface="+mn-lt"/>
                </a:rPr>
                <a:t>11</a:t>
              </a:r>
              <a:r>
                <a:rPr lang="en-US" altLang="zh-CN" sz="1800" b="1" dirty="0" smtClean="0">
                  <a:latin typeface="+mn-lt"/>
                </a:rPr>
                <a:t>0 00 00000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100 </a:t>
              </a:r>
              <a:r>
                <a:rPr lang="en-US" altLang="zh-CN" sz="1800" b="1" spc="100" dirty="0" smtClean="0">
                  <a:latin typeface="+mn-lt"/>
                </a:rPr>
                <a:t>111</a:t>
              </a:r>
              <a:r>
                <a:rPr lang="en-US" altLang="zh-CN" sz="1800" b="1" dirty="0" smtClean="0">
                  <a:latin typeface="+mn-lt"/>
                </a:rPr>
                <a:t>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01110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spc="100" dirty="0" smtClean="0">
                  <a:latin typeface="+mn-lt"/>
                </a:rPr>
                <a:t>1</a:t>
              </a:r>
              <a:r>
                <a:rPr lang="en-US" altLang="zh-CN" sz="1800" b="1" dirty="0" smtClean="0">
                  <a:latin typeface="+mn-lt"/>
                </a:rPr>
                <a:t>01 001 00 00001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8064075" y="1988840"/>
              <a:ext cx="900411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JNZ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右大括号 70"/>
            <p:cNvSpPr/>
            <p:nvPr/>
          </p:nvSpPr>
          <p:spPr bwMode="auto">
            <a:xfrm>
              <a:off x="7983626" y="1916832"/>
              <a:ext cx="74292" cy="841590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4716017" y="2852936"/>
              <a:ext cx="720081" cy="7200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10000</a:t>
              </a:r>
              <a:endParaRPr lang="en-US" altLang="zh-CN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10001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rPr>
                <a:t>10010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" name="Text Box 38"/>
            <p:cNvSpPr txBox="1">
              <a:spLocks noChangeArrowheads="1"/>
            </p:cNvSpPr>
            <p:nvPr/>
          </p:nvSpPr>
          <p:spPr bwMode="auto">
            <a:xfrm>
              <a:off x="5438158" y="2852937"/>
              <a:ext cx="2518817" cy="7200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001 011 00 00000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10001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000 000 00 11010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rgbClr val="CC3300"/>
                  </a:solidFill>
                  <a:latin typeface="+mn-lt"/>
                </a:rPr>
                <a:t>10010</a:t>
              </a:r>
              <a:endParaRPr lang="zh-CN" altLang="en-US" sz="1800" b="1" dirty="0">
                <a:solidFill>
                  <a:srgbClr val="CC3300"/>
                </a:solidFill>
                <a:latin typeface="+mn-lt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011 101 00 00001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8064076" y="2924944"/>
              <a:ext cx="900409" cy="5550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MOV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5" name="右大括号 74"/>
            <p:cNvSpPr/>
            <p:nvPr/>
          </p:nvSpPr>
          <p:spPr bwMode="auto">
            <a:xfrm>
              <a:off x="7983626" y="2924944"/>
              <a:ext cx="74293" cy="584606"/>
            </a:xfrm>
            <a:prstGeom prst="rightBrace">
              <a:avLst>
                <a:gd name="adj1" fmla="val 3673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49"/>
            <p:cNvSpPr txBox="1">
              <a:spLocks noChangeArrowheads="1"/>
            </p:cNvSpPr>
            <p:nvPr/>
          </p:nvSpPr>
          <p:spPr bwMode="auto">
            <a:xfrm>
              <a:off x="4717478" y="2564904"/>
              <a:ext cx="720081" cy="282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01111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5437559" y="2564904"/>
              <a:ext cx="2518817" cy="288032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+mn-lt"/>
                </a:rPr>
                <a:t>000 000 00 00001 </a:t>
              </a:r>
              <a:r>
                <a:rPr lang="en-US" altLang="zh-CN" sz="1800" b="1" dirty="0">
                  <a:solidFill>
                    <a:srgbClr val="990099"/>
                  </a:solidFill>
                  <a:latin typeface="+mn-lt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+mn-lt"/>
                </a:rPr>
                <a:t>00000</a:t>
              </a:r>
              <a:endParaRPr lang="zh-CN" altLang="en-US" sz="1800" b="1" dirty="0"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179512" y="364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*设计相关电路：</a:t>
            </a:r>
            <a:r>
              <a:rPr lang="zh-CN" altLang="en-US" b="1" dirty="0" smtClean="0">
                <a:latin typeface="宋体" pitchFamily="2" charset="-122"/>
              </a:rPr>
              <a:t>微命令译码器、微地址形成电路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0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1" name="Group 76"/>
          <p:cNvGrpSpPr>
            <a:grpSpLocks/>
          </p:cNvGrpSpPr>
          <p:nvPr/>
        </p:nvGrpSpPr>
        <p:grpSpPr bwMode="auto">
          <a:xfrm>
            <a:off x="5147741" y="6453336"/>
            <a:ext cx="360363" cy="287337"/>
            <a:chOff x="1133" y="4020"/>
            <a:chExt cx="227" cy="181"/>
          </a:xfrm>
        </p:grpSpPr>
        <p:sp>
          <p:nvSpPr>
            <p:cNvPr id="172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74" name="Group 76"/>
          <p:cNvGrpSpPr>
            <a:grpSpLocks/>
          </p:cNvGrpSpPr>
          <p:nvPr/>
        </p:nvGrpSpPr>
        <p:grpSpPr bwMode="auto">
          <a:xfrm>
            <a:off x="6227861" y="6453336"/>
            <a:ext cx="360363" cy="287337"/>
            <a:chOff x="1133" y="4020"/>
            <a:chExt cx="227" cy="181"/>
          </a:xfrm>
        </p:grpSpPr>
        <p:sp>
          <p:nvSpPr>
            <p:cNvPr id="17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" name="Text Box 78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70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271" name="Text Box 272"/>
          <p:cNvSpPr txBox="1">
            <a:spLocks noChangeArrowheads="1"/>
          </p:cNvSpPr>
          <p:nvPr/>
        </p:nvSpPr>
        <p:spPr bwMode="auto">
          <a:xfrm>
            <a:off x="5652120" y="4221088"/>
            <a:ext cx="2952328" cy="201622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/>
            <a:r>
              <a:rPr lang="en-US" altLang="zh-CN" sz="1800" b="1" baseline="-25000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OP </a:t>
            </a:r>
            <a:r>
              <a:rPr lang="en-US" altLang="zh-CN" sz="1800" b="1" baseline="-25000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ZF  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4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3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2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1</a:t>
            </a:r>
            <a:r>
              <a:rPr lang="en-US" altLang="zh-CN" sz="1800" b="1" dirty="0" smtClean="0">
                <a:solidFill>
                  <a:srgbClr val="CC3300"/>
                </a:solidFill>
                <a:latin typeface="宋体" pitchFamily="2" charset="-122"/>
              </a:rPr>
              <a:t>A</a:t>
            </a:r>
            <a:r>
              <a:rPr lang="en-US" altLang="zh-CN" sz="1800" b="1" baseline="-14000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LD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00011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4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ST 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00110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3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SUB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01001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0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01100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    </a:t>
            </a: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JNZ  1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01111</a:t>
            </a:r>
            <a:r>
              <a:rPr lang="en-US" altLang="zh-CN" sz="1800" b="1" dirty="0" smtClean="0">
                <a:latin typeface="宋体" pitchFamily="2" charset="-122"/>
              </a:rPr>
              <a:t>  A</a:t>
            </a:r>
            <a:r>
              <a:rPr lang="en-US" altLang="zh-CN" sz="1800" b="1" baseline="-18000" dirty="0" smtClean="0">
                <a:latin typeface="宋体" pitchFamily="2" charset="-122"/>
              </a:rPr>
              <a:t>0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/>
            <a:r>
              <a:rPr lang="en-US" altLang="zh-CN" sz="1800" b="1" dirty="0" smtClean="0">
                <a:latin typeface="宋体" pitchFamily="2" charset="-122"/>
              </a:rPr>
              <a:t>MOV    </a:t>
            </a:r>
            <a:r>
              <a:rPr lang="en-US" altLang="zh-CN" sz="1800" b="1" baseline="-25000" dirty="0" smtClean="0">
                <a:latin typeface="宋体" pitchFamily="2" charset="-122"/>
              </a:rPr>
              <a:t>  </a:t>
            </a:r>
            <a:r>
              <a:rPr lang="en-US" altLang="zh-CN" sz="1800" b="1" spc="600" dirty="0" smtClean="0">
                <a:latin typeface="宋体" pitchFamily="2" charset="-122"/>
              </a:rPr>
              <a:t>10000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55576" y="4221088"/>
            <a:ext cx="4464496" cy="2097856"/>
            <a:chOff x="827584" y="980727"/>
            <a:chExt cx="4464496" cy="2097856"/>
          </a:xfrm>
        </p:grpSpPr>
        <p:sp>
          <p:nvSpPr>
            <p:cNvPr id="273" name="Rectangle 72"/>
            <p:cNvSpPr>
              <a:spLocks noChangeArrowheads="1"/>
            </p:cNvSpPr>
            <p:nvPr/>
          </p:nvSpPr>
          <p:spPr bwMode="auto">
            <a:xfrm>
              <a:off x="1187624" y="2348880"/>
              <a:ext cx="2009643" cy="55155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" name="Text Box 94"/>
            <p:cNvSpPr txBox="1">
              <a:spLocks noChangeArrowheads="1"/>
            </p:cNvSpPr>
            <p:nvPr/>
          </p:nvSpPr>
          <p:spPr bwMode="auto">
            <a:xfrm>
              <a:off x="1979712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5" name="直接箭头连接符 274"/>
            <p:cNvCxnSpPr/>
            <p:nvPr/>
          </p:nvCxnSpPr>
          <p:spPr bwMode="auto">
            <a:xfrm>
              <a:off x="219573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1979712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22677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2348136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9" name="Text Box 92"/>
            <p:cNvSpPr txBox="1">
              <a:spLocks noChangeArrowheads="1"/>
            </p:cNvSpPr>
            <p:nvPr/>
          </p:nvSpPr>
          <p:spPr bwMode="auto">
            <a:xfrm>
              <a:off x="1907704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0" name="直接箭头连接符 279"/>
            <p:cNvCxnSpPr/>
            <p:nvPr/>
          </p:nvCxnSpPr>
          <p:spPr bwMode="auto">
            <a:xfrm>
              <a:off x="255577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262778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212372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226774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2771800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 bwMode="auto">
            <a:xfrm>
              <a:off x="2843808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6" name="直接箭头连接符 285"/>
            <p:cNvCxnSpPr/>
            <p:nvPr/>
          </p:nvCxnSpPr>
          <p:spPr bwMode="auto">
            <a:xfrm>
              <a:off x="2915816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7" name="直接箭头连接符 286"/>
            <p:cNvCxnSpPr/>
            <p:nvPr/>
          </p:nvCxnSpPr>
          <p:spPr bwMode="auto">
            <a:xfrm>
              <a:off x="2987824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8" name="直接箭头连接符 287"/>
            <p:cNvCxnSpPr/>
            <p:nvPr/>
          </p:nvCxnSpPr>
          <p:spPr bwMode="auto">
            <a:xfrm>
              <a:off x="3059832" y="2504552"/>
              <a:ext cx="0" cy="5740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9" name="直接箭头连接符 288"/>
            <p:cNvCxnSpPr/>
            <p:nvPr/>
          </p:nvCxnSpPr>
          <p:spPr bwMode="auto">
            <a:xfrm>
              <a:off x="255577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0" name="直接箭头连接符 289"/>
            <p:cNvCxnSpPr/>
            <p:nvPr/>
          </p:nvCxnSpPr>
          <p:spPr bwMode="auto">
            <a:xfrm>
              <a:off x="262778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>
              <a:off x="2771800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2" name="直接箭头连接符 291"/>
            <p:cNvCxnSpPr/>
            <p:nvPr/>
          </p:nvCxnSpPr>
          <p:spPr bwMode="auto">
            <a:xfrm>
              <a:off x="2843808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3" name="直接箭头连接符 292"/>
            <p:cNvCxnSpPr/>
            <p:nvPr/>
          </p:nvCxnSpPr>
          <p:spPr bwMode="auto">
            <a:xfrm>
              <a:off x="2915816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4" name="直接箭头连接符 293"/>
            <p:cNvCxnSpPr/>
            <p:nvPr/>
          </p:nvCxnSpPr>
          <p:spPr bwMode="auto">
            <a:xfrm>
              <a:off x="2987824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5" name="直接箭头连接符 294"/>
            <p:cNvCxnSpPr/>
            <p:nvPr/>
          </p:nvCxnSpPr>
          <p:spPr bwMode="auto">
            <a:xfrm>
              <a:off x="3059832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6" name="Rectangle 72"/>
            <p:cNvSpPr>
              <a:spLocks noChangeArrowheads="1"/>
            </p:cNvSpPr>
            <p:nvPr/>
          </p:nvSpPr>
          <p:spPr bwMode="auto">
            <a:xfrm>
              <a:off x="2051721" y="980727"/>
              <a:ext cx="2376259" cy="79208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" name="Text Box 278"/>
            <p:cNvSpPr txBox="1">
              <a:spLocks noChangeArrowheads="1"/>
            </p:cNvSpPr>
            <p:nvPr/>
          </p:nvSpPr>
          <p:spPr bwMode="auto">
            <a:xfrm>
              <a:off x="1331640" y="1988840"/>
              <a:ext cx="1800200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98" name="Text Box 280"/>
            <p:cNvSpPr txBox="1">
              <a:spLocks noChangeArrowheads="1"/>
            </p:cNvSpPr>
            <p:nvPr/>
          </p:nvSpPr>
          <p:spPr bwMode="auto">
            <a:xfrm>
              <a:off x="827584" y="1993701"/>
              <a:ext cx="50405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294"/>
            <p:cNvSpPr txBox="1">
              <a:spLocks noChangeArrowheads="1"/>
            </p:cNvSpPr>
            <p:nvPr/>
          </p:nvSpPr>
          <p:spPr bwMode="auto">
            <a:xfrm rot="10800000">
              <a:off x="4068014" y="1124744"/>
              <a:ext cx="287964" cy="431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0" tIns="10800" rIns="36000" bIns="1080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300" name="Text Box 298"/>
            <p:cNvSpPr txBox="1">
              <a:spLocks noChangeArrowheads="1"/>
            </p:cNvSpPr>
            <p:nvPr/>
          </p:nvSpPr>
          <p:spPr bwMode="auto">
            <a:xfrm>
              <a:off x="2267744" y="1052736"/>
              <a:ext cx="1079706" cy="5040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测试网络</a:t>
              </a:r>
            </a:p>
          </p:txBody>
        </p:sp>
        <p:cxnSp>
          <p:nvCxnSpPr>
            <p:cNvPr id="301" name="直接箭头连接符 300"/>
            <p:cNvCxnSpPr/>
            <p:nvPr/>
          </p:nvCxnSpPr>
          <p:spPr bwMode="auto">
            <a:xfrm>
              <a:off x="1774335" y="1121242"/>
              <a:ext cx="49340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>
              <a:off x="1765952" y="1340768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Text Box 134"/>
            <p:cNvSpPr txBox="1">
              <a:spLocks noChangeArrowheads="1"/>
            </p:cNvSpPr>
            <p:nvPr/>
          </p:nvSpPr>
          <p:spPr bwMode="auto">
            <a:xfrm>
              <a:off x="1403622" y="1020796"/>
              <a:ext cx="370713" cy="40621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4" name="直接箭头连接符 303"/>
            <p:cNvCxnSpPr/>
            <p:nvPr/>
          </p:nvCxnSpPr>
          <p:spPr bwMode="auto">
            <a:xfrm>
              <a:off x="1121890" y="1196752"/>
              <a:ext cx="2817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>
              <a:off x="1115616" y="1484784"/>
              <a:ext cx="11521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6" name="Text Box 169"/>
            <p:cNvSpPr txBox="1">
              <a:spLocks noChangeArrowheads="1"/>
            </p:cNvSpPr>
            <p:nvPr/>
          </p:nvSpPr>
          <p:spPr bwMode="auto">
            <a:xfrm rot="16200000">
              <a:off x="1834007" y="1123054"/>
              <a:ext cx="2195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+mn-ea"/>
                  <a:ea typeface="+mn-ea"/>
                </a:rPr>
                <a:t>…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307" name="直接箭头连接符 306"/>
            <p:cNvCxnSpPr/>
            <p:nvPr/>
          </p:nvCxnSpPr>
          <p:spPr bwMode="auto">
            <a:xfrm>
              <a:off x="3347864" y="119675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 bwMode="auto">
            <a:xfrm>
              <a:off x="3707490" y="1412776"/>
              <a:ext cx="360529" cy="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9" name="直接箭头连接符 308"/>
            <p:cNvCxnSpPr/>
            <p:nvPr/>
          </p:nvCxnSpPr>
          <p:spPr bwMode="auto">
            <a:xfrm flipV="1">
              <a:off x="4211898" y="1556792"/>
              <a:ext cx="62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0" name="矩形 309"/>
            <p:cNvSpPr/>
            <p:nvPr/>
          </p:nvSpPr>
          <p:spPr bwMode="auto">
            <a:xfrm>
              <a:off x="4067944" y="137721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4076328" y="115967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V="1">
              <a:off x="3707904" y="1412777"/>
              <a:ext cx="0" cy="43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3" name="直接箭头连接符 312"/>
            <p:cNvCxnSpPr/>
            <p:nvPr/>
          </p:nvCxnSpPr>
          <p:spPr bwMode="auto">
            <a:xfrm>
              <a:off x="4355976" y="1340768"/>
              <a:ext cx="3601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4" name="Text Box 280"/>
            <p:cNvSpPr txBox="1">
              <a:spLocks noChangeArrowheads="1"/>
            </p:cNvSpPr>
            <p:nvPr/>
          </p:nvSpPr>
          <p:spPr bwMode="auto">
            <a:xfrm>
              <a:off x="827584" y="1340768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ZF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15" name="Text Box 280"/>
            <p:cNvSpPr txBox="1">
              <a:spLocks noChangeArrowheads="1"/>
            </p:cNvSpPr>
            <p:nvPr/>
          </p:nvSpPr>
          <p:spPr bwMode="auto">
            <a:xfrm>
              <a:off x="827584" y="1052736"/>
              <a:ext cx="28803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OP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316" name="直接箭头连接符 177"/>
            <p:cNvCxnSpPr/>
            <p:nvPr/>
          </p:nvCxnSpPr>
          <p:spPr bwMode="auto">
            <a:xfrm flipV="1">
              <a:off x="3527849" y="1700808"/>
              <a:ext cx="685203" cy="285952"/>
            </a:xfrm>
            <a:prstGeom prst="bentConnector3">
              <a:avLst>
                <a:gd name="adj1" fmla="val -282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箭头连接符 177"/>
            <p:cNvCxnSpPr/>
            <p:nvPr/>
          </p:nvCxnSpPr>
          <p:spPr bwMode="auto">
            <a:xfrm rot="10800000">
              <a:off x="3710088" y="1844824"/>
              <a:ext cx="1005928" cy="141935"/>
            </a:xfrm>
            <a:prstGeom prst="bentConnector3">
              <a:avLst>
                <a:gd name="adj1" fmla="val 762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18" name="Text Box 142"/>
            <p:cNvSpPr txBox="1">
              <a:spLocks noChangeArrowheads="1"/>
            </p:cNvSpPr>
            <p:nvPr/>
          </p:nvSpPr>
          <p:spPr bwMode="auto">
            <a:xfrm>
              <a:off x="4716016" y="1196752"/>
              <a:ext cx="576064" cy="287338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44"/>
            <p:cNvSpPr txBox="1">
              <a:spLocks noChangeArrowheads="1"/>
            </p:cNvSpPr>
            <p:nvPr/>
          </p:nvSpPr>
          <p:spPr bwMode="auto">
            <a:xfrm>
              <a:off x="3131717" y="1988840"/>
              <a:ext cx="2160363" cy="2880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方式</a:t>
              </a:r>
              <a:r>
                <a:rPr lang="zh-CN" altLang="en-US" sz="1800" b="1" dirty="0" smtClean="0">
                  <a:latin typeface="宋体" pitchFamily="2" charset="-122"/>
                </a:rPr>
                <a:t>位</a:t>
              </a:r>
              <a:r>
                <a:rPr lang="en-US" altLang="zh-CN" sz="1800" b="1" dirty="0" smtClean="0">
                  <a:latin typeface="宋体" pitchFamily="2" charset="-122"/>
                </a:rPr>
                <a:t>F </a:t>
              </a:r>
              <a:r>
                <a:rPr lang="en-US" altLang="zh-CN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地址参数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0" name="直接连接符 319"/>
            <p:cNvCxnSpPr/>
            <p:nvPr/>
          </p:nvCxnSpPr>
          <p:spPr bwMode="auto">
            <a:xfrm>
              <a:off x="4067944" y="1988840"/>
              <a:ext cx="0" cy="28803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 Box 94"/>
            <p:cNvSpPr txBox="1">
              <a:spLocks noChangeArrowheads="1"/>
            </p:cNvSpPr>
            <p:nvPr/>
          </p:nvSpPr>
          <p:spPr bwMode="auto">
            <a:xfrm>
              <a:off x="1367644" y="2780928"/>
              <a:ext cx="288032" cy="1444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2" name="直接箭头连接符 321"/>
            <p:cNvCxnSpPr/>
            <p:nvPr/>
          </p:nvCxnSpPr>
          <p:spPr bwMode="auto">
            <a:xfrm>
              <a:off x="1583668" y="2281038"/>
              <a:ext cx="0" cy="2180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3" name="直接箭头连接符 322"/>
            <p:cNvCxnSpPr/>
            <p:nvPr/>
          </p:nvCxnSpPr>
          <p:spPr bwMode="auto">
            <a:xfrm>
              <a:off x="1367644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 bwMode="auto">
            <a:xfrm>
              <a:off x="1655676" y="2780928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5" name="直接箭头连接符 324"/>
            <p:cNvCxnSpPr/>
            <p:nvPr/>
          </p:nvCxnSpPr>
          <p:spPr bwMode="auto">
            <a:xfrm>
              <a:off x="1736068" y="2780928"/>
              <a:ext cx="0" cy="1132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6" name="Text Box 92"/>
            <p:cNvSpPr txBox="1">
              <a:spLocks noChangeArrowheads="1"/>
            </p:cNvSpPr>
            <p:nvPr/>
          </p:nvSpPr>
          <p:spPr bwMode="auto">
            <a:xfrm>
              <a:off x="1295636" y="2497062"/>
              <a:ext cx="540060" cy="28386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 bwMode="auto">
            <a:xfrm>
              <a:off x="1511660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8" name="直接箭头连接符 327"/>
            <p:cNvCxnSpPr/>
            <p:nvPr/>
          </p:nvCxnSpPr>
          <p:spPr bwMode="auto">
            <a:xfrm>
              <a:off x="1655676" y="2281038"/>
              <a:ext cx="0" cy="2235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 bwMode="auto">
            <a:xfrm flipV="1">
              <a:off x="3674084" y="1160748"/>
              <a:ext cx="72008" cy="720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0" name="Text Box 201"/>
            <p:cNvSpPr txBox="1">
              <a:spLocks noChangeArrowheads="1"/>
            </p:cNvSpPr>
            <p:nvPr/>
          </p:nvSpPr>
          <p:spPr bwMode="auto">
            <a:xfrm>
              <a:off x="3586659" y="1017176"/>
              <a:ext cx="142453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l">
                <a:lnSpc>
                  <a:spcPct val="95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5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5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64</a:t>
            </a:fld>
            <a:endParaRPr lang="en-US" altLang="zh-CN" dirty="0"/>
          </a:p>
        </p:txBody>
      </p:sp>
      <p:grpSp>
        <p:nvGrpSpPr>
          <p:cNvPr id="424157" name="Group 221"/>
          <p:cNvGrpSpPr>
            <a:grpSpLocks/>
          </p:cNvGrpSpPr>
          <p:nvPr/>
        </p:nvGrpSpPr>
        <p:grpSpPr bwMode="auto">
          <a:xfrm>
            <a:off x="4067944" y="6429396"/>
            <a:ext cx="360363" cy="287337"/>
            <a:chOff x="1133" y="4020"/>
            <a:chExt cx="227" cy="181"/>
          </a:xfrm>
        </p:grpSpPr>
        <p:sp>
          <p:nvSpPr>
            <p:cNvPr id="424158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159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48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260648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、硬布线、微程序控制器组成对比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CU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ID</a:t>
            </a:r>
            <a:r>
              <a:rPr lang="zh-CN" altLang="en-US" b="1" dirty="0" smtClean="0">
                <a:latin typeface="宋体" pitchFamily="2" charset="-122"/>
              </a:rPr>
              <a:t>、时序信号形成电路、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控制信号形成电路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ID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按指令格式译码，输出</a:t>
            </a:r>
            <a:r>
              <a:rPr lang="en-US" altLang="zh-CN" sz="2200" b="1" dirty="0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、寻址方式信号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时序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492896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3429000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3140968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492896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>
                  <a:latin typeface="+mn-ea"/>
                  <a:ea typeface="+mn-ea"/>
                </a:rPr>
                <a:t>控制信号形成电路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4716016" y="1484784"/>
            <a:ext cx="343942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级时序，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级时序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组合逻辑电路，微主机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149079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+mn-ea"/>
                  <a:ea typeface="+mn-ea"/>
                </a:rPr>
                <a:t>组合逻辑电路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节拍</a:t>
              </a:r>
              <a:endParaRPr lang="zh-CN" altLang="en-US" sz="16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428999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微地址形成电路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84" name="Text Box 648"/>
          <p:cNvSpPr txBox="1">
            <a:spLocks noChangeArrowheads="1"/>
          </p:cNvSpPr>
          <p:nvPr/>
        </p:nvSpPr>
        <p:spPr bwMode="auto">
          <a:xfrm>
            <a:off x="179388" y="5877272"/>
            <a:ext cx="878522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23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§6.6  </a:t>
            </a:r>
            <a:r>
              <a:rPr lang="zh-CN" altLang="en-US" sz="3600" b="1" dirty="0" smtClean="0">
                <a:latin typeface="宋体" pitchFamily="2" charset="-122"/>
              </a:rPr>
              <a:t>异常及中断的处理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、异常及中断的基本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556792"/>
            <a:ext cx="8785225" cy="2177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指令约定</a:t>
            </a:r>
            <a:r>
              <a:rPr lang="zh-CN" altLang="en-US" sz="1800" b="1" dirty="0">
                <a:latin typeface="宋体" panose="02010600030101010101" pitchFamily="2" charset="-122"/>
              </a:rPr>
              <a:t>的顺序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必须处理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事件类型：</a:t>
            </a:r>
            <a:r>
              <a:rPr lang="zh-CN" altLang="en-US" b="1" dirty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←按发生位置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分类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事件处理方法：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276601" y="2017415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2915816" y="3163034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执行相应的处理程序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2051720" y="3717032"/>
            <a:ext cx="3096344" cy="1304918"/>
            <a:chOff x="2051720" y="4725144"/>
            <a:chExt cx="3096344" cy="1304918"/>
          </a:xfrm>
        </p:grpSpPr>
        <p:cxnSp>
          <p:nvCxnSpPr>
            <p:cNvPr id="38" name="直接箭头连接符 37"/>
            <p:cNvCxnSpPr/>
            <p:nvPr/>
          </p:nvCxnSpPr>
          <p:spPr bwMode="auto">
            <a:xfrm>
              <a:off x="2051720" y="5301208"/>
              <a:ext cx="1356479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2989731" y="5733256"/>
              <a:ext cx="105427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2989731" y="5301210"/>
              <a:ext cx="394856" cy="4320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3503554" y="5311618"/>
              <a:ext cx="540449" cy="4216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347616" y="4941168"/>
              <a:ext cx="248" cy="2566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6" name="Text Box 162"/>
            <p:cNvSpPr txBox="1">
              <a:spLocks noChangeArrowheads="1"/>
            </p:cNvSpPr>
            <p:nvPr/>
          </p:nvSpPr>
          <p:spPr bwMode="auto">
            <a:xfrm>
              <a:off x="2123728" y="5013174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</a:t>
              </a:r>
              <a:r>
                <a:rPr lang="zh-CN" altLang="en-US" sz="1800" b="1" dirty="0" smtClean="0"/>
                <a:t>程序</a:t>
              </a:r>
              <a:endParaRPr lang="zh-CN" altLang="en-US" sz="1800" b="1" dirty="0"/>
            </a:p>
          </p:txBody>
        </p:sp>
        <p:sp>
          <p:nvSpPr>
            <p:cNvPr id="66" name="Text Box 162"/>
            <p:cNvSpPr txBox="1">
              <a:spLocks noChangeArrowheads="1"/>
            </p:cNvSpPr>
            <p:nvPr/>
          </p:nvSpPr>
          <p:spPr bwMode="auto">
            <a:xfrm>
              <a:off x="3095997" y="4725144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事件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V="1">
              <a:off x="3503553" y="5301208"/>
              <a:ext cx="1644511" cy="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3647570" y="5013176"/>
              <a:ext cx="1428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当前</a:t>
              </a:r>
              <a:r>
                <a:rPr lang="zh-CN" altLang="en-US" sz="1800" b="1" dirty="0" smtClean="0">
                  <a:latin typeface="+mn-ea"/>
                  <a:ea typeface="+mn-ea"/>
                </a:rPr>
                <a:t>程序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续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79" name="Text Box 162"/>
            <p:cNvSpPr txBox="1">
              <a:spLocks noChangeArrowheads="1"/>
            </p:cNvSpPr>
            <p:nvPr/>
          </p:nvSpPr>
          <p:spPr bwMode="auto">
            <a:xfrm>
              <a:off x="2939757" y="5742028"/>
              <a:ext cx="112818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处理程序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zh-CN" sz="2200" b="1" dirty="0" smtClean="0">
                <a:latin typeface="+mn-ea"/>
                <a:ea typeface="+mn-ea"/>
              </a:rPr>
              <a:t>内部异常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zh-CN" altLang="zh-CN" sz="2200" b="1" dirty="0" smtClean="0">
                <a:latin typeface="+mn-ea"/>
                <a:ea typeface="+mn-ea"/>
              </a:rPr>
              <a:t>程序性异常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如除零、断点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*处理时机：</a:t>
            </a:r>
            <a:r>
              <a:rPr lang="zh-CN" altLang="en-US" b="1" dirty="0">
                <a:latin typeface="宋体" panose="02010600030101010101" pitchFamily="2" charset="-122"/>
              </a:rPr>
              <a:t>立即处理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512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*异常分类：</a:t>
            </a:r>
            <a:r>
              <a:rPr lang="zh-CN" altLang="en-US" b="1" dirty="0" smtClean="0">
                <a:latin typeface="宋体" panose="02010600030101010101" pitchFamily="2" charset="-122"/>
              </a:rPr>
              <a:t>按报告及返回方式分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19991"/>
              </p:ext>
            </p:extLst>
          </p:nvPr>
        </p:nvGraphicFramePr>
        <p:xfrm>
          <a:off x="395536" y="2276872"/>
          <a:ext cx="8568952" cy="346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  <a:gridCol w="2232248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报告结果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返回方式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当前指令 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或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无法修复的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下条指令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终止程序 </a:t>
                      </a:r>
                      <a:r>
                        <a:rPr lang="zh-CN" altLang="en-US" sz="2000" b="1" baseline="0" dirty="0" smtClean="0">
                          <a:solidFill>
                            <a:srgbClr val="990099"/>
                          </a:solidFill>
                        </a:rPr>
                        <a:t>或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</a:rPr>
                        <a:t> 关机</a:t>
                      </a:r>
                      <a:endParaRPr lang="en-US" altLang="zh-CN" sz="1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能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否定位到程序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7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调用、断点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检测时机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</a:rPr>
                        <a:t>④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指令结束时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随时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0160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可以捕获，而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②安排有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③溢出常用作</a:t>
                      </a:r>
                      <a:r>
                        <a:rPr lang="zh-CN" altLang="en-US" sz="2000" b="1" u="sng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触发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④处理时机常通过检测时机控制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一检测到就处理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4178176" y="5805264"/>
            <a:ext cx="3382799" cy="753519"/>
          </a:xfrm>
          <a:prstGeom prst="borderCallout2">
            <a:avLst>
              <a:gd name="adj1" fmla="val 51294"/>
              <a:gd name="adj2" fmla="val -477"/>
              <a:gd name="adj3" fmla="val 50446"/>
              <a:gd name="adj4" fmla="val -5754"/>
              <a:gd name="adj5" fmla="val -66315"/>
              <a:gd name="adj6" fmla="val -2587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如 </a:t>
            </a:r>
            <a:r>
              <a:rPr lang="en-US" altLang="zh-CN" sz="1800" b="1" spc="-100" dirty="0" smtClean="0">
                <a:latin typeface="宋体" pitchFamily="2" charset="-122"/>
              </a:rPr>
              <a:t>add </a:t>
            </a:r>
            <a:r>
              <a:rPr lang="en-US" altLang="zh-CN" sz="1800" b="1" spc="-100" dirty="0">
                <a:latin typeface="宋体" pitchFamily="2" charset="-122"/>
              </a:rPr>
              <a:t>R1,R2,R3 </a:t>
            </a:r>
            <a:r>
              <a:rPr lang="zh-CN" altLang="en-US" sz="1800" b="1" spc="-100" dirty="0">
                <a:latin typeface="宋体" pitchFamily="2" charset="-122"/>
              </a:rPr>
              <a:t>或 </a:t>
            </a:r>
            <a:r>
              <a:rPr lang="en-US" altLang="zh-CN" sz="1800" b="1" spc="-100" dirty="0">
                <a:latin typeface="宋体" pitchFamily="2" charset="-122"/>
              </a:rPr>
              <a:t>add R1,R2,R3 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   …              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itchFamily="2" charset="-122"/>
              </a:rPr>
              <a:t>INTO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           </a:t>
            </a:r>
            <a:r>
              <a:rPr lang="en-US" altLang="zh-CN" sz="1800" b="1" spc="-100" dirty="0" smtClean="0">
                <a:latin typeface="宋体" pitchFamily="2" charset="-122"/>
              </a:rPr>
              <a:t>    …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 bwMode="auto">
          <a:xfrm>
            <a:off x="4572000" y="3140968"/>
            <a:ext cx="324036" cy="410853"/>
          </a:xfrm>
          <a:prstGeom prst="ellipse">
            <a:avLst/>
          </a:prstGeom>
          <a:solidFill>
            <a:srgbClr val="FFCC99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>
                <a:latin typeface="+mn-ea"/>
                <a:ea typeface="+mn-ea"/>
              </a:rPr>
              <a:t>外</a:t>
            </a:r>
            <a:r>
              <a:rPr lang="zh-CN" altLang="zh-CN" sz="2200" b="1" dirty="0" smtClean="0">
                <a:latin typeface="+mn-ea"/>
                <a:ea typeface="+mn-ea"/>
              </a:rPr>
              <a:t>部</a:t>
            </a:r>
            <a:r>
              <a:rPr lang="zh-CN" altLang="en-US" sz="2200" b="1" dirty="0" smtClean="0">
                <a:latin typeface="+mn-ea"/>
                <a:ea typeface="+mn-ea"/>
              </a:rPr>
              <a:t>中断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en-US" b="1" dirty="0" smtClean="0">
                <a:latin typeface="+mn-ea"/>
                <a:ea typeface="+mn-ea"/>
              </a:rPr>
              <a:t>外</a:t>
            </a:r>
            <a:r>
              <a:rPr lang="zh-CN" altLang="zh-CN" b="1" dirty="0" smtClean="0">
                <a:latin typeface="+mn-ea"/>
                <a:ea typeface="+mn-ea"/>
              </a:rPr>
              <a:t>部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u="sng" dirty="0" smtClean="0">
                <a:latin typeface="+mn-ea"/>
                <a:ea typeface="+mn-ea"/>
              </a:rPr>
              <a:t>设备产生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 smtClean="0">
                <a:latin typeface="+mn-ea"/>
                <a:ea typeface="+mn-ea"/>
              </a:rPr>
              <a:t>，常称为异步事件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中断分类：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根据事件的紧急程度分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如键盘中断、打印机中断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不可屏蔽中断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MEM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校验错、电源故障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>
                <a:latin typeface="宋体" panose="02010600030101010101" pitchFamily="2" charset="-122"/>
              </a:rPr>
              <a:t>指令周期结束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便于实现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可屏蔽中断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指令周期后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535848"/>
            <a:ext cx="885698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状态</a:t>
            </a:r>
            <a:r>
              <a:rPr lang="en-US" altLang="zh-CN" b="1" dirty="0" smtClean="0"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latin typeface="宋体" panose="02010600030101010101" pitchFamily="2" charset="-122"/>
              </a:rPr>
              <a:t>中断允许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 smtClean="0">
                <a:latin typeface="宋体" panose="02010600030101010101" pitchFamily="2" charset="-122"/>
              </a:rPr>
              <a:t>标志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操作实现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指令系统提供开中断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(IF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1)</a:t>
            </a:r>
            <a:r>
              <a:rPr lang="zh-CN" altLang="en-US" b="1" dirty="0" smtClean="0">
                <a:latin typeface="宋体" panose="02010600030101010101" pitchFamily="2" charset="-122"/>
              </a:rPr>
              <a:t>、关中断指令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179512" y="4941168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r>
              <a:rPr lang="zh-CN" altLang="en-US" b="1" dirty="0" smtClean="0">
                <a:latin typeface="宋体" panose="02010600030101010101" pitchFamily="2" charset="-122"/>
              </a:rPr>
              <a:t>下条指令或终止程序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51720" y="3068960"/>
            <a:ext cx="6841009" cy="928553"/>
            <a:chOff x="2123728" y="3327375"/>
            <a:chExt cx="6841009" cy="928553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2123728" y="3861048"/>
              <a:ext cx="6841009" cy="394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即两个指令周期之间，如</a:t>
              </a:r>
              <a:r>
                <a:rPr lang="en-US" altLang="zh-CN" sz="1800" b="1" i="1" dirty="0" smtClean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设备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要求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ms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7380312" y="3327375"/>
              <a:ext cx="576064" cy="53367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9" name="线形标注 2 18"/>
          <p:cNvSpPr/>
          <p:nvPr/>
        </p:nvSpPr>
        <p:spPr bwMode="auto">
          <a:xfrm>
            <a:off x="6084168" y="476672"/>
            <a:ext cx="2853655" cy="288032"/>
          </a:xfrm>
          <a:prstGeom prst="borderCallout2">
            <a:avLst>
              <a:gd name="adj1" fmla="val 100135"/>
              <a:gd name="adj2" fmla="val 9434"/>
              <a:gd name="adj3" fmla="val 100304"/>
              <a:gd name="adj4" fmla="val 15506"/>
              <a:gd name="adj5" fmla="val 160082"/>
              <a:gd name="adj6" fmla="val 24062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同步事件指</a:t>
            </a:r>
            <a:r>
              <a:rPr lang="zh-CN" altLang="en-US" sz="1800" b="1" dirty="0">
                <a:latin typeface="+mn-ea"/>
              </a:rPr>
              <a:t>与指令执行相关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437673"/>
            <a:ext cx="88569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 smtClean="0">
                <a:latin typeface="宋体" panose="02010600030101010101" pitchFamily="2" charset="-122"/>
              </a:rPr>
              <a:t>有事件类型、程序控制流改变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个方面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不同系统的定义不同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" name="Group 221"/>
          <p:cNvGrpSpPr>
            <a:grpSpLocks/>
          </p:cNvGrpSpPr>
          <p:nvPr/>
        </p:nvGrpSpPr>
        <p:grpSpPr bwMode="auto">
          <a:xfrm>
            <a:off x="3995936" y="6429396"/>
            <a:ext cx="360363" cy="287337"/>
            <a:chOff x="1133" y="4020"/>
            <a:chExt cx="227" cy="181"/>
          </a:xfrm>
        </p:grpSpPr>
        <p:sp>
          <p:nvSpPr>
            <p:cNvPr id="24" name="AutoShape 22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2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/>
      <p:bldP spid="6" grpId="0"/>
      <p:bldP spid="14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二、异常及中断的处理过程</a:t>
            </a:r>
            <a:endParaRPr lang="zh-CN" altLang="en-US" sz="28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事件处理过程：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从当前程序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转到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执行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返回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从处理程序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返回到</a:t>
            </a:r>
            <a:r>
              <a:rPr lang="zh-CN" altLang="en-US" b="1" dirty="0" smtClean="0">
                <a:latin typeface="宋体" panose="02010600030101010101" pitchFamily="2" charset="-122"/>
              </a:rPr>
              <a:t>当前程序的过程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06176" y="2708920"/>
            <a:ext cx="8358312" cy="1507940"/>
            <a:chOff x="323528" y="1921060"/>
            <a:chExt cx="8358312" cy="1507940"/>
          </a:xfrm>
        </p:grpSpPr>
        <p:grpSp>
          <p:nvGrpSpPr>
            <p:cNvPr id="147" name="组合 146"/>
            <p:cNvGrpSpPr/>
            <p:nvPr/>
          </p:nvGrpSpPr>
          <p:grpSpPr>
            <a:xfrm>
              <a:off x="323528" y="1921060"/>
              <a:ext cx="4760914" cy="1292048"/>
              <a:chOff x="323528" y="1921060"/>
              <a:chExt cx="4760914" cy="1292048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748088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 smtClean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0028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0028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Text Box 160"/>
              <p:cNvSpPr txBox="1">
                <a:spLocks noChangeArrowheads="1"/>
              </p:cNvSpPr>
              <p:nvPr/>
            </p:nvSpPr>
            <p:spPr bwMode="auto">
              <a:xfrm>
                <a:off x="323528" y="2132210"/>
                <a:ext cx="1012825" cy="720726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 smtClean="0">
                    <a:latin typeface="宋体" panose="02010600030101010101" pitchFamily="2" charset="-122"/>
                  </a:rPr>
                  <a:t>处理程序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  <a:p>
                <a:pPr algn="r">
                  <a:lnSpc>
                    <a:spcPct val="170000"/>
                  </a:lnSpc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115616" y="2919420"/>
                <a:ext cx="32403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43808" y="227251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01864" y="2713303"/>
                <a:ext cx="1378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19573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8839" y="2272513"/>
                <a:ext cx="714969" cy="30559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01864" y="2369586"/>
                <a:ext cx="2082104" cy="24662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27687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27687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1993766" y="2150793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1921060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467496"/>
                <a:ext cx="554083" cy="288031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348880"/>
                <a:ext cx="0" cy="57054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146" name="组合 145"/>
            <p:cNvGrpSpPr/>
            <p:nvPr/>
          </p:nvGrpSpPr>
          <p:grpSpPr>
            <a:xfrm>
              <a:off x="5148064" y="2201645"/>
              <a:ext cx="3533776" cy="1227355"/>
              <a:chOff x="5148064" y="2201645"/>
              <a:chExt cx="3533776" cy="1227355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106297" y="2780035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376121" y="2628118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5807921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518996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238134" y="2201645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170193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384184" y="220323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316243" y="262970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7748043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459118" y="2629706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148064" y="2922182"/>
                <a:ext cx="2958233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5953648" y="2275688"/>
                <a:ext cx="283642" cy="42466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234089" y="2340558"/>
                <a:ext cx="4046" cy="65521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5949009" y="2785268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17019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310163" y="2347696"/>
                <a:ext cx="4046" cy="6480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242201" y="2342369"/>
                <a:ext cx="68250" cy="35956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5953648" y="2918556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 smtClean="0"/>
                  <a:t>响    处理    返</a:t>
                </a:r>
                <a:endParaRPr lang="en-US" altLang="zh-CN" sz="1800" b="1" dirty="0" smtClean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179512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*术语：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响应、处理、返回、</a:t>
            </a:r>
            <a:r>
              <a:rPr lang="zh-CN" altLang="en-US" b="1" dirty="0">
                <a:latin typeface="宋体" panose="02010600030101010101" pitchFamily="2" charset="-122"/>
              </a:rPr>
              <a:t>异常处理程序、</a:t>
            </a:r>
            <a:r>
              <a:rPr lang="zh-CN" altLang="en-US" b="1" dirty="0" smtClean="0">
                <a:latin typeface="宋体" panose="02010600030101010101" pitchFamily="2" charset="-122"/>
              </a:rPr>
              <a:t>中断服务程序等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51" name="Text Box 82"/>
          <p:cNvSpPr txBox="1">
            <a:spLocks noChangeArrowheads="1"/>
          </p:cNvSpPr>
          <p:nvPr/>
        </p:nvSpPr>
        <p:spPr bwMode="auto">
          <a:xfrm>
            <a:off x="179512" y="4581128"/>
            <a:ext cx="8785225" cy="17543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①同时有多个事件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多种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，但同时只能处理</a:t>
            </a: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latin typeface="宋体" panose="02010600030101010101" pitchFamily="2" charset="-122"/>
              </a:rPr>
              <a:t>②不同事件的紧急程度、检测时机、响应操作不同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     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源于处理时机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9" grpId="0"/>
      <p:bldP spid="1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任务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①</a:t>
            </a:r>
            <a:r>
              <a:rPr lang="zh-CN" altLang="zh-CN" b="1" dirty="0">
                <a:latin typeface="+mn-ea"/>
              </a:rPr>
              <a:t>保存断点及程序状态</a:t>
            </a:r>
            <a:r>
              <a:rPr lang="zh-CN" altLang="en-US" b="1" dirty="0">
                <a:latin typeface="+mn-ea"/>
              </a:rPr>
              <a:t>，②</a:t>
            </a:r>
            <a:r>
              <a:rPr lang="zh-CN" altLang="zh-CN" b="1" dirty="0">
                <a:latin typeface="+mn-ea"/>
              </a:rPr>
              <a:t>关中断</a:t>
            </a:r>
            <a:r>
              <a:rPr lang="zh-CN" altLang="en-US" b="1" dirty="0" smtClean="0">
                <a:latin typeface="+mn-ea"/>
              </a:rPr>
              <a:t>，  </a:t>
            </a:r>
            <a:r>
              <a:rPr lang="zh-CN" altLang="en-US" sz="1800" b="1" dirty="0" smtClean="0">
                <a:latin typeface="+mn-ea"/>
              </a:rPr>
              <a:t>←与所选事件无关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         </a:t>
            </a:r>
            <a:r>
              <a:rPr lang="zh-CN" altLang="en-US" b="1" dirty="0">
                <a:latin typeface="+mn-ea"/>
              </a:rPr>
              <a:t>③</a:t>
            </a:r>
            <a:r>
              <a:rPr lang="zh-CN" altLang="zh-CN" b="1" dirty="0">
                <a:latin typeface="+mn-ea"/>
              </a:rPr>
              <a:t>识别事件类型并转入</a:t>
            </a:r>
            <a:r>
              <a:rPr lang="zh-CN" altLang="zh-CN" b="1" dirty="0" smtClean="0">
                <a:latin typeface="+mn-ea"/>
              </a:rPr>
              <a:t>处理程序</a:t>
            </a:r>
            <a:r>
              <a:rPr lang="en-US" altLang="zh-CN" b="1" dirty="0" smtClean="0">
                <a:latin typeface="+mn-ea"/>
              </a:rPr>
              <a:t>      </a:t>
            </a:r>
            <a:r>
              <a:rPr lang="zh-CN" altLang="en-US" sz="1800" b="1" dirty="0" smtClean="0">
                <a:latin typeface="+mn-ea"/>
              </a:rPr>
              <a:t>←须选择事件</a:t>
            </a:r>
            <a:endParaRPr lang="en-US" altLang="zh-CN" sz="1800" b="1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Text Box 172"/>
          <p:cNvSpPr txBox="1">
            <a:spLocks noChangeArrowheads="1"/>
          </p:cNvSpPr>
          <p:nvPr/>
        </p:nvSpPr>
        <p:spPr bwMode="auto">
          <a:xfrm>
            <a:off x="179388" y="1776006"/>
            <a:ext cx="8857108" cy="27853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 smtClean="0">
                <a:solidFill>
                  <a:srgbClr val="C00000"/>
                </a:solidFill>
              </a:rPr>
              <a:t>保存</a:t>
            </a:r>
            <a:r>
              <a:rPr lang="zh-CN" altLang="zh-CN" b="1" dirty="0">
                <a:solidFill>
                  <a:srgbClr val="C00000"/>
                </a:solidFill>
              </a:rPr>
              <a:t>断点及</a:t>
            </a:r>
            <a:r>
              <a:rPr lang="zh-CN" altLang="zh-CN" b="1" dirty="0" smtClean="0">
                <a:solidFill>
                  <a:srgbClr val="C00000"/>
                </a:solidFill>
              </a:rPr>
              <a:t>程序状态</a:t>
            </a:r>
            <a:r>
              <a:rPr lang="zh-CN" altLang="en-US" b="1" dirty="0" smtClean="0">
                <a:solidFill>
                  <a:srgbClr val="C00000"/>
                </a:solidFill>
              </a:rPr>
              <a:t>：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/>
              <a:t>硬件实现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软件无法在指令周期内处理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事件返回时，当前程序能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</a:t>
            </a:r>
            <a:r>
              <a:rPr lang="zh-CN" altLang="en-US" b="1" dirty="0" smtClean="0">
                <a:latin typeface="宋体" panose="02010600030101010101" pitchFamily="2" charset="-122"/>
              </a:rPr>
              <a:t>执行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断点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事件的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返回地址</a:t>
            </a:r>
            <a:r>
              <a:rPr lang="zh-CN" altLang="en-US" b="1" dirty="0" smtClean="0">
                <a:latin typeface="宋体" panose="02010600030101010101" pitchFamily="2" charset="-122"/>
              </a:rPr>
              <a:t>，便于返回的实现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直接恢复保存值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断点、程序状态</a:t>
            </a:r>
            <a:r>
              <a:rPr lang="en-US" altLang="zh-CN" b="1" dirty="0">
                <a:latin typeface="宋体" panose="02010600030101010101" pitchFamily="2" charset="-122"/>
              </a:rPr>
              <a:t>(PSR)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异常</a:t>
            </a:r>
            <a:r>
              <a:rPr lang="zh-CN" altLang="en-US" b="1" dirty="0">
                <a:latin typeface="宋体" panose="02010600030101010101" pitchFamily="2" charset="-122"/>
              </a:rPr>
              <a:t>类型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异常类型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寄存器</a:t>
            </a:r>
            <a:r>
              <a:rPr lang="zh-CN" altLang="en-US" b="1" dirty="0" smtClean="0">
                <a:latin typeface="宋体" panose="02010600030101010101" pitchFamily="2" charset="-122"/>
              </a:rPr>
              <a:t>保存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←影响响应操作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sz="2000" b="1" dirty="0" smtClean="0">
                <a:latin typeface="宋体" panose="02010600030101010101" pitchFamily="2" charset="-122"/>
              </a:rPr>
              <a:t>               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中断类型由中断源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外设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负责保存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外部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])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172"/>
          <p:cNvSpPr txBox="1">
            <a:spLocks noChangeArrowheads="1"/>
          </p:cNvSpPr>
          <p:nvPr/>
        </p:nvSpPr>
        <p:spPr bwMode="auto">
          <a:xfrm>
            <a:off x="179388" y="4509120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*关中断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       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/>
              <a:t>硬件实现</a:t>
            </a:r>
            <a:endParaRPr lang="en-US" altLang="zh-CN" sz="2200" b="1" dirty="0" smtClean="0"/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响应过程不被新事件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指可屏蔽中断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打断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使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，应先保存程序状态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不改变返回时的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IF)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771800" y="2708920"/>
            <a:ext cx="2952328" cy="648072"/>
            <a:chOff x="2771800" y="2708920"/>
            <a:chExt cx="2952328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2771800" y="2708920"/>
              <a:ext cx="2952328" cy="6480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>
              <a:off x="4355283" y="2708920"/>
              <a:ext cx="1368845" cy="5760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8" name="直接箭头连接符 17"/>
          <p:cNvCxnSpPr/>
          <p:nvPr/>
        </p:nvCxnSpPr>
        <p:spPr bwMode="auto">
          <a:xfrm flipH="1" flipV="1">
            <a:off x="5652120" y="4869160"/>
            <a:ext cx="1008112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5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专用寄存器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─控制</a:t>
            </a:r>
            <a:r>
              <a:rPr lang="en-US" altLang="zh-CN" sz="1800" b="1" dirty="0">
                <a:latin typeface="宋体" pitchFamily="2" charset="-122"/>
              </a:rPr>
              <a:t>CPU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zh-CN" altLang="en-US" sz="1800" b="1" dirty="0" smtClean="0">
                <a:latin typeface="宋体" pitchFamily="2" charset="-122"/>
              </a:rPr>
              <a:t>操作和运算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PC—</a:t>
            </a:r>
            <a:r>
              <a:rPr lang="zh-CN" altLang="en-US" b="1" dirty="0">
                <a:latin typeface="宋体" pitchFamily="2" charset="-122"/>
              </a:rPr>
              <a:t>存放指令地址</a:t>
            </a:r>
            <a:r>
              <a:rPr lang="zh-CN" altLang="en-US" b="1" dirty="0" smtClean="0">
                <a:latin typeface="宋体" pitchFamily="2" charset="-122"/>
              </a:rPr>
              <a:t>，用作</a:t>
            </a:r>
            <a:r>
              <a:rPr lang="zh-CN" altLang="en-US" b="1" dirty="0">
                <a:latin typeface="宋体" pitchFamily="2" charset="-122"/>
              </a:rPr>
              <a:t>循环</a:t>
            </a:r>
            <a:r>
              <a:rPr lang="zh-CN" altLang="en-US" b="1" dirty="0" smtClean="0">
                <a:latin typeface="宋体" pitchFamily="2" charset="-122"/>
              </a:rPr>
              <a:t>变量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无用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9388" y="328662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MAR—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外部访问的部件地址</a:t>
            </a:r>
            <a:r>
              <a:rPr lang="en-US" altLang="zh-CN" b="1" dirty="0">
                <a:latin typeface="宋体" pitchFamily="2" charset="-122"/>
              </a:rPr>
              <a:t>(MEM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MDR—</a:t>
            </a:r>
            <a:r>
              <a:rPr lang="zh-CN" altLang="en-US" b="1" dirty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</a:t>
            </a:r>
            <a:r>
              <a:rPr lang="zh-CN" altLang="en-US" b="1" dirty="0" smtClean="0">
                <a:latin typeface="宋体" pitchFamily="2" charset="-122"/>
              </a:rPr>
              <a:t>读出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、段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grpSp>
        <p:nvGrpSpPr>
          <p:cNvPr id="473164" name="Group 76"/>
          <p:cNvGrpSpPr>
            <a:grpSpLocks/>
          </p:cNvGrpSpPr>
          <p:nvPr/>
        </p:nvGrpSpPr>
        <p:grpSpPr bwMode="auto">
          <a:xfrm>
            <a:off x="3995613" y="6453336"/>
            <a:ext cx="360363" cy="287337"/>
            <a:chOff x="1133" y="4020"/>
            <a:chExt cx="227" cy="181"/>
          </a:xfrm>
        </p:grpSpPr>
        <p:sp>
          <p:nvSpPr>
            <p:cNvPr id="473165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66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4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473167" name="AutoShape 7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3"/>
          <p:cNvSpPr>
            <a:spLocks noChangeArrowheads="1"/>
          </p:cNvSpPr>
          <p:nvPr/>
        </p:nvSpPr>
        <p:spPr bwMode="auto">
          <a:xfrm>
            <a:off x="6444208" y="1484784"/>
            <a:ext cx="1803755" cy="360040"/>
          </a:xfrm>
          <a:prstGeom prst="wedgeRectCallout">
            <a:avLst>
              <a:gd name="adj1" fmla="val -68867"/>
              <a:gd name="adj2" fmla="val 540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 smtClean="0">
                <a:latin typeface="宋体" pitchFamily="2" charset="-122"/>
              </a:rPr>
              <a:t>改变时间可任意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MAR/MDR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的作用：</a:t>
            </a:r>
            <a:r>
              <a:rPr lang="zh-CN" altLang="en-US" b="1" dirty="0" smtClean="0">
                <a:latin typeface="宋体" pitchFamily="2" charset="-122"/>
              </a:rPr>
              <a:t>可使外部操作与内部操作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性能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1680" y="2827536"/>
            <a:ext cx="6984776" cy="4561904"/>
            <a:chOff x="1691680" y="2780928"/>
            <a:chExt cx="6984776" cy="4561904"/>
          </a:xfrm>
        </p:grpSpPr>
        <p:sp>
          <p:nvSpPr>
            <p:cNvPr id="38" name="Text Box 682"/>
            <p:cNvSpPr txBox="1">
              <a:spLocks noChangeArrowheads="1"/>
            </p:cNvSpPr>
            <p:nvPr/>
          </p:nvSpPr>
          <p:spPr bwMode="auto">
            <a:xfrm>
              <a:off x="1691680" y="4653136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9" name="Text Box 682"/>
            <p:cNvSpPr txBox="1">
              <a:spLocks noChangeArrowheads="1"/>
            </p:cNvSpPr>
            <p:nvPr/>
          </p:nvSpPr>
          <p:spPr bwMode="auto">
            <a:xfrm>
              <a:off x="2863188" y="4653137"/>
              <a:ext cx="4589132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MAR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Cbus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M[(MAR)]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682"/>
            <p:cNvSpPr txBox="1">
              <a:spLocks noChangeArrowheads="1"/>
            </p:cNvSpPr>
            <p:nvPr/>
          </p:nvSpPr>
          <p:spPr bwMode="auto">
            <a:xfrm>
              <a:off x="7452320" y="4653136"/>
              <a:ext cx="122413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82"/>
            <p:cNvSpPr txBox="1">
              <a:spLocks noChangeArrowheads="1"/>
            </p:cNvSpPr>
            <p:nvPr/>
          </p:nvSpPr>
          <p:spPr bwMode="auto">
            <a:xfrm>
              <a:off x="2771775" y="5085184"/>
              <a:ext cx="4714875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zh-CN" altLang="en-US" sz="1800" b="1" dirty="0" smtClean="0">
                  <a:latin typeface="宋体" pitchFamily="2" charset="-122"/>
                </a:rPr>
                <a:t>数据通路的操作</a:t>
              </a:r>
              <a:r>
                <a:rPr kumimoji="0"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可同时进行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[</a:t>
              </a:r>
              <a:r>
                <a:rPr kumimoji="0" lang="zh-CN" altLang="en-US" sz="1800" b="1" dirty="0" smtClean="0">
                  <a:latin typeface="宋体" pitchFamily="2" charset="-122"/>
                </a:rPr>
                <a:t>如</a:t>
              </a:r>
              <a:r>
                <a:rPr kumimoji="0" lang="en-US" altLang="zh-CN" sz="1800" b="1" dirty="0" smtClean="0">
                  <a:latin typeface="宋体" pitchFamily="2" charset="-122"/>
                </a:rPr>
                <a:t>PC</a:t>
              </a:r>
              <a:r>
                <a:rPr kumimoji="0"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(PC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＋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 smtClean="0">
                  <a:solidFill>
                    <a:srgbClr val="0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kumimoji="0" lang="en-US" altLang="zh-CN" sz="1800" b="1" dirty="0" smtClean="0">
                  <a:latin typeface="宋体" pitchFamily="2" charset="-122"/>
                </a:rPr>
                <a:t>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5112630" y="2780928"/>
              <a:ext cx="107442" cy="4561904"/>
            </a:xfrm>
            <a:prstGeom prst="rightBrace">
              <a:avLst>
                <a:gd name="adj1" fmla="val 26111"/>
                <a:gd name="adj2" fmla="val 50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6" grpId="0" animBg="1"/>
      <p:bldP spid="35" grpId="0" animBg="1"/>
      <p:bldP spid="3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3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</a:t>
            </a:r>
            <a:r>
              <a:rPr lang="zh-CN" altLang="zh-CN" b="1" dirty="0" smtClean="0">
                <a:solidFill>
                  <a:srgbClr val="C00000"/>
                </a:solidFill>
              </a:rPr>
              <a:t>处理程序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/>
              <a:t>硬件</a:t>
            </a:r>
            <a:r>
              <a:rPr lang="zh-CN" altLang="en-US" sz="2200" b="1" dirty="0" smtClean="0"/>
              <a:t>实现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部分</a:t>
            </a:r>
            <a:r>
              <a:rPr lang="zh-CN" altLang="en-US" sz="1800" b="1" dirty="0">
                <a:latin typeface="+mn-ea"/>
                <a:ea typeface="+mn-ea"/>
              </a:rPr>
              <a:t>可</a:t>
            </a:r>
            <a:r>
              <a:rPr lang="zh-CN" altLang="en-US" sz="1800" b="1" dirty="0" smtClean="0">
                <a:latin typeface="+mn-ea"/>
                <a:ea typeface="+mn-ea"/>
              </a:rPr>
              <a:t>软件实现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识别事件类型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最紧急的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获取相应处理程序的入口地址、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514600" indent="-2514600"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←获取的入口地址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实现策略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向量方式、非向量方式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4" name="Text Box 172"/>
          <p:cNvSpPr txBox="1">
            <a:spLocks noChangeArrowheads="1"/>
          </p:cNvSpPr>
          <p:nvPr/>
        </p:nvSpPr>
        <p:spPr bwMode="auto">
          <a:xfrm>
            <a:off x="179512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非向量方式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/>
              <a:t>所有事件共用一个</a:t>
            </a:r>
            <a:r>
              <a:rPr lang="zh-CN" altLang="zh-CN" b="1" dirty="0" smtClean="0"/>
              <a:t>处理程序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n-ea"/>
                <a:ea typeface="+mn-ea"/>
              </a:rPr>
              <a:t>入口地址</a:t>
            </a:r>
            <a:r>
              <a:rPr lang="zh-CN" altLang="en-US" b="1" u="sng" dirty="0" smtClean="0">
                <a:latin typeface="+mn-ea"/>
                <a:ea typeface="+mn-ea"/>
              </a:rPr>
              <a:t>固定</a:t>
            </a:r>
            <a:endParaRPr lang="en-US" altLang="zh-CN" b="1" u="sng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地址，其余由</a:t>
            </a:r>
            <a:r>
              <a:rPr lang="zh-CN" altLang="en-US" b="1" dirty="0">
                <a:latin typeface="+mn-ea"/>
              </a:rPr>
              <a:t>软件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处理程序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完成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00113" y="3717032"/>
            <a:ext cx="7920359" cy="2088232"/>
            <a:chOff x="900113" y="3212976"/>
            <a:chExt cx="7920359" cy="2088232"/>
          </a:xfrm>
        </p:grpSpPr>
        <p:sp>
          <p:nvSpPr>
            <p:cNvPr id="6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6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19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20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6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38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9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中断返回</a:t>
              </a:r>
              <a:endParaRPr lang="zh-CN" altLang="en-US" sz="1800" b="1" dirty="0"/>
            </a:p>
          </p:txBody>
        </p:sp>
        <p:sp>
          <p:nvSpPr>
            <p:cNvPr id="52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64" name="直接箭头连接符 63"/>
            <p:cNvCxnSpPr>
              <a:stCxn id="9" idx="2"/>
              <a:endCxn id="6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箭头连接符 65"/>
            <p:cNvCxnSpPr>
              <a:stCxn id="38" idx="2"/>
              <a:endCxn id="39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箭头连接符 89"/>
            <p:cNvCxnSpPr>
              <a:stCxn id="10" idx="2"/>
              <a:endCxn id="11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11" idx="2"/>
              <a:endCxn id="7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20" idx="2"/>
              <a:endCxn id="21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21" idx="2"/>
              <a:endCxn id="19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连接符 72"/>
            <p:cNvCxnSpPr>
              <a:endCxn id="11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的处理程序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5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17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>
              <a:stCxn id="114" idx="2"/>
              <a:endCxn id="115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>
              <a:stCxn id="115" idx="2"/>
              <a:endCxn id="113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箭头连接符 128"/>
            <p:cNvCxnSpPr>
              <a:stCxn id="115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172"/>
          <p:cNvSpPr txBox="1">
            <a:spLocks noChangeArrowheads="1"/>
          </p:cNvSpPr>
          <p:nvPr/>
        </p:nvSpPr>
        <p:spPr bwMode="auto">
          <a:xfrm>
            <a:off x="179512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 事件紧急程度：</a:t>
            </a:r>
            <a:r>
              <a:rPr lang="zh-CN" altLang="en-US" b="1" dirty="0" smtClean="0">
                <a:latin typeface="+mn-ea"/>
              </a:rPr>
              <a:t>由查找顺序决定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56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1980406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79388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 smtClean="0">
                <a:latin typeface="+mn-ea"/>
                <a:ea typeface="+mn-ea"/>
              </a:rPr>
              <a:t>恢复断点及程序状态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79512" y="4655458"/>
            <a:ext cx="8785225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u="sng" dirty="0" smtClean="0">
                <a:latin typeface="+mn-ea"/>
                <a:ea typeface="+mn-ea"/>
              </a:rPr>
              <a:t>处理程序中</a:t>
            </a:r>
            <a:r>
              <a:rPr lang="zh-CN" altLang="en-US" b="1" dirty="0" smtClean="0">
                <a:latin typeface="+mn-ea"/>
                <a:ea typeface="+mn-ea"/>
              </a:rPr>
              <a:t>用</a:t>
            </a:r>
            <a:r>
              <a:rPr lang="zh-CN" altLang="en-US" b="1" u="sng" dirty="0" smtClean="0">
                <a:latin typeface="+mn-ea"/>
                <a:ea typeface="+mn-ea"/>
              </a:rPr>
              <a:t>专用指令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2000" b="1" dirty="0" smtClean="0">
                <a:latin typeface="+mn-ea"/>
                <a:ea typeface="+mn-ea"/>
              </a:rPr>
              <a:t>                          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→指令功能为 </a:t>
            </a:r>
            <a:r>
              <a:rPr lang="en-US" altLang="zh-CN" sz="2000" b="1" dirty="0" smtClean="0">
                <a:latin typeface="+mn-ea"/>
                <a:ea typeface="+mn-ea"/>
              </a:rPr>
              <a:t>PC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en-US" altLang="zh-CN" sz="2000" b="1" dirty="0" smtClean="0">
                <a:latin typeface="+mn-ea"/>
                <a:ea typeface="+mn-ea"/>
              </a:rPr>
              <a:t>PSR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后援寄存器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marL="1524000" indent="-1524000" algn="l"/>
            <a:r>
              <a:rPr lang="en-US" altLang="zh-CN" sz="2000" b="1" dirty="0" smtClean="0">
                <a:latin typeface="+mn-ea"/>
              </a:rPr>
              <a:t>           (</a:t>
            </a:r>
            <a:r>
              <a:rPr lang="zh-CN" altLang="en-US" sz="2000" b="1" dirty="0">
                <a:latin typeface="+mn-ea"/>
              </a:rPr>
              <a:t>硬件不知何时返回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53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每个事件有一个处理程序，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 各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地址保存在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IVT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IVT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由</a:t>
            </a:r>
            <a:r>
              <a:rPr lang="en-US" altLang="zh-CN" b="1" dirty="0" smtClean="0">
                <a:latin typeface="宋体" panose="02010600030101010101" pitchFamily="2" charset="-122"/>
              </a:rPr>
              <a:t>OS</a:t>
            </a:r>
            <a:r>
              <a:rPr lang="zh-CN" altLang="en-US" b="1" dirty="0" smtClean="0">
                <a:latin typeface="宋体" panose="02010600030101010101" pitchFamily="2" charset="-122"/>
              </a:rPr>
              <a:t>管理，放</a:t>
            </a:r>
            <a:r>
              <a:rPr lang="zh-CN" altLang="en-US" b="1" dirty="0">
                <a:latin typeface="宋体" panose="02010600030101010101" pitchFamily="2" charset="-122"/>
              </a:rPr>
              <a:t>在主存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(CPU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中用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REG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保存首址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实现：</a:t>
            </a:r>
            <a:r>
              <a:rPr lang="zh-CN" altLang="en-US" b="1" dirty="0" smtClean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</a:t>
            </a:r>
            <a:endParaRPr lang="en-US" altLang="zh-CN" b="1" dirty="0" smtClean="0">
              <a:latin typeface="+mn-ea"/>
            </a:endParaRPr>
          </a:p>
        </p:txBody>
      </p:sp>
      <p:grpSp>
        <p:nvGrpSpPr>
          <p:cNvPr id="54" name="Group 188"/>
          <p:cNvGrpSpPr/>
          <p:nvPr/>
        </p:nvGrpSpPr>
        <p:grpSpPr bwMode="auto">
          <a:xfrm>
            <a:off x="6947346" y="1700808"/>
            <a:ext cx="2089150" cy="1943100"/>
            <a:chOff x="4332" y="1480"/>
            <a:chExt cx="1316" cy="1224"/>
          </a:xfrm>
        </p:grpSpPr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5375" y="2069"/>
              <a:ext cx="273" cy="13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56" name="Rectangle 122"/>
            <p:cNvSpPr>
              <a:spLocks noChangeArrowheads="1"/>
            </p:cNvSpPr>
            <p:nvPr/>
          </p:nvSpPr>
          <p:spPr bwMode="auto">
            <a:xfrm>
              <a:off x="4332" y="1661"/>
              <a:ext cx="952" cy="9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156"/>
            <p:cNvSpPr>
              <a:spLocks noChangeArrowheads="1"/>
            </p:cNvSpPr>
            <p:nvPr/>
          </p:nvSpPr>
          <p:spPr bwMode="auto">
            <a:xfrm>
              <a:off x="4332" y="1842"/>
              <a:ext cx="952" cy="636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57"/>
            <p:cNvSpPr>
              <a:spLocks noChangeShapeType="1"/>
            </p:cNvSpPr>
            <p:nvPr/>
          </p:nvSpPr>
          <p:spPr bwMode="auto">
            <a:xfrm>
              <a:off x="4332" y="1661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332" y="1842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59"/>
            <p:cNvSpPr txBox="1">
              <a:spLocks noChangeArrowheads="1"/>
            </p:cNvSpPr>
            <p:nvPr/>
          </p:nvSpPr>
          <p:spPr bwMode="auto">
            <a:xfrm>
              <a:off x="4694" y="1661"/>
              <a:ext cx="363" cy="2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39" y="1978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2" name="Text Box 161"/>
            <p:cNvSpPr txBox="1">
              <a:spLocks noChangeArrowheads="1"/>
            </p:cNvSpPr>
            <p:nvPr/>
          </p:nvSpPr>
          <p:spPr bwMode="auto">
            <a:xfrm>
              <a:off x="4422" y="2160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63" name="Line 163"/>
            <p:cNvSpPr>
              <a:spLocks noChangeShapeType="1"/>
            </p:cNvSpPr>
            <p:nvPr/>
          </p:nvSpPr>
          <p:spPr bwMode="auto">
            <a:xfrm>
              <a:off x="4332" y="197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4"/>
            <p:cNvSpPr>
              <a:spLocks noChangeShapeType="1"/>
            </p:cNvSpPr>
            <p:nvPr/>
          </p:nvSpPr>
          <p:spPr bwMode="auto">
            <a:xfrm>
              <a:off x="4332" y="2160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65"/>
            <p:cNvSpPr txBox="1">
              <a:spLocks noChangeArrowheads="1"/>
            </p:cNvSpPr>
            <p:nvPr/>
          </p:nvSpPr>
          <p:spPr bwMode="auto">
            <a:xfrm>
              <a:off x="4740" y="2296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66" name="Line 166"/>
            <p:cNvSpPr>
              <a:spLocks noChangeShapeType="1"/>
            </p:cNvSpPr>
            <p:nvPr/>
          </p:nvSpPr>
          <p:spPr bwMode="auto">
            <a:xfrm>
              <a:off x="4332" y="2296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67"/>
            <p:cNvSpPr txBox="1">
              <a:spLocks noChangeArrowheads="1"/>
            </p:cNvSpPr>
            <p:nvPr/>
          </p:nvSpPr>
          <p:spPr bwMode="auto">
            <a:xfrm>
              <a:off x="4694" y="1480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68" name="Line 168"/>
            <p:cNvSpPr>
              <a:spLocks noChangeShapeType="1"/>
            </p:cNvSpPr>
            <p:nvPr/>
          </p:nvSpPr>
          <p:spPr bwMode="auto">
            <a:xfrm>
              <a:off x="4332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69"/>
            <p:cNvSpPr>
              <a:spLocks noChangeShapeType="1"/>
            </p:cNvSpPr>
            <p:nvPr/>
          </p:nvSpPr>
          <p:spPr bwMode="auto">
            <a:xfrm>
              <a:off x="5284" y="1525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70"/>
            <p:cNvSpPr>
              <a:spLocks noChangeShapeType="1"/>
            </p:cNvSpPr>
            <p:nvPr/>
          </p:nvSpPr>
          <p:spPr bwMode="auto">
            <a:xfrm>
              <a:off x="4332" y="2478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71"/>
            <p:cNvSpPr txBox="1">
              <a:spLocks noChangeArrowheads="1"/>
            </p:cNvSpPr>
            <p:nvPr/>
          </p:nvSpPr>
          <p:spPr bwMode="auto">
            <a:xfrm>
              <a:off x="4740" y="2477"/>
              <a:ext cx="273" cy="18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72" name="Line 172"/>
            <p:cNvSpPr>
              <a:spLocks noChangeShapeType="1"/>
            </p:cNvSpPr>
            <p:nvPr/>
          </p:nvSpPr>
          <p:spPr bwMode="auto">
            <a:xfrm>
              <a:off x="4332" y="2659"/>
              <a:ext cx="9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173"/>
            <p:cNvSpPr/>
            <p:nvPr/>
          </p:nvSpPr>
          <p:spPr bwMode="auto">
            <a:xfrm>
              <a:off x="5284" y="1842"/>
              <a:ext cx="91" cy="636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187"/>
            <p:cNvSpPr txBox="1">
              <a:spLocks noChangeArrowheads="1"/>
            </p:cNvSpPr>
            <p:nvPr/>
          </p:nvSpPr>
          <p:spPr bwMode="auto">
            <a:xfrm>
              <a:off x="4422" y="1842"/>
              <a:ext cx="862" cy="136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</p:grpSp>
      <p:sp>
        <p:nvSpPr>
          <p:cNvPr id="78" name="Text Box 172"/>
          <p:cNvSpPr txBox="1">
            <a:spLocks noChangeArrowheads="1"/>
          </p:cNvSpPr>
          <p:nvPr/>
        </p:nvSpPr>
        <p:spPr bwMode="auto">
          <a:xfrm>
            <a:off x="179512" y="2204864"/>
            <a:ext cx="8785225" cy="15527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 判优逻辑：</a:t>
            </a:r>
            <a:r>
              <a:rPr lang="zh-CN" altLang="en-US" b="1" dirty="0" smtClean="0">
                <a:latin typeface="+mn-ea"/>
              </a:rPr>
              <a:t>查找相关</a:t>
            </a:r>
            <a:r>
              <a:rPr lang="en-US" altLang="zh-CN" b="1" dirty="0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选择</a:t>
            </a:r>
            <a:r>
              <a:rPr lang="zh-CN" altLang="en-US" b="1" dirty="0" smtClean="0">
                <a:latin typeface="+mn-ea"/>
              </a:rPr>
              <a:t>事件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b="1" i="1" dirty="0" err="1" smtClean="0">
                <a:latin typeface="+mn-lt"/>
              </a:rPr>
              <a:t>i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 smtClean="0">
                <a:latin typeface="+mn-ea"/>
              </a:rPr>
              <a:t>                        (</a:t>
            </a:r>
            <a:r>
              <a:rPr lang="zh-CN" altLang="en-US" sz="1800" b="1" dirty="0" smtClean="0">
                <a:latin typeface="+mn-ea"/>
              </a:rPr>
              <a:t>异常类型</a:t>
            </a:r>
            <a:r>
              <a:rPr lang="en-US" altLang="zh-CN" sz="1800" b="1" dirty="0" smtClean="0">
                <a:latin typeface="+mn-ea"/>
              </a:rPr>
              <a:t>REG</a:t>
            </a:r>
            <a:r>
              <a:rPr lang="zh-CN" altLang="en-US" sz="1800" b="1" dirty="0" smtClean="0">
                <a:latin typeface="+mn-ea"/>
              </a:rPr>
              <a:t>、中断源的状态</a:t>
            </a:r>
            <a:r>
              <a:rPr lang="en-US" altLang="zh-CN" sz="1800" b="1" dirty="0" smtClean="0">
                <a:latin typeface="+mn-ea"/>
              </a:rPr>
              <a:t>REG)</a:t>
            </a: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查表逻辑：</a:t>
            </a:r>
            <a:r>
              <a:rPr lang="zh-CN" altLang="en-US" b="1" dirty="0">
                <a:latin typeface="+mn-ea"/>
              </a:rPr>
              <a:t>形成表项地址、访</a:t>
            </a:r>
            <a:r>
              <a:rPr lang="zh-CN" altLang="en-US" b="1" dirty="0" smtClean="0">
                <a:latin typeface="+mn-ea"/>
              </a:rPr>
              <a:t>存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 smtClean="0">
                <a:latin typeface="+mn-ea"/>
              </a:rPr>
              <a:t>                         (</a:t>
            </a:r>
            <a:r>
              <a:rPr lang="zh-CN" altLang="en-US" sz="1800" b="1" dirty="0" smtClean="0">
                <a:latin typeface="+mn-ea"/>
              </a:rPr>
              <a:t>首地址＋</a:t>
            </a:r>
            <a:r>
              <a:rPr lang="en-US" altLang="zh-CN" sz="1800" b="1" i="1" dirty="0" err="1" smtClean="0">
                <a:latin typeface="+mn-lt"/>
              </a:rPr>
              <a:t>i</a:t>
            </a:r>
            <a:r>
              <a:rPr lang="en-US" altLang="zh-CN" sz="1800" b="1" dirty="0" smtClean="0">
                <a:latin typeface="+mn-ea"/>
              </a:rPr>
              <a:t>×</a:t>
            </a:r>
            <a:r>
              <a:rPr lang="zh-CN" altLang="en-US" sz="1800" b="1" dirty="0" smtClean="0">
                <a:latin typeface="+mn-ea"/>
              </a:rPr>
              <a:t>表项长度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" name="Group 76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81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339752" y="5157192"/>
            <a:ext cx="288032" cy="3600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7056164" y="1723129"/>
            <a:ext cx="232538" cy="2057526"/>
            <a:chOff x="7056164" y="1748431"/>
            <a:chExt cx="232538" cy="2057526"/>
          </a:xfrm>
        </p:grpSpPr>
        <p:sp>
          <p:nvSpPr>
            <p:cNvPr id="52" name="椭圆 51"/>
            <p:cNvSpPr/>
            <p:nvPr/>
          </p:nvSpPr>
          <p:spPr bwMode="auto">
            <a:xfrm>
              <a:off x="7056164" y="3173965"/>
              <a:ext cx="144016" cy="63199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箭头连接符 52"/>
            <p:cNvCxnSpPr>
              <a:stCxn id="52" idx="0"/>
            </p:cNvCxnSpPr>
            <p:nvPr/>
          </p:nvCxnSpPr>
          <p:spPr bwMode="auto">
            <a:xfrm flipV="1">
              <a:off x="7128172" y="1748431"/>
              <a:ext cx="160530" cy="142553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 smtClean="0">
                <a:latin typeface="+mn-ea"/>
                <a:ea typeface="+mn-ea"/>
              </a:rPr>
              <a:t>实现异常及中断事件的检测</a:t>
            </a:r>
            <a:r>
              <a:rPr lang="zh-CN" altLang="en-US" b="1" dirty="0">
                <a:latin typeface="+mn-ea"/>
                <a:ea typeface="+mn-ea"/>
              </a:rPr>
              <a:t>及响应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512" y="1232610"/>
            <a:ext cx="8785225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*组成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检测</a:t>
            </a:r>
            <a:r>
              <a:rPr lang="zh-CN" altLang="en-US" b="1" dirty="0">
                <a:latin typeface="+mn-ea"/>
                <a:ea typeface="+mn-ea"/>
              </a:rPr>
              <a:t>逻辑，后援</a:t>
            </a:r>
            <a:r>
              <a:rPr lang="zh-CN" altLang="en-US" b="1" dirty="0" smtClean="0">
                <a:latin typeface="+mn-ea"/>
                <a:ea typeface="+mn-ea"/>
              </a:rPr>
              <a:t>寄存器、判优逻辑</a:t>
            </a:r>
            <a:r>
              <a:rPr lang="zh-CN" altLang="en-US" b="1" dirty="0">
                <a:latin typeface="+mn-ea"/>
              </a:rPr>
              <a:t>、查表逻辑</a:t>
            </a:r>
            <a:r>
              <a:rPr lang="zh-CN" altLang="en-US" b="1" dirty="0" smtClean="0">
                <a:latin typeface="+mn-ea"/>
                <a:ea typeface="+mn-ea"/>
              </a:rPr>
              <a:t>等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0" name="Text Box 82"/>
          <p:cNvSpPr txBox="1">
            <a:spLocks noChangeArrowheads="1"/>
          </p:cNvSpPr>
          <p:nvPr/>
        </p:nvSpPr>
        <p:spPr bwMode="auto">
          <a:xfrm>
            <a:off x="179512" y="4221088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检测逻辑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分类检测，以实现</a:t>
            </a:r>
            <a:r>
              <a:rPr lang="zh-CN" altLang="en-US" b="1" u="sng" dirty="0" smtClean="0">
                <a:latin typeface="+mn-ea"/>
                <a:ea typeface="+mn-ea"/>
              </a:rPr>
              <a:t>检测时机</a:t>
            </a:r>
            <a:r>
              <a:rPr lang="zh-CN" altLang="en-US" b="1" dirty="0" smtClean="0">
                <a:latin typeface="+mn-ea"/>
                <a:ea typeface="+mn-ea"/>
              </a:rPr>
              <a:t>及</a:t>
            </a:r>
            <a:r>
              <a:rPr lang="zh-CN" altLang="en-US" b="1" u="sng" dirty="0" smtClean="0">
                <a:latin typeface="+mn-ea"/>
                <a:ea typeface="+mn-ea"/>
              </a:rPr>
              <a:t>响应方法</a:t>
            </a:r>
            <a:r>
              <a:rPr lang="zh-CN" altLang="en-US" b="1" dirty="0" smtClean="0">
                <a:latin typeface="+mn-ea"/>
                <a:ea typeface="+mn-ea"/>
              </a:rPr>
              <a:t>控制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59" name="Group 76"/>
          <p:cNvGrpSpPr>
            <a:grpSpLocks/>
          </p:cNvGrpSpPr>
          <p:nvPr/>
        </p:nvGrpSpPr>
        <p:grpSpPr bwMode="auto">
          <a:xfrm>
            <a:off x="3995936" y="6453336"/>
            <a:ext cx="360363" cy="287337"/>
            <a:chOff x="1133" y="4020"/>
            <a:chExt cx="227" cy="181"/>
          </a:xfrm>
        </p:grpSpPr>
        <p:sp>
          <p:nvSpPr>
            <p:cNvPr id="60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87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79512" y="4681711"/>
            <a:ext cx="8785225" cy="1015663"/>
            <a:chOff x="179512" y="5170729"/>
            <a:chExt cx="8785225" cy="1015663"/>
          </a:xfrm>
        </p:grpSpPr>
        <p:sp>
          <p:nvSpPr>
            <p:cNvPr id="51" name="Text Box 82"/>
            <p:cNvSpPr txBox="1">
              <a:spLocks noChangeArrowheads="1"/>
            </p:cNvSpPr>
            <p:nvPr/>
          </p:nvSpPr>
          <p:spPr bwMode="auto">
            <a:xfrm>
              <a:off x="179512" y="5170729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判优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逻辑</a:t>
              </a:r>
              <a:r>
                <a:rPr lang="en-US" altLang="zh-CN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—</a:t>
              </a:r>
              <a:r>
                <a:rPr lang="zh-CN" altLang="en-US" b="1" dirty="0" smtClean="0">
                  <a:latin typeface="+mn-ea"/>
                  <a:ea typeface="+mn-ea"/>
                </a:rPr>
                <a:t>统一判优、分类获取事件</a:t>
              </a:r>
              <a:r>
                <a:rPr lang="zh-CN" altLang="en-US" b="1" dirty="0">
                  <a:latin typeface="+mn-ea"/>
                  <a:ea typeface="+mn-ea"/>
                </a:rPr>
                <a:t>类</a:t>
              </a:r>
              <a:r>
                <a:rPr lang="zh-CN" altLang="en-US" b="1" dirty="0" smtClean="0">
                  <a:latin typeface="+mn-ea"/>
                  <a:ea typeface="+mn-ea"/>
                </a:rPr>
                <a:t>型号，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25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b="1" dirty="0" smtClean="0">
                  <a:latin typeface="+mn-ea"/>
                  <a:ea typeface="+mn-ea"/>
                </a:rPr>
                <a:t>               </a:t>
              </a:r>
              <a:r>
                <a:rPr lang="zh-CN" altLang="en-US" b="1" dirty="0" smtClean="0">
                  <a:latin typeface="+mn-ea"/>
                  <a:ea typeface="+mn-ea"/>
                </a:rPr>
                <a:t>中断类型号获取需进行外部操作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latin typeface="+mn-ea"/>
                  <a:ea typeface="+mn-ea"/>
                </a:rPr>
                <a:t>由</a:t>
              </a:r>
              <a:r>
                <a:rPr lang="en-US" altLang="zh-CN" sz="2000" b="1" dirty="0" smtClean="0">
                  <a:latin typeface="+mn-ea"/>
                  <a:ea typeface="+mn-ea"/>
                </a:rPr>
                <a:t>INTA</a:t>
              </a:r>
              <a:r>
                <a:rPr lang="zh-CN" altLang="en-US" sz="2000" b="1" dirty="0" smtClean="0">
                  <a:latin typeface="+mn-ea"/>
                  <a:ea typeface="+mn-ea"/>
                </a:rPr>
                <a:t>控制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sz="2800" b="1" dirty="0" smtClean="0">
                <a:latin typeface="+mn-ea"/>
                <a:ea typeface="+mn-ea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7452320" y="5786214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7" name="组合 66"/>
          <p:cNvGrpSpPr/>
          <p:nvPr/>
        </p:nvGrpSpPr>
        <p:grpSpPr>
          <a:xfrm>
            <a:off x="467544" y="1772817"/>
            <a:ext cx="8352928" cy="2376264"/>
            <a:chOff x="467544" y="2204865"/>
            <a:chExt cx="8352928" cy="2376264"/>
          </a:xfrm>
        </p:grpSpPr>
        <p:sp>
          <p:nvSpPr>
            <p:cNvPr id="6" name="Text Box 211"/>
            <p:cNvSpPr txBox="1">
              <a:spLocks noChangeArrowheads="1"/>
            </p:cNvSpPr>
            <p:nvPr/>
          </p:nvSpPr>
          <p:spPr bwMode="auto">
            <a:xfrm>
              <a:off x="1259633" y="2204865"/>
              <a:ext cx="5760640" cy="2376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" name="Text Box 211"/>
            <p:cNvSpPr txBox="1">
              <a:spLocks noChangeArrowheads="1"/>
            </p:cNvSpPr>
            <p:nvPr/>
          </p:nvSpPr>
          <p:spPr bwMode="auto">
            <a:xfrm>
              <a:off x="2468652" y="3086961"/>
              <a:ext cx="4407603" cy="1422160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" name="Text Box 111"/>
            <p:cNvSpPr txBox="1">
              <a:spLocks noChangeArrowheads="1"/>
            </p:cNvSpPr>
            <p:nvPr/>
          </p:nvSpPr>
          <p:spPr bwMode="auto">
            <a:xfrm>
              <a:off x="1907704" y="3222868"/>
              <a:ext cx="560949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  <a:endParaRPr lang="en-US" altLang="zh-CN" sz="1600" b="1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" name="Text Box 211"/>
            <p:cNvSpPr txBox="1">
              <a:spLocks noChangeArrowheads="1"/>
            </p:cNvSpPr>
            <p:nvPr/>
          </p:nvSpPr>
          <p:spPr bwMode="auto">
            <a:xfrm>
              <a:off x="3779912" y="3284984"/>
              <a:ext cx="359568" cy="100811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0" name="Text Box 213"/>
            <p:cNvSpPr txBox="1">
              <a:spLocks noChangeArrowheads="1"/>
            </p:cNvSpPr>
            <p:nvPr/>
          </p:nvSpPr>
          <p:spPr bwMode="auto">
            <a:xfrm>
              <a:off x="2534156" y="3284984"/>
              <a:ext cx="1081087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11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36672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2" name="Text Box 218"/>
            <p:cNvSpPr txBox="1">
              <a:spLocks noChangeArrowheads="1"/>
            </p:cNvSpPr>
            <p:nvPr/>
          </p:nvSpPr>
          <p:spPr bwMode="auto">
            <a:xfrm>
              <a:off x="4283423" y="4015511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事件类型号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3" name="Text Box 213"/>
            <p:cNvSpPr txBox="1">
              <a:spLocks noChangeArrowheads="1"/>
            </p:cNvSpPr>
            <p:nvPr/>
          </p:nvSpPr>
          <p:spPr bwMode="auto">
            <a:xfrm>
              <a:off x="5508104" y="3274698"/>
              <a:ext cx="12961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后援寄存器堆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213"/>
            <p:cNvSpPr txBox="1">
              <a:spLocks noChangeArrowheads="1"/>
            </p:cNvSpPr>
            <p:nvPr/>
          </p:nvSpPr>
          <p:spPr bwMode="auto">
            <a:xfrm>
              <a:off x="4283968" y="3274698"/>
              <a:ext cx="1080244" cy="5863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异常类型寄存器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112"/>
            <p:cNvSpPr txBox="1">
              <a:spLocks noChangeArrowheads="1"/>
            </p:cNvSpPr>
            <p:nvPr/>
          </p:nvSpPr>
          <p:spPr bwMode="auto">
            <a:xfrm>
              <a:off x="1475656" y="2675052"/>
              <a:ext cx="360040" cy="85895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>
              <a:stCxn id="10" idx="1"/>
            </p:cNvCxnSpPr>
            <p:nvPr/>
          </p:nvCxnSpPr>
          <p:spPr bwMode="auto">
            <a:xfrm flipH="1">
              <a:off x="1835696" y="3465004"/>
              <a:ext cx="6984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835696" y="292494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260"/>
            <p:cNvSpPr txBox="1">
              <a:spLocks noChangeArrowheads="1"/>
            </p:cNvSpPr>
            <p:nvPr/>
          </p:nvSpPr>
          <p:spPr bwMode="auto">
            <a:xfrm>
              <a:off x="1475656" y="2276873"/>
              <a:ext cx="360039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>
              <a:off x="1825593" y="2348880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H="1">
              <a:off x="1825592" y="2564904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1331640" y="3789040"/>
              <a:ext cx="24482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971600" y="40050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971600" y="4221088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2771800" y="364502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3059832" y="3645026"/>
              <a:ext cx="0" cy="3600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419872" y="3645026"/>
              <a:ext cx="0" cy="5760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91"/>
            <p:cNvCxnSpPr>
              <a:stCxn id="18" idx="1"/>
            </p:cNvCxnSpPr>
            <p:nvPr/>
          </p:nvCxnSpPr>
          <p:spPr bwMode="auto">
            <a:xfrm rot="10800000" flipV="1">
              <a:off x="1331640" y="2456892"/>
              <a:ext cx="144016" cy="133214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1835696" y="270892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211"/>
            <p:cNvSpPr txBox="1">
              <a:spLocks noChangeArrowheads="1"/>
            </p:cNvSpPr>
            <p:nvPr/>
          </p:nvSpPr>
          <p:spPr bwMode="auto">
            <a:xfrm>
              <a:off x="2195736" y="2276872"/>
              <a:ext cx="4680519" cy="72007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数据通路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0" name="直接箭头连接符 117"/>
            <p:cNvCxnSpPr/>
            <p:nvPr/>
          </p:nvCxnSpPr>
          <p:spPr bwMode="auto">
            <a:xfrm rot="10800000" flipV="1">
              <a:off x="971600" y="4293095"/>
              <a:ext cx="2916089" cy="144018"/>
            </a:xfrm>
            <a:prstGeom prst="bentConnector3">
              <a:avLst>
                <a:gd name="adj1" fmla="val -171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124"/>
            <p:cNvCxnSpPr/>
            <p:nvPr/>
          </p:nvCxnSpPr>
          <p:spPr bwMode="auto">
            <a:xfrm rot="10800000">
              <a:off x="4067946" y="4293098"/>
              <a:ext cx="3240358" cy="144016"/>
            </a:xfrm>
            <a:prstGeom prst="bentConnector3">
              <a:avLst>
                <a:gd name="adj1" fmla="val 100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217"/>
            <p:cNvSpPr txBox="1">
              <a:spLocks noChangeArrowheads="1"/>
            </p:cNvSpPr>
            <p:nvPr/>
          </p:nvSpPr>
          <p:spPr bwMode="auto">
            <a:xfrm rot="16200000">
              <a:off x="1925545" y="2726761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3" name="Text Box 213"/>
            <p:cNvSpPr txBox="1">
              <a:spLocks noChangeArrowheads="1"/>
            </p:cNvSpPr>
            <p:nvPr/>
          </p:nvSpPr>
          <p:spPr bwMode="auto">
            <a:xfrm>
              <a:off x="5688124" y="2492897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6228184" y="2780928"/>
              <a:ext cx="0" cy="4937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84168" y="2780928"/>
              <a:ext cx="0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5868144" y="2894463"/>
              <a:ext cx="2160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>
              <a:endCxn id="33" idx="3"/>
            </p:cNvCxnSpPr>
            <p:nvPr/>
          </p:nvCxnSpPr>
          <p:spPr bwMode="auto">
            <a:xfrm flipH="1">
              <a:off x="6624228" y="2636913"/>
              <a:ext cx="3238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连接符 142"/>
            <p:cNvCxnSpPr/>
            <p:nvPr/>
          </p:nvCxnSpPr>
          <p:spPr bwMode="auto">
            <a:xfrm rot="16200000" flipH="1">
              <a:off x="6564895" y="3020057"/>
              <a:ext cx="1126554" cy="360263"/>
            </a:xfrm>
            <a:prstGeom prst="bentConnector3">
              <a:avLst>
                <a:gd name="adj1" fmla="val 10050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213"/>
            <p:cNvSpPr txBox="1">
              <a:spLocks noChangeArrowheads="1"/>
            </p:cNvSpPr>
            <p:nvPr/>
          </p:nvSpPr>
          <p:spPr bwMode="auto">
            <a:xfrm>
              <a:off x="7308304" y="3562730"/>
              <a:ext cx="1512168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0" name="Text Box 213"/>
            <p:cNvSpPr txBox="1">
              <a:spLocks noChangeArrowheads="1"/>
            </p:cNvSpPr>
            <p:nvPr/>
          </p:nvSpPr>
          <p:spPr bwMode="auto">
            <a:xfrm>
              <a:off x="7308304" y="4221088"/>
              <a:ext cx="151216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中断源的端口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V="1">
              <a:off x="4139952" y="4005064"/>
              <a:ext cx="3168352" cy="2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4932040" y="2899227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8024" y="2899226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111"/>
            <p:cNvSpPr txBox="1">
              <a:spLocks noChangeArrowheads="1"/>
            </p:cNvSpPr>
            <p:nvPr/>
          </p:nvSpPr>
          <p:spPr bwMode="auto">
            <a:xfrm>
              <a:off x="572656" y="3901998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467544" y="41174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1"/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534472" y="4365104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124"/>
            <p:cNvCxnSpPr>
              <a:endCxn id="9" idx="0"/>
            </p:cNvCxnSpPr>
            <p:nvPr/>
          </p:nvCxnSpPr>
          <p:spPr bwMode="auto">
            <a:xfrm rot="10800000" flipV="1">
              <a:off x="3959697" y="3138840"/>
              <a:ext cx="576299" cy="14614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124"/>
            <p:cNvCxnSpPr/>
            <p:nvPr/>
          </p:nvCxnSpPr>
          <p:spPr bwMode="auto">
            <a:xfrm flipV="1">
              <a:off x="4535995" y="3138840"/>
              <a:ext cx="1" cy="1358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6" name="Text Box 111"/>
            <p:cNvSpPr txBox="1">
              <a:spLocks noChangeArrowheads="1"/>
            </p:cNvSpPr>
            <p:nvPr/>
          </p:nvSpPr>
          <p:spPr bwMode="auto">
            <a:xfrm>
              <a:off x="5436096" y="2780929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68" name="线形标注 2 67"/>
          <p:cNvSpPr/>
          <p:nvPr/>
        </p:nvSpPr>
        <p:spPr bwMode="auto">
          <a:xfrm>
            <a:off x="7596336" y="2168287"/>
            <a:ext cx="1296144" cy="316224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9970"/>
              <a:gd name="adj5" fmla="val 129961"/>
              <a:gd name="adj6" fmla="val -103806"/>
            </a:avLst>
          </a:prstGeom>
          <a:solidFill>
            <a:srgbClr val="CCFFFF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事件返回时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3779912" y="3852664"/>
            <a:ext cx="396206" cy="350148"/>
          </a:xfrm>
          <a:prstGeom prst="ellipse">
            <a:avLst/>
          </a:prstGeom>
          <a:noFill/>
          <a:ln w="19050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Text Box 82"/>
          <p:cNvSpPr txBox="1">
            <a:spLocks noChangeArrowheads="1"/>
          </p:cNvSpPr>
          <p:nvPr/>
        </p:nvSpPr>
        <p:spPr bwMode="auto">
          <a:xfrm>
            <a:off x="179512" y="5586625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其他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响应结束前撤销事件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清除相应</a:t>
            </a:r>
            <a:r>
              <a:rPr lang="en-US" altLang="zh-CN" sz="2000" b="1" dirty="0" smtClean="0">
                <a:latin typeface="+mn-ea"/>
              </a:rPr>
              <a:t>REG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444208" y="764704"/>
            <a:ext cx="2376263" cy="576064"/>
            <a:chOff x="6444208" y="764704"/>
            <a:chExt cx="2376263" cy="576064"/>
          </a:xfrm>
        </p:grpSpPr>
        <p:sp>
          <p:nvSpPr>
            <p:cNvPr id="72" name="Text Box 168"/>
            <p:cNvSpPr txBox="1">
              <a:spLocks noChangeArrowheads="1"/>
            </p:cNvSpPr>
            <p:nvPr/>
          </p:nvSpPr>
          <p:spPr bwMode="auto">
            <a:xfrm>
              <a:off x="7001992" y="764704"/>
              <a:ext cx="1818479" cy="32394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+mn-ea"/>
                </a:rPr>
                <a:t>向量方式</a:t>
              </a:r>
              <a:r>
                <a:rPr lang="zh-CN" altLang="en-US" sz="1800" b="1" dirty="0" smtClean="0">
                  <a:latin typeface="+mn-ea"/>
                </a:rPr>
                <a:t>才需要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 flipH="1">
              <a:off x="6444208" y="1088645"/>
              <a:ext cx="91495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H="1">
              <a:off x="7218238" y="1088645"/>
              <a:ext cx="140928" cy="2521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/>
      <p:bldP spid="68" grpId="0" animBg="1"/>
      <p:bldP spid="69" grpId="0" animBg="1"/>
      <p:bldP spid="69" grpId="1" animBg="1"/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§6.7  </a:t>
            </a:r>
            <a:r>
              <a:rPr lang="zh-CN" altLang="en-US" sz="3600" b="1" dirty="0" smtClean="0">
                <a:latin typeface="宋体" pitchFamily="2" charset="-122"/>
              </a:rPr>
              <a:t>指令流水线技术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1586448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指令流水线概述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8" y="21775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过程的部件使用分析：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10223" name="AutoShape 3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99426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 smtClean="0">
                <a:latin typeface="宋体" pitchFamily="2" charset="-122"/>
              </a:rPr>
              <a:t>包括同时性、并发性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2753633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指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操作数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(OF)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执行操作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</a:t>
              </a:r>
              <a:r>
                <a:rPr kumimoji="0" lang="zh-CN" altLang="en-US" sz="1800" b="1" dirty="0" smtClean="0">
                  <a:latin typeface="宋体" pitchFamily="2" charset="-122"/>
                </a:rPr>
                <a:t>结果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(WB)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使用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ALU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>
                  <a:latin typeface="宋体" pitchFamily="2" charset="-122"/>
                </a:rPr>
                <a:t>PSW</a:t>
              </a: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r>
                <a:rPr kumimoji="0" lang="zh-CN" altLang="en-US" sz="1800" b="1" dirty="0" smtClean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译码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(ID)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ID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PSW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79388" y="4049777"/>
            <a:ext cx="8857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 smtClean="0">
                <a:latin typeface="宋体" pitchFamily="2" charset="-122"/>
              </a:rPr>
              <a:t>重复使用</a:t>
            </a:r>
            <a:r>
              <a:rPr lang="en-US" altLang="zh-CN" sz="2000" b="1" dirty="0" smtClean="0">
                <a:latin typeface="宋体" pitchFamily="2" charset="-122"/>
              </a:rPr>
              <a:t>(ALU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MEM)</a:t>
            </a:r>
            <a:r>
              <a:rPr lang="zh-CN" altLang="en-US" b="1" dirty="0">
                <a:latin typeface="宋体" pitchFamily="2" charset="-122"/>
              </a:rPr>
              <a:t>，重复</a:t>
            </a:r>
            <a:r>
              <a:rPr lang="zh-CN" altLang="en-US" b="1" dirty="0" smtClean="0">
                <a:latin typeface="宋体" pitchFamily="2" charset="-122"/>
              </a:rPr>
              <a:t>使用的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频率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很低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←不冲突的操作除外</a:t>
            </a:r>
            <a:r>
              <a:rPr lang="en-US" altLang="zh-CN" sz="1800" b="1" dirty="0" smtClean="0">
                <a:latin typeface="宋体" pitchFamily="2" charset="-122"/>
              </a:rPr>
              <a:t>(GPRs/</a:t>
            </a:r>
            <a:r>
              <a:rPr lang="zh-CN" altLang="en-US" sz="1800" b="1" dirty="0" smtClean="0">
                <a:latin typeface="宋体" pitchFamily="2" charset="-122"/>
              </a:rPr>
              <a:t>读写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484186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执行性能的优化：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重叠</a:t>
            </a:r>
            <a:r>
              <a:rPr lang="zh-CN" altLang="en-US" b="1" dirty="0"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latin typeface="宋体" pitchFamily="2" charset="-122"/>
              </a:rPr>
              <a:t>，缩短指令周期的平均值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  (</a:t>
            </a:r>
            <a:r>
              <a:rPr lang="zh-CN" altLang="en-US" sz="2000" b="1" dirty="0" smtClean="0">
                <a:latin typeface="宋体" pitchFamily="2" charset="-122"/>
              </a:rPr>
              <a:t>如</a:t>
            </a:r>
            <a:r>
              <a:rPr lang="en-US" altLang="zh-CN" sz="2000" b="1" dirty="0" smtClean="0">
                <a:latin typeface="宋体" pitchFamily="2" charset="-122"/>
              </a:rPr>
              <a:t>IF+ID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OF+EX+WB)</a:t>
            </a:r>
            <a:endParaRPr lang="zh-CN" altLang="en-US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546972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32395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的概念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179388" y="79214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基本思想：</a:t>
            </a:r>
            <a:r>
              <a:rPr lang="zh-CN" altLang="en-US" b="1" spc="-50" dirty="0" smtClean="0">
                <a:latin typeface="宋体" pitchFamily="2" charset="-122"/>
              </a:rPr>
              <a:t>指令</a:t>
            </a:r>
            <a:r>
              <a:rPr lang="zh-CN" altLang="en-US" b="1" spc="-50" dirty="0">
                <a:latin typeface="宋体" pitchFamily="2" charset="-122"/>
              </a:rPr>
              <a:t>执行</a:t>
            </a:r>
            <a:r>
              <a:rPr lang="zh-CN" altLang="en-US" b="1" spc="-50" dirty="0" smtClean="0">
                <a:latin typeface="宋体" pitchFamily="2" charset="-122"/>
              </a:rPr>
              <a:t>过程分为多个阶段，  </a:t>
            </a:r>
            <a:r>
              <a:rPr lang="zh-CN" altLang="en-US" sz="2000" b="1" spc="-50" dirty="0" smtClean="0">
                <a:latin typeface="宋体" pitchFamily="2" charset="-122"/>
              </a:rPr>
              <a:t> </a:t>
            </a:r>
            <a:r>
              <a:rPr lang="zh-CN" altLang="en-US" sz="2000" b="1" spc="-50" baseline="-25000" dirty="0" smtClean="0">
                <a:latin typeface="宋体" pitchFamily="2" charset="-122"/>
              </a:rPr>
              <a:t>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同多周期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宋体" pitchFamily="2" charset="-122"/>
              </a:rPr>
              <a:t>              </a:t>
            </a:r>
            <a:r>
              <a:rPr lang="zh-CN" altLang="en-US" b="1" spc="-50" dirty="0" smtClean="0">
                <a:latin typeface="宋体" pitchFamily="2" charset="-122"/>
              </a:rPr>
              <a:t>每个阶段使用专门部件</a:t>
            </a:r>
            <a:r>
              <a:rPr lang="zh-CN" altLang="en-US" b="1" spc="-50" dirty="0">
                <a:latin typeface="宋体" pitchFamily="2" charset="-122"/>
              </a:rPr>
              <a:t>实现</a:t>
            </a:r>
            <a:r>
              <a:rPr lang="zh-CN" altLang="en-US" b="1" spc="-50" dirty="0" smtClean="0">
                <a:latin typeface="宋体" pitchFamily="2" charset="-122"/>
              </a:rPr>
              <a:t>，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段分离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 smtClean="0">
                <a:latin typeface="宋体" pitchFamily="2" charset="-122"/>
              </a:rPr>
              <a:t>              </a:t>
            </a:r>
            <a:r>
              <a:rPr lang="zh-CN" altLang="en-US" b="1" spc="-50" dirty="0" smtClean="0">
                <a:latin typeface="宋体" pitchFamily="2" charset="-122"/>
              </a:rPr>
              <a:t>每条指令可</a:t>
            </a:r>
            <a:r>
              <a:rPr lang="zh-CN" altLang="en-US" b="1" spc="-50" dirty="0">
                <a:latin typeface="宋体" pitchFamily="2" charset="-122"/>
              </a:rPr>
              <a:t>依次</a:t>
            </a:r>
            <a:r>
              <a:rPr lang="zh-CN" altLang="en-US" b="1" spc="-50" dirty="0" smtClean="0">
                <a:latin typeface="宋体" pitchFamily="2" charset="-122"/>
              </a:rPr>
              <a:t>通过各个阶段   </a:t>
            </a:r>
            <a:r>
              <a:rPr lang="zh-CN" altLang="en-US" sz="2000" b="1" spc="-50" dirty="0" smtClean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2000" b="1" spc="-50" dirty="0" smtClean="0">
                <a:latin typeface="宋体" pitchFamily="2" charset="-122"/>
              </a:rPr>
              <a:t>(</a:t>
            </a:r>
            <a:r>
              <a:rPr lang="zh-CN" altLang="en-US" sz="2000" b="1" spc="-50" dirty="0" smtClean="0">
                <a:latin typeface="宋体" pitchFamily="2" charset="-122"/>
              </a:rPr>
              <a:t>段并行</a:t>
            </a:r>
            <a:r>
              <a:rPr lang="en-US" altLang="zh-CN" sz="20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179388" y="2134161"/>
            <a:ext cx="896461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多个段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功能段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按序组成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                                     </a:t>
            </a:r>
            <a:r>
              <a:rPr lang="en-US" altLang="zh-CN" sz="1600" b="1" dirty="0" smtClean="0">
                <a:latin typeface="宋体" pitchFamily="2" charset="-122"/>
              </a:rPr>
              <a:t>  </a:t>
            </a:r>
            <a:r>
              <a:rPr lang="zh-CN" altLang="en-US" sz="1800" b="1" dirty="0" smtClean="0">
                <a:latin typeface="宋体" pitchFamily="2" charset="-122"/>
              </a:rPr>
              <a:t>←适于</a:t>
            </a:r>
            <a:r>
              <a:rPr lang="en-US" altLang="zh-CN" sz="1800" b="1" dirty="0" smtClean="0">
                <a:latin typeface="宋体" pitchFamily="2" charset="-122"/>
              </a:rPr>
              <a:t>CISC</a:t>
            </a:r>
          </a:p>
          <a:p>
            <a:pPr algn="l">
              <a:lnSpc>
                <a:spcPct val="125000"/>
              </a:lnSpc>
              <a:spcBef>
                <a:spcPts val="900"/>
              </a:spcBef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                                  ←适于</a:t>
            </a:r>
            <a:r>
              <a:rPr lang="en-US" altLang="zh-CN" sz="1800" b="1" dirty="0" smtClean="0">
                <a:latin typeface="宋体" pitchFamily="2" charset="-122"/>
              </a:rPr>
              <a:t>RISC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89" name="Group 55"/>
          <p:cNvGrpSpPr>
            <a:grpSpLocks/>
          </p:cNvGrpSpPr>
          <p:nvPr/>
        </p:nvGrpSpPr>
        <p:grpSpPr bwMode="auto">
          <a:xfrm>
            <a:off x="1115616" y="2674690"/>
            <a:ext cx="6551610" cy="360362"/>
            <a:chOff x="1158" y="1389"/>
            <a:chExt cx="4127" cy="227"/>
          </a:xfrm>
        </p:grpSpPr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2019" y="1390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91" name="Text Box 42"/>
            <p:cNvSpPr txBox="1">
              <a:spLocks noChangeArrowheads="1"/>
            </p:cNvSpPr>
            <p:nvPr/>
          </p:nvSpPr>
          <p:spPr bwMode="auto">
            <a:xfrm>
              <a:off x="1158" y="1389"/>
              <a:ext cx="680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92" name="Text Box 43"/>
            <p:cNvSpPr txBox="1">
              <a:spLocks noChangeArrowheads="1"/>
            </p:cNvSpPr>
            <p:nvPr/>
          </p:nvSpPr>
          <p:spPr bwMode="auto">
            <a:xfrm>
              <a:off x="3743" y="1389"/>
              <a:ext cx="681" cy="2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>
                  <a:latin typeface="宋体" pitchFamily="2" charset="-122"/>
                </a:rPr>
                <a:t>(EX)</a:t>
              </a:r>
            </a:p>
          </p:txBody>
        </p:sp>
        <p:sp>
          <p:nvSpPr>
            <p:cNvPr id="93" name="Text Box 44"/>
            <p:cNvSpPr txBox="1">
              <a:spLocks noChangeArrowheads="1"/>
            </p:cNvSpPr>
            <p:nvPr/>
          </p:nvSpPr>
          <p:spPr bwMode="auto">
            <a:xfrm>
              <a:off x="2881" y="1389"/>
              <a:ext cx="680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取数</a:t>
              </a:r>
              <a:r>
                <a:rPr kumimoji="0" lang="en-US" altLang="zh-CN" sz="1800" b="1" dirty="0">
                  <a:latin typeface="宋体" pitchFamily="2" charset="-122"/>
                </a:rPr>
                <a:t>(OF)</a:t>
              </a:r>
            </a:p>
          </p:txBody>
        </p:sp>
        <p:sp>
          <p:nvSpPr>
            <p:cNvPr id="94" name="Text Box 45"/>
            <p:cNvSpPr txBox="1">
              <a:spLocks noChangeArrowheads="1"/>
            </p:cNvSpPr>
            <p:nvPr/>
          </p:nvSpPr>
          <p:spPr bwMode="auto">
            <a:xfrm>
              <a:off x="4606" y="1389"/>
              <a:ext cx="679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4424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3562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8"/>
            <p:cNvSpPr>
              <a:spLocks noChangeShapeType="1"/>
            </p:cNvSpPr>
            <p:nvPr/>
          </p:nvSpPr>
          <p:spPr bwMode="auto">
            <a:xfrm flipV="1">
              <a:off x="2700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 flipV="1">
              <a:off x="1838" y="152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每条指令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 smtClean="0">
                <a:latin typeface="宋体" pitchFamily="2" charset="-122"/>
              </a:rPr>
              <a:t>各段，不同指令执行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过程重叠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79512" y="3973865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n            </a:t>
              </a:r>
              <a:r>
                <a:rPr lang="en-US" altLang="zh-CN" sz="1600" b="1" dirty="0">
                  <a:latin typeface="+mn-ea"/>
                  <a:ea typeface="+mn-ea"/>
                </a:rPr>
                <a:t>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级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91527"/>
            <a:ext cx="3672408" cy="1874689"/>
            <a:chOff x="5508104" y="3933056"/>
            <a:chExt cx="3672408" cy="1874689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1835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517232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935743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476902" y="5982599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 smtClean="0"/>
              <a:t>m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zh-CN" altLang="en-US" b="1" i="1" dirty="0" smtClean="0"/>
              <a:t>－</a:t>
            </a:r>
            <a:r>
              <a:rPr lang="en-US" altLang="zh-CN" b="1" dirty="0" smtClean="0"/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endParaRPr lang="en-US" altLang="zh-CN" b="1" i="1" dirty="0"/>
          </a:p>
        </p:txBody>
      </p:sp>
      <p:grpSp>
        <p:nvGrpSpPr>
          <p:cNvPr id="192" name="组合 191"/>
          <p:cNvGrpSpPr/>
          <p:nvPr/>
        </p:nvGrpSpPr>
        <p:grpSpPr>
          <a:xfrm>
            <a:off x="1115616" y="3140646"/>
            <a:ext cx="6552180" cy="360362"/>
            <a:chOff x="1475656" y="3068638"/>
            <a:chExt cx="6552180" cy="360362"/>
          </a:xfrm>
        </p:grpSpPr>
        <p:sp>
          <p:nvSpPr>
            <p:cNvPr id="193" name="Text Box 40"/>
            <p:cNvSpPr txBox="1">
              <a:spLocks noChangeArrowheads="1"/>
            </p:cNvSpPr>
            <p:nvPr/>
          </p:nvSpPr>
          <p:spPr bwMode="auto">
            <a:xfrm>
              <a:off x="2843064" y="3070225"/>
              <a:ext cx="1080864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译码</a:t>
              </a:r>
              <a:r>
                <a:rPr kumimoji="0" lang="en-US" altLang="zh-CN" sz="1800" b="1" dirty="0">
                  <a:latin typeface="宋体" pitchFamily="2" charset="-122"/>
                </a:rPr>
                <a:t>(ID)</a:t>
              </a:r>
            </a:p>
          </p:txBody>
        </p:sp>
        <p:sp>
          <p:nvSpPr>
            <p:cNvPr id="194" name="Text Box 42"/>
            <p:cNvSpPr txBox="1">
              <a:spLocks noChangeArrowheads="1"/>
            </p:cNvSpPr>
            <p:nvPr/>
          </p:nvSpPr>
          <p:spPr bwMode="auto">
            <a:xfrm>
              <a:off x="1475656" y="3068638"/>
              <a:ext cx="108007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取指</a:t>
              </a:r>
              <a:r>
                <a:rPr kumimoji="0" lang="en-US" altLang="zh-CN" sz="1800" b="1" dirty="0">
                  <a:latin typeface="宋体" pitchFamily="2" charset="-122"/>
                </a:rPr>
                <a:t>(IF)</a:t>
              </a:r>
            </a:p>
          </p:txBody>
        </p:sp>
        <p:sp>
          <p:nvSpPr>
            <p:cNvPr id="195" name="Text Box 43"/>
            <p:cNvSpPr txBox="1">
              <a:spLocks noChangeArrowheads="1"/>
            </p:cNvSpPr>
            <p:nvPr/>
          </p:nvSpPr>
          <p:spPr bwMode="auto">
            <a:xfrm>
              <a:off x="5579145" y="3068638"/>
              <a:ext cx="1081087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访存</a:t>
              </a:r>
              <a:r>
                <a:rPr kumimoji="0" lang="en-US" altLang="zh-CN" sz="1800" b="1" dirty="0" smtClean="0">
                  <a:latin typeface="宋体" pitchFamily="2" charset="-122"/>
                </a:rPr>
                <a:t>(MEM)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44"/>
            <p:cNvSpPr txBox="1">
              <a:spLocks noChangeArrowheads="1"/>
            </p:cNvSpPr>
            <p:nvPr/>
          </p:nvSpPr>
          <p:spPr bwMode="auto">
            <a:xfrm>
              <a:off x="4212010" y="3068638"/>
              <a:ext cx="107897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执行</a:t>
              </a:r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45"/>
            <p:cNvSpPr txBox="1">
              <a:spLocks noChangeArrowheads="1"/>
            </p:cNvSpPr>
            <p:nvPr/>
          </p:nvSpPr>
          <p:spPr bwMode="auto">
            <a:xfrm>
              <a:off x="6949901" y="3068638"/>
              <a:ext cx="1077935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写回</a:t>
              </a:r>
              <a:r>
                <a:rPr kumimoji="0" lang="en-US" altLang="zh-CN" sz="1800" b="1" dirty="0">
                  <a:latin typeface="宋体" pitchFamily="2" charset="-122"/>
                </a:rPr>
                <a:t>(WB)</a:t>
              </a:r>
            </a:p>
          </p:txBody>
        </p:sp>
        <p:sp>
          <p:nvSpPr>
            <p:cNvPr id="198" name="Line 46"/>
            <p:cNvSpPr>
              <a:spLocks noChangeShapeType="1"/>
            </p:cNvSpPr>
            <p:nvPr/>
          </p:nvSpPr>
          <p:spPr bwMode="auto">
            <a:xfrm flipV="1">
              <a:off x="6660927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7"/>
            <p:cNvSpPr>
              <a:spLocks noChangeShapeType="1"/>
            </p:cNvSpPr>
            <p:nvPr/>
          </p:nvSpPr>
          <p:spPr bwMode="auto">
            <a:xfrm flipV="1">
              <a:off x="5292775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8"/>
            <p:cNvSpPr>
              <a:spLocks noChangeShapeType="1"/>
            </p:cNvSpPr>
            <p:nvPr/>
          </p:nvSpPr>
          <p:spPr bwMode="auto">
            <a:xfrm flipV="1">
              <a:off x="3924623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 flipV="1">
              <a:off x="2555726" y="3284538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2" grpId="0"/>
      <p:bldP spid="190" grpId="0"/>
      <p:bldP spid="19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、流水线组成的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基本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(1)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独立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←重叠的基础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79388" y="1268760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kern="0" spc="-100" dirty="0" smtClean="0">
                <a:latin typeface="宋体" pitchFamily="2" charset="-122"/>
              </a:rPr>
              <a:t>各个段的</a:t>
            </a:r>
            <a:r>
              <a:rPr lang="zh-CN" altLang="en-US" b="1" u="sng" kern="0" spc="-100" dirty="0" smtClean="0">
                <a:latin typeface="宋体" pitchFamily="2" charset="-122"/>
              </a:rPr>
              <a:t>源数据</a:t>
            </a:r>
            <a:r>
              <a:rPr lang="zh-CN" altLang="en-US" b="1" kern="0" spc="-100" dirty="0" smtClean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 smtClean="0">
                <a:latin typeface="宋体" pitchFamily="2" charset="-122"/>
              </a:rPr>
              <a:t>结果</a:t>
            </a:r>
            <a:r>
              <a:rPr lang="zh-CN" altLang="en-US" b="1" kern="0" spc="-100" dirty="0" smtClean="0">
                <a:latin typeface="宋体" pitchFamily="2" charset="-122"/>
              </a:rPr>
              <a:t>存到时序部件</a:t>
            </a:r>
            <a:endParaRPr lang="zh-CN" altLang="en-US" b="1" kern="0" spc="-100" dirty="0">
              <a:latin typeface="宋体" pitchFamily="2" charset="-122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79512" y="1794882"/>
            <a:ext cx="875033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段间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    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←依据：</a:t>
            </a:r>
            <a:r>
              <a:rPr lang="zh-CN" altLang="en-US" sz="2200" b="1" dirty="0" smtClean="0">
                <a:latin typeface="宋体" pitchFamily="2" charset="-122"/>
              </a:rPr>
              <a:t>后续段需要使用的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每个</a:t>
            </a:r>
            <a:r>
              <a:rPr lang="zh-CN" altLang="en-US" sz="2200" b="1" dirty="0" smtClean="0">
                <a:latin typeface="宋体" pitchFamily="2" charset="-122"/>
              </a:rPr>
              <a:t>数据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地址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命令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068960"/>
            <a:ext cx="4752528" cy="1944216"/>
            <a:chOff x="3275856" y="2492896"/>
            <a:chExt cx="4752528" cy="1944216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792088"/>
              <a:chOff x="3275856" y="4005064"/>
              <a:chExt cx="3312368" cy="792088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792088"/>
              <a:chOff x="3275856" y="4005064"/>
              <a:chExt cx="3312368" cy="792088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797152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2924944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936104"/>
              <a:chOff x="827584" y="3933056"/>
              <a:chExt cx="6408711" cy="936104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936104"/>
              <a:chOff x="827584" y="3933056"/>
              <a:chExt cx="6408711" cy="936104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936104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79442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797152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797152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796358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2       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3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4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5             6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6660429" y="3429000"/>
            <a:ext cx="1655988" cy="1656184"/>
            <a:chOff x="6660429" y="4005064"/>
            <a:chExt cx="1655988" cy="1656184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533449" y="4005064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k</a:t>
              </a:r>
              <a:r>
                <a:rPr kumimoji="0" lang="zh-CN" altLang="en-US" sz="1800" b="1" dirty="0" smtClean="0">
                  <a:latin typeface="宋体" pitchFamily="2" charset="-122"/>
                </a:rPr>
                <a:t>→</a:t>
              </a: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0"/>
            </p:cNvCxnSpPr>
            <p:nvPr/>
          </p:nvCxnSpPr>
          <p:spPr bwMode="auto">
            <a:xfrm flipH="1">
              <a:off x="6696050" y="4147940"/>
              <a:ext cx="837399" cy="1803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0"/>
            </p:cNvCxnSpPr>
            <p:nvPr/>
          </p:nvCxnSpPr>
          <p:spPr bwMode="auto">
            <a:xfrm flipH="1">
              <a:off x="6696049" y="4147940"/>
              <a:ext cx="837400" cy="13324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2996952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30291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407878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23091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1835573" y="2996952"/>
            <a:ext cx="6192811" cy="2232248"/>
            <a:chOff x="1835573" y="3861048"/>
            <a:chExt cx="6192811" cy="2232248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no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(2)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同步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重叠</a:t>
            </a:r>
            <a:r>
              <a:rPr lang="zh-CN" altLang="en-US" sz="2000" b="1" dirty="0" smtClean="0">
                <a:latin typeface="宋体" pitchFamily="2" charset="-122"/>
              </a:rPr>
              <a:t>的保证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要求：</a:t>
            </a:r>
            <a:r>
              <a:rPr lang="zh-CN" altLang="en-US" b="1" dirty="0" smtClean="0">
                <a:latin typeface="宋体" pitchFamily="2" charset="-122"/>
              </a:rPr>
              <a:t>段间寄存器同时写入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42844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实现：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 smtClean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拍长：</a:t>
            </a:r>
            <a:r>
              <a:rPr lang="zh-CN" altLang="en-US" b="1" dirty="0" smtClean="0">
                <a:latin typeface="宋体" pitchFamily="2" charset="-122"/>
              </a:rPr>
              <a:t>拍长＝</a:t>
            </a:r>
            <a:r>
              <a:rPr lang="en-US" altLang="zh-CN" b="1" dirty="0" smtClean="0">
                <a:latin typeface="宋体" pitchFamily="2" charset="-122"/>
              </a:rPr>
              <a:t>max{</a:t>
            </a:r>
            <a:r>
              <a:rPr lang="zh-CN" altLang="en-US" sz="2200" b="1" dirty="0" smtClean="0">
                <a:latin typeface="宋体" pitchFamily="2" charset="-122"/>
              </a:rPr>
              <a:t>段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操作时间</a:t>
            </a:r>
            <a:r>
              <a:rPr lang="en-US" altLang="zh-CN" b="1" dirty="0" smtClean="0">
                <a:latin typeface="宋体" pitchFamily="2" charset="-122"/>
              </a:rPr>
              <a:t>}</a:t>
            </a:r>
            <a:r>
              <a:rPr lang="zh-CN" altLang="en-US" b="1" dirty="0" smtClean="0">
                <a:latin typeface="宋体" pitchFamily="2" charset="-122"/>
              </a:rPr>
              <a:t>，故各段时延尽量接近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(3)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冲突：</a:t>
            </a:r>
            <a:r>
              <a:rPr lang="zh-CN" altLang="en-US" b="1" dirty="0" smtClean="0">
                <a:latin typeface="宋体" pitchFamily="2" charset="-122"/>
              </a:rPr>
              <a:t>流水线因</a:t>
            </a:r>
            <a:r>
              <a:rPr lang="zh-CN" altLang="zh-CN" b="1" dirty="0" smtClean="0">
                <a:latin typeface="+mn-ea"/>
                <a:ea typeface="+mn-ea"/>
              </a:rPr>
              <a:t>某些</a:t>
            </a:r>
            <a:r>
              <a:rPr lang="zh-CN" altLang="en-US" b="1" dirty="0" smtClean="0">
                <a:latin typeface="+mn-ea"/>
                <a:ea typeface="+mn-ea"/>
              </a:rPr>
              <a:t>原因</a:t>
            </a:r>
            <a:r>
              <a:rPr lang="zh-CN" altLang="zh-CN" b="1" u="sng" dirty="0" smtClean="0">
                <a:latin typeface="+mn-ea"/>
                <a:ea typeface="+mn-ea"/>
              </a:rPr>
              <a:t>无法</a:t>
            </a:r>
            <a:r>
              <a:rPr lang="zh-CN" altLang="zh-CN" b="1" u="sng" dirty="0">
                <a:latin typeface="+mn-ea"/>
                <a:ea typeface="+mn-ea"/>
              </a:rPr>
              <a:t>正确执行</a:t>
            </a:r>
            <a:r>
              <a:rPr lang="zh-CN" altLang="zh-CN" b="1" dirty="0">
                <a:latin typeface="+mn-ea"/>
                <a:ea typeface="+mn-ea"/>
              </a:rPr>
              <a:t>后续指令的</a:t>
            </a:r>
            <a:r>
              <a:rPr lang="zh-CN" altLang="zh-CN" b="1" dirty="0" smtClean="0">
                <a:latin typeface="+mn-ea"/>
                <a:ea typeface="+mn-ea"/>
              </a:rPr>
              <a:t>现象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</a:t>
            </a:r>
            <a:r>
              <a:rPr lang="zh-CN" altLang="en-US" b="1" dirty="0" smtClean="0">
                <a:latin typeface="+mn-ea"/>
                <a:ea typeface="+mn-ea"/>
              </a:rPr>
              <a:t>又称冒险</a:t>
            </a:r>
            <a:r>
              <a:rPr lang="en-US" altLang="zh-CN" b="1" dirty="0" smtClean="0">
                <a:latin typeface="+mn-ea"/>
                <a:ea typeface="+mn-ea"/>
              </a:rPr>
              <a:t>(Hazard)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263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实现：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 smtClean="0">
                <a:latin typeface="宋体" pitchFamily="2" charset="-122"/>
              </a:rPr>
              <a:t>，处理各种冒险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稍后讨论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79263" y="4941168"/>
            <a:ext cx="87852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冒险的种类：</a:t>
            </a:r>
            <a:r>
              <a:rPr lang="zh-CN" altLang="en-US" b="1" dirty="0" smtClean="0">
                <a:latin typeface="宋体" pitchFamily="2" charset="-122"/>
              </a:rPr>
              <a:t>结构冒险、</a:t>
            </a:r>
            <a:r>
              <a:rPr lang="zh-CN" altLang="en-US" b="1" dirty="0" smtClean="0"/>
              <a:t>数据冒险、控制冒险</a:t>
            </a:r>
            <a:endParaRPr lang="en-US" altLang="zh-CN" b="1" dirty="0" smtClean="0"/>
          </a:p>
          <a:p>
            <a:pPr algn="l"/>
            <a:r>
              <a:rPr lang="en-US" altLang="zh-CN" sz="2000" b="1" dirty="0" smtClean="0">
                <a:latin typeface="+mn-ea"/>
              </a:rPr>
              <a:t>                </a:t>
            </a:r>
            <a:r>
              <a:rPr lang="zh-CN" altLang="en-US" sz="2000" b="1" dirty="0" smtClean="0">
                <a:latin typeface="+mn-ea"/>
              </a:rPr>
              <a:t>例如</a:t>
            </a:r>
            <a:r>
              <a:rPr lang="en-US" altLang="zh-CN" sz="2000" b="1" dirty="0" smtClean="0">
                <a:latin typeface="+mn-ea"/>
              </a:rPr>
              <a:t>— </a:t>
            </a:r>
            <a:r>
              <a:rPr lang="zh-CN" altLang="en-US" sz="2000" b="1" dirty="0" smtClean="0">
                <a:latin typeface="+mn-ea"/>
              </a:rPr>
              <a:t>部件复用   </a:t>
            </a:r>
            <a:r>
              <a:rPr lang="en-US" altLang="zh-CN" sz="2000" b="1" dirty="0">
                <a:latin typeface="+mn-ea"/>
              </a:rPr>
              <a:t>OPD</a:t>
            </a:r>
            <a:r>
              <a:rPr lang="zh-CN" altLang="en-US" sz="2000" b="1" dirty="0" smtClean="0">
                <a:latin typeface="+mn-ea"/>
              </a:rPr>
              <a:t>源</a:t>
            </a:r>
            <a:r>
              <a:rPr lang="en-US" altLang="zh-CN" sz="2000" b="1" dirty="0" smtClean="0">
                <a:latin typeface="+mn-ea"/>
              </a:rPr>
              <a:t>-</a:t>
            </a:r>
            <a:r>
              <a:rPr lang="zh-CN" altLang="en-US" sz="2000" b="1" dirty="0" smtClean="0">
                <a:latin typeface="+mn-ea"/>
              </a:rPr>
              <a:t>目相关  分支指令</a:t>
            </a:r>
            <a:endParaRPr lang="zh-CN" altLang="en-US" sz="2000" b="1" dirty="0"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763688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IF/ID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ID/EX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EX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EX/MEM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MEM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MEM/WB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8040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15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假设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流水线有</a:t>
            </a:r>
            <a:r>
              <a:rPr lang="en-US" altLang="zh-CN" b="1" i="1" dirty="0" smtClean="0"/>
              <a:t>m</a:t>
            </a:r>
            <a:r>
              <a:rPr lang="zh-CN" altLang="en-US" b="1" dirty="0" smtClean="0">
                <a:latin typeface="宋体" pitchFamily="2" charset="-122"/>
              </a:rPr>
              <a:t>段、拍长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79388" y="1290826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单位时间</a:t>
            </a:r>
            <a:r>
              <a:rPr lang="zh-CN" altLang="en-US" b="1" dirty="0" smtClean="0">
                <a:latin typeface="宋体" pitchFamily="2" charset="-122"/>
              </a:rPr>
              <a:t>内完成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输出的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或结果数量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时机吞吐率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79388" y="2780928"/>
            <a:ext cx="870267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加速比：</a:t>
            </a:r>
            <a:r>
              <a:rPr lang="zh-CN" altLang="en-US" b="1" dirty="0">
                <a:latin typeface="宋体" pitchFamily="2" charset="-122"/>
              </a:rPr>
              <a:t>流水方式相对于串行</a:t>
            </a:r>
            <a:r>
              <a:rPr lang="zh-CN" altLang="en-US" b="1" dirty="0" smtClean="0">
                <a:latin typeface="宋体" pitchFamily="2" charset="-122"/>
              </a:rPr>
              <a:t>方式的速度比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2400"/>
              </a:spcBef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4" name="Equation" r:id="rId3" imgW="1815840" imgH="266400" progId="Equation.DSMT4">
                  <p:embed/>
                </p:oleObj>
              </mc:Choice>
              <mc:Fallback>
                <p:oleObj name="Equation" r:id="rId3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228600" y="4437112"/>
            <a:ext cx="87026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平均值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 eaLnBrk="0" hangingPunct="0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10016"/>
              </p:ext>
            </p:extLst>
          </p:nvPr>
        </p:nvGraphicFramePr>
        <p:xfrm>
          <a:off x="3111500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5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6" name="Equation" r:id="rId7" imgW="799920" imgH="342720" progId="Equation.DSMT4">
                  <p:embed/>
                </p:oleObj>
              </mc:Choice>
              <mc:Fallback>
                <p:oleObj name="Equation" r:id="rId7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7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944" name="Group 56"/>
          <p:cNvGrpSpPr>
            <a:grpSpLocks/>
          </p:cNvGrpSpPr>
          <p:nvPr/>
        </p:nvGrpSpPr>
        <p:grpSpPr bwMode="auto">
          <a:xfrm>
            <a:off x="2987501" y="6454031"/>
            <a:ext cx="360363" cy="287337"/>
            <a:chOff x="1133" y="4020"/>
            <a:chExt cx="227" cy="181"/>
          </a:xfrm>
        </p:grpSpPr>
        <p:sp>
          <p:nvSpPr>
            <p:cNvPr id="549945" name="AutoShape 5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6" name="Text Box 58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499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99224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1/</a:t>
            </a:r>
            <a:r>
              <a:rPr lang="en-US" altLang="zh-CN" sz="2200" dirty="0" err="1" smtClean="0"/>
              <a:t>Δ</a:t>
            </a:r>
            <a:r>
              <a:rPr lang="en-US" altLang="zh-CN" sz="2200" b="1" i="1" dirty="0" err="1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，即拍长的倒数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999223" y="3993594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771800" y="5577770"/>
            <a:ext cx="58828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E</a:t>
            </a:r>
            <a:r>
              <a:rPr lang="en-US" altLang="zh-CN" sz="2200" b="1" i="1" baseline="-16000" dirty="0" smtClean="0">
                <a:latin typeface="+mn-lt"/>
              </a:rPr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分类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即属性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627784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单</a:t>
            </a:r>
            <a:r>
              <a:rPr lang="zh-CN" altLang="en-US" b="1" dirty="0"/>
              <a:t>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203849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静态流水线</a:t>
            </a:r>
            <a:r>
              <a:rPr lang="zh-CN" altLang="en-US" b="1" dirty="0">
                <a:latin typeface="宋体" pitchFamily="2" charset="-122"/>
              </a:rPr>
              <a:t>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627784" y="4031853"/>
            <a:ext cx="467551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线性流水线</a:t>
            </a:r>
            <a:r>
              <a:rPr lang="zh-CN" altLang="en-US" b="1" dirty="0"/>
              <a:t>、非线性流水线</a:t>
            </a: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4139952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标量流水线</a:t>
            </a:r>
            <a:r>
              <a:rPr lang="zh-CN" altLang="en-US" b="1" dirty="0">
                <a:latin typeface="宋体" pitchFamily="2" charset="-122"/>
              </a:rPr>
              <a:t>、向量流水线</a:t>
            </a:r>
          </a:p>
        </p:txBody>
      </p:sp>
      <p:grpSp>
        <p:nvGrpSpPr>
          <p:cNvPr id="549172" name="Group 308"/>
          <p:cNvGrpSpPr>
            <a:grpSpLocks/>
          </p:cNvGrpSpPr>
          <p:nvPr/>
        </p:nvGrpSpPr>
        <p:grpSpPr bwMode="auto">
          <a:xfrm>
            <a:off x="4067944" y="6454031"/>
            <a:ext cx="360363" cy="287337"/>
            <a:chOff x="1133" y="4020"/>
            <a:chExt cx="227" cy="181"/>
          </a:xfrm>
        </p:grpSpPr>
        <p:sp>
          <p:nvSpPr>
            <p:cNvPr id="549173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174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S4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S5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EX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MEM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4000942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</a:t>
            </a:r>
            <a:r>
              <a:rPr lang="zh-CN" altLang="en-US" b="1" dirty="0" smtClean="0"/>
              <a:t>流水线、乱序流水线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的冒险处理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由于</a:t>
            </a:r>
            <a:r>
              <a:rPr lang="zh-CN" altLang="en-US" b="1" u="sng" dirty="0" smtClean="0">
                <a:latin typeface="宋体" pitchFamily="2" charset="-122"/>
              </a:rPr>
              <a:t>争用硬件资源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通路中，冯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+mn-lt"/>
              </a:rPr>
              <a:t>诺依曼</a:t>
            </a:r>
            <a:r>
              <a:rPr lang="zh-CN" altLang="en-US" sz="2200" b="1" dirty="0" smtClean="0">
                <a:latin typeface="宋体" pitchFamily="2" charset="-122"/>
              </a:rPr>
              <a:t>结构、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实现、数据路径等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①重复设置部件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，适于高频率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成本低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非线性流水线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，适于低频率冲突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553559"/>
            <a:ext cx="871309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每个部件只能使用一次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 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采用哈佛结构、增设</a:t>
            </a:r>
            <a:r>
              <a:rPr lang="en-US" altLang="zh-CN" sz="2200" b="1" dirty="0" smtClean="0">
                <a:latin typeface="宋体" pitchFamily="2" charset="-122"/>
              </a:rPr>
              <a:t>Adder</a:t>
            </a:r>
            <a:r>
              <a:rPr lang="zh-CN" altLang="en-US" sz="2200" b="1" dirty="0" smtClean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80526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*指令周期的长度：</a:t>
            </a:r>
            <a:r>
              <a:rPr lang="zh-CN" altLang="en-US" b="1" dirty="0" smtClean="0">
                <a:latin typeface="宋体" pitchFamily="2" charset="-122"/>
              </a:rPr>
              <a:t>取决于</a:t>
            </a:r>
            <a:r>
              <a:rPr lang="zh-CN" altLang="en-US" b="1" u="sng" dirty="0" smtClean="0">
                <a:latin typeface="宋体" pitchFamily="2" charset="-122"/>
              </a:rPr>
              <a:t>最后一个操作</a:t>
            </a:r>
            <a:r>
              <a:rPr lang="zh-CN" altLang="en-US" b="1" dirty="0" smtClean="0">
                <a:latin typeface="宋体" pitchFamily="2" charset="-122"/>
              </a:rPr>
              <a:t>所在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段的位置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900081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②固定部件使用时间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每个部件只在一个段使用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，否则</a:t>
            </a:r>
            <a:r>
              <a:rPr lang="en-US" altLang="zh-CN" sz="2200" b="1" dirty="0" err="1" smtClean="0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指令会冲突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5" name="Group 308"/>
          <p:cNvGrpSpPr>
            <a:grpSpLocks/>
          </p:cNvGrpSpPr>
          <p:nvPr/>
        </p:nvGrpSpPr>
        <p:grpSpPr bwMode="auto">
          <a:xfrm>
            <a:off x="1835696" y="6454031"/>
            <a:ext cx="360363" cy="287337"/>
            <a:chOff x="1133" y="4020"/>
            <a:chExt cx="227" cy="181"/>
          </a:xfrm>
        </p:grpSpPr>
        <p:sp>
          <p:nvSpPr>
            <p:cNvPr id="16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97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18" name="Group 308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31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92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22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3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96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8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的工作流程</a:t>
            </a:r>
          </a:p>
        </p:txBody>
      </p:sp>
      <p:sp>
        <p:nvSpPr>
          <p:cNvPr id="289835" name="Text Box 43"/>
          <p:cNvSpPr txBox="1">
            <a:spLocks noChangeArrowheads="1"/>
          </p:cNvSpPr>
          <p:nvPr/>
        </p:nvSpPr>
        <p:spPr bwMode="auto">
          <a:xfrm>
            <a:off x="179512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指令周期：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取出并执行一条</a:t>
            </a:r>
            <a:r>
              <a:rPr lang="zh-CN" altLang="en-US" b="1" dirty="0" smtClean="0">
                <a:latin typeface="宋体" pitchFamily="2" charset="-122"/>
              </a:rPr>
              <a:t>指令所需的时间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即指令周期＝取指周期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含分析指令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＋执行周期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179513" y="1807656"/>
            <a:ext cx="55810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异常及中断的检测与处理：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硬件实现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响应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、处理、返回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796136" y="1893972"/>
            <a:ext cx="2664296" cy="1319004"/>
            <a:chOff x="2555776" y="4054212"/>
            <a:chExt cx="2664296" cy="1319004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续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293096"/>
              <a:ext cx="0" cy="3261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068216" y="4054212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8" y="32129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的工作流程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循环的指令周期、中断周期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可缺省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1114247" y="3746952"/>
            <a:ext cx="3887241" cy="2418355"/>
            <a:chOff x="1764507" y="1082657"/>
            <a:chExt cx="3887241" cy="2418355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059113" y="1556792"/>
              <a:ext cx="1293812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</a:t>
              </a:r>
              <a:r>
                <a:rPr lang="zh-CN" altLang="en-US" sz="1800" b="1" dirty="0" smtClean="0"/>
                <a:t>指令</a:t>
              </a:r>
              <a:endParaRPr lang="zh-CN" altLang="en-US" sz="1800" b="1" dirty="0"/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059113" y="2132857"/>
              <a:ext cx="1293812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执行</a:t>
              </a:r>
              <a:r>
                <a:rPr lang="zh-CN" altLang="en-US" sz="1800" b="1" dirty="0"/>
                <a:t>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356348" y="3085805"/>
              <a:ext cx="1295400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中断周期</a:t>
              </a:r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276352" y="1082657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启动</a:t>
              </a:r>
              <a:endParaRPr lang="zh-CN" altLang="en-US" sz="1800" b="1" dirty="0"/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718204" y="2530964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700164" y="2629054"/>
              <a:ext cx="2016223" cy="36789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有中断请求？</a:t>
              </a:r>
              <a:endParaRPr lang="zh-CN" altLang="en-US" sz="1800" b="1" dirty="0"/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492500" y="301773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412207" y="1556920"/>
              <a:ext cx="71933" cy="863969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764507" y="1700808"/>
              <a:ext cx="647700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412207" y="3085804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1764507" y="2949404"/>
              <a:ext cx="647700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06019" y="1841524"/>
              <a:ext cx="0" cy="2913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 flipH="1">
              <a:off x="3706019" y="1340768"/>
              <a:ext cx="2133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>
              <a:off x="3706019" y="2420889"/>
              <a:ext cx="2257" cy="2081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2880183" y="2672917"/>
              <a:ext cx="504059" cy="11521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716387" y="2813003"/>
              <a:ext cx="287661" cy="2728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283025" y="2779987"/>
              <a:ext cx="144019" cy="12980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086967" y="1881960"/>
              <a:ext cx="2088232" cy="1149871"/>
            </a:xfrm>
            <a:prstGeom prst="bentConnector3">
              <a:avLst>
                <a:gd name="adj1" fmla="val 10027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5" name="Group 76"/>
          <p:cNvGrpSpPr>
            <a:grpSpLocks/>
          </p:cNvGrpSpPr>
          <p:nvPr/>
        </p:nvGrpSpPr>
        <p:grpSpPr bwMode="auto">
          <a:xfrm>
            <a:off x="2987824" y="6454031"/>
            <a:ext cx="360363" cy="287337"/>
            <a:chOff x="1133" y="4020"/>
            <a:chExt cx="227" cy="181"/>
          </a:xfrm>
        </p:grpSpPr>
        <p:sp>
          <p:nvSpPr>
            <p:cNvPr id="116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600" dirty="0" smtClean="0">
                  <a:solidFill>
                    <a:schemeClr val="bg2"/>
                  </a:solidFill>
                  <a:latin typeface="宋体" pitchFamily="2" charset="-122"/>
                </a:rPr>
                <a:t>3</a:t>
              </a:r>
              <a:endParaRPr lang="en-US" altLang="zh-CN" sz="16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06088" y="3746952"/>
            <a:ext cx="1371079" cy="1194216"/>
            <a:chOff x="5145013" y="3746952"/>
            <a:chExt cx="1371079" cy="1194216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652492" y="3746952"/>
              <a:ext cx="8636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停机</a:t>
              </a:r>
              <a:endParaRPr lang="zh-CN" altLang="en-US" sz="1800" b="1" dirty="0"/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flipV="1">
              <a:off x="5145013" y="4005063"/>
              <a:ext cx="939279" cy="9361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364460" y="4293096"/>
              <a:ext cx="723566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停机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r>
                <a:rPr lang="zh-CN" altLang="en-US" sz="1600" b="1" dirty="0" smtClean="0">
                  <a:latin typeface="宋体" pitchFamily="2" charset="-122"/>
                </a:rPr>
                <a:t>指令时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23" name="Text Box 43"/>
          <p:cNvSpPr txBox="1">
            <a:spLocks noChangeArrowheads="1"/>
          </p:cNvSpPr>
          <p:nvPr/>
        </p:nvSpPr>
        <p:spPr bwMode="auto">
          <a:xfrm>
            <a:off x="5220072" y="4327936"/>
            <a:ext cx="374454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时间控制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主时钟脉冲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单周期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多周期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4" name="线形标注 2 123"/>
          <p:cNvSpPr/>
          <p:nvPr/>
        </p:nvSpPr>
        <p:spPr bwMode="auto">
          <a:xfrm>
            <a:off x="4282152" y="4907729"/>
            <a:ext cx="1802016" cy="321471"/>
          </a:xfrm>
          <a:prstGeom prst="borderCallout2">
            <a:avLst>
              <a:gd name="adj1" fmla="val 51914"/>
              <a:gd name="adj2" fmla="val -593"/>
              <a:gd name="adj3" fmla="val 52386"/>
              <a:gd name="adj4" fmla="val -14498"/>
              <a:gd name="adj5" fmla="val 86891"/>
              <a:gd name="adj6" fmla="val -66626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检测</a:t>
            </a:r>
            <a:r>
              <a:rPr lang="zh-CN" altLang="en-US" sz="1800" b="1" dirty="0" smtClean="0">
                <a:latin typeface="宋体" pitchFamily="2" charset="-122"/>
              </a:rPr>
              <a:t>异常及中断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292080" y="3645025"/>
            <a:ext cx="1852680" cy="540058"/>
            <a:chOff x="5292080" y="3573017"/>
            <a:chExt cx="1852680" cy="540058"/>
          </a:xfrm>
        </p:grpSpPr>
        <p:sp>
          <p:nvSpPr>
            <p:cNvPr id="139" name="Text Box 102"/>
            <p:cNvSpPr txBox="1">
              <a:spLocks noChangeArrowheads="1"/>
            </p:cNvSpPr>
            <p:nvPr/>
          </p:nvSpPr>
          <p:spPr bwMode="auto">
            <a:xfrm>
              <a:off x="5292080" y="3789040"/>
              <a:ext cx="1852680" cy="324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检测异常及中断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6038400" y="2826697"/>
              <a:ext cx="360039" cy="1852680"/>
            </a:xfrm>
            <a:prstGeom prst="leftBrace">
              <a:avLst>
                <a:gd name="adj1" fmla="val 18915"/>
                <a:gd name="adj2" fmla="val 9330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2" name="AutoShape 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5" grpId="0"/>
      <p:bldP spid="50" grpId="0"/>
      <p:bldP spid="90" grpId="0"/>
      <p:bldP spid="123" grpId="0"/>
      <p:bldP spid="124" grpId="0" animBg="1"/>
      <p:bldP spid="12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指令所需</a:t>
            </a:r>
            <a:r>
              <a:rPr lang="zh-CN" altLang="en-US" b="1" u="sng" dirty="0" smtClean="0">
                <a:latin typeface="宋体" pitchFamily="2" charset="-122"/>
              </a:rPr>
              <a:t>数据不可用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8702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 smtClean="0">
                <a:latin typeface="宋体" pitchFamily="2" charset="-122"/>
              </a:rPr>
              <a:t>写后读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 smtClean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 smtClean="0">
                <a:latin typeface="+mn-lt"/>
              </a:rPr>
              <a:t>rite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en-US" altLang="zh-CN" dirty="0" smtClean="0">
                <a:latin typeface="+mn-lt"/>
              </a:rPr>
              <a:t> </a:t>
            </a:r>
            <a:r>
              <a:rPr kumimoji="0"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9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92089" cy="869367"/>
            <a:chOff x="971599" y="2415615"/>
            <a:chExt cx="792089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144016" cy="869367"/>
            </a:xfrm>
            <a:prstGeom prst="leftBrac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251520" y="3811106"/>
            <a:ext cx="870267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阻塞法、转发法、乱序执行法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1800" b="1" dirty="0" smtClean="0">
                <a:latin typeface="宋体" pitchFamily="2" charset="-122"/>
              </a:rPr>
              <a:t>                   (</a:t>
            </a:r>
            <a:r>
              <a:rPr kumimoji="0" lang="zh-CN" altLang="en-US" sz="1800" b="1" dirty="0" smtClean="0">
                <a:latin typeface="宋体" pitchFamily="2" charset="-122"/>
              </a:rPr>
              <a:t>一起等</a:t>
            </a:r>
            <a:r>
              <a:rPr kumimoji="0" lang="en-US" altLang="zh-CN" sz="1800" b="1" dirty="0" smtClean="0">
                <a:latin typeface="宋体" pitchFamily="2" charset="-122"/>
              </a:rPr>
              <a:t>)  (</a:t>
            </a:r>
            <a:r>
              <a:rPr kumimoji="0" lang="zh-CN" altLang="en-US" sz="1800" b="1" dirty="0" smtClean="0">
                <a:latin typeface="宋体" pitchFamily="2" charset="-122"/>
              </a:rPr>
              <a:t>抄近路取</a:t>
            </a:r>
            <a:r>
              <a:rPr kumimoji="0" lang="en-US" altLang="zh-CN" sz="1800" b="1" dirty="0" smtClean="0">
                <a:latin typeface="宋体" pitchFamily="2" charset="-122"/>
              </a:rPr>
              <a:t>)   (</a:t>
            </a:r>
            <a:r>
              <a:rPr kumimoji="0" lang="zh-CN" altLang="en-US" sz="1800" b="1" dirty="0" smtClean="0">
                <a:latin typeface="宋体" pitchFamily="2" charset="-122"/>
              </a:rPr>
              <a:t>当事人等</a:t>
            </a:r>
            <a:r>
              <a:rPr kumimoji="0" lang="en-US" altLang="zh-CN" sz="1800" b="1" dirty="0" smtClean="0">
                <a:latin typeface="宋体" pitchFamily="2" charset="-122"/>
              </a:rPr>
              <a:t>)             </a:t>
            </a:r>
            <a:r>
              <a:rPr kumimoji="0"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←小结</a:t>
            </a:r>
          </a:p>
        </p:txBody>
      </p:sp>
      <p:sp>
        <p:nvSpPr>
          <p:cNvPr id="48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 smtClean="0"/>
              <a:t>预测</a:t>
            </a:r>
            <a:r>
              <a:rPr lang="zh-CN" altLang="zh-CN" b="1" dirty="0" smtClean="0"/>
              <a:t>转移</a:t>
            </a:r>
            <a:r>
              <a:rPr lang="zh-CN" altLang="zh-CN" b="1" dirty="0"/>
              <a:t>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</a:t>
            </a:r>
            <a:r>
              <a:rPr lang="zh-CN" altLang="en-US" b="1" dirty="0" smtClean="0"/>
              <a:t>猜对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继续</a:t>
            </a:r>
            <a:r>
              <a:rPr lang="zh-CN" altLang="zh-CN" b="1" u="sng" dirty="0" smtClean="0"/>
              <a:t>执行</a:t>
            </a:r>
            <a:r>
              <a:rPr lang="zh-CN" altLang="en-US" b="1" dirty="0" smtClean="0"/>
              <a:t>后续</a:t>
            </a:r>
            <a:r>
              <a:rPr lang="zh-CN" altLang="zh-CN" b="1" dirty="0" smtClean="0"/>
              <a:t>指令，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</a:t>
            </a:r>
            <a:r>
              <a:rPr lang="zh-CN" altLang="en-US" b="1" dirty="0" smtClean="0"/>
              <a:t>猜错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</a:t>
            </a:r>
            <a:r>
              <a:rPr lang="zh-CN" altLang="zh-CN" b="1" dirty="0" smtClean="0"/>
              <a:t>指令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586553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猜对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≥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拍</a:t>
            </a:r>
            <a:r>
              <a:rPr lang="en-US" altLang="zh-CN" sz="1800" b="1" dirty="0" smtClean="0">
                <a:latin typeface="+mn-ea"/>
                <a:ea typeface="+mn-ea"/>
              </a:rPr>
              <a:t>(IF/ID)</a:t>
            </a:r>
            <a:r>
              <a:rPr lang="zh-CN" altLang="en-US" b="1" dirty="0" smtClean="0">
                <a:latin typeface="+mn-ea"/>
                <a:ea typeface="+mn-ea"/>
              </a:rPr>
              <a:t>，猜</a:t>
            </a:r>
            <a:r>
              <a:rPr lang="zh-CN" altLang="zh-CN" b="1" dirty="0" smtClean="0">
                <a:latin typeface="+mn-ea"/>
                <a:ea typeface="+mn-ea"/>
              </a:rPr>
              <a:t>错时</a:t>
            </a:r>
            <a:r>
              <a:rPr lang="zh-CN" altLang="en-US" b="1" dirty="0" smtClean="0">
                <a:latin typeface="+mn-ea"/>
                <a:ea typeface="+mn-ea"/>
              </a:rPr>
              <a:t>＝阻塞法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拍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/>
                  <a:t>bub</a:t>
                </a:r>
                <a:endParaRPr lang="en-US" altLang="zh-CN" sz="1800" dirty="0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179512" y="4069521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段预测，</a:t>
            </a:r>
            <a:r>
              <a:rPr lang="zh-CN" altLang="en-US" b="1" dirty="0" smtClean="0">
                <a:latin typeface="+mn-ea"/>
              </a:rPr>
              <a:t>猜对时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，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           </a:t>
            </a:r>
            <a:r>
              <a:rPr lang="zh-CN" altLang="en-US" b="1" dirty="0" smtClean="0">
                <a:latin typeface="+mn-ea"/>
              </a:rPr>
              <a:t>猜错时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分支指令已实现写</a:t>
            </a:r>
            <a:r>
              <a:rPr lang="en-US" altLang="zh-CN" sz="2000" b="1" dirty="0" smtClean="0">
                <a:latin typeface="+mn-ea"/>
              </a:rPr>
              <a:t>PC)</a:t>
            </a:r>
            <a:endParaRPr kumimoji="0"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179512" y="5010561"/>
            <a:ext cx="877398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预测方法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根据该指令的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                                  └</a:t>
            </a:r>
            <a:r>
              <a:rPr kumimoji="0" lang="zh-CN" altLang="en-US" sz="2000" b="1" dirty="0" smtClean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 smtClean="0">
                <a:latin typeface="+mn-ea"/>
                <a:ea typeface="+mn-ea"/>
              </a:rPr>
              <a:t>BTB</a:t>
            </a:r>
            <a:r>
              <a:rPr kumimoji="0" lang="zh-CN" altLang="en-US" sz="2000" b="1" dirty="0" smtClean="0">
                <a:latin typeface="+mn-ea"/>
                <a:ea typeface="+mn-ea"/>
              </a:rPr>
              <a:t>、更新逻辑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运用：</a:t>
            </a:r>
            <a:r>
              <a:rPr lang="zh-CN" altLang="en-US" b="1" dirty="0" smtClean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首次执行时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89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90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1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 smtClean="0">
                  <a:solidFill>
                    <a:schemeClr val="bg2"/>
                  </a:solidFill>
                  <a:latin typeface="宋体" pitchFamily="2" charset="-122"/>
                </a:rPr>
                <a:t>109</a:t>
              </a:r>
              <a:endParaRPr lang="en-US" altLang="zh-CN" sz="12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9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 smtClean="0"/>
              <a:t>延迟</a:t>
            </a:r>
            <a:r>
              <a:rPr lang="zh-CN" altLang="zh-CN" b="1" dirty="0"/>
              <a:t>槽中的指令总是被</a:t>
            </a:r>
            <a:r>
              <a:rPr lang="zh-CN" altLang="zh-CN" b="1" dirty="0" smtClean="0"/>
              <a:t>执行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 (</a:t>
            </a:r>
            <a:r>
              <a:rPr lang="zh-CN" altLang="zh-CN" sz="2000" b="1" dirty="0" smtClean="0">
                <a:latin typeface="+mn-ea"/>
                <a:ea typeface="+mn-ea"/>
              </a:rPr>
              <a:t>逻辑</a:t>
            </a:r>
            <a:r>
              <a:rPr lang="zh-CN" altLang="zh-CN" sz="2000" b="1" dirty="0">
                <a:latin typeface="+mn-ea"/>
                <a:ea typeface="+mn-ea"/>
              </a:rPr>
              <a:t>上延长分支指令的</a:t>
            </a:r>
            <a:r>
              <a:rPr lang="zh-CN" altLang="zh-CN" sz="2000" b="1" dirty="0" smtClean="0">
                <a:latin typeface="+mn-ea"/>
                <a:ea typeface="+mn-ea"/>
              </a:rPr>
              <a:t>执行时间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完</a:t>
            </a:r>
            <a:r>
              <a:rPr lang="zh-CN" altLang="zh-CN" b="1" dirty="0" smtClean="0"/>
              <a:t>前，</a:t>
            </a:r>
            <a:r>
              <a:rPr lang="zh-CN" altLang="en-US" b="1" dirty="0" smtClean="0"/>
              <a:t>可</a:t>
            </a:r>
            <a:r>
              <a:rPr lang="zh-CN" altLang="zh-CN" b="1" dirty="0" smtClean="0"/>
              <a:t>流入</a:t>
            </a:r>
            <a:r>
              <a:rPr lang="zh-CN" altLang="zh-CN" b="1" dirty="0"/>
              <a:t>流水线的指令</a:t>
            </a:r>
            <a:r>
              <a:rPr lang="zh-CN" altLang="zh-CN" b="1" dirty="0" smtClean="0"/>
              <a:t>位置</a:t>
            </a: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</a:t>
            </a:r>
            <a:r>
              <a:rPr lang="zh-CN" altLang="en-US" b="1" dirty="0" smtClean="0">
                <a:latin typeface="+mn-ea"/>
                <a:ea typeface="+mn-ea"/>
              </a:rPr>
              <a:t>槽中指令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，＝阻塞法；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延迟槽</a:t>
            </a:r>
            <a:r>
              <a:rPr lang="zh-CN" altLang="en-US" b="1" dirty="0">
                <a:latin typeface="+mn-ea"/>
              </a:rPr>
              <a:t>中</a:t>
            </a:r>
            <a:r>
              <a:rPr lang="zh-CN" altLang="en-US" b="1" dirty="0" smtClean="0">
                <a:latin typeface="+mn-ea"/>
              </a:rPr>
              <a:t>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 smtClean="0">
                <a:latin typeface="+mn-ea"/>
              </a:rPr>
              <a:t>时</a:t>
            </a:r>
            <a:r>
              <a:rPr lang="zh-CN" altLang="en-US" b="1" dirty="0" smtClean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179512" y="4583450"/>
            <a:ext cx="88569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软件实现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编译时</a:t>
            </a:r>
            <a:r>
              <a:rPr lang="zh-CN" altLang="en-US" sz="2000" b="1" u="sng" dirty="0" smtClean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 smtClean="0">
                <a:latin typeface="+mn-ea"/>
              </a:rPr>
              <a:t>指令序列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 smtClean="0">
                <a:latin typeface="+mn-ea"/>
              </a:rPr>
              <a:t>                                    </a:t>
            </a:r>
            <a:r>
              <a:rPr kumimoji="0" lang="zh-CN" altLang="en-US" sz="2000" dirty="0" smtClean="0">
                <a:latin typeface="+mn-ea"/>
              </a:rPr>
              <a:t>└</a:t>
            </a:r>
            <a:r>
              <a:rPr kumimoji="0" lang="zh-CN" altLang="en-US" sz="2000" b="1" dirty="0" smtClean="0">
                <a:latin typeface="+mn-ea"/>
              </a:rPr>
              <a:t>←</a:t>
            </a:r>
            <a:r>
              <a:rPr kumimoji="0" lang="zh-CN" altLang="en-US" sz="1800" b="1" spc="-100" dirty="0" smtClean="0">
                <a:latin typeface="+mn-ea"/>
              </a:rPr>
              <a:t>分支指令前无相关</a:t>
            </a:r>
            <a:r>
              <a:rPr kumimoji="0" lang="zh-CN" altLang="en-US" sz="1800" b="1" spc="-100" dirty="0">
                <a:latin typeface="+mn-ea"/>
              </a:rPr>
              <a:t>性</a:t>
            </a:r>
            <a:r>
              <a:rPr kumimoji="0" lang="zh-CN" altLang="en-US" sz="1800" b="1" spc="-100" dirty="0" smtClean="0">
                <a:latin typeface="+mn-ea"/>
              </a:rPr>
              <a:t>指令移入延迟槽</a:t>
            </a:r>
            <a:endParaRPr kumimoji="0" lang="en-US" altLang="zh-CN" sz="1800" b="1" spc="-100" dirty="0" smtClean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179512" y="5445224"/>
            <a:ext cx="87739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使用场合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延迟槽大小＝</a:t>
            </a:r>
            <a:r>
              <a:rPr kumimoji="0" lang="en-US" altLang="zh-CN" b="1" dirty="0" smtClean="0">
                <a:latin typeface="宋体" pitchFamily="2" charset="-122"/>
              </a:rPr>
              <a:t>1</a:t>
            </a:r>
            <a:r>
              <a:rPr kumimoji="0" lang="zh-CN" altLang="en-US" b="1" dirty="0" smtClean="0">
                <a:latin typeface="宋体" pitchFamily="2" charset="-122"/>
              </a:rPr>
              <a:t>条指令时，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</a:t>
            </a:r>
            <a:r>
              <a:rPr kumimoji="0" lang="zh-CN" altLang="en-US" b="1" dirty="0" smtClean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804248" y="2032142"/>
            <a:ext cx="2088232" cy="747212"/>
            <a:chOff x="6732240" y="2032142"/>
            <a:chExt cx="2088232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732240" y="242088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分支指令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 smtClean="0">
                  <a:latin typeface="宋体" pitchFamily="2" charset="-122"/>
                </a:rPr>
                <a:t>执行时间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48" name="Group 308"/>
          <p:cNvGrpSpPr>
            <a:grpSpLocks/>
          </p:cNvGrpSpPr>
          <p:nvPr/>
        </p:nvGrpSpPr>
        <p:grpSpPr bwMode="auto">
          <a:xfrm>
            <a:off x="3995613" y="6454031"/>
            <a:ext cx="360363" cy="287337"/>
            <a:chOff x="1133" y="4020"/>
            <a:chExt cx="227" cy="181"/>
          </a:xfrm>
        </p:grpSpPr>
        <p:sp>
          <p:nvSpPr>
            <p:cNvPr id="49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310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200" dirty="0" smtClean="0">
                  <a:solidFill>
                    <a:schemeClr val="bg2"/>
                  </a:solidFill>
                  <a:latin typeface="宋体" pitchFamily="2" charset="-122"/>
                </a:rPr>
                <a:t>108</a:t>
              </a:r>
              <a:endParaRPr lang="en-US" altLang="zh-CN" sz="12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179388" y="5661248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27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29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各操作串行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→各操作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操作的是不同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179263" y="130360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b="1" dirty="0" smtClean="0">
                <a:latin typeface="宋体" pitchFamily="2" charset="-122"/>
              </a:rPr>
              <a:t>操作分离、操作同步、操作无冲突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83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179512" y="27089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操作冲突的处理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类型：</a:t>
            </a:r>
            <a:r>
              <a:rPr lang="zh-CN" altLang="en-US" b="1" dirty="0" smtClean="0">
                <a:latin typeface="宋体" pitchFamily="2" charset="-122"/>
              </a:rPr>
              <a:t>结构冒险、数据冒险、控制冒险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lang="zh-CN" altLang="en-US" b="1" dirty="0" smtClean="0">
                <a:latin typeface="宋体" pitchFamily="2" charset="-122"/>
              </a:rPr>
              <a:t>①部件不复用，同一部件在同一拍使用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②阻塞法、转发法、乱序执行法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③阻塞法、分支预测法、延迟分支法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2123728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179263" y="22269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实现：</a:t>
            </a:r>
            <a:r>
              <a:rPr lang="zh-CN" altLang="en-US" b="1" dirty="0" smtClean="0">
                <a:latin typeface="宋体" pitchFamily="2" charset="-122"/>
              </a:rPr>
              <a:t>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，公共拍时钟，部件＋控制器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0" name="Group 308"/>
          <p:cNvGrpSpPr>
            <a:grpSpLocks/>
          </p:cNvGrpSpPr>
          <p:nvPr/>
        </p:nvGrpSpPr>
        <p:grpSpPr bwMode="auto">
          <a:xfrm>
            <a:off x="5076056" y="6453336"/>
            <a:ext cx="360363" cy="287337"/>
            <a:chOff x="1133" y="4020"/>
            <a:chExt cx="227" cy="181"/>
          </a:xfrm>
        </p:grpSpPr>
        <p:sp>
          <p:nvSpPr>
            <p:cNvPr id="101" name="AutoShape 30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31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>
                <a:lnSpc>
                  <a:spcPct val="85000"/>
                </a:lnSpc>
              </a:pPr>
              <a:r>
                <a:rPr lang="en-US" altLang="zh-CN" sz="1400" dirty="0" smtClean="0">
                  <a:solidFill>
                    <a:schemeClr val="bg2"/>
                  </a:solidFill>
                  <a:latin typeface="宋体" pitchFamily="2" charset="-122"/>
                </a:rPr>
                <a:t>95</a:t>
              </a:r>
              <a:endParaRPr lang="en-US" altLang="zh-CN" sz="1400" dirty="0">
                <a:solidFill>
                  <a:schemeClr val="bg2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7" grpId="0"/>
      <p:bldP spid="9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</a:t>
            </a:r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的并行技术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90376" y="1308537"/>
            <a:ext cx="876312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超级流水线技术：</a:t>
            </a:r>
            <a:r>
              <a:rPr kumimoji="0" lang="zh-CN" altLang="en-US" b="1" dirty="0" smtClean="0">
                <a:latin typeface="宋体" pitchFamily="2" charset="-122"/>
              </a:rPr>
              <a:t>增加流水线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级数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段数</a:t>
            </a:r>
            <a:r>
              <a:rPr kumimoji="0" lang="en-US" altLang="zh-CN" b="1" dirty="0" smtClean="0">
                <a:latin typeface="宋体" pitchFamily="2" charset="-122"/>
              </a:rPr>
              <a:t>)   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en-US" altLang="zh-CN" sz="2000" b="1" dirty="0" smtClean="0">
                <a:latin typeface="宋体" pitchFamily="2" charset="-122"/>
              </a:rPr>
              <a:t>CPI</a:t>
            </a:r>
            <a:r>
              <a:rPr kumimoji="0" lang="zh-CN" altLang="en-US" sz="2000" b="1" dirty="0" smtClean="0">
                <a:latin typeface="宋体" pitchFamily="2" charset="-122"/>
              </a:rPr>
              <a:t>＝</a:t>
            </a:r>
            <a:r>
              <a:rPr kumimoji="0" lang="en-US" altLang="zh-CN" sz="2000" b="1" dirty="0" smtClean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                     </a:t>
            </a:r>
            <a:r>
              <a:rPr kumimoji="0" lang="zh-CN" altLang="en-US" sz="2000" dirty="0" smtClean="0">
                <a:latin typeface="宋体" pitchFamily="2" charset="-122"/>
              </a:rPr>
              <a:t>└</a:t>
            </a:r>
            <a:r>
              <a:rPr kumimoji="0" lang="zh-CN" altLang="en-US" sz="2000" b="1" dirty="0" smtClean="0">
                <a:latin typeface="宋体" pitchFamily="2" charset="-122"/>
              </a:rPr>
              <a:t>→缩短</a:t>
            </a:r>
            <a:r>
              <a:rPr kumimoji="0" lang="en-US" altLang="zh-CN" sz="2000" b="1" i="1" dirty="0" smtClean="0">
                <a:latin typeface="宋体" pitchFamily="2" charset="-122"/>
              </a:rPr>
              <a:t>T</a:t>
            </a:r>
            <a:r>
              <a:rPr kumimoji="0" lang="en-US" altLang="zh-CN" sz="2000" b="1" baseline="-18000" dirty="0" smtClean="0">
                <a:latin typeface="宋体" pitchFamily="2" charset="-122"/>
              </a:rPr>
              <a:t>C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执行过程相同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发展过程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级数不宜太多</a:t>
            </a:r>
            <a:r>
              <a:rPr kumimoji="0" lang="en-US" altLang="zh-CN" sz="2000" b="1" dirty="0" smtClean="0">
                <a:latin typeface="宋体" pitchFamily="2" charset="-122"/>
              </a:rPr>
              <a:t>(486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err="1" smtClean="0">
                <a:latin typeface="宋体" pitchFamily="2" charset="-122"/>
              </a:rPr>
              <a:t>PⅢ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P4</a:t>
            </a:r>
            <a:r>
              <a:rPr kumimoji="0" lang="zh-CN" altLang="en-US" sz="2000" b="1" dirty="0" smtClean="0">
                <a:latin typeface="宋体" pitchFamily="2" charset="-122"/>
              </a:rPr>
              <a:t>→</a:t>
            </a:r>
            <a:r>
              <a:rPr kumimoji="0" lang="en-US" altLang="zh-CN" sz="2000" b="1" dirty="0" smtClean="0">
                <a:latin typeface="宋体" pitchFamily="2" charset="-122"/>
              </a:rPr>
              <a:t>Core)</a:t>
            </a:r>
          </a:p>
        </p:txBody>
      </p:sp>
      <p:sp>
        <p:nvSpPr>
          <p:cNvPr id="6" name="Text Box 88"/>
          <p:cNvSpPr txBox="1">
            <a:spLocks noChangeArrowheads="1"/>
          </p:cNvSpPr>
          <p:nvPr/>
        </p:nvSpPr>
        <p:spPr bwMode="auto">
          <a:xfrm>
            <a:off x="251520" y="2630378"/>
            <a:ext cx="871309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多发射流水线技术：</a:t>
            </a:r>
            <a:r>
              <a:rPr kumimoji="0" lang="zh-CN" altLang="en-US" b="1" dirty="0" smtClean="0">
                <a:latin typeface="+mn-ea"/>
                <a:ea typeface="+mn-ea"/>
              </a:rPr>
              <a:t>同时流动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zh-CN" altLang="en-US" b="1" dirty="0" smtClean="0">
                <a:latin typeface="+mn-ea"/>
                <a:ea typeface="+mn-ea"/>
              </a:rPr>
              <a:t>执行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多</a:t>
            </a:r>
            <a:r>
              <a:rPr kumimoji="0"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条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   </a:t>
            </a:r>
            <a:r>
              <a:rPr kumimoji="0" lang="zh-CN" altLang="en-US" sz="2000" b="1" dirty="0" smtClean="0">
                <a:latin typeface="+mn-ea"/>
                <a:ea typeface="+mn-ea"/>
              </a:rPr>
              <a:t>←</a:t>
            </a:r>
            <a:r>
              <a:rPr kumimoji="0" lang="en-US" altLang="zh-CN" sz="2000" b="1" dirty="0" smtClean="0">
                <a:latin typeface="+mn-ea"/>
                <a:ea typeface="+mn-ea"/>
              </a:rPr>
              <a:t>CPI</a:t>
            </a:r>
            <a:r>
              <a:rPr kumimoji="0" lang="zh-CN" altLang="en-US" sz="2000" b="1" dirty="0" smtClean="0">
                <a:latin typeface="+mn-ea"/>
                <a:ea typeface="+mn-ea"/>
              </a:rPr>
              <a:t>＜</a:t>
            </a:r>
            <a:r>
              <a:rPr kumimoji="0" lang="en-US" altLang="zh-CN" sz="2000" b="1" dirty="0" smtClean="0">
                <a:latin typeface="+mn-ea"/>
                <a:ea typeface="+mn-ea"/>
              </a:rPr>
              <a:t>1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实现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增加指令</a:t>
            </a:r>
            <a:r>
              <a:rPr kumimoji="0" lang="zh-CN" altLang="en-US" b="1" u="sng" dirty="0" smtClean="0">
                <a:latin typeface="+mn-ea"/>
                <a:ea typeface="+mn-ea"/>
              </a:rPr>
              <a:t>打包</a:t>
            </a:r>
            <a:r>
              <a:rPr kumimoji="0" lang="zh-CN" altLang="en-US" b="1" dirty="0" smtClean="0">
                <a:latin typeface="+mn-ea"/>
                <a:ea typeface="+mn-ea"/>
              </a:rPr>
              <a:t>、</a:t>
            </a:r>
            <a:r>
              <a:rPr kumimoji="0" lang="zh-CN" altLang="en-US" b="1" u="sng" dirty="0" smtClean="0">
                <a:latin typeface="+mn-ea"/>
                <a:ea typeface="+mn-ea"/>
              </a:rPr>
              <a:t>冒险</a:t>
            </a:r>
            <a:r>
              <a:rPr kumimoji="0" lang="zh-CN" altLang="en-US" b="1" dirty="0" smtClean="0">
                <a:latin typeface="+mn-ea"/>
                <a:ea typeface="+mn-ea"/>
              </a:rPr>
              <a:t>处理环节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sz="1800" b="1" dirty="0" smtClean="0">
                <a:latin typeface="+mn-ea"/>
                <a:ea typeface="+mn-ea"/>
              </a:rPr>
              <a:t>             用推测技术优化→</a:t>
            </a:r>
            <a:r>
              <a:rPr kumimoji="0" lang="zh-CN" altLang="en-US" sz="1800" dirty="0" smtClean="0">
                <a:latin typeface="+mn-ea"/>
                <a:ea typeface="+mn-ea"/>
              </a:rPr>
              <a:t>┘      └</a:t>
            </a:r>
            <a:r>
              <a:rPr kumimoji="0" lang="zh-CN" altLang="en-US" sz="1800" b="1" dirty="0" smtClean="0">
                <a:latin typeface="+mn-ea"/>
                <a:ea typeface="+mn-ea"/>
              </a:rPr>
              <a:t>→先后及同时产生的</a:t>
            </a:r>
            <a:endParaRPr kumimoji="0" lang="en-US" altLang="zh-CN" sz="1800" b="1" dirty="0" smtClean="0"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131840" y="3068960"/>
            <a:ext cx="3096344" cy="1368152"/>
            <a:chOff x="3131840" y="3501008"/>
            <a:chExt cx="3096344" cy="1368152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H="1">
              <a:off x="3131840" y="3501008"/>
              <a:ext cx="3096344" cy="13681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5004048" y="3501660"/>
              <a:ext cx="1224136" cy="13675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4" name="Text Box 88"/>
          <p:cNvSpPr txBox="1">
            <a:spLocks noChangeArrowheads="1"/>
          </p:cNvSpPr>
          <p:nvPr/>
        </p:nvSpPr>
        <p:spPr bwMode="auto">
          <a:xfrm>
            <a:off x="251520" y="3930441"/>
            <a:ext cx="87130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 类型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超标量、超长指令字</a:t>
            </a:r>
            <a:r>
              <a:rPr lang="en-US" altLang="zh-CN" b="1" dirty="0" smtClean="0">
                <a:latin typeface="+mn-ea"/>
                <a:ea typeface="+mn-ea"/>
              </a:rPr>
              <a:t>VLIW</a:t>
            </a:r>
          </a:p>
          <a:p>
            <a:pPr algn="l" eaLnBrk="0" hangingPunct="0"/>
            <a:r>
              <a:rPr lang="en-US" altLang="zh-CN" sz="2000" b="1" dirty="0" smtClean="0">
                <a:latin typeface="+mn-ea"/>
                <a:ea typeface="+mn-ea"/>
              </a:rPr>
              <a:t>            (</a:t>
            </a:r>
            <a:r>
              <a:rPr lang="zh-CN" altLang="en-US" sz="2000" b="1" dirty="0" smtClean="0">
                <a:latin typeface="+mn-ea"/>
                <a:ea typeface="+mn-ea"/>
              </a:rPr>
              <a:t>指令数可变</a:t>
            </a:r>
            <a:r>
              <a:rPr lang="en-US" altLang="zh-CN" sz="2000" b="1" dirty="0" smtClean="0">
                <a:latin typeface="+mn-ea"/>
                <a:ea typeface="+mn-ea"/>
              </a:rPr>
              <a:t>)   (</a:t>
            </a:r>
            <a:r>
              <a:rPr lang="zh-CN" altLang="en-US" sz="2000" b="1" dirty="0" smtClean="0">
                <a:latin typeface="+mn-ea"/>
                <a:ea typeface="+mn-ea"/>
              </a:rPr>
              <a:t>指令数固定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201364" y="836712"/>
            <a:ext cx="87631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指令级并行性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表示：</a:t>
            </a:r>
            <a:r>
              <a:rPr kumimoji="0" lang="en-US" altLang="zh-CN" b="1" dirty="0" smtClean="0">
                <a:latin typeface="宋体" pitchFamily="2" charset="-122"/>
              </a:rPr>
              <a:t>IPC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smtClean="0"/>
              <a:t>Instructions </a:t>
            </a:r>
            <a:r>
              <a:rPr lang="en-US" altLang="zh-CN" sz="2000" dirty="0"/>
              <a:t>Per Cycle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IPC×CPI</a:t>
            </a:r>
            <a:r>
              <a:rPr kumimoji="0" lang="zh-CN" altLang="en-US" b="1" dirty="0">
                <a:latin typeface="宋体" pitchFamily="2" charset="-122"/>
              </a:rPr>
              <a:t> ＝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23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251520" y="338897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超标量流水线：</a:t>
            </a:r>
            <a:r>
              <a:rPr kumimoji="0" lang="zh-CN" altLang="en-US" b="1" dirty="0">
                <a:latin typeface="+mn-ea"/>
                <a:ea typeface="+mn-ea"/>
              </a:rPr>
              <a:t>硬件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关键技术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kumimoji="0" lang="zh-CN" altLang="en-US" b="1" dirty="0" smtClean="0">
                <a:latin typeface="+mn-ea"/>
                <a:ea typeface="+mn-ea"/>
              </a:rPr>
              <a:t>动态调度、分支预测、推测执行  </a:t>
            </a:r>
            <a:r>
              <a:rPr kumimoji="0" lang="zh-CN" altLang="en-US" sz="2000" b="1" dirty="0" smtClean="0">
                <a:latin typeface="+mn-ea"/>
                <a:ea typeface="+mn-ea"/>
              </a:rPr>
              <a:t>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←增加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IPC</a:t>
            </a: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1186429" y="1916832"/>
            <a:ext cx="3601595" cy="1692188"/>
            <a:chOff x="1113283" y="2240868"/>
            <a:chExt cx="3601595" cy="1692188"/>
          </a:xfrm>
        </p:grpSpPr>
        <p:cxnSp>
          <p:nvCxnSpPr>
            <p:cNvPr id="133" name="直接箭头连接符 132"/>
            <p:cNvCxnSpPr/>
            <p:nvPr/>
          </p:nvCxnSpPr>
          <p:spPr bwMode="auto">
            <a:xfrm>
              <a:off x="1545331" y="3645024"/>
              <a:ext cx="31695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V="1">
              <a:off x="1545331" y="2249251"/>
              <a:ext cx="0" cy="13957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63"/>
            <p:cNvSpPr txBox="1">
              <a:spLocks noChangeArrowheads="1"/>
            </p:cNvSpPr>
            <p:nvPr/>
          </p:nvSpPr>
          <p:spPr bwMode="auto">
            <a:xfrm>
              <a:off x="1113283" y="2240868"/>
              <a:ext cx="432048" cy="1395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2339752" y="321297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2843808" y="321297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1547664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2051720" y="342900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2555776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3059832" y="3432150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2051720" y="321297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2555776" y="321297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2556694" y="299695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3059832" y="278092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3563888" y="2564904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3563888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4068862" y="343057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355058" y="2348880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4067944" y="2348880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3346946" y="2348880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3851002" y="2348880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3058914" y="2348880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86" name="Text Box 61"/>
            <p:cNvSpPr txBox="1">
              <a:spLocks noChangeArrowheads="1"/>
            </p:cNvSpPr>
            <p:nvPr/>
          </p:nvSpPr>
          <p:spPr bwMode="auto">
            <a:xfrm>
              <a:off x="3562970" y="2348880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9" name="Text Box 202"/>
            <p:cNvSpPr txBox="1">
              <a:spLocks noChangeArrowheads="1"/>
            </p:cNvSpPr>
            <p:nvPr/>
          </p:nvSpPr>
          <p:spPr bwMode="auto">
            <a:xfrm>
              <a:off x="2339752" y="3645719"/>
              <a:ext cx="1339198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普通流水线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5148064" y="1268760"/>
            <a:ext cx="3456384" cy="2316808"/>
            <a:chOff x="5364088" y="1615553"/>
            <a:chExt cx="3456384" cy="2316808"/>
          </a:xfrm>
        </p:grpSpPr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6588225" y="2996952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6588224" y="2780928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5796136" y="3429000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5796136" y="3641874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96136" y="1615553"/>
              <a:ext cx="0" cy="202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5796137" y="3212976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6302028" y="3429000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6302028" y="3212976"/>
              <a:ext cx="502220" cy="2128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5364088" y="1628800"/>
              <a:ext cx="43204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WB2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6300193" y="2996952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6805166" y="2564904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6805166" y="2348880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7308305" y="2132856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7812361" y="2132856"/>
              <a:ext cx="503588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61"/>
            <p:cNvSpPr txBox="1">
              <a:spLocks noChangeArrowheads="1"/>
            </p:cNvSpPr>
            <p:nvPr/>
          </p:nvSpPr>
          <p:spPr bwMode="auto">
            <a:xfrm>
              <a:off x="7308304" y="1916832"/>
              <a:ext cx="286919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7308305" y="1700808"/>
              <a:ext cx="28850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6805167" y="3429000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6805167" y="3212976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I6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160" name="Text Box 61"/>
            <p:cNvSpPr txBox="1">
              <a:spLocks noChangeArrowheads="1"/>
            </p:cNvSpPr>
            <p:nvPr/>
          </p:nvSpPr>
          <p:spPr bwMode="auto">
            <a:xfrm>
              <a:off x="8099474" y="1916832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7812360" y="1916832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2" name="Text Box 61"/>
            <p:cNvSpPr txBox="1">
              <a:spLocks noChangeArrowheads="1"/>
            </p:cNvSpPr>
            <p:nvPr/>
          </p:nvSpPr>
          <p:spPr bwMode="auto">
            <a:xfrm>
              <a:off x="8603530" y="1700808"/>
              <a:ext cx="216942" cy="21602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3" name="Text Box 61"/>
            <p:cNvSpPr txBox="1">
              <a:spLocks noChangeArrowheads="1"/>
            </p:cNvSpPr>
            <p:nvPr/>
          </p:nvSpPr>
          <p:spPr bwMode="auto">
            <a:xfrm>
              <a:off x="8316416" y="1700808"/>
              <a:ext cx="288033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202"/>
            <p:cNvSpPr txBox="1">
              <a:spLocks noChangeArrowheads="1"/>
            </p:cNvSpPr>
            <p:nvPr/>
          </p:nvSpPr>
          <p:spPr bwMode="auto">
            <a:xfrm>
              <a:off x="6473162" y="3645024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超标量流水线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94" name="Text Box 88"/>
          <p:cNvSpPr txBox="1">
            <a:spLocks noChangeArrowheads="1"/>
          </p:cNvSpPr>
          <p:nvPr/>
        </p:nvSpPr>
        <p:spPr bwMode="auto">
          <a:xfrm>
            <a:off x="251520" y="3645024"/>
            <a:ext cx="87130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*VLIW</a:t>
            </a:r>
            <a:r>
              <a:rPr kumimoji="0"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流水线：</a:t>
            </a:r>
            <a:r>
              <a:rPr kumimoji="0" lang="zh-CN" altLang="en-US" b="1" dirty="0">
                <a:latin typeface="+mn-ea"/>
                <a:ea typeface="+mn-ea"/>
              </a:rPr>
              <a:t>软件</a:t>
            </a:r>
            <a:r>
              <a:rPr kumimoji="0" lang="zh-CN" altLang="en-US" b="1" dirty="0" smtClean="0">
                <a:latin typeface="+mn-ea"/>
                <a:ea typeface="+mn-ea"/>
              </a:rPr>
              <a:t>完成指令打包、冒险处理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</a:rPr>
              <a:t>关键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技术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r>
              <a:rPr kumimoji="0" lang="zh-CN" altLang="en-US" b="1" dirty="0" smtClean="0">
                <a:latin typeface="+mn-ea"/>
              </a:rPr>
              <a:t>静态调度</a:t>
            </a:r>
            <a:r>
              <a:rPr kumimoji="0" lang="en-US" altLang="zh-CN" sz="2000" b="1" dirty="0" smtClean="0">
                <a:latin typeface="+mn-ea"/>
              </a:rPr>
              <a:t>(</a:t>
            </a:r>
            <a:r>
              <a:rPr kumimoji="0" lang="zh-CN" altLang="en-US" sz="2000" b="1" dirty="0" smtClean="0">
                <a:latin typeface="+mn-ea"/>
              </a:rPr>
              <a:t>重排序＋阻塞</a:t>
            </a:r>
            <a:r>
              <a:rPr kumimoji="0" lang="en-US" altLang="zh-CN" sz="2000" b="1" dirty="0" smtClean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、延迟分支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+mn-ea"/>
              </a:rPr>
              <a:t>←</a:t>
            </a:r>
            <a:r>
              <a:rPr kumimoji="0" lang="zh-CN" altLang="en-US" sz="2000" b="1" dirty="0">
                <a:solidFill>
                  <a:srgbClr val="990099"/>
                </a:solidFill>
                <a:latin typeface="+mn-ea"/>
              </a:rPr>
              <a:t>增加</a:t>
            </a:r>
            <a:r>
              <a:rPr kumimoji="0" lang="en-US" altLang="zh-CN" sz="2000" b="1" dirty="0">
                <a:solidFill>
                  <a:srgbClr val="990099"/>
                </a:solidFill>
                <a:latin typeface="+mn-ea"/>
              </a:rPr>
              <a:t>IPC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1186427" y="4725144"/>
            <a:ext cx="3529589" cy="1584176"/>
            <a:chOff x="1186427" y="3789040"/>
            <a:chExt cx="3529589" cy="1584176"/>
          </a:xfrm>
        </p:grpSpPr>
        <p:sp>
          <p:nvSpPr>
            <p:cNvPr id="196" name="Text Box 300"/>
            <p:cNvSpPr txBox="1">
              <a:spLocks noChangeArrowheads="1"/>
            </p:cNvSpPr>
            <p:nvPr/>
          </p:nvSpPr>
          <p:spPr bwMode="auto">
            <a:xfrm>
              <a:off x="1186427" y="5085878"/>
              <a:ext cx="164011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IW</a:t>
              </a:r>
              <a:r>
                <a:rPr lang="zh-CN" altLang="en-US" sz="1800" b="1" dirty="0" smtClean="0">
                  <a:latin typeface="宋体" pitchFamily="2" charset="-122"/>
                </a:rPr>
                <a:t>中操作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97" name="Rectangle 301"/>
            <p:cNvSpPr>
              <a:spLocks noChangeArrowheads="1"/>
            </p:cNvSpPr>
            <p:nvPr/>
          </p:nvSpPr>
          <p:spPr bwMode="auto">
            <a:xfrm>
              <a:off x="2826543" y="5085878"/>
              <a:ext cx="665337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198" name="Rectangle 303"/>
            <p:cNvSpPr>
              <a:spLocks noChangeArrowheads="1"/>
            </p:cNvSpPr>
            <p:nvPr/>
          </p:nvSpPr>
          <p:spPr bwMode="auto">
            <a:xfrm>
              <a:off x="3491880" y="5085878"/>
              <a:ext cx="576064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sp>
          <p:nvSpPr>
            <p:cNvPr id="199" name="Rectangle 304"/>
            <p:cNvSpPr>
              <a:spLocks noChangeArrowheads="1"/>
            </p:cNvSpPr>
            <p:nvPr/>
          </p:nvSpPr>
          <p:spPr bwMode="auto">
            <a:xfrm>
              <a:off x="4067944" y="5085878"/>
              <a:ext cx="647700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00" name="Rectangle 305"/>
            <p:cNvSpPr>
              <a:spLocks noChangeArrowheads="1"/>
            </p:cNvSpPr>
            <p:nvPr/>
          </p:nvSpPr>
          <p:spPr bwMode="auto">
            <a:xfrm>
              <a:off x="1186428" y="3789041"/>
              <a:ext cx="433243" cy="10801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主</a:t>
              </a:r>
            </a:p>
            <a:p>
              <a:pPr>
                <a:lnSpc>
                  <a:spcPct val="90000"/>
                </a:lnSpc>
              </a:pPr>
              <a:endParaRPr lang="zh-CN" altLang="en-US" sz="2000" b="1" dirty="0"/>
            </a:p>
            <a:p>
              <a:pPr>
                <a:lnSpc>
                  <a:spcPct val="90000"/>
                </a:lnSpc>
              </a:pPr>
              <a:r>
                <a:rPr lang="zh-CN" altLang="en-US" sz="2000" b="1" dirty="0"/>
                <a:t>存</a:t>
              </a:r>
            </a:p>
          </p:txBody>
        </p:sp>
        <p:sp>
          <p:nvSpPr>
            <p:cNvPr id="201" name="Rectangle 306"/>
            <p:cNvSpPr>
              <a:spLocks noChangeArrowheads="1"/>
            </p:cNvSpPr>
            <p:nvPr/>
          </p:nvSpPr>
          <p:spPr bwMode="auto">
            <a:xfrm>
              <a:off x="2124866" y="3789040"/>
              <a:ext cx="259115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RF (</a:t>
              </a: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2" name="Rectangle 307"/>
            <p:cNvSpPr>
              <a:spLocks noChangeArrowheads="1"/>
            </p:cNvSpPr>
            <p:nvPr/>
          </p:nvSpPr>
          <p:spPr bwMode="auto">
            <a:xfrm>
              <a:off x="2124866" y="4363715"/>
              <a:ext cx="774703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LD/ST</a:t>
              </a:r>
            </a:p>
          </p:txBody>
        </p:sp>
        <p:sp>
          <p:nvSpPr>
            <p:cNvPr id="208" name="Rectangle 317"/>
            <p:cNvSpPr>
              <a:spLocks noChangeArrowheads="1"/>
            </p:cNvSpPr>
            <p:nvPr/>
          </p:nvSpPr>
          <p:spPr bwMode="auto">
            <a:xfrm>
              <a:off x="39790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FMUL</a:t>
              </a:r>
            </a:p>
          </p:txBody>
        </p:sp>
        <p:sp>
          <p:nvSpPr>
            <p:cNvPr id="214" name="Rectangle 323"/>
            <p:cNvSpPr>
              <a:spLocks noChangeArrowheads="1"/>
            </p:cNvSpPr>
            <p:nvPr/>
          </p:nvSpPr>
          <p:spPr bwMode="auto">
            <a:xfrm>
              <a:off x="3115468" y="4363715"/>
              <a:ext cx="574675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FADD</a:t>
              </a:r>
            </a:p>
          </p:txBody>
        </p:sp>
        <p:cxnSp>
          <p:nvCxnSpPr>
            <p:cNvPr id="246" name="直接箭头连接符 245"/>
            <p:cNvCxnSpPr/>
            <p:nvPr/>
          </p:nvCxnSpPr>
          <p:spPr bwMode="auto">
            <a:xfrm>
              <a:off x="4136008" y="4150023"/>
              <a:ext cx="0" cy="2048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>
              <a:off x="1620810" y="4005064"/>
              <a:ext cx="4865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>
              <a:off x="4359920" y="4149080"/>
              <a:ext cx="0" cy="2057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3275856" y="4150023"/>
              <a:ext cx="0" cy="2136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3491880" y="4150023"/>
              <a:ext cx="0" cy="2152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/>
            <p:nvPr/>
          </p:nvCxnSpPr>
          <p:spPr bwMode="auto">
            <a:xfrm>
              <a:off x="2699792" y="4149080"/>
              <a:ext cx="0" cy="2066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02" idx="2"/>
            </p:cNvCxnSpPr>
            <p:nvPr/>
          </p:nvCxnSpPr>
          <p:spPr bwMode="auto">
            <a:xfrm rot="5400000">
              <a:off x="1993092" y="4278026"/>
              <a:ext cx="144513" cy="89374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>
              <a:stCxn id="214" idx="2"/>
            </p:cNvCxnSpPr>
            <p:nvPr/>
          </p:nvCxnSpPr>
          <p:spPr bwMode="auto">
            <a:xfrm rot="5400000" flipH="1" flipV="1">
              <a:off x="3340161" y="4212668"/>
              <a:ext cx="502617" cy="377328"/>
            </a:xfrm>
            <a:prstGeom prst="bentConnector3">
              <a:avLst>
                <a:gd name="adj1" fmla="val -28300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8" name="直接箭头连接符 261"/>
            <p:cNvCxnSpPr>
              <a:stCxn id="208" idx="2"/>
            </p:cNvCxnSpPr>
            <p:nvPr/>
          </p:nvCxnSpPr>
          <p:spPr bwMode="auto">
            <a:xfrm rot="5400000" flipH="1" flipV="1">
              <a:off x="4203428" y="4212060"/>
              <a:ext cx="503558" cy="377602"/>
            </a:xfrm>
            <a:prstGeom prst="bentConnector3">
              <a:avLst>
                <a:gd name="adj1" fmla="val -28247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6" name="组合 325"/>
          <p:cNvGrpSpPr/>
          <p:nvPr/>
        </p:nvGrpSpPr>
        <p:grpSpPr>
          <a:xfrm>
            <a:off x="5076056" y="4653136"/>
            <a:ext cx="3528392" cy="1656184"/>
            <a:chOff x="5076056" y="3717032"/>
            <a:chExt cx="3528392" cy="1656184"/>
          </a:xfrm>
        </p:grpSpPr>
        <p:sp>
          <p:nvSpPr>
            <p:cNvPr id="297" name="Text Box 61"/>
            <p:cNvSpPr txBox="1">
              <a:spLocks noChangeArrowheads="1"/>
            </p:cNvSpPr>
            <p:nvPr/>
          </p:nvSpPr>
          <p:spPr bwMode="auto">
            <a:xfrm>
              <a:off x="6372200" y="4653136"/>
              <a:ext cx="216941" cy="216024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8" name="Text Box 61"/>
            <p:cNvSpPr txBox="1">
              <a:spLocks noChangeArrowheads="1"/>
            </p:cNvSpPr>
            <p:nvPr/>
          </p:nvSpPr>
          <p:spPr bwMode="auto">
            <a:xfrm>
              <a:off x="6876256" y="4653136"/>
              <a:ext cx="216942" cy="21602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9" name="Text Box 61"/>
            <p:cNvSpPr txBox="1">
              <a:spLocks noChangeArrowheads="1"/>
            </p:cNvSpPr>
            <p:nvPr/>
          </p:nvSpPr>
          <p:spPr bwMode="auto">
            <a:xfrm>
              <a:off x="5580112" y="4869855"/>
              <a:ext cx="503686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cxnSp>
          <p:nvCxnSpPr>
            <p:cNvPr id="300" name="直接箭头连接符 299"/>
            <p:cNvCxnSpPr/>
            <p:nvPr/>
          </p:nvCxnSpPr>
          <p:spPr bwMode="auto">
            <a:xfrm flipV="1">
              <a:off x="5580112" y="5082729"/>
              <a:ext cx="3024336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580112" y="3717032"/>
              <a:ext cx="0" cy="13688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2" name="Text Box 61"/>
            <p:cNvSpPr txBox="1">
              <a:spLocks noChangeArrowheads="1"/>
            </p:cNvSpPr>
            <p:nvPr/>
          </p:nvSpPr>
          <p:spPr bwMode="auto">
            <a:xfrm>
              <a:off x="6084168" y="4869160"/>
              <a:ext cx="503686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3" name="Text Box 61"/>
            <p:cNvSpPr txBox="1">
              <a:spLocks noChangeArrowheads="1"/>
            </p:cNvSpPr>
            <p:nvPr/>
          </p:nvSpPr>
          <p:spPr bwMode="auto">
            <a:xfrm>
              <a:off x="6588224" y="4869855"/>
              <a:ext cx="503138" cy="2128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r>
                <a:rPr lang="en-US" altLang="zh-CN" sz="1200" b="1" dirty="0" smtClean="0">
                  <a:latin typeface="宋体" pitchFamily="2" charset="-122"/>
                </a:rPr>
                <a:t>(b)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5" name="Text Box 63"/>
            <p:cNvSpPr txBox="1">
              <a:spLocks noChangeArrowheads="1"/>
            </p:cNvSpPr>
            <p:nvPr/>
          </p:nvSpPr>
          <p:spPr bwMode="auto">
            <a:xfrm>
              <a:off x="5076056" y="3747901"/>
              <a:ext cx="504056" cy="1337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0" anchor="b" anchorCtr="1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EX-1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6" name="Text Box 61"/>
            <p:cNvSpPr txBox="1">
              <a:spLocks noChangeArrowheads="1"/>
            </p:cNvSpPr>
            <p:nvPr/>
          </p:nvSpPr>
          <p:spPr bwMode="auto">
            <a:xfrm>
              <a:off x="6084168" y="4653136"/>
              <a:ext cx="288032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07" name="Text Box 61"/>
            <p:cNvSpPr txBox="1">
              <a:spLocks noChangeArrowheads="1"/>
            </p:cNvSpPr>
            <p:nvPr/>
          </p:nvSpPr>
          <p:spPr bwMode="auto">
            <a:xfrm>
              <a:off x="6588224" y="4653136"/>
              <a:ext cx="288033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8" name="Text Box 61"/>
            <p:cNvSpPr txBox="1">
              <a:spLocks noChangeArrowheads="1"/>
            </p:cNvSpPr>
            <p:nvPr/>
          </p:nvSpPr>
          <p:spPr bwMode="auto">
            <a:xfrm>
              <a:off x="6588224" y="4437112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9" name="Text Box 61"/>
            <p:cNvSpPr txBox="1">
              <a:spLocks noChangeArrowheads="1"/>
            </p:cNvSpPr>
            <p:nvPr/>
          </p:nvSpPr>
          <p:spPr bwMode="auto">
            <a:xfrm>
              <a:off x="7092280" y="4221088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0" name="Text Box 6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503137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1" name="Text Box 61"/>
            <p:cNvSpPr txBox="1">
              <a:spLocks noChangeArrowheads="1"/>
            </p:cNvSpPr>
            <p:nvPr/>
          </p:nvSpPr>
          <p:spPr bwMode="auto">
            <a:xfrm>
              <a:off x="8100860" y="4005064"/>
              <a:ext cx="503588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2" name="Text Box 61"/>
            <p:cNvSpPr txBox="1">
              <a:spLocks noChangeArrowheads="1"/>
            </p:cNvSpPr>
            <p:nvPr/>
          </p:nvSpPr>
          <p:spPr bwMode="auto">
            <a:xfrm>
              <a:off x="7092280" y="3789040"/>
              <a:ext cx="502220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313" name="Text Box 6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03137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4" name="Text Box 61"/>
            <p:cNvSpPr txBox="1">
              <a:spLocks noChangeArrowheads="1"/>
            </p:cNvSpPr>
            <p:nvPr/>
          </p:nvSpPr>
          <p:spPr bwMode="auto">
            <a:xfrm>
              <a:off x="7092280" y="4869855"/>
              <a:ext cx="503138" cy="21444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r>
                <a:rPr lang="en-US" altLang="zh-CN" sz="1100" b="1" dirty="0" smtClean="0">
                  <a:latin typeface="宋体" pitchFamily="2" charset="-122"/>
                </a:rPr>
                <a:t>(</a:t>
              </a:r>
              <a:r>
                <a:rPr lang="zh-CN" altLang="en-US" sz="1100" b="1" dirty="0" smtClean="0">
                  <a:latin typeface="宋体" pitchFamily="2" charset="-122"/>
                </a:rPr>
                <a:t>猜</a:t>
              </a:r>
              <a:r>
                <a:rPr lang="en-US" altLang="zh-CN" sz="1100" b="1" dirty="0" smtClean="0">
                  <a:latin typeface="宋体" pitchFamily="2" charset="-122"/>
                </a:rPr>
                <a:t>)</a:t>
              </a:r>
              <a:endParaRPr lang="en-US" altLang="zh-CN" sz="1100" b="1" dirty="0">
                <a:latin typeface="宋体" pitchFamily="2" charset="-122"/>
              </a:endParaRPr>
            </a:p>
          </p:txBody>
        </p:sp>
        <p:sp>
          <p:nvSpPr>
            <p:cNvPr id="316" name="Text Box 61"/>
            <p:cNvSpPr txBox="1">
              <a:spLocks noChangeArrowheads="1"/>
            </p:cNvSpPr>
            <p:nvPr/>
          </p:nvSpPr>
          <p:spPr bwMode="auto">
            <a:xfrm>
              <a:off x="7379394" y="4653136"/>
              <a:ext cx="216942" cy="2160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7" name="Text Box 61"/>
            <p:cNvSpPr txBox="1">
              <a:spLocks noChangeArrowheads="1"/>
            </p:cNvSpPr>
            <p:nvPr/>
          </p:nvSpPr>
          <p:spPr bwMode="auto">
            <a:xfrm>
              <a:off x="7092280" y="4653136"/>
              <a:ext cx="288033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8" name="Text Box 61"/>
            <p:cNvSpPr txBox="1">
              <a:spLocks noChangeArrowheads="1"/>
            </p:cNvSpPr>
            <p:nvPr/>
          </p:nvSpPr>
          <p:spPr bwMode="auto">
            <a:xfrm>
              <a:off x="7883450" y="4653136"/>
              <a:ext cx="216942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9" name="Text Box 61"/>
            <p:cNvSpPr txBox="1">
              <a:spLocks noChangeArrowheads="1"/>
            </p:cNvSpPr>
            <p:nvPr/>
          </p:nvSpPr>
          <p:spPr bwMode="auto">
            <a:xfrm>
              <a:off x="7596336" y="4653136"/>
              <a:ext cx="288033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0" name="Text Box 202"/>
            <p:cNvSpPr txBox="1">
              <a:spLocks noChangeArrowheads="1"/>
            </p:cNvSpPr>
            <p:nvPr/>
          </p:nvSpPr>
          <p:spPr bwMode="auto">
            <a:xfrm>
              <a:off x="6257138" y="5085879"/>
              <a:ext cx="148321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VLIW</a:t>
              </a:r>
              <a:r>
                <a:rPr lang="zh-CN" altLang="en-US" sz="1800" b="1" dirty="0" smtClean="0">
                  <a:latin typeface="宋体" pitchFamily="2" charset="-122"/>
                </a:rPr>
                <a:t>流水线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1" name="Text Box 61"/>
            <p:cNvSpPr txBox="1">
              <a:spLocks noChangeArrowheads="1"/>
            </p:cNvSpPr>
            <p:nvPr/>
          </p:nvSpPr>
          <p:spPr bwMode="auto">
            <a:xfrm>
              <a:off x="6588224" y="4221088"/>
              <a:ext cx="503138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I1-2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3" name="Text Box 61"/>
            <p:cNvSpPr txBox="1">
              <a:spLocks noChangeArrowheads="1"/>
            </p:cNvSpPr>
            <p:nvPr/>
          </p:nvSpPr>
          <p:spPr bwMode="auto">
            <a:xfrm>
              <a:off x="7092280" y="4005064"/>
              <a:ext cx="503139" cy="21602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I2-3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4" name="Text Box 61"/>
            <p:cNvSpPr txBox="1">
              <a:spLocks noChangeArrowheads="1"/>
            </p:cNvSpPr>
            <p:nvPr/>
          </p:nvSpPr>
          <p:spPr bwMode="auto">
            <a:xfrm>
              <a:off x="8099474" y="3789040"/>
              <a:ext cx="504056" cy="2160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71828" y="6261121"/>
            <a:ext cx="1905000" cy="457200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</a:t>
            </a:r>
            <a:endParaRPr lang="zh-CN" altLang="en-US" sz="28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6350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指令执行过程步骤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142844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*程序的执行过程：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循环的</a:t>
            </a:r>
            <a:r>
              <a:rPr lang="zh-CN" altLang="en-US" b="1" dirty="0" smtClean="0">
                <a:latin typeface="宋体" pitchFamily="2" charset="-122"/>
              </a:rPr>
              <a:t>指令执行过程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179512" y="3019018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的执行过程：</a:t>
            </a:r>
            <a:r>
              <a:rPr lang="zh-CN" altLang="en-US" b="1" spc="-100" dirty="0" smtClean="0">
                <a:latin typeface="宋体" pitchFamily="2" charset="-122"/>
              </a:rPr>
              <a:t>由若干操作构成，指令地址计算操作常提前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043608" y="3526409"/>
            <a:ext cx="7632848" cy="1990823"/>
            <a:chOff x="1187624" y="3501008"/>
            <a:chExt cx="7632848" cy="1990823"/>
          </a:xfrm>
        </p:grpSpPr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187624" y="3785220"/>
              <a:ext cx="1080120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080120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843808" y="4581128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指令操作译码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502053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300193" y="4581128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524328" y="4581128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502054" y="3789040"/>
              <a:ext cx="1294082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524328" y="3789040"/>
              <a:ext cx="1296144" cy="36004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存操作数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727684" y="4145260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730408" y="4223938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当前指令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727684" y="5157192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下条指令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727684" y="3969060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267744" y="3965240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923929" y="4869160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149095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796136" y="3969060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7020272" y="486916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149095" y="5157192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148064" y="5157192"/>
              <a:ext cx="1448844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串或向量指令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171370" y="4149080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004048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8028384" y="414908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139952" y="4219727"/>
              <a:ext cx="79238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OPD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7092280" y="4223938"/>
              <a:ext cx="864096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solidFill>
                    <a:srgbClr val="990099"/>
                  </a:solidFill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solidFill>
                    <a:srgbClr val="990099"/>
                  </a:solidFill>
                  <a:latin typeface="宋体" pitchFamily="2" charset="-122"/>
                </a:rPr>
                <a:t>个结果</a:t>
              </a:r>
              <a:endParaRPr lang="zh-CN" altLang="en-US" sz="16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5076056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4139952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8100392" y="3501008"/>
              <a:ext cx="432048" cy="329931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164288" y="3504395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130" name="线形标注 2 129"/>
          <p:cNvSpPr/>
          <p:nvPr/>
        </p:nvSpPr>
        <p:spPr bwMode="auto">
          <a:xfrm>
            <a:off x="323528" y="2374338"/>
            <a:ext cx="1765321" cy="321471"/>
          </a:xfrm>
          <a:prstGeom prst="borderCallout2">
            <a:avLst>
              <a:gd name="adj1" fmla="val 48951"/>
              <a:gd name="adj2" fmla="val 99737"/>
              <a:gd name="adj3" fmla="val 50563"/>
              <a:gd name="adj4" fmla="val 114825"/>
              <a:gd name="adj5" fmla="val 117205"/>
              <a:gd name="adj6" fmla="val 152304"/>
            </a:avLst>
          </a:prstGeom>
          <a:solidFill>
            <a:srgbClr val="CCFFFF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称为</a:t>
            </a:r>
            <a:r>
              <a:rPr lang="en-US" altLang="zh-CN" sz="1800" b="1" dirty="0" smtClean="0">
                <a:latin typeface="宋体" pitchFamily="2" charset="-122"/>
              </a:rPr>
              <a:t>PC</a:t>
            </a:r>
            <a:r>
              <a:rPr lang="zh-CN" altLang="en-US" sz="1800" b="1" dirty="0" smtClean="0">
                <a:latin typeface="宋体" pitchFamily="2" charset="-122"/>
              </a:rPr>
              <a:t>增量操作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179512" y="5517232"/>
            <a:ext cx="8785225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所有指令取指、译码</a:t>
            </a:r>
            <a:r>
              <a:rPr lang="zh-CN" altLang="en-US" sz="2200" b="1" dirty="0">
                <a:latin typeface="宋体" pitchFamily="2" charset="-122"/>
              </a:rPr>
              <a:t>步骤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</a:t>
            </a:r>
            <a:r>
              <a:rPr lang="zh-CN" altLang="en-US" sz="2200" b="1" dirty="0" smtClean="0">
                <a:latin typeface="宋体" pitchFamily="2" charset="-122"/>
              </a:rPr>
              <a:t>不同指令执行步骤的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操作有所不同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60396" y="1759705"/>
            <a:ext cx="4575900" cy="1120138"/>
            <a:chOff x="2660396" y="1759705"/>
            <a:chExt cx="4575900" cy="1120138"/>
          </a:xfrm>
        </p:grpSpPr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4376496" y="1759705"/>
              <a:ext cx="108108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2661984" y="2116894"/>
              <a:ext cx="1406991" cy="428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  取指令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5233752" y="2116894"/>
              <a:ext cx="2000264" cy="42862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3012334" y="2545522"/>
              <a:ext cx="1808302" cy="33432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 PC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(PC)</a:t>
              </a:r>
              <a:r>
                <a:rPr lang="zh-CN" altLang="en-US" sz="2000" b="1" dirty="0" smtClean="0">
                  <a:latin typeface="宋体" pitchFamily="2" charset="-122"/>
                </a:rPr>
                <a:t>＋</a:t>
              </a:r>
              <a:r>
                <a:rPr lang="zh-CN" altLang="en-US" sz="2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5236032" y="2546316"/>
              <a:ext cx="2000264" cy="333527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PC</a:t>
              </a:r>
              <a:r>
                <a:rPr lang="zh-CN" altLang="en-US" sz="2000" b="1" dirty="0" smtClean="0">
                  <a:latin typeface="宋体" pitchFamily="2" charset="-122"/>
                </a:rPr>
                <a:t>←计算结果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 bwMode="auto">
            <a:xfrm>
              <a:off x="5519504" y="1972430"/>
              <a:ext cx="171451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>
              <a:off x="2661988" y="1974018"/>
              <a:ext cx="164307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rot="5400000">
              <a:off x="2518314" y="1974018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rot="5400000">
              <a:off x="7091934" y="1973224"/>
              <a:ext cx="285752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箭头连接符 73"/>
            <p:cNvCxnSpPr>
              <a:endCxn id="54" idx="1"/>
            </p:cNvCxnSpPr>
            <p:nvPr/>
          </p:nvCxnSpPr>
          <p:spPr bwMode="auto">
            <a:xfrm rot="10800000">
              <a:off x="2661984" y="2331208"/>
              <a:ext cx="4574312" cy="12700"/>
            </a:xfrm>
            <a:prstGeom prst="bentConnector5">
              <a:avLst>
                <a:gd name="adj1" fmla="val -5775"/>
                <a:gd name="adj2" fmla="val -4962512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4068975" y="2116894"/>
              <a:ext cx="1164777" cy="4286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endParaRPr lang="en-US" altLang="zh-CN" sz="2000" b="1" dirty="0" smtClean="0">
                <a:latin typeface="宋体" pitchFamily="2" charset="-122"/>
              </a:endParaRPr>
            </a:p>
          </p:txBody>
        </p:sp>
      </p:grp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5" grpId="0"/>
      <p:bldP spid="130" grpId="0" animBg="1"/>
      <p:bldP spid="13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68544</TotalTime>
  <Words>13296</Words>
  <Application>Microsoft Office PowerPoint</Application>
  <PresentationFormat>全屏显示(4:3)</PresentationFormat>
  <Paragraphs>2789</Paragraphs>
  <Slides>85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7" baseType="lpstr">
      <vt:lpstr>默认设计模板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1651</cp:revision>
  <dcterms:created xsi:type="dcterms:W3CDTF">2002-02-16T03:40:16Z</dcterms:created>
  <dcterms:modified xsi:type="dcterms:W3CDTF">2018-12-04T14:16:59Z</dcterms:modified>
</cp:coreProperties>
</file>