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541" r:id="rId2"/>
    <p:sldId id="256" r:id="rId3"/>
    <p:sldId id="508" r:id="rId4"/>
    <p:sldId id="509" r:id="rId5"/>
    <p:sldId id="510" r:id="rId6"/>
    <p:sldId id="511" r:id="rId7"/>
    <p:sldId id="384" r:id="rId8"/>
    <p:sldId id="512" r:id="rId9"/>
    <p:sldId id="514" r:id="rId10"/>
    <p:sldId id="515" r:id="rId11"/>
    <p:sldId id="517" r:id="rId12"/>
    <p:sldId id="518" r:id="rId13"/>
    <p:sldId id="519" r:id="rId14"/>
    <p:sldId id="520" r:id="rId15"/>
    <p:sldId id="521" r:id="rId16"/>
    <p:sldId id="397" r:id="rId17"/>
    <p:sldId id="410" r:id="rId18"/>
    <p:sldId id="398" r:id="rId19"/>
    <p:sldId id="404" r:id="rId20"/>
    <p:sldId id="522" r:id="rId21"/>
    <p:sldId id="523" r:id="rId22"/>
    <p:sldId id="411" r:id="rId23"/>
    <p:sldId id="467" r:id="rId24"/>
    <p:sldId id="526" r:id="rId25"/>
    <p:sldId id="399" r:id="rId26"/>
    <p:sldId id="401" r:id="rId27"/>
    <p:sldId id="413" r:id="rId28"/>
    <p:sldId id="469" r:id="rId29"/>
    <p:sldId id="418" r:id="rId30"/>
    <p:sldId id="312" r:id="rId31"/>
    <p:sldId id="473" r:id="rId32"/>
    <p:sldId id="258" r:id="rId33"/>
    <p:sldId id="527" r:id="rId34"/>
    <p:sldId id="474" r:id="rId35"/>
    <p:sldId id="529" r:id="rId36"/>
    <p:sldId id="476" r:id="rId37"/>
    <p:sldId id="477" r:id="rId38"/>
    <p:sldId id="259" r:id="rId39"/>
    <p:sldId id="478" r:id="rId40"/>
    <p:sldId id="530" r:id="rId41"/>
    <p:sldId id="531" r:id="rId42"/>
    <p:sldId id="507" r:id="rId43"/>
    <p:sldId id="532" r:id="rId44"/>
    <p:sldId id="533" r:id="rId45"/>
    <p:sldId id="534" r:id="rId46"/>
    <p:sldId id="443" r:id="rId47"/>
    <p:sldId id="536" r:id="rId48"/>
    <p:sldId id="537" r:id="rId49"/>
    <p:sldId id="538" r:id="rId50"/>
    <p:sldId id="535" r:id="rId51"/>
    <p:sldId id="539" r:id="rId52"/>
    <p:sldId id="373" r:id="rId53"/>
    <p:sldId id="492" r:id="rId54"/>
    <p:sldId id="493" r:id="rId55"/>
    <p:sldId id="263" r:id="rId56"/>
    <p:sldId id="494" r:id="rId57"/>
    <p:sldId id="496" r:id="rId58"/>
    <p:sldId id="495" r:id="rId59"/>
    <p:sldId id="499" r:id="rId60"/>
    <p:sldId id="500" r:id="rId61"/>
    <p:sldId id="497" r:id="rId62"/>
    <p:sldId id="498" r:id="rId63"/>
    <p:sldId id="501" r:id="rId6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99"/>
    <a:srgbClr val="CC99FF"/>
    <a:srgbClr val="CC3300"/>
    <a:srgbClr val="FFFF99"/>
    <a:srgbClr val="FFCC99"/>
    <a:srgbClr val="CCFFFF"/>
    <a:srgbClr val="FFCCFF"/>
    <a:srgbClr val="FF33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7" autoAdjust="0"/>
    <p:restoredTop sz="99490" autoAdjust="0"/>
  </p:normalViewPr>
  <p:slideViewPr>
    <p:cSldViewPr>
      <p:cViewPr>
        <p:scale>
          <a:sx n="80" d="100"/>
          <a:sy n="80" d="100"/>
        </p:scale>
        <p:origin x="-354" y="312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2E4B6539-215E-4A82-B8D5-BC65B0D83A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64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F28F501-268A-4A38-8063-C71DEAA8709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4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生活例：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同学在看书</a:t>
            </a:r>
            <a:r>
              <a:rPr lang="en-US" altLang="zh-CN" dirty="0" smtClean="0"/>
              <a:t>(P5</a:t>
            </a:r>
            <a:r>
              <a:rPr lang="zh-CN" altLang="en-US" dirty="0" smtClean="0"/>
              <a:t>差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字看完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，听到身后有几个人在喊“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，班长找你”“</a:t>
            </a:r>
            <a:r>
              <a:rPr lang="en-US" altLang="zh-CN" dirty="0" smtClean="0"/>
              <a:t>A,</a:t>
            </a:r>
            <a:r>
              <a:rPr lang="zh-CN" altLang="en-US" dirty="0" smtClean="0"/>
              <a:t>到我宿舍来”“</a:t>
            </a:r>
            <a:r>
              <a:rPr lang="en-US" altLang="zh-CN" dirty="0" smtClean="0"/>
              <a:t>A,</a:t>
            </a:r>
            <a:r>
              <a:rPr lang="zh-CN" altLang="en-US" dirty="0" smtClean="0"/>
              <a:t>帮个忙”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593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P39—</a:t>
            </a:r>
            <a:r>
              <a:rPr lang="zh-CN" altLang="en-US" dirty="0" smtClean="0"/>
              <a:t>提供中断类型号，读状态口时撤销请求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822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627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en-US" altLang="zh-CN" dirty="0" smtClean="0"/>
              <a:t>End=1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IF=1</a:t>
            </a:r>
            <a:r>
              <a:rPr lang="zh-CN" altLang="en-US" dirty="0" smtClean="0"/>
              <a:t>，无更高优先级中断请求或</a:t>
            </a:r>
            <a:r>
              <a:rPr lang="en-US" altLang="zh-CN" dirty="0" smtClean="0"/>
              <a:t>DMA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26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AA0030A-E5B3-4BF6-917E-C42A3F788BDD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传送前通知</a:t>
            </a:r>
            <a:r>
              <a:rPr lang="en-US" altLang="zh-CN"/>
              <a:t>DMA</a:t>
            </a:r>
            <a:r>
              <a:rPr lang="zh-CN" altLang="en-US"/>
              <a:t>接口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95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响应时间指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请求从发出到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操作完成的时间，吞吐率指单位时间内完成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操作的个数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92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中，若用命令码区分，则信息长度≠总线宽度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6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BA0A5E-3F07-4E9E-B792-39AF75AB4380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记录单位为数据块时，可减小每位平均寻址与传送延迟</a:t>
            </a:r>
          </a:p>
          <a:p>
            <a:r>
              <a:rPr lang="zh-CN" altLang="en-US"/>
              <a:t>扇区</a:t>
            </a:r>
            <a:r>
              <a:rPr lang="en-US" altLang="zh-CN"/>
              <a:t>ID</a:t>
            </a:r>
            <a:r>
              <a:rPr lang="zh-CN" altLang="en-US"/>
              <a:t>域中含地址的目的是：不需从</a:t>
            </a:r>
            <a:r>
              <a:rPr lang="en-US" altLang="zh-CN"/>
              <a:t>0</a:t>
            </a:r>
            <a:r>
              <a:rPr lang="zh-CN" altLang="en-US"/>
              <a:t>扇区开始定位；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同时只有一个磁头工作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39EE4F-3A0A-4CFC-882C-06BB8ED2DF1B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接口仅中转信息，永远不会主动产生信息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195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ED8A3-DA9A-47EF-8F65-033EE057B889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多重中断只在向量中断时才发生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18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C6862-A99F-4BF7-80D1-C0F0264725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73717-EC35-4BF0-881D-4E659AD1BA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1B90A-EC7E-4FC4-BEB2-9EA433C5D8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4150B-C5E0-4AB8-A867-07E4F49CA5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D96AE-80B3-4773-80E4-CB34FBEA0A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8BEB8-428B-4267-AB1F-86E3A50339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2C319-D382-4C48-AAFA-6F2FA8CC82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3F6BA-030E-4581-9EFB-7CFE8F8773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833BFB63-B979-4FAE-8763-D7093A97907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灯片编号占位符 3"/>
          <p:cNvSpPr txBox="1">
            <a:spLocks/>
          </p:cNvSpPr>
          <p:nvPr userDrawn="1"/>
        </p:nvSpPr>
        <p:spPr bwMode="auto">
          <a:xfrm>
            <a:off x="0" y="6453336"/>
            <a:ext cx="1187624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ctr" anchorCtr="0" compatLnSpc="1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48217-B177-4C4F-A12A-E56325AC5A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D91E3-76FA-42E8-87FE-BEA5ED71C0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7FB261-CD5A-4067-B1EE-6F5F88DB559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8.xml"/><Relationship Id="rId4" Type="http://schemas.openxmlformats.org/officeDocument/2006/relationships/slide" Target="slide4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99"/>
                </a:solidFill>
                <a:ea typeface="华文行楷" pitchFamily="2" charset="-122"/>
              </a:rPr>
              <a:t>东南</a:t>
            </a:r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大学软件学院</a:t>
            </a:r>
            <a:endParaRPr lang="zh-CN" altLang="en-US" sz="3600" dirty="0" smtClean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1290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5"/>
          <p:cNvSpPr txBox="1">
            <a:spLocks noChangeArrowheads="1"/>
          </p:cNvSpPr>
          <p:nvPr/>
        </p:nvSpPr>
        <p:spPr bwMode="auto">
          <a:xfrm>
            <a:off x="152276" y="764704"/>
            <a:ext cx="8812212" cy="378565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*无条件传送方式：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同步</a:t>
            </a:r>
            <a:r>
              <a:rPr lang="zh-CN" altLang="en-US" b="1" dirty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方式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随时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dirty="0" smtClean="0">
                <a:latin typeface="宋体" panose="02010600030101010101" pitchFamily="2" charset="-122"/>
              </a:rPr>
              <a:t>进行</a:t>
            </a:r>
            <a:r>
              <a:rPr lang="zh-CN" altLang="en-US" b="1" dirty="0">
                <a:latin typeface="宋体" panose="02010600030101010101" pitchFamily="2" charset="-122"/>
              </a:rPr>
              <a:t>数据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适用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简单设备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LED</a:t>
            </a:r>
            <a:r>
              <a:rPr lang="zh-CN" altLang="en-US" sz="1800" b="1" dirty="0">
                <a:latin typeface="宋体" panose="02010600030101010101" pitchFamily="2" charset="-122"/>
              </a:rPr>
              <a:t>、开关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，且为</a:t>
            </a:r>
            <a:r>
              <a:rPr lang="zh-CN" altLang="en-US" b="1" u="sng" dirty="0">
                <a:latin typeface="宋体" panose="02010600030101010101" pitchFamily="2" charset="-122"/>
              </a:rPr>
              <a:t>字符设备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联络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*条件传送方式：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异步传送</a:t>
            </a:r>
            <a:r>
              <a:rPr lang="zh-CN" altLang="en-US" b="1" dirty="0" smtClean="0">
                <a:latin typeface="宋体" panose="02010600030101010101" pitchFamily="2" charset="-122"/>
              </a:rPr>
              <a:t>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适用设备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联络方式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326038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数据传送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145"/>
          <p:cNvSpPr txBox="1">
            <a:spLocks noChangeArrowheads="1"/>
          </p:cNvSpPr>
          <p:nvPr/>
        </p:nvSpPr>
        <p:spPr bwMode="auto">
          <a:xfrm>
            <a:off x="2672556" y="2132856"/>
            <a:ext cx="6291932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立即响应方式，无联络信号线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47664" y="5373216"/>
            <a:ext cx="6552728" cy="1005830"/>
            <a:chOff x="1403648" y="2420888"/>
            <a:chExt cx="6552728" cy="1005830"/>
          </a:xfrm>
        </p:grpSpPr>
        <p:sp>
          <p:nvSpPr>
            <p:cNvPr id="8" name="Text Box 72"/>
            <p:cNvSpPr txBox="1">
              <a:spLocks noChangeArrowheads="1"/>
            </p:cNvSpPr>
            <p:nvPr/>
          </p:nvSpPr>
          <p:spPr bwMode="auto">
            <a:xfrm>
              <a:off x="1404144" y="2564904"/>
              <a:ext cx="1799704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72"/>
            <p:cNvSpPr txBox="1">
              <a:spLocks noChangeArrowheads="1"/>
            </p:cNvSpPr>
            <p:nvPr/>
          </p:nvSpPr>
          <p:spPr bwMode="auto">
            <a:xfrm>
              <a:off x="1475656" y="2636019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0" name="Text Box 74"/>
            <p:cNvSpPr txBox="1">
              <a:spLocks noChangeArrowheads="1"/>
            </p:cNvSpPr>
            <p:nvPr/>
          </p:nvSpPr>
          <p:spPr bwMode="auto">
            <a:xfrm>
              <a:off x="2411760" y="2636019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3419872" y="2567186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err="1" smtClean="0">
                  <a:latin typeface="宋体" panose="02010600030101010101" pitchFamily="2" charset="-122"/>
                </a:rPr>
                <a:t>i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" name="Text Box 79"/>
            <p:cNvSpPr txBox="1">
              <a:spLocks noChangeArrowheads="1"/>
            </p:cNvSpPr>
            <p:nvPr/>
          </p:nvSpPr>
          <p:spPr bwMode="auto">
            <a:xfrm>
              <a:off x="4787131" y="2933402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4644008" y="2455763"/>
              <a:ext cx="57606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14" name="Text Box 81"/>
            <p:cNvSpPr txBox="1">
              <a:spLocks noChangeArrowheads="1"/>
            </p:cNvSpPr>
            <p:nvPr/>
          </p:nvSpPr>
          <p:spPr bwMode="auto">
            <a:xfrm>
              <a:off x="3419872" y="3140968"/>
              <a:ext cx="1152128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简单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5" name="直接连接符 14"/>
            <p:cNvCxnSpPr>
              <a:endCxn id="9" idx="0"/>
            </p:cNvCxnSpPr>
            <p:nvPr/>
          </p:nvCxnSpPr>
          <p:spPr bwMode="auto">
            <a:xfrm>
              <a:off x="1835696" y="2428999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直接连接符 15"/>
            <p:cNvCxnSpPr>
              <a:stCxn id="10" idx="0"/>
            </p:cNvCxnSpPr>
            <p:nvPr/>
          </p:nvCxnSpPr>
          <p:spPr bwMode="auto">
            <a:xfrm flipV="1">
              <a:off x="2771800" y="2430687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1403648" y="2420888"/>
              <a:ext cx="655272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直接连接符 17"/>
            <p:cNvCxnSpPr>
              <a:endCxn id="11" idx="0"/>
            </p:cNvCxnSpPr>
            <p:nvPr/>
          </p:nvCxnSpPr>
          <p:spPr bwMode="auto">
            <a:xfrm>
              <a:off x="3995936" y="2422302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直接连接符 18"/>
            <p:cNvCxnSpPr>
              <a:stCxn id="11" idx="2"/>
              <a:endCxn id="14" idx="0"/>
            </p:cNvCxnSpPr>
            <p:nvPr/>
          </p:nvCxnSpPr>
          <p:spPr bwMode="auto">
            <a:xfrm>
              <a:off x="3995936" y="2848174"/>
              <a:ext cx="0" cy="292794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Text Box 80"/>
            <p:cNvSpPr txBox="1">
              <a:spLocks noChangeArrowheads="1"/>
            </p:cNvSpPr>
            <p:nvPr/>
          </p:nvSpPr>
          <p:spPr bwMode="auto">
            <a:xfrm>
              <a:off x="1979712" y="2961059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主机</a:t>
              </a:r>
              <a:endParaRPr lang="zh-CN" altLang="en-US" sz="1600" b="1" dirty="0"/>
            </a:p>
          </p:txBody>
        </p:sp>
        <p:sp>
          <p:nvSpPr>
            <p:cNvPr id="21" name="Text Box 75"/>
            <p:cNvSpPr txBox="1">
              <a:spLocks noChangeArrowheads="1"/>
            </p:cNvSpPr>
            <p:nvPr/>
          </p:nvSpPr>
          <p:spPr bwMode="auto">
            <a:xfrm>
              <a:off x="5292080" y="2565772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j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2" name="直接连接符 21"/>
            <p:cNvCxnSpPr>
              <a:endCxn id="21" idx="0"/>
            </p:cNvCxnSpPr>
            <p:nvPr/>
          </p:nvCxnSpPr>
          <p:spPr bwMode="auto">
            <a:xfrm>
              <a:off x="5868144" y="2420888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Text Box 75"/>
            <p:cNvSpPr txBox="1">
              <a:spLocks noChangeArrowheads="1"/>
            </p:cNvSpPr>
            <p:nvPr/>
          </p:nvSpPr>
          <p:spPr bwMode="auto">
            <a:xfrm>
              <a:off x="6804248" y="2565772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k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>
              <a:endCxn id="23" idx="0"/>
            </p:cNvCxnSpPr>
            <p:nvPr/>
          </p:nvCxnSpPr>
          <p:spPr bwMode="auto">
            <a:xfrm>
              <a:off x="7380312" y="2420888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967358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3827645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 smtClean="0">
                  <a:latin typeface="+mn-lt"/>
                </a:rPr>
                <a:t>n</a:t>
              </a:r>
              <a:endParaRPr lang="en-US" altLang="zh-CN" sz="1400" b="1" i="1" dirty="0">
                <a:latin typeface="+mn-lt"/>
              </a:endParaRPr>
            </a:p>
          </p:txBody>
        </p:sp>
      </p:grpSp>
      <p:sp>
        <p:nvSpPr>
          <p:cNvPr id="27" name="Text Box 145"/>
          <p:cNvSpPr txBox="1">
            <a:spLocks noChangeArrowheads="1"/>
          </p:cNvSpPr>
          <p:nvPr/>
        </p:nvSpPr>
        <p:spPr bwMode="auto">
          <a:xfrm>
            <a:off x="224284" y="3061409"/>
            <a:ext cx="8740204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先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等到</a:t>
            </a:r>
            <a:r>
              <a:rPr lang="zh-CN" altLang="en-US" b="1" dirty="0">
                <a:latin typeface="宋体" panose="02010600030101010101" pitchFamily="2" charset="-122"/>
              </a:rPr>
              <a:t>设备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就绪时</a:t>
            </a:r>
            <a:r>
              <a:rPr lang="zh-CN" altLang="en-US" b="1" dirty="0" smtClean="0">
                <a:latin typeface="宋体" panose="02010600030101010101" pitchFamily="2" charset="-122"/>
              </a:rPr>
              <a:t>，才能</a:t>
            </a:r>
            <a:r>
              <a:rPr lang="zh-CN" altLang="en-US" b="1" dirty="0">
                <a:latin typeface="宋体" panose="02010600030101010101" pitchFamily="2" charset="-122"/>
              </a:rPr>
              <a:t>进行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</a:t>
            </a:r>
            <a:endParaRPr lang="en-US" altLang="zh-CN" b="1" u="sng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复杂</a:t>
            </a:r>
            <a:r>
              <a:rPr lang="zh-CN" altLang="en-US" b="1" dirty="0">
                <a:latin typeface="宋体" panose="02010600030101010101" pitchFamily="2" charset="-122"/>
              </a:rPr>
              <a:t>设备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如打印机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，可为</a:t>
            </a:r>
            <a:r>
              <a:rPr lang="zh-CN" altLang="en-US" b="1" u="sng" dirty="0">
                <a:latin typeface="宋体" panose="02010600030101010101" pitchFamily="2" charset="-122"/>
              </a:rPr>
              <a:t>字符设备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zh-CN" altLang="en-US" b="1" u="sng" dirty="0">
                <a:latin typeface="宋体" panose="02010600030101010101" pitchFamily="2" charset="-122"/>
              </a:rPr>
              <a:t>块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设备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9" name="Text Box 145"/>
          <p:cNvSpPr txBox="1">
            <a:spLocks noChangeArrowheads="1"/>
          </p:cNvSpPr>
          <p:nvPr/>
        </p:nvSpPr>
        <p:spPr bwMode="auto">
          <a:xfrm>
            <a:off x="152276" y="4393679"/>
            <a:ext cx="8812212" cy="97501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并行传输设备：</a:t>
            </a:r>
            <a:r>
              <a:rPr lang="zh-CN" altLang="en-US" b="1" dirty="0" smtClean="0">
                <a:latin typeface="宋体" panose="02010600030101010101" pitchFamily="2" charset="-122"/>
              </a:rPr>
              <a:t>异步联络方式，需设置请求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应答线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串行传输设备：</a:t>
            </a:r>
            <a:r>
              <a:rPr lang="zh-CN" altLang="en-US" b="1" dirty="0" smtClean="0">
                <a:latin typeface="宋体" panose="02010600030101010101" pitchFamily="2" charset="-122"/>
              </a:rPr>
              <a:t>同步联络方式，需设置时钟线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常缺省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]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436096" y="5801370"/>
            <a:ext cx="2664296" cy="579958"/>
            <a:chOff x="5292080" y="2846760"/>
            <a:chExt cx="2664296" cy="579958"/>
          </a:xfrm>
        </p:grpSpPr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5292080" y="3140968"/>
              <a:ext cx="1152128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并行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5676396" y="2846760"/>
              <a:ext cx="0" cy="294208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5868144" y="2852936"/>
              <a:ext cx="0" cy="29279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5940152" y="2846760"/>
              <a:ext cx="0" cy="289446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Text Box 81"/>
            <p:cNvSpPr txBox="1">
              <a:spLocks noChangeArrowheads="1"/>
            </p:cNvSpPr>
            <p:nvPr/>
          </p:nvSpPr>
          <p:spPr bwMode="auto">
            <a:xfrm>
              <a:off x="6804248" y="3140968"/>
              <a:ext cx="1152128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串行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7236296" y="2846760"/>
              <a:ext cx="0" cy="294208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7452320" y="2852936"/>
              <a:ext cx="0" cy="292794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647818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5508104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 smtClean="0">
                  <a:latin typeface="+mn-lt"/>
                </a:rPr>
                <a:t>n</a:t>
              </a:r>
              <a:endParaRPr lang="en-US" altLang="zh-CN" sz="1400" b="1" i="1" dirty="0">
                <a:latin typeface="+mn-lt"/>
              </a:endParaRPr>
            </a:p>
          </p:txBody>
        </p: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5940152" y="2852936"/>
              <a:ext cx="79208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err="1" smtClean="0">
                  <a:latin typeface="+mn-ea"/>
                  <a:ea typeface="+mn-ea"/>
                </a:rPr>
                <a:t>Req</a:t>
              </a:r>
              <a:r>
                <a:rPr lang="en-US" altLang="zh-CN" sz="1400" b="1" dirty="0" smtClean="0">
                  <a:latin typeface="+mn-ea"/>
                  <a:ea typeface="+mn-ea"/>
                </a:rPr>
                <a:t>/</a:t>
              </a:r>
              <a:r>
                <a:rPr lang="en-US" altLang="zh-CN" sz="1400" b="1" dirty="0" err="1" smtClean="0">
                  <a:latin typeface="+mn-ea"/>
                  <a:ea typeface="+mn-ea"/>
                </a:rPr>
                <a:t>Ack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>
              <a:off x="7202955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7068005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lt"/>
                </a:rPr>
                <a:t>1</a:t>
              </a:r>
              <a:endParaRPr lang="en-US" altLang="zh-CN" sz="1400" b="1" dirty="0">
                <a:latin typeface="+mn-lt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7452320" y="2852936"/>
              <a:ext cx="43204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CLK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660232" y="2766990"/>
            <a:ext cx="2232248" cy="878034"/>
            <a:chOff x="6444208" y="2262934"/>
            <a:chExt cx="2232248" cy="878034"/>
          </a:xfrm>
        </p:grpSpPr>
        <p:sp>
          <p:nvSpPr>
            <p:cNvPr id="44" name="Text Box 72"/>
            <p:cNvSpPr txBox="1">
              <a:spLocks noChangeArrowheads="1"/>
            </p:cNvSpPr>
            <p:nvPr/>
          </p:nvSpPr>
          <p:spPr bwMode="auto">
            <a:xfrm>
              <a:off x="6768954" y="2262934"/>
              <a:ext cx="1907502" cy="324036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传输数据量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启动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 flipH="1">
              <a:off x="6444208" y="2586970"/>
              <a:ext cx="1008112" cy="55399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7452320" y="2586970"/>
              <a:ext cx="144016" cy="55399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5079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179512" y="404664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传送控制方式</a:t>
            </a:r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zh-CN" b="1" dirty="0" smtClean="0">
                <a:latin typeface="+mn-ea"/>
                <a:ea typeface="+mn-ea"/>
              </a:rPr>
              <a:t>指</a:t>
            </a:r>
            <a:r>
              <a:rPr lang="zh-CN" altLang="zh-CN" b="1" dirty="0">
                <a:latin typeface="+mn-ea"/>
                <a:ea typeface="+mn-ea"/>
              </a:rPr>
              <a:t>主机对</a:t>
            </a:r>
            <a:r>
              <a:rPr lang="zh-CN" altLang="zh-CN" b="1" dirty="0" smtClean="0">
                <a:latin typeface="+mn-ea"/>
                <a:ea typeface="+mn-ea"/>
              </a:rPr>
              <a:t>数据</a:t>
            </a:r>
            <a:r>
              <a:rPr lang="zh-CN" altLang="en-US" b="1" dirty="0" smtClean="0">
                <a:latin typeface="+mn-ea"/>
                <a:ea typeface="+mn-ea"/>
              </a:rPr>
              <a:t>传送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条件传送方式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zh-CN" b="1" dirty="0" smtClean="0">
                <a:latin typeface="+mn-ea"/>
                <a:ea typeface="+mn-ea"/>
              </a:rPr>
              <a:t>的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管理方式</a:t>
            </a:r>
            <a:r>
              <a:rPr lang="zh-CN" altLang="zh-CN" b="1" dirty="0">
                <a:latin typeface="+mn-ea"/>
                <a:ea typeface="+mn-ea"/>
              </a:rPr>
              <a:t>，又称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I/O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方式</a:t>
            </a:r>
            <a:endParaRPr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9" name="Text Box 69"/>
          <p:cNvSpPr txBox="1">
            <a:spLocks noChangeArrowheads="1"/>
          </p:cNvSpPr>
          <p:nvPr/>
        </p:nvSpPr>
        <p:spPr bwMode="auto">
          <a:xfrm>
            <a:off x="179263" y="141277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方式的目标：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提高</a:t>
            </a:r>
            <a:r>
              <a:rPr lang="zh-CN" altLang="en-US" b="1" dirty="0" smtClean="0">
                <a:latin typeface="宋体" panose="02010600030101010101" pitchFamily="2" charset="-122"/>
              </a:rPr>
              <a:t>数据传输率，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减少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时间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179388" y="1871613"/>
            <a:ext cx="8785225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方式组织示例：</a:t>
            </a:r>
            <a:r>
              <a:rPr lang="zh-CN" altLang="en-US" sz="2000" b="1" dirty="0">
                <a:latin typeface="宋体" panose="02010600030101010101" pitchFamily="2" charset="-122"/>
              </a:rPr>
              <a:t>糖放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在讲台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主存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上，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           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老师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组织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10</a:t>
            </a:r>
            <a:r>
              <a:rPr lang="zh-CN" altLang="en-US" sz="2000" b="1" dirty="0">
                <a:latin typeface="宋体" panose="02010600030101010101" pitchFamily="2" charset="-122"/>
              </a:rPr>
              <a:t>个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孩子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外设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每人需吃</a:t>
            </a:r>
            <a:r>
              <a:rPr lang="en-US" altLang="zh-CN" sz="2000" b="1" dirty="0"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</a:rPr>
              <a:t>颗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糖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179388" y="5114567"/>
            <a:ext cx="8785225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程序直接控制方式、程序中断方式、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     直接</a:t>
            </a:r>
            <a:r>
              <a:rPr lang="zh-CN" altLang="en-US" b="1" dirty="0">
                <a:latin typeface="宋体" panose="02010600030101010101" pitchFamily="2" charset="-122"/>
              </a:rPr>
              <a:t>存储器</a:t>
            </a:r>
            <a:r>
              <a:rPr lang="zh-CN" altLang="en-US" b="1" dirty="0" smtClean="0">
                <a:latin typeface="宋体" panose="02010600030101010101" pitchFamily="2" charset="-122"/>
              </a:rPr>
              <a:t>访问方式、通道方式等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179388" y="2735922"/>
            <a:ext cx="8785100" cy="477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①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一颗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糖，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孩子，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看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着他，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等到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吃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下颗糖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；下个孩子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79388" y="3569241"/>
            <a:ext cx="8785349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③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对孩子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讲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吃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糖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规则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(4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/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自己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…)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作业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下个孩子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179388" y="4001289"/>
            <a:ext cx="8785349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④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对班长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讲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吃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糖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规则、名单及管理要求，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作业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结束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)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179388" y="3137193"/>
            <a:ext cx="8785100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②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一颗糖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孩子，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作业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下颗糖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；下个</a:t>
            </a:r>
            <a:r>
              <a:rPr lang="zh-CN" altLang="en-US" sz="2000" b="1" spc="-100" dirty="0" smtClean="0"/>
              <a:t>孩子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76399" y="4509120"/>
            <a:ext cx="5819937" cy="524663"/>
            <a:chOff x="1416359" y="4138603"/>
            <a:chExt cx="5819937" cy="524663"/>
          </a:xfrm>
        </p:grpSpPr>
        <p:sp>
          <p:nvSpPr>
            <p:cNvPr id="16" name="Text Box 72"/>
            <p:cNvSpPr txBox="1">
              <a:spLocks noChangeArrowheads="1"/>
            </p:cNvSpPr>
            <p:nvPr/>
          </p:nvSpPr>
          <p:spPr bwMode="auto">
            <a:xfrm>
              <a:off x="1416359" y="4364211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>
              <a:off x="2352463" y="4364211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79"/>
            <p:cNvSpPr txBox="1">
              <a:spLocks noChangeArrowheads="1"/>
            </p:cNvSpPr>
            <p:nvPr/>
          </p:nvSpPr>
          <p:spPr bwMode="auto">
            <a:xfrm>
              <a:off x="5939259" y="4383692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" name="Text Box 80"/>
            <p:cNvSpPr txBox="1">
              <a:spLocks noChangeArrowheads="1"/>
            </p:cNvSpPr>
            <p:nvPr/>
          </p:nvSpPr>
          <p:spPr bwMode="auto">
            <a:xfrm>
              <a:off x="3131840" y="4167668"/>
              <a:ext cx="57606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22" name="Text Box 81"/>
            <p:cNvSpPr txBox="1">
              <a:spLocks noChangeArrowheads="1"/>
            </p:cNvSpPr>
            <p:nvPr/>
          </p:nvSpPr>
          <p:spPr bwMode="auto">
            <a:xfrm>
              <a:off x="3792623" y="4367386"/>
              <a:ext cx="85138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3" name="直接连接符 22"/>
            <p:cNvCxnSpPr>
              <a:endCxn id="16" idx="0"/>
            </p:cNvCxnSpPr>
            <p:nvPr/>
          </p:nvCxnSpPr>
          <p:spPr bwMode="auto">
            <a:xfrm>
              <a:off x="1776399" y="4157191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>
              <a:stCxn id="19" idx="0"/>
            </p:cNvCxnSpPr>
            <p:nvPr/>
          </p:nvCxnSpPr>
          <p:spPr bwMode="auto">
            <a:xfrm flipV="1">
              <a:off x="2712503" y="4158879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1416359" y="4149080"/>
              <a:ext cx="5819937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直接连接符 25"/>
            <p:cNvCxnSpPr>
              <a:endCxn id="22" idx="0"/>
            </p:cNvCxnSpPr>
            <p:nvPr/>
          </p:nvCxnSpPr>
          <p:spPr bwMode="auto">
            <a:xfrm>
              <a:off x="4218315" y="4138603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Text Box 81"/>
            <p:cNvSpPr txBox="1">
              <a:spLocks noChangeArrowheads="1"/>
            </p:cNvSpPr>
            <p:nvPr/>
          </p:nvSpPr>
          <p:spPr bwMode="auto">
            <a:xfrm>
              <a:off x="4944751" y="4367386"/>
              <a:ext cx="85138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8" name="直接连接符 27"/>
            <p:cNvCxnSpPr>
              <a:endCxn id="27" idx="0"/>
            </p:cNvCxnSpPr>
            <p:nvPr/>
          </p:nvCxnSpPr>
          <p:spPr bwMode="auto">
            <a:xfrm>
              <a:off x="5370443" y="4138603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84911" y="4367386"/>
              <a:ext cx="85138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n-1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连接符 29"/>
            <p:cNvCxnSpPr>
              <a:endCxn id="29" idx="0"/>
            </p:cNvCxnSpPr>
            <p:nvPr/>
          </p:nvCxnSpPr>
          <p:spPr bwMode="auto">
            <a:xfrm>
              <a:off x="6810603" y="4138603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线形标注 2 30"/>
          <p:cNvSpPr/>
          <p:nvPr/>
        </p:nvSpPr>
        <p:spPr bwMode="auto">
          <a:xfrm>
            <a:off x="7380312" y="1966774"/>
            <a:ext cx="1452713" cy="289967"/>
          </a:xfrm>
          <a:prstGeom prst="borderCallout2">
            <a:avLst>
              <a:gd name="adj1" fmla="val 55521"/>
              <a:gd name="adj2" fmla="val -311"/>
              <a:gd name="adj3" fmla="val 53928"/>
              <a:gd name="adj4" fmla="val -10094"/>
              <a:gd name="adj5" fmla="val -34904"/>
              <a:gd name="adj6" fmla="val -2155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又称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开销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3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  <p:bldP spid="10" grpId="0"/>
      <p:bldP spid="11" grpId="0"/>
      <p:bldP spid="13" grpId="0"/>
      <p:bldP spid="14" grpId="0"/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8620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程序直接控制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程序控制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en-US" altLang="zh-CN" sz="2200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b="1" dirty="0" smtClean="0">
                <a:latin typeface="宋体" panose="02010600030101010101" pitchFamily="2" charset="-122"/>
              </a:rPr>
              <a:t>CPU-</a:t>
            </a:r>
            <a:r>
              <a:rPr lang="zh-CN" altLang="en-US" b="1" dirty="0" smtClean="0">
                <a:latin typeface="宋体" panose="02010600030101010101" pitchFamily="2" charset="-122"/>
              </a:rPr>
              <a:t>外设之间，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个数据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(CPU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执行指令实现</a:t>
            </a:r>
            <a:r>
              <a:rPr lang="en-US" altLang="zh-CN" sz="2000" b="1" dirty="0">
                <a:latin typeface="宋体" panose="02010600030101010101" pitchFamily="2" charset="-122"/>
              </a:rPr>
              <a:t>)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适于字符设备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类型：</a:t>
            </a:r>
            <a:r>
              <a:rPr lang="zh-CN" altLang="en-US" b="1" dirty="0">
                <a:latin typeface="宋体" panose="02010600030101010101" pitchFamily="2" charset="-122"/>
              </a:rPr>
              <a:t>程序</a:t>
            </a:r>
            <a:r>
              <a:rPr lang="zh-CN" altLang="en-US" b="1" dirty="0" smtClean="0">
                <a:latin typeface="宋体" panose="02010600030101010101" pitchFamily="2" charset="-122"/>
              </a:rPr>
              <a:t>查询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条件</a:t>
            </a:r>
            <a:r>
              <a:rPr lang="zh-CN" altLang="en-US" sz="1800" b="1" dirty="0">
                <a:latin typeface="宋体" panose="02010600030101010101" pitchFamily="2" charset="-122"/>
              </a:rPr>
              <a:t>传送方式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</a:rPr>
              <a:t>直接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无条件</a:t>
            </a:r>
            <a:r>
              <a:rPr lang="zh-CN" altLang="en-US" sz="1800" b="1" dirty="0">
                <a:latin typeface="宋体" panose="02010600030101010101" pitchFamily="2" charset="-122"/>
              </a:rPr>
              <a:t>传送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方式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79388" y="205852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程序查询方式：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又称轮询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200" dirty="0" smtClean="0">
                <a:latin typeface="+mn-lt"/>
              </a:rPr>
              <a:t>Polling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marL="3078000" indent="-307800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传送控制原理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不断地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查询</a:t>
            </a:r>
            <a:r>
              <a:rPr lang="zh-CN" altLang="en-US" b="1" dirty="0" smtClean="0">
                <a:latin typeface="宋体" panose="02010600030101010101" pitchFamily="2" charset="-122"/>
              </a:rPr>
              <a:t>设备</a:t>
            </a:r>
            <a:r>
              <a:rPr lang="zh-CN" altLang="en-US" b="1" dirty="0">
                <a:latin typeface="宋体" panose="02010600030101010101" pitchFamily="2" charset="-122"/>
              </a:rPr>
              <a:t>状态，</a:t>
            </a:r>
            <a:r>
              <a:rPr lang="zh-CN" altLang="en-US" b="1" dirty="0" smtClean="0">
                <a:latin typeface="宋体" panose="02010600030101010101" pitchFamily="2" charset="-122"/>
              </a:rPr>
              <a:t>在设备准备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，才进行数据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79512" y="490400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直接传送方式：     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3048000" indent="-304800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传送控制原理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随时可</a:t>
            </a:r>
            <a:r>
              <a:rPr lang="zh-CN" altLang="en-US" b="1" dirty="0">
                <a:latin typeface="宋体" panose="02010600030101010101" pitchFamily="2" charset="-122"/>
              </a:rPr>
              <a:t>进行数据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启动及查询设备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marL="3048000" indent="-3048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179512" y="4302877"/>
            <a:ext cx="8785225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m</a:t>
            </a:r>
            <a:r>
              <a:rPr lang="zh-CN" altLang="en-US" b="1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与外设串行</a:t>
            </a:r>
            <a:r>
              <a:rPr lang="zh-CN" altLang="en-US" b="1" dirty="0" smtClean="0">
                <a:latin typeface="宋体" panose="02010600030101010101" pitchFamily="2" charset="-122"/>
              </a:rPr>
              <a:t>工作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←＝启动</a:t>
            </a:r>
            <a:r>
              <a:rPr lang="zh-CN" altLang="en-US" sz="1800" b="1" dirty="0">
                <a:latin typeface="宋体" panose="02010600030101010101" pitchFamily="2" charset="-122"/>
              </a:rPr>
              <a:t>→传送的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时延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115616" y="3501008"/>
            <a:ext cx="7488833" cy="792088"/>
            <a:chOff x="1115616" y="3429000"/>
            <a:chExt cx="7488833" cy="792088"/>
          </a:xfrm>
        </p:grpSpPr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1691680" y="3429001"/>
              <a:ext cx="1584177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5364086" y="3429000"/>
              <a:ext cx="172819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状态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=1)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5005313" y="3429000"/>
              <a:ext cx="358775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1512169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1115616" y="3429000"/>
              <a:ext cx="576064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CPU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60" name="Text Box 107"/>
            <p:cNvSpPr txBox="1">
              <a:spLocks noChangeArrowheads="1"/>
            </p:cNvSpPr>
            <p:nvPr/>
          </p:nvSpPr>
          <p:spPr bwMode="auto">
            <a:xfrm>
              <a:off x="2627784" y="3933057"/>
              <a:ext cx="4464495" cy="2880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2627784" y="3717032"/>
              <a:ext cx="1" cy="216025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1115616" y="3933055"/>
              <a:ext cx="576063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 smtClean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63" name="Text Box 107"/>
            <p:cNvSpPr txBox="1">
              <a:spLocks noChangeArrowheads="1"/>
            </p:cNvSpPr>
            <p:nvPr/>
          </p:nvSpPr>
          <p:spPr bwMode="auto">
            <a:xfrm>
              <a:off x="7092281" y="3933057"/>
              <a:ext cx="1008111" cy="2880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flipV="1">
              <a:off x="7596336" y="3717034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3275856" y="3429000"/>
              <a:ext cx="172819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状态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=0)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flipV="1">
              <a:off x="4572000" y="3717032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6660232" y="3717032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  <p:sp>
        <p:nvSpPr>
          <p:cNvPr id="23" name="AutoShape 1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0"/>
          <p:cNvSpPr>
            <a:spLocks noChangeArrowheads="1"/>
          </p:cNvSpPr>
          <p:nvPr/>
        </p:nvSpPr>
        <p:spPr bwMode="auto">
          <a:xfrm>
            <a:off x="3031257" y="1708358"/>
            <a:ext cx="648072" cy="1288593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CCFF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32656"/>
            <a:ext cx="8785225" cy="13388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、程序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中断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  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中断驱动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200" dirty="0" smtClean="0">
                <a:latin typeface="+mn-lt"/>
              </a:rPr>
              <a:t>interrupt driven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b="1" dirty="0" smtClean="0">
                <a:latin typeface="宋体" panose="02010600030101010101" pitchFamily="2" charset="-122"/>
              </a:rPr>
              <a:t>CPU-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r>
              <a:rPr lang="zh-CN" altLang="en-US" b="1" dirty="0" smtClean="0">
                <a:latin typeface="宋体" panose="02010600030101010101" pitchFamily="2" charset="-122"/>
              </a:rPr>
              <a:t>之间，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(CPU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执行指令实现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适于字符设备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179388" y="1621249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传送控制原理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设备准备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 smtClean="0">
                <a:latin typeface="宋体" panose="02010600030101010101" pitchFamily="2" charset="-122"/>
              </a:rPr>
              <a:t>后，向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  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数据，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 smtClean="0">
                <a:latin typeface="宋体" panose="02010600030101010101" pitchFamily="2" charset="-122"/>
              </a:rPr>
              <a:t>现行程序</a:t>
            </a:r>
            <a:endParaRPr lang="zh-CN" altLang="en-US" b="1" u="sng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700085"/>
            <a:ext cx="8785225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r>
              <a:rPr lang="en-US" altLang="zh-CN" b="1" dirty="0" smtClean="0">
                <a:latin typeface="宋体" panose="02010600030101010101" pitchFamily="2" charset="-122"/>
              </a:rPr>
              <a:t>k</a:t>
            </a:r>
            <a:r>
              <a:rPr lang="zh-CN" altLang="en-US" b="1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zh-CN" altLang="en-US" b="1" dirty="0" smtClean="0">
                <a:latin typeface="宋体" panose="02010600030101010101" pitchFamily="2" charset="-122"/>
              </a:rPr>
              <a:t>外设可并行工作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</a:t>
            </a:r>
            <a:r>
              <a:rPr lang="en-US" altLang="zh-CN" sz="1800" b="1" baseline="-25000" dirty="0" smtClean="0">
                <a:latin typeface="宋体" panose="02010600030101010101" pitchFamily="2" charset="-122"/>
              </a:rPr>
              <a:t>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←＝</a:t>
            </a:r>
            <a:r>
              <a:rPr lang="zh-CN" altLang="en-US" sz="1800" b="1" dirty="0">
                <a:latin typeface="宋体" panose="02010600030101010101" pitchFamily="2" charset="-122"/>
              </a:rPr>
              <a:t>响应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时延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中断服务程序指令数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11559" y="3140968"/>
            <a:ext cx="8280921" cy="1440160"/>
            <a:chOff x="611559" y="3140968"/>
            <a:chExt cx="8280921" cy="1440160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331639" y="3140969"/>
              <a:ext cx="1008113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339752" y="3140969"/>
              <a:ext cx="1296144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1)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1008112" cy="50405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IRET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返回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6156176" y="3212976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139952" y="3140968"/>
              <a:ext cx="1008113" cy="50405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611560" y="3429000"/>
              <a:ext cx="54802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CPU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5" name="Rectangle 138"/>
            <p:cNvSpPr>
              <a:spLocks noChangeArrowheads="1"/>
            </p:cNvSpPr>
            <p:nvPr/>
          </p:nvSpPr>
          <p:spPr bwMode="auto">
            <a:xfrm flipH="1">
              <a:off x="3635896" y="3645024"/>
              <a:ext cx="504056" cy="30390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wrap="none" lIns="18000" tIns="10800" rIns="18000" bIns="10800" anchor="ctr"/>
            <a:lstStyle/>
            <a:p>
              <a:r>
                <a:rPr lang="zh-CN" altLang="en-US" sz="1600" b="1" dirty="0" smtClean="0"/>
                <a:t>响应</a:t>
              </a:r>
              <a:endParaRPr lang="zh-CN" altLang="en-US" sz="1600" b="1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148063" y="3140968"/>
              <a:ext cx="1008113" cy="50405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7596336" y="3140969"/>
              <a:ext cx="1296144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2)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" name="左大括号 20"/>
            <p:cNvSpPr/>
            <p:nvPr/>
          </p:nvSpPr>
          <p:spPr bwMode="auto">
            <a:xfrm rot="16200000">
              <a:off x="5844669" y="2069122"/>
              <a:ext cx="72007" cy="3287311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5076056" y="3717032"/>
              <a:ext cx="163551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中断服务程序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3" name="左大括号 22"/>
            <p:cNvSpPr/>
            <p:nvPr/>
          </p:nvSpPr>
          <p:spPr bwMode="auto">
            <a:xfrm>
              <a:off x="1187624" y="3140968"/>
              <a:ext cx="87944" cy="864096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107"/>
            <p:cNvSpPr txBox="1">
              <a:spLocks noChangeArrowheads="1"/>
            </p:cNvSpPr>
            <p:nvPr/>
          </p:nvSpPr>
          <p:spPr bwMode="auto">
            <a:xfrm>
              <a:off x="2123728" y="4221088"/>
              <a:ext cx="1512168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V="1">
              <a:off x="3635896" y="3948929"/>
              <a:ext cx="0" cy="272159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2123728" y="3645024"/>
              <a:ext cx="0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611559" y="4221088"/>
              <a:ext cx="720079" cy="3600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33" name="Text Box 107"/>
            <p:cNvSpPr txBox="1">
              <a:spLocks noChangeArrowheads="1"/>
            </p:cNvSpPr>
            <p:nvPr/>
          </p:nvSpPr>
          <p:spPr bwMode="auto">
            <a:xfrm>
              <a:off x="4139952" y="4221088"/>
              <a:ext cx="1008111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>
              <a:off x="5940152" y="4005064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5940152" y="4221088"/>
              <a:ext cx="1296144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H="1" flipV="1">
              <a:off x="4716016" y="4005064"/>
              <a:ext cx="1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  <p:sp>
        <p:nvSpPr>
          <p:cNvPr id="4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0"/>
          <p:cNvSpPr>
            <a:spLocks noChangeArrowheads="1"/>
          </p:cNvSpPr>
          <p:nvPr/>
        </p:nvSpPr>
        <p:spPr bwMode="auto">
          <a:xfrm>
            <a:off x="1206674" y="2386980"/>
            <a:ext cx="1080120" cy="1288593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CCFF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16619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直接存储器存取方式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--DMA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dirty="0" smtClean="0">
                <a:latin typeface="+mn-lt"/>
              </a:rPr>
              <a:t>Direct Memory Access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主存之间，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批数据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批＝几千个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     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u="sng" dirty="0">
                <a:latin typeface="宋体" panose="02010600030101010101" pitchFamily="2" charset="-122"/>
              </a:rPr>
              <a:t>DMA</a:t>
            </a:r>
            <a:r>
              <a:rPr lang="zh-CN" altLang="en-US" sz="2000" b="1" u="sng" dirty="0" smtClean="0">
                <a:latin typeface="宋体" panose="02010600030101010101" pitchFamily="2" charset="-122"/>
              </a:rPr>
              <a:t>接口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控制总线实现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(</a:t>
            </a:r>
            <a:r>
              <a:rPr lang="zh-CN" altLang="en-US" sz="2000" b="1" dirty="0">
                <a:latin typeface="宋体" panose="02010600030101010101" pitchFamily="2" charset="-122"/>
              </a:rPr>
              <a:t>适于块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→</a:t>
            </a:r>
            <a:r>
              <a:rPr lang="zh-CN" altLang="en-US" sz="2000" b="1" dirty="0">
                <a:latin typeface="宋体" panose="02010600030101010101" pitchFamily="2" charset="-122"/>
              </a:rPr>
              <a:t>外设的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接口，具有总线控制功能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主设备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1844824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传送控制原理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发送</a:t>
            </a:r>
            <a:r>
              <a:rPr lang="zh-CN" altLang="en-US" b="1" dirty="0" smtClean="0">
                <a:latin typeface="宋体" panose="02010600030101010101" pitchFamily="2" charset="-122"/>
              </a:rPr>
              <a:t>传输需求、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批数据传送，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结束</a:t>
            </a:r>
            <a:r>
              <a:rPr lang="zh-CN" altLang="en-US" b="1" dirty="0" smtClean="0">
                <a:latin typeface="宋体" panose="02010600030101010101" pitchFamily="2" charset="-122"/>
              </a:rPr>
              <a:t>时向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请求，进行</a:t>
            </a:r>
            <a:r>
              <a:rPr lang="zh-CN" altLang="en-US" b="1" dirty="0">
                <a:latin typeface="宋体" panose="02010600030101010101" pitchFamily="2" charset="-122"/>
              </a:rPr>
              <a:t>结束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79511" y="3825732"/>
            <a:ext cx="8784977" cy="1656184"/>
            <a:chOff x="179511" y="4149080"/>
            <a:chExt cx="8784977" cy="1656184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151621" y="4149081"/>
              <a:ext cx="205222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传送准备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3203848" y="4149081"/>
              <a:ext cx="223224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1)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940152" y="4149080"/>
              <a:ext cx="1512168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结束处理程序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611560" y="4149080"/>
              <a:ext cx="540061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CPU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4" name="Rectangle 138"/>
            <p:cNvSpPr>
              <a:spLocks noChangeArrowheads="1"/>
            </p:cNvSpPr>
            <p:nvPr/>
          </p:nvSpPr>
          <p:spPr bwMode="auto">
            <a:xfrm flipH="1">
              <a:off x="5436096" y="4365103"/>
              <a:ext cx="504056" cy="2160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wrap="none" lIns="18000" tIns="10800" rIns="18000" bIns="10800" anchor="ctr"/>
            <a:lstStyle/>
            <a:p>
              <a:r>
                <a:rPr lang="zh-CN" altLang="en-US" sz="1600" b="1" dirty="0" smtClean="0"/>
                <a:t>响应</a:t>
              </a:r>
              <a:endParaRPr lang="zh-CN" altLang="en-US" sz="1600" b="1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452320" y="4149081"/>
              <a:ext cx="151216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2)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107"/>
            <p:cNvSpPr txBox="1">
              <a:spLocks noChangeArrowheads="1"/>
            </p:cNvSpPr>
            <p:nvPr/>
          </p:nvSpPr>
          <p:spPr bwMode="auto">
            <a:xfrm>
              <a:off x="2195736" y="5085184"/>
              <a:ext cx="1008112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接收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需求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 flipV="1">
              <a:off x="5436096" y="4581128"/>
              <a:ext cx="2" cy="504056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2195736" y="4437112"/>
              <a:ext cx="0" cy="64807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79511" y="5085184"/>
              <a:ext cx="93610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DMA</a:t>
              </a:r>
              <a:r>
                <a:rPr lang="zh-CN" altLang="en-US" sz="2000" b="1" dirty="0" smtClean="0">
                  <a:latin typeface="+mn-ea"/>
                  <a:ea typeface="+mn-ea"/>
                </a:rPr>
                <a:t>接口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4" name="Text Box 107"/>
            <p:cNvSpPr txBox="1">
              <a:spLocks noChangeArrowheads="1"/>
            </p:cNvSpPr>
            <p:nvPr/>
          </p:nvSpPr>
          <p:spPr bwMode="auto">
            <a:xfrm>
              <a:off x="2771799" y="5517232"/>
              <a:ext cx="57606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0" name="Text Box 107"/>
            <p:cNvSpPr txBox="1">
              <a:spLocks noChangeArrowheads="1"/>
            </p:cNvSpPr>
            <p:nvPr/>
          </p:nvSpPr>
          <p:spPr bwMode="auto">
            <a:xfrm>
              <a:off x="3203848" y="5085184"/>
              <a:ext cx="223225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控制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8" name="Text Box 107"/>
            <p:cNvSpPr txBox="1">
              <a:spLocks noChangeArrowheads="1"/>
            </p:cNvSpPr>
            <p:nvPr/>
          </p:nvSpPr>
          <p:spPr bwMode="auto">
            <a:xfrm>
              <a:off x="3347864" y="5517232"/>
              <a:ext cx="57606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" name="Text Box 107"/>
            <p:cNvSpPr txBox="1">
              <a:spLocks noChangeArrowheads="1"/>
            </p:cNvSpPr>
            <p:nvPr/>
          </p:nvSpPr>
          <p:spPr bwMode="auto">
            <a:xfrm>
              <a:off x="4283968" y="5517232"/>
              <a:ext cx="57606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107"/>
            <p:cNvSpPr txBox="1">
              <a:spLocks noChangeArrowheads="1"/>
            </p:cNvSpPr>
            <p:nvPr/>
          </p:nvSpPr>
          <p:spPr bwMode="auto">
            <a:xfrm>
              <a:off x="4860033" y="5517232"/>
              <a:ext cx="57606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923928" y="5517232"/>
              <a:ext cx="35877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2771800" y="537321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 flipV="1">
              <a:off x="3635896" y="5373216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539552" y="4653136"/>
              <a:ext cx="576064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 smtClean="0">
                  <a:latin typeface="+mn-ea"/>
                  <a:ea typeface="+mn-ea"/>
                </a:rPr>
                <a:t>主存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47" name="Text Box 107"/>
            <p:cNvSpPr txBox="1">
              <a:spLocks noChangeArrowheads="1"/>
            </p:cNvSpPr>
            <p:nvPr/>
          </p:nvSpPr>
          <p:spPr bwMode="auto">
            <a:xfrm>
              <a:off x="3347864" y="4653136"/>
              <a:ext cx="69928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539552" y="5517232"/>
              <a:ext cx="576064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 smtClean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 flipV="1">
              <a:off x="3635896" y="4941168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4283968" y="537321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5096850" y="5373216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58" name="Text Box 107"/>
            <p:cNvSpPr txBox="1">
              <a:spLocks noChangeArrowheads="1"/>
            </p:cNvSpPr>
            <p:nvPr/>
          </p:nvSpPr>
          <p:spPr bwMode="auto">
            <a:xfrm>
              <a:off x="4664802" y="4653136"/>
              <a:ext cx="69928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s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5096850" y="4941168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63" name="Text Box 17"/>
            <p:cNvSpPr txBox="1">
              <a:spLocks noChangeArrowheads="1"/>
            </p:cNvSpPr>
            <p:nvPr/>
          </p:nvSpPr>
          <p:spPr bwMode="auto">
            <a:xfrm>
              <a:off x="4076328" y="4653136"/>
              <a:ext cx="35877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66" name="左大括号 65"/>
            <p:cNvSpPr/>
            <p:nvPr/>
          </p:nvSpPr>
          <p:spPr bwMode="auto">
            <a:xfrm rot="16200000">
              <a:off x="6669344" y="3770964"/>
              <a:ext cx="72007" cy="1440160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6084168" y="4509120"/>
              <a:ext cx="1296144" cy="24777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 smtClean="0">
                  <a:latin typeface="+mn-ea"/>
                  <a:ea typeface="+mn-ea"/>
                </a:rPr>
                <a:t>中断服务程序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</p:grp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179512" y="5517232"/>
            <a:ext cx="8785225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r>
              <a:rPr lang="en-US" altLang="zh-CN" b="1" dirty="0" smtClean="0">
                <a:latin typeface="宋体" panose="02010600030101010101" pitchFamily="2" charset="-122"/>
              </a:rPr>
              <a:t>n</a:t>
            </a:r>
            <a:r>
              <a:rPr lang="zh-CN" altLang="en-US" b="1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zh-CN" altLang="en-US" b="1" dirty="0" smtClean="0">
                <a:latin typeface="宋体" panose="02010600030101010101" pitchFamily="2" charset="-122"/>
              </a:rPr>
              <a:t>外设可并行工作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</a:t>
            </a:r>
            <a:r>
              <a:rPr lang="en-US" altLang="zh-CN" sz="1800" b="1" baseline="-25000" dirty="0" smtClean="0">
                <a:latin typeface="宋体" panose="02010600030101010101" pitchFamily="2" charset="-122"/>
              </a:rPr>
              <a:t>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←＝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传送准备＋结束处理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的指令数＋</a:t>
            </a:r>
            <a:r>
              <a:rPr lang="zh-CN" altLang="en-US" sz="1800" b="1" dirty="0">
                <a:latin typeface="宋体" panose="02010600030101010101" pitchFamily="2" charset="-122"/>
              </a:rPr>
              <a:t>响应时延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388" y="334293"/>
            <a:ext cx="8785225" cy="13388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通道及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处理机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(IOP)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主存之间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批数据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   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u="sng" dirty="0" smtClean="0">
                <a:latin typeface="宋体" panose="02010600030101010101" pitchFamily="2" charset="-122"/>
              </a:rPr>
              <a:t>通道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/</a:t>
            </a:r>
            <a:r>
              <a:rPr lang="en-US" altLang="zh-CN" sz="2000" b="1" u="sng" dirty="0" smtClean="0">
                <a:latin typeface="宋体" panose="02010600030101010101" pitchFamily="2" charset="-122"/>
              </a:rPr>
              <a:t>IOP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执行指令实现</a:t>
            </a:r>
            <a:r>
              <a:rPr lang="en-US" altLang="zh-CN" sz="2000" b="1" dirty="0">
                <a:latin typeface="宋体" panose="02010600030101010101" pitchFamily="2" charset="-122"/>
              </a:rPr>
              <a:t>)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适于所有设备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字符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块</a:t>
            </a:r>
            <a:r>
              <a:rPr lang="en-US" altLang="zh-CN" sz="18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1600" b="1" spc="-100" dirty="0">
              <a:latin typeface="宋体" panose="02010600030101010101" pitchFamily="2" charset="-122"/>
            </a:endParaRPr>
          </a:p>
        </p:txBody>
      </p:sp>
      <p:sp>
        <p:nvSpPr>
          <p:cNvPr id="38" name="Text Box 93"/>
          <p:cNvSpPr txBox="1">
            <a:spLocks noChangeArrowheads="1"/>
          </p:cNvSpPr>
          <p:nvPr/>
        </p:nvSpPr>
        <p:spPr bwMode="auto">
          <a:xfrm>
            <a:off x="179388" y="1621249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通道方式： 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--DMA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方式的发展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通道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spc="-130" dirty="0">
                <a:latin typeface="宋体" panose="02010600030101010101" pitchFamily="2" charset="-122"/>
              </a:rPr>
              <a:t>专用</a:t>
            </a:r>
            <a:r>
              <a:rPr lang="zh-CN" altLang="en-US" b="1" spc="-130" dirty="0" smtClean="0">
                <a:latin typeface="宋体" panose="02010600030101010101" pitchFamily="2" charset="-122"/>
              </a:rPr>
              <a:t>处理</a:t>
            </a:r>
            <a:r>
              <a:rPr lang="zh-CN" altLang="en-US" b="1" spc="-13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器</a:t>
            </a:r>
            <a:r>
              <a:rPr lang="zh-CN" altLang="en-US" b="1" spc="-130" dirty="0" smtClean="0">
                <a:latin typeface="宋体" panose="02010600030101010101" pitchFamily="2" charset="-122"/>
              </a:rPr>
              <a:t>，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实现</a:t>
            </a:r>
            <a:r>
              <a:rPr lang="zh-CN" altLang="en-US" sz="2200" b="1" u="sng" spc="-100" dirty="0" smtClean="0">
                <a:latin typeface="宋体" panose="02010600030101010101" pitchFamily="2" charset="-122"/>
              </a:rPr>
              <a:t>多个外设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的管理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/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状态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监测</a:t>
            </a:r>
            <a:r>
              <a:rPr lang="en-US" altLang="zh-CN" sz="2200" b="1" spc="-100" dirty="0" smtClean="0">
                <a:latin typeface="宋体" panose="02010600030101010101" pitchFamily="2" charset="-122"/>
              </a:rPr>
              <a:t>/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传送控制</a:t>
            </a:r>
            <a:endParaRPr lang="en-US" altLang="zh-CN" sz="2200" b="1" spc="-100" dirty="0" smtClean="0">
              <a:latin typeface="宋体" panose="02010600030101010101" pitchFamily="2" charset="-122"/>
            </a:endParaRPr>
          </a:p>
        </p:txBody>
      </p:sp>
      <p:sp>
        <p:nvSpPr>
          <p:cNvPr id="39" name="Rectangle 130"/>
          <p:cNvSpPr>
            <a:spLocks noChangeArrowheads="1"/>
          </p:cNvSpPr>
          <p:nvPr/>
        </p:nvSpPr>
        <p:spPr bwMode="auto">
          <a:xfrm>
            <a:off x="1494706" y="3676968"/>
            <a:ext cx="629022" cy="1288593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CCFF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179388" y="3140968"/>
            <a:ext cx="8964612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传送控制原理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访管指令后，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</a:t>
            </a:r>
            <a:r>
              <a:rPr lang="zh-CN" altLang="en-US" b="1" dirty="0" smtClean="0">
                <a:latin typeface="宋体" panose="02010600030101010101" pitchFamily="2" charset="-122"/>
              </a:rPr>
              <a:t>通道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通道程序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主存中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结束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异常</a:t>
            </a:r>
            <a:r>
              <a:rPr lang="zh-CN" altLang="en-US" b="1" dirty="0" smtClean="0">
                <a:latin typeface="宋体" panose="02010600030101010101" pitchFamily="2" charset="-122"/>
              </a:rPr>
              <a:t>时向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latin typeface="宋体" panose="02010600030101010101" pitchFamily="2" charset="-122"/>
              </a:rPr>
              <a:t>进行相应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179512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*IOP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方式： 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通道方式</a:t>
            </a:r>
            <a:r>
              <a:rPr lang="zh-CN" altLang="en-US" sz="2200" b="1" dirty="0">
                <a:latin typeface="宋体" panose="02010600030101010101" pitchFamily="2" charset="-122"/>
              </a:rPr>
              <a:t>的发展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用专用处理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机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控制  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←不共享主存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43" name="线形标注 2 42"/>
          <p:cNvSpPr/>
          <p:nvPr/>
        </p:nvSpPr>
        <p:spPr bwMode="auto">
          <a:xfrm>
            <a:off x="3701548" y="5042232"/>
            <a:ext cx="5190932" cy="289967"/>
          </a:xfrm>
          <a:prstGeom prst="borderCallout2">
            <a:avLst>
              <a:gd name="adj1" fmla="val 55521"/>
              <a:gd name="adj2" fmla="val -311"/>
              <a:gd name="adj3" fmla="val 55570"/>
              <a:gd name="adj4" fmla="val -4039"/>
              <a:gd name="adj5" fmla="val -348091"/>
              <a:gd name="adj6" fmla="val -1180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调用管理程序，实现编制通道程序、启动通道功能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44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259632" y="2639194"/>
            <a:ext cx="7560840" cy="861814"/>
            <a:chOff x="539552" y="2780928"/>
            <a:chExt cx="7560840" cy="861814"/>
          </a:xfrm>
        </p:grpSpPr>
        <p:sp>
          <p:nvSpPr>
            <p:cNvPr id="46" name="Text Box 72"/>
            <p:cNvSpPr txBox="1">
              <a:spLocks noChangeArrowheads="1"/>
            </p:cNvSpPr>
            <p:nvPr/>
          </p:nvSpPr>
          <p:spPr bwMode="auto">
            <a:xfrm>
              <a:off x="539552" y="3006536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7" name="Text Box 74"/>
            <p:cNvSpPr txBox="1">
              <a:spLocks noChangeArrowheads="1"/>
            </p:cNvSpPr>
            <p:nvPr/>
          </p:nvSpPr>
          <p:spPr bwMode="auto">
            <a:xfrm>
              <a:off x="1475656" y="3006536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6803355" y="3026017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2255033" y="2809993"/>
              <a:ext cx="948815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系统总线</a:t>
              </a:r>
              <a:endParaRPr lang="zh-CN" altLang="en-US" sz="1600" b="1" dirty="0"/>
            </a:p>
          </p:txBody>
        </p:sp>
        <p:sp>
          <p:nvSpPr>
            <p:cNvPr id="50" name="Text Box 81"/>
            <p:cNvSpPr txBox="1">
              <a:spLocks noChangeArrowheads="1"/>
            </p:cNvSpPr>
            <p:nvPr/>
          </p:nvSpPr>
          <p:spPr bwMode="auto">
            <a:xfrm>
              <a:off x="3275857" y="3009711"/>
              <a:ext cx="792087" cy="28575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通道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1" name="直接连接符 50"/>
            <p:cNvCxnSpPr>
              <a:endCxn id="46" idx="0"/>
            </p:cNvCxnSpPr>
            <p:nvPr/>
          </p:nvCxnSpPr>
          <p:spPr bwMode="auto">
            <a:xfrm>
              <a:off x="899592" y="2799516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直接连接符 51"/>
            <p:cNvCxnSpPr>
              <a:stCxn id="47" idx="0"/>
            </p:cNvCxnSpPr>
            <p:nvPr/>
          </p:nvCxnSpPr>
          <p:spPr bwMode="auto">
            <a:xfrm flipV="1">
              <a:off x="1835696" y="2801204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539552" y="2780928"/>
              <a:ext cx="7560840" cy="1047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直接连接符 53"/>
            <p:cNvCxnSpPr>
              <a:endCxn id="50" idx="0"/>
            </p:cNvCxnSpPr>
            <p:nvPr/>
          </p:nvCxnSpPr>
          <p:spPr bwMode="auto">
            <a:xfrm>
              <a:off x="3671901" y="2801204"/>
              <a:ext cx="0" cy="208507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Text Box 81"/>
            <p:cNvSpPr txBox="1">
              <a:spLocks noChangeArrowheads="1"/>
            </p:cNvSpPr>
            <p:nvPr/>
          </p:nvSpPr>
          <p:spPr bwMode="auto">
            <a:xfrm>
              <a:off x="5808847" y="3009711"/>
              <a:ext cx="779377" cy="28575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通道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>
              <a:endCxn id="55" idx="0"/>
            </p:cNvCxnSpPr>
            <p:nvPr/>
          </p:nvCxnSpPr>
          <p:spPr bwMode="auto">
            <a:xfrm>
              <a:off x="6198536" y="2780928"/>
              <a:ext cx="0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" name="Text Box 81"/>
            <p:cNvSpPr txBox="1">
              <a:spLocks noChangeArrowheads="1"/>
            </p:cNvSpPr>
            <p:nvPr/>
          </p:nvSpPr>
          <p:spPr bwMode="auto">
            <a:xfrm>
              <a:off x="7249007" y="3009711"/>
              <a:ext cx="85138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8" name="直接连接符 57"/>
            <p:cNvCxnSpPr>
              <a:endCxn id="57" idx="0"/>
            </p:cNvCxnSpPr>
            <p:nvPr/>
          </p:nvCxnSpPr>
          <p:spPr bwMode="auto">
            <a:xfrm>
              <a:off x="7674699" y="2780928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067944" y="3140968"/>
              <a:ext cx="13681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直接连接符 59"/>
            <p:cNvCxnSpPr>
              <a:endCxn id="61" idx="0"/>
            </p:cNvCxnSpPr>
            <p:nvPr/>
          </p:nvCxnSpPr>
          <p:spPr bwMode="auto">
            <a:xfrm>
              <a:off x="4355977" y="314096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Text Box 81"/>
            <p:cNvSpPr txBox="1">
              <a:spLocks noChangeArrowheads="1"/>
            </p:cNvSpPr>
            <p:nvPr/>
          </p:nvSpPr>
          <p:spPr bwMode="auto">
            <a:xfrm>
              <a:off x="4067945" y="3356992"/>
              <a:ext cx="576064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2" name="Text Box 81"/>
            <p:cNvSpPr txBox="1">
              <a:spLocks noChangeArrowheads="1"/>
            </p:cNvSpPr>
            <p:nvPr/>
          </p:nvSpPr>
          <p:spPr bwMode="auto">
            <a:xfrm>
              <a:off x="5004049" y="3356992"/>
              <a:ext cx="576064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3" name="Text Box 79"/>
            <p:cNvSpPr txBox="1">
              <a:spLocks noChangeArrowheads="1"/>
            </p:cNvSpPr>
            <p:nvPr/>
          </p:nvSpPr>
          <p:spPr bwMode="auto">
            <a:xfrm>
              <a:off x="4644008" y="3356992"/>
              <a:ext cx="360040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64" name="直接连接符 63"/>
            <p:cNvCxnSpPr>
              <a:endCxn id="62" idx="0"/>
            </p:cNvCxnSpPr>
            <p:nvPr/>
          </p:nvCxnSpPr>
          <p:spPr bwMode="auto">
            <a:xfrm>
              <a:off x="5292080" y="3140968"/>
              <a:ext cx="1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5796136" y="3496779"/>
              <a:ext cx="100721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直接连接符 65"/>
            <p:cNvCxnSpPr>
              <a:stCxn id="55" idx="2"/>
            </p:cNvCxnSpPr>
            <p:nvPr/>
          </p:nvCxnSpPr>
          <p:spPr bwMode="auto">
            <a:xfrm>
              <a:off x="6198536" y="3295461"/>
              <a:ext cx="0" cy="20440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012160" y="3501008"/>
              <a:ext cx="0" cy="14173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6516216" y="3501008"/>
              <a:ext cx="0" cy="14173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" name="Text Box 80"/>
            <p:cNvSpPr txBox="1">
              <a:spLocks noChangeArrowheads="1"/>
            </p:cNvSpPr>
            <p:nvPr/>
          </p:nvSpPr>
          <p:spPr bwMode="auto">
            <a:xfrm>
              <a:off x="4331101" y="2893615"/>
              <a:ext cx="93610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通道</a:t>
              </a:r>
              <a:r>
                <a:rPr lang="zh-CN" altLang="en-US" sz="1600" b="1" dirty="0" smtClean="0"/>
                <a:t>总线</a:t>
              </a:r>
              <a:endParaRPr lang="zh-CN" altLang="en-US" sz="1600" b="1" dirty="0"/>
            </a:p>
          </p:txBody>
        </p:sp>
      </p:grp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79512" y="496323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比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少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无需进行设备管理等工作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012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/>
      <p:bldP spid="42" grpId="0"/>
      <p:bldP spid="43" grpId="0" animBg="1"/>
      <p:bldP spid="43" grpId="1" animBg="1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059832" y="4010303"/>
            <a:ext cx="5477916" cy="1290905"/>
            <a:chOff x="3059832" y="4010303"/>
            <a:chExt cx="5477916" cy="1290905"/>
          </a:xfrm>
        </p:grpSpPr>
        <p:sp>
          <p:nvSpPr>
            <p:cNvPr id="87" name="Rectangle 65"/>
            <p:cNvSpPr>
              <a:spLocks noChangeArrowheads="1"/>
            </p:cNvSpPr>
            <p:nvPr/>
          </p:nvSpPr>
          <p:spPr bwMode="auto">
            <a:xfrm>
              <a:off x="4644008" y="4221088"/>
              <a:ext cx="3893740" cy="108012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外部设备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8" name="直接连接符 87"/>
            <p:cNvCxnSpPr>
              <a:stCxn id="89" idx="0"/>
            </p:cNvCxnSpPr>
            <p:nvPr/>
          </p:nvCxnSpPr>
          <p:spPr bwMode="auto">
            <a:xfrm flipV="1">
              <a:off x="3527884" y="4010303"/>
              <a:ext cx="0" cy="28279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" name="Text Box 82"/>
            <p:cNvSpPr txBox="1">
              <a:spLocks noChangeArrowheads="1"/>
            </p:cNvSpPr>
            <p:nvPr/>
          </p:nvSpPr>
          <p:spPr bwMode="auto">
            <a:xfrm>
              <a:off x="3059832" y="4293096"/>
              <a:ext cx="936104" cy="3862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>
              <a:off x="3995936" y="4509120"/>
              <a:ext cx="79265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29" name="Text Box 80"/>
            <p:cNvSpPr txBox="1">
              <a:spLocks noChangeArrowheads="1"/>
            </p:cNvSpPr>
            <p:nvPr/>
          </p:nvSpPr>
          <p:spPr bwMode="auto">
            <a:xfrm>
              <a:off x="3563888" y="4010303"/>
              <a:ext cx="504055" cy="282793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总线</a:t>
              </a:r>
              <a:endParaRPr lang="zh-CN" altLang="en-US" sz="1600" b="1" dirty="0"/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4067945" y="4221088"/>
              <a:ext cx="576064" cy="570825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600" b="1" dirty="0"/>
                <a:t>设备</a:t>
              </a:r>
              <a:endParaRPr lang="en-US" altLang="zh-CN" sz="1600" b="1" dirty="0" smtClean="0"/>
            </a:p>
            <a:p>
              <a:pPr>
                <a:lnSpc>
                  <a:spcPct val="125000"/>
                </a:lnSpc>
              </a:pPr>
              <a:r>
                <a:rPr lang="zh-CN" altLang="en-US" sz="1600" b="1" dirty="0"/>
                <a:t>接口</a:t>
              </a:r>
            </a:p>
          </p:txBody>
        </p:sp>
      </p:grp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5785-18F3-4DFA-AB20-FB10518DE8E9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838200" y="287320"/>
            <a:ext cx="7467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</a:rPr>
              <a:t>§8.2 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外部设备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179388" y="285293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外设的组成：</a:t>
            </a:r>
            <a:r>
              <a:rPr lang="zh-CN" altLang="en-US" b="1" dirty="0" smtClean="0">
                <a:latin typeface="宋体" panose="02010600030101010101" pitchFamily="2" charset="-122"/>
              </a:rPr>
              <a:t>驱动器＋部件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23291" name="Text Box 59"/>
          <p:cNvSpPr txBox="1">
            <a:spLocks noChangeArrowheads="1"/>
          </p:cNvSpPr>
          <p:nvPr/>
        </p:nvSpPr>
        <p:spPr bwMode="auto">
          <a:xfrm>
            <a:off x="179388" y="98072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外设的分类：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按功能分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机</a:t>
            </a:r>
            <a:r>
              <a:rPr lang="zh-CN" altLang="en-US" b="1" dirty="0">
                <a:latin typeface="宋体" panose="02010600030101010101" pitchFamily="2" charset="-122"/>
              </a:rPr>
              <a:t>交互、机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机</a:t>
            </a:r>
            <a:r>
              <a:rPr lang="zh-CN" altLang="en-US" b="1" dirty="0" smtClean="0">
                <a:latin typeface="宋体" panose="02010600030101010101" pitchFamily="2" charset="-122"/>
              </a:rPr>
              <a:t>通信、信息存储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按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方向分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输入、输出、输入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输出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按传送批量分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字符设备、块设备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←传送数据量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启动</a:t>
            </a:r>
            <a:endParaRPr lang="en-US" altLang="zh-CN" sz="1800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79512" y="3356992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*外设的连接：</a:t>
            </a:r>
            <a:r>
              <a:rPr lang="zh-CN" altLang="en-US" b="1" dirty="0" smtClean="0">
                <a:latin typeface="宋体" panose="02010600030101010101" pitchFamily="2" charset="-122"/>
              </a:rPr>
              <a:t>使用设备控制器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主要功能是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接口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179512" y="5301208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现状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单独设置</a:t>
            </a: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</a:rPr>
              <a:t>外设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可共用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成本</a:t>
            </a:r>
            <a:r>
              <a:rPr lang="zh-CN" altLang="en-US" sz="1800" b="1" dirty="0" smtClean="0">
                <a:latin typeface="+mn-lt"/>
                <a:ea typeface="+mn-ea"/>
              </a:rPr>
              <a:t>↓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设备控制器为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设备接口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通信接口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←常</a:t>
            </a:r>
            <a:r>
              <a:rPr lang="zh-CN" altLang="en-US" sz="1800" b="1" dirty="0">
                <a:latin typeface="宋体" panose="02010600030101010101" pitchFamily="2" charset="-122"/>
              </a:rPr>
              <a:t>与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驱动器混合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5940152" y="4221088"/>
            <a:ext cx="2592288" cy="1080120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外部设备</a:t>
            </a:r>
            <a:endParaRPr lang="zh-CN" altLang="en-US" sz="1800" b="1" dirty="0">
              <a:latin typeface="+mn-ea"/>
              <a:ea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899592" y="3933056"/>
            <a:ext cx="7632848" cy="1080120"/>
            <a:chOff x="899592" y="3933056"/>
            <a:chExt cx="7632848" cy="1080120"/>
          </a:xfrm>
        </p:grpSpPr>
        <p:sp>
          <p:nvSpPr>
            <p:cNvPr id="72" name="Text Box 82"/>
            <p:cNvSpPr txBox="1">
              <a:spLocks noChangeArrowheads="1"/>
            </p:cNvSpPr>
            <p:nvPr/>
          </p:nvSpPr>
          <p:spPr bwMode="auto">
            <a:xfrm>
              <a:off x="4788023" y="4293096"/>
              <a:ext cx="936104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设备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控制器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971600" y="4293096"/>
              <a:ext cx="792087" cy="38627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979712" y="4293096"/>
              <a:ext cx="864096" cy="3862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5" name="直接连接符 74"/>
            <p:cNvCxnSpPr>
              <a:endCxn id="73" idx="0"/>
            </p:cNvCxnSpPr>
            <p:nvPr/>
          </p:nvCxnSpPr>
          <p:spPr bwMode="auto">
            <a:xfrm>
              <a:off x="1367644" y="4010303"/>
              <a:ext cx="0" cy="28279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直接连接符 75"/>
            <p:cNvCxnSpPr>
              <a:stCxn id="74" idx="0"/>
            </p:cNvCxnSpPr>
            <p:nvPr/>
          </p:nvCxnSpPr>
          <p:spPr bwMode="auto">
            <a:xfrm flipV="1">
              <a:off x="2411760" y="4015542"/>
              <a:ext cx="0" cy="27755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971600" y="4010303"/>
              <a:ext cx="7560840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Rectangle 65"/>
            <p:cNvSpPr>
              <a:spLocks noChangeArrowheads="1"/>
            </p:cNvSpPr>
            <p:nvPr/>
          </p:nvSpPr>
          <p:spPr bwMode="auto">
            <a:xfrm>
              <a:off x="899592" y="3933056"/>
              <a:ext cx="2016224" cy="108012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主机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724127" y="4293096"/>
            <a:ext cx="2664297" cy="647700"/>
            <a:chOff x="5724127" y="4293096"/>
            <a:chExt cx="2664297" cy="647700"/>
          </a:xfrm>
        </p:grpSpPr>
        <p:sp>
          <p:nvSpPr>
            <p:cNvPr id="80" name="Text Box 82"/>
            <p:cNvSpPr txBox="1">
              <a:spLocks noChangeArrowheads="1"/>
            </p:cNvSpPr>
            <p:nvPr/>
          </p:nvSpPr>
          <p:spPr bwMode="auto">
            <a:xfrm>
              <a:off x="6084738" y="4293096"/>
              <a:ext cx="863600" cy="6477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设备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驱动器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1" name="Text Box 84"/>
            <p:cNvSpPr txBox="1">
              <a:spLocks noChangeArrowheads="1"/>
            </p:cNvSpPr>
            <p:nvPr/>
          </p:nvSpPr>
          <p:spPr bwMode="auto">
            <a:xfrm>
              <a:off x="7308303" y="4293096"/>
              <a:ext cx="1080121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机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电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光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磁部件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6948338" y="4509120"/>
              <a:ext cx="359965" cy="1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3" name="直接箭头连接符 82"/>
            <p:cNvCxnSpPr>
              <a:stCxn id="72" idx="3"/>
              <a:endCxn id="80" idx="1"/>
            </p:cNvCxnSpPr>
            <p:nvPr/>
          </p:nvCxnSpPr>
          <p:spPr bwMode="auto">
            <a:xfrm>
              <a:off x="5724127" y="4616946"/>
              <a:ext cx="36061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 flipH="1">
              <a:off x="6948339" y="4725144"/>
              <a:ext cx="3599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cxnSp>
        <p:nvCxnSpPr>
          <p:cNvPr id="85" name="直接连接符 84"/>
          <p:cNvCxnSpPr/>
          <p:nvPr/>
        </p:nvCxnSpPr>
        <p:spPr bwMode="auto">
          <a:xfrm flipV="1">
            <a:off x="5220072" y="4005064"/>
            <a:ext cx="0" cy="282793"/>
          </a:xfrm>
          <a:prstGeom prst="line">
            <a:avLst/>
          </a:prstGeom>
          <a:noFill/>
          <a:ln w="2857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9" grpId="0"/>
      <p:bldP spid="223291" grpId="0"/>
      <p:bldP spid="57" grpId="0"/>
      <p:bldP spid="64" grpId="0"/>
      <p:bldP spid="70" grpId="0" animBg="1"/>
      <p:bldP spid="7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04E-161E-4756-B324-28ED002E2368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一、输入设备</a:t>
            </a: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179388" y="901169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键盘 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179388" y="1405225"/>
            <a:ext cx="417658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非编码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键盘：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基本组成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按键矩阵</a:t>
            </a:r>
            <a:endParaRPr lang="zh-CN" altLang="en-US" b="1" dirty="0"/>
          </a:p>
        </p:txBody>
      </p:sp>
      <p:sp>
        <p:nvSpPr>
          <p:cNvPr id="237198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81112" y="2420888"/>
            <a:ext cx="3314824" cy="3138114"/>
            <a:chOff x="395536" y="2420889"/>
            <a:chExt cx="3314824" cy="3138114"/>
          </a:xfrm>
        </p:grpSpPr>
        <p:sp>
          <p:nvSpPr>
            <p:cNvPr id="236927" name="Rectangle 383"/>
            <p:cNvSpPr>
              <a:spLocks noChangeArrowheads="1"/>
            </p:cNvSpPr>
            <p:nvPr/>
          </p:nvSpPr>
          <p:spPr bwMode="auto">
            <a:xfrm>
              <a:off x="1262435" y="2420889"/>
              <a:ext cx="2447925" cy="23078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28" name="Text Box 384"/>
            <p:cNvSpPr txBox="1">
              <a:spLocks noChangeArrowheads="1"/>
            </p:cNvSpPr>
            <p:nvPr/>
          </p:nvSpPr>
          <p:spPr bwMode="auto">
            <a:xfrm>
              <a:off x="683568" y="3267026"/>
              <a:ext cx="361380" cy="14601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并行输出接口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7030" name="Line 486"/>
            <p:cNvSpPr>
              <a:spLocks noChangeShapeType="1"/>
            </p:cNvSpPr>
            <p:nvPr/>
          </p:nvSpPr>
          <p:spPr bwMode="auto">
            <a:xfrm>
              <a:off x="1981573" y="3068588"/>
              <a:ext cx="6350" cy="1891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1" name="Line 487"/>
            <p:cNvSpPr>
              <a:spLocks noChangeShapeType="1"/>
            </p:cNvSpPr>
            <p:nvPr/>
          </p:nvSpPr>
          <p:spPr bwMode="auto">
            <a:xfrm flipH="1">
              <a:off x="2484810" y="3068588"/>
              <a:ext cx="1588" cy="1914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2" name="Line 488"/>
            <p:cNvSpPr>
              <a:spLocks noChangeShapeType="1"/>
            </p:cNvSpPr>
            <p:nvPr/>
          </p:nvSpPr>
          <p:spPr bwMode="auto">
            <a:xfrm>
              <a:off x="2989635" y="3068587"/>
              <a:ext cx="6350" cy="19149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3" name="Line 489"/>
            <p:cNvSpPr>
              <a:spLocks noChangeShapeType="1"/>
            </p:cNvSpPr>
            <p:nvPr/>
          </p:nvSpPr>
          <p:spPr bwMode="auto">
            <a:xfrm>
              <a:off x="3494459" y="3068588"/>
              <a:ext cx="3175" cy="1914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4" name="Line 490"/>
            <p:cNvSpPr>
              <a:spLocks noChangeShapeType="1"/>
            </p:cNvSpPr>
            <p:nvPr/>
          </p:nvSpPr>
          <p:spPr bwMode="auto">
            <a:xfrm>
              <a:off x="1548185" y="4581476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5" name="Rectangle 491"/>
            <p:cNvSpPr>
              <a:spLocks noChangeArrowheads="1"/>
            </p:cNvSpPr>
            <p:nvPr/>
          </p:nvSpPr>
          <p:spPr bwMode="auto">
            <a:xfrm>
              <a:off x="1910135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6" name="Rectangle 492"/>
            <p:cNvSpPr>
              <a:spLocks noChangeArrowheads="1"/>
            </p:cNvSpPr>
            <p:nvPr/>
          </p:nvSpPr>
          <p:spPr bwMode="auto">
            <a:xfrm>
              <a:off x="2413373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7" name="Rectangle 493"/>
            <p:cNvSpPr>
              <a:spLocks noChangeArrowheads="1"/>
            </p:cNvSpPr>
            <p:nvPr/>
          </p:nvSpPr>
          <p:spPr bwMode="auto">
            <a:xfrm>
              <a:off x="2918198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8" name="Rectangle 494"/>
            <p:cNvSpPr>
              <a:spLocks noChangeArrowheads="1"/>
            </p:cNvSpPr>
            <p:nvPr/>
          </p:nvSpPr>
          <p:spPr bwMode="auto">
            <a:xfrm>
              <a:off x="3421435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9" name="Line 495"/>
            <p:cNvSpPr>
              <a:spLocks noChangeShapeType="1"/>
            </p:cNvSpPr>
            <p:nvPr/>
          </p:nvSpPr>
          <p:spPr bwMode="auto">
            <a:xfrm flipH="1">
              <a:off x="3494460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0" name="Line 496"/>
            <p:cNvSpPr>
              <a:spLocks noChangeShapeType="1"/>
            </p:cNvSpPr>
            <p:nvPr/>
          </p:nvSpPr>
          <p:spPr bwMode="auto">
            <a:xfrm flipH="1">
              <a:off x="2989635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1" name="Line 497"/>
            <p:cNvSpPr>
              <a:spLocks noChangeShapeType="1"/>
            </p:cNvSpPr>
            <p:nvPr/>
          </p:nvSpPr>
          <p:spPr bwMode="auto">
            <a:xfrm flipH="1">
              <a:off x="2486398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2" name="Line 498"/>
            <p:cNvSpPr>
              <a:spLocks noChangeShapeType="1"/>
            </p:cNvSpPr>
            <p:nvPr/>
          </p:nvSpPr>
          <p:spPr bwMode="auto">
            <a:xfrm flipH="1">
              <a:off x="1981573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3" name="Line 499"/>
            <p:cNvSpPr>
              <a:spLocks noChangeShapeType="1"/>
            </p:cNvSpPr>
            <p:nvPr/>
          </p:nvSpPr>
          <p:spPr bwMode="auto">
            <a:xfrm>
              <a:off x="1837110" y="2636788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4" name="Line 500"/>
            <p:cNvSpPr>
              <a:spLocks noChangeShapeType="1"/>
            </p:cNvSpPr>
            <p:nvPr/>
          </p:nvSpPr>
          <p:spPr bwMode="auto">
            <a:xfrm flipV="1">
              <a:off x="1044948" y="3500388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5" name="Line 501"/>
            <p:cNvSpPr>
              <a:spLocks noChangeShapeType="1"/>
            </p:cNvSpPr>
            <p:nvPr/>
          </p:nvSpPr>
          <p:spPr bwMode="auto">
            <a:xfrm>
              <a:off x="1044948" y="3860751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6" name="Line 502"/>
            <p:cNvSpPr>
              <a:spLocks noChangeShapeType="1"/>
            </p:cNvSpPr>
            <p:nvPr/>
          </p:nvSpPr>
          <p:spPr bwMode="auto">
            <a:xfrm flipV="1">
              <a:off x="1044948" y="4219526"/>
              <a:ext cx="5048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7" name="Line 503"/>
            <p:cNvSpPr>
              <a:spLocks noChangeShapeType="1"/>
            </p:cNvSpPr>
            <p:nvPr/>
          </p:nvSpPr>
          <p:spPr bwMode="auto">
            <a:xfrm>
              <a:off x="1044948" y="4581476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0" name="Text Box 506"/>
            <p:cNvSpPr txBox="1">
              <a:spLocks noChangeArrowheads="1"/>
            </p:cNvSpPr>
            <p:nvPr/>
          </p:nvSpPr>
          <p:spPr bwMode="auto">
            <a:xfrm>
              <a:off x="1313235" y="2492326"/>
              <a:ext cx="452438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+5V</a:t>
              </a:r>
            </a:p>
          </p:txBody>
        </p:sp>
        <p:sp>
          <p:nvSpPr>
            <p:cNvPr id="237051" name="Oval 507"/>
            <p:cNvSpPr>
              <a:spLocks noChangeArrowheads="1"/>
            </p:cNvSpPr>
            <p:nvPr/>
          </p:nvSpPr>
          <p:spPr bwMode="auto">
            <a:xfrm>
              <a:off x="1765673" y="25986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4" name="Oval 510"/>
            <p:cNvSpPr>
              <a:spLocks noChangeArrowheads="1"/>
            </p:cNvSpPr>
            <p:nvPr/>
          </p:nvSpPr>
          <p:spPr bwMode="auto">
            <a:xfrm>
              <a:off x="1795835" y="446400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5" name="Oval 511"/>
            <p:cNvSpPr>
              <a:spLocks noChangeArrowheads="1"/>
            </p:cNvSpPr>
            <p:nvPr/>
          </p:nvSpPr>
          <p:spPr bwMode="auto">
            <a:xfrm>
              <a:off x="1867273" y="43909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6" name="Line 512"/>
            <p:cNvSpPr>
              <a:spLocks noChangeShapeType="1"/>
            </p:cNvSpPr>
            <p:nvPr/>
          </p:nvSpPr>
          <p:spPr bwMode="auto">
            <a:xfrm flipH="1">
              <a:off x="1762498" y="435763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7" name="Line 513"/>
            <p:cNvSpPr>
              <a:spLocks noChangeShapeType="1"/>
            </p:cNvSpPr>
            <p:nvPr/>
          </p:nvSpPr>
          <p:spPr bwMode="auto">
            <a:xfrm flipH="1" flipV="1">
              <a:off x="1764085" y="435922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8" name="Line 514"/>
            <p:cNvSpPr>
              <a:spLocks noChangeShapeType="1"/>
            </p:cNvSpPr>
            <p:nvPr/>
          </p:nvSpPr>
          <p:spPr bwMode="auto">
            <a:xfrm flipH="1">
              <a:off x="1927598" y="434811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9" name="Line 515"/>
            <p:cNvSpPr>
              <a:spLocks noChangeShapeType="1"/>
            </p:cNvSpPr>
            <p:nvPr/>
          </p:nvSpPr>
          <p:spPr bwMode="auto">
            <a:xfrm flipH="1">
              <a:off x="1759323" y="45211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0" name="Oval 516"/>
            <p:cNvSpPr>
              <a:spLocks noChangeArrowheads="1"/>
            </p:cNvSpPr>
            <p:nvPr/>
          </p:nvSpPr>
          <p:spPr bwMode="auto">
            <a:xfrm>
              <a:off x="2302248" y="44719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1" name="Oval 517"/>
            <p:cNvSpPr>
              <a:spLocks noChangeArrowheads="1"/>
            </p:cNvSpPr>
            <p:nvPr/>
          </p:nvSpPr>
          <p:spPr bwMode="auto">
            <a:xfrm>
              <a:off x="2373685" y="4398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2" name="Line 518"/>
            <p:cNvSpPr>
              <a:spLocks noChangeShapeType="1"/>
            </p:cNvSpPr>
            <p:nvPr/>
          </p:nvSpPr>
          <p:spPr bwMode="auto">
            <a:xfrm flipH="1">
              <a:off x="2268910" y="43655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3" name="Line 519"/>
            <p:cNvSpPr>
              <a:spLocks noChangeShapeType="1"/>
            </p:cNvSpPr>
            <p:nvPr/>
          </p:nvSpPr>
          <p:spPr bwMode="auto">
            <a:xfrm flipH="1" flipV="1">
              <a:off x="2270498" y="43671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4" name="Line 520"/>
            <p:cNvSpPr>
              <a:spLocks noChangeShapeType="1"/>
            </p:cNvSpPr>
            <p:nvPr/>
          </p:nvSpPr>
          <p:spPr bwMode="auto">
            <a:xfrm flipH="1">
              <a:off x="2434010" y="43560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5" name="Line 521"/>
            <p:cNvSpPr>
              <a:spLocks noChangeShapeType="1"/>
            </p:cNvSpPr>
            <p:nvPr/>
          </p:nvSpPr>
          <p:spPr bwMode="auto">
            <a:xfrm flipH="1">
              <a:off x="2265735" y="45290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6" name="Oval 522"/>
            <p:cNvSpPr>
              <a:spLocks noChangeArrowheads="1"/>
            </p:cNvSpPr>
            <p:nvPr/>
          </p:nvSpPr>
          <p:spPr bwMode="auto">
            <a:xfrm>
              <a:off x="2803898" y="446400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7" name="Oval 523"/>
            <p:cNvSpPr>
              <a:spLocks noChangeArrowheads="1"/>
            </p:cNvSpPr>
            <p:nvPr/>
          </p:nvSpPr>
          <p:spPr bwMode="auto">
            <a:xfrm>
              <a:off x="2875335" y="43909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8" name="Line 524"/>
            <p:cNvSpPr>
              <a:spLocks noChangeShapeType="1"/>
            </p:cNvSpPr>
            <p:nvPr/>
          </p:nvSpPr>
          <p:spPr bwMode="auto">
            <a:xfrm flipH="1">
              <a:off x="2770560" y="435763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9" name="Line 525"/>
            <p:cNvSpPr>
              <a:spLocks noChangeShapeType="1"/>
            </p:cNvSpPr>
            <p:nvPr/>
          </p:nvSpPr>
          <p:spPr bwMode="auto">
            <a:xfrm flipH="1" flipV="1">
              <a:off x="2772148" y="435922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0" name="Line 526"/>
            <p:cNvSpPr>
              <a:spLocks noChangeShapeType="1"/>
            </p:cNvSpPr>
            <p:nvPr/>
          </p:nvSpPr>
          <p:spPr bwMode="auto">
            <a:xfrm flipH="1">
              <a:off x="2935660" y="434811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1" name="Line 527"/>
            <p:cNvSpPr>
              <a:spLocks noChangeShapeType="1"/>
            </p:cNvSpPr>
            <p:nvPr/>
          </p:nvSpPr>
          <p:spPr bwMode="auto">
            <a:xfrm flipH="1">
              <a:off x="2767385" y="45211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2" name="Oval 528"/>
            <p:cNvSpPr>
              <a:spLocks noChangeArrowheads="1"/>
            </p:cNvSpPr>
            <p:nvPr/>
          </p:nvSpPr>
          <p:spPr bwMode="auto">
            <a:xfrm>
              <a:off x="3310310" y="44719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3" name="Oval 529"/>
            <p:cNvSpPr>
              <a:spLocks noChangeArrowheads="1"/>
            </p:cNvSpPr>
            <p:nvPr/>
          </p:nvSpPr>
          <p:spPr bwMode="auto">
            <a:xfrm>
              <a:off x="3381748" y="4398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4" name="Line 530"/>
            <p:cNvSpPr>
              <a:spLocks noChangeShapeType="1"/>
            </p:cNvSpPr>
            <p:nvPr/>
          </p:nvSpPr>
          <p:spPr bwMode="auto">
            <a:xfrm flipH="1">
              <a:off x="3276973" y="43655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5" name="Line 531"/>
            <p:cNvSpPr>
              <a:spLocks noChangeShapeType="1"/>
            </p:cNvSpPr>
            <p:nvPr/>
          </p:nvSpPr>
          <p:spPr bwMode="auto">
            <a:xfrm flipH="1" flipV="1">
              <a:off x="3278560" y="43671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6" name="Line 532"/>
            <p:cNvSpPr>
              <a:spLocks noChangeShapeType="1"/>
            </p:cNvSpPr>
            <p:nvPr/>
          </p:nvSpPr>
          <p:spPr bwMode="auto">
            <a:xfrm flipH="1">
              <a:off x="3442073" y="43560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7" name="Line 533"/>
            <p:cNvSpPr>
              <a:spLocks noChangeShapeType="1"/>
            </p:cNvSpPr>
            <p:nvPr/>
          </p:nvSpPr>
          <p:spPr bwMode="auto">
            <a:xfrm flipH="1">
              <a:off x="3273798" y="45290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8" name="Line 534"/>
            <p:cNvSpPr>
              <a:spLocks noChangeShapeType="1"/>
            </p:cNvSpPr>
            <p:nvPr/>
          </p:nvSpPr>
          <p:spPr bwMode="auto">
            <a:xfrm>
              <a:off x="1548185" y="4221113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9" name="Oval 535"/>
            <p:cNvSpPr>
              <a:spLocks noChangeArrowheads="1"/>
            </p:cNvSpPr>
            <p:nvPr/>
          </p:nvSpPr>
          <p:spPr bwMode="auto">
            <a:xfrm>
              <a:off x="1800598" y="41036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0" name="Oval 536"/>
            <p:cNvSpPr>
              <a:spLocks noChangeArrowheads="1"/>
            </p:cNvSpPr>
            <p:nvPr/>
          </p:nvSpPr>
          <p:spPr bwMode="auto">
            <a:xfrm>
              <a:off x="1872035" y="40306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1" name="Line 537"/>
            <p:cNvSpPr>
              <a:spLocks noChangeShapeType="1"/>
            </p:cNvSpPr>
            <p:nvPr/>
          </p:nvSpPr>
          <p:spPr bwMode="auto">
            <a:xfrm flipH="1">
              <a:off x="1767260" y="39972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2" name="Line 538"/>
            <p:cNvSpPr>
              <a:spLocks noChangeShapeType="1"/>
            </p:cNvSpPr>
            <p:nvPr/>
          </p:nvSpPr>
          <p:spPr bwMode="auto">
            <a:xfrm flipH="1" flipV="1">
              <a:off x="1768848" y="39988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3" name="Line 539"/>
            <p:cNvSpPr>
              <a:spLocks noChangeShapeType="1"/>
            </p:cNvSpPr>
            <p:nvPr/>
          </p:nvSpPr>
          <p:spPr bwMode="auto">
            <a:xfrm flipH="1">
              <a:off x="1932360" y="39877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4" name="Line 540"/>
            <p:cNvSpPr>
              <a:spLocks noChangeShapeType="1"/>
            </p:cNvSpPr>
            <p:nvPr/>
          </p:nvSpPr>
          <p:spPr bwMode="auto">
            <a:xfrm flipH="1">
              <a:off x="1764085" y="41607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5" name="Oval 541"/>
            <p:cNvSpPr>
              <a:spLocks noChangeArrowheads="1"/>
            </p:cNvSpPr>
            <p:nvPr/>
          </p:nvSpPr>
          <p:spPr bwMode="auto">
            <a:xfrm>
              <a:off x="2307010" y="41115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6" name="Oval 542"/>
            <p:cNvSpPr>
              <a:spLocks noChangeArrowheads="1"/>
            </p:cNvSpPr>
            <p:nvPr/>
          </p:nvSpPr>
          <p:spPr bwMode="auto">
            <a:xfrm>
              <a:off x="2378448" y="40385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7" name="Line 543"/>
            <p:cNvSpPr>
              <a:spLocks noChangeShapeType="1"/>
            </p:cNvSpPr>
            <p:nvPr/>
          </p:nvSpPr>
          <p:spPr bwMode="auto">
            <a:xfrm flipH="1">
              <a:off x="2273673" y="40052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8" name="Line 544"/>
            <p:cNvSpPr>
              <a:spLocks noChangeShapeType="1"/>
            </p:cNvSpPr>
            <p:nvPr/>
          </p:nvSpPr>
          <p:spPr bwMode="auto">
            <a:xfrm flipH="1" flipV="1">
              <a:off x="2275260" y="40068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9" name="Line 545"/>
            <p:cNvSpPr>
              <a:spLocks noChangeShapeType="1"/>
            </p:cNvSpPr>
            <p:nvPr/>
          </p:nvSpPr>
          <p:spPr bwMode="auto">
            <a:xfrm flipH="1">
              <a:off x="2438773" y="39956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0" name="Line 546"/>
            <p:cNvSpPr>
              <a:spLocks noChangeShapeType="1"/>
            </p:cNvSpPr>
            <p:nvPr/>
          </p:nvSpPr>
          <p:spPr bwMode="auto">
            <a:xfrm flipH="1">
              <a:off x="2270498" y="41687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1" name="Oval 547"/>
            <p:cNvSpPr>
              <a:spLocks noChangeArrowheads="1"/>
            </p:cNvSpPr>
            <p:nvPr/>
          </p:nvSpPr>
          <p:spPr bwMode="auto">
            <a:xfrm>
              <a:off x="2808660" y="41036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2" name="Oval 548"/>
            <p:cNvSpPr>
              <a:spLocks noChangeArrowheads="1"/>
            </p:cNvSpPr>
            <p:nvPr/>
          </p:nvSpPr>
          <p:spPr bwMode="auto">
            <a:xfrm>
              <a:off x="2880098" y="40306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3" name="Line 549"/>
            <p:cNvSpPr>
              <a:spLocks noChangeShapeType="1"/>
            </p:cNvSpPr>
            <p:nvPr/>
          </p:nvSpPr>
          <p:spPr bwMode="auto">
            <a:xfrm flipH="1">
              <a:off x="2775323" y="39972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4" name="Line 550"/>
            <p:cNvSpPr>
              <a:spLocks noChangeShapeType="1"/>
            </p:cNvSpPr>
            <p:nvPr/>
          </p:nvSpPr>
          <p:spPr bwMode="auto">
            <a:xfrm flipH="1" flipV="1">
              <a:off x="2776910" y="39988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5" name="Line 551"/>
            <p:cNvSpPr>
              <a:spLocks noChangeShapeType="1"/>
            </p:cNvSpPr>
            <p:nvPr/>
          </p:nvSpPr>
          <p:spPr bwMode="auto">
            <a:xfrm flipH="1">
              <a:off x="2940423" y="39877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6" name="Line 552"/>
            <p:cNvSpPr>
              <a:spLocks noChangeShapeType="1"/>
            </p:cNvSpPr>
            <p:nvPr/>
          </p:nvSpPr>
          <p:spPr bwMode="auto">
            <a:xfrm flipH="1">
              <a:off x="2772148" y="41607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7" name="Oval 553"/>
            <p:cNvSpPr>
              <a:spLocks noChangeArrowheads="1"/>
            </p:cNvSpPr>
            <p:nvPr/>
          </p:nvSpPr>
          <p:spPr bwMode="auto">
            <a:xfrm>
              <a:off x="3315073" y="41115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8" name="Oval 554"/>
            <p:cNvSpPr>
              <a:spLocks noChangeArrowheads="1"/>
            </p:cNvSpPr>
            <p:nvPr/>
          </p:nvSpPr>
          <p:spPr bwMode="auto">
            <a:xfrm>
              <a:off x="3386510" y="40385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9" name="Line 555"/>
            <p:cNvSpPr>
              <a:spLocks noChangeShapeType="1"/>
            </p:cNvSpPr>
            <p:nvPr/>
          </p:nvSpPr>
          <p:spPr bwMode="auto">
            <a:xfrm flipH="1">
              <a:off x="3281735" y="40052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0" name="Line 556"/>
            <p:cNvSpPr>
              <a:spLocks noChangeShapeType="1"/>
            </p:cNvSpPr>
            <p:nvPr/>
          </p:nvSpPr>
          <p:spPr bwMode="auto">
            <a:xfrm flipH="1" flipV="1">
              <a:off x="3283323" y="40068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1" name="Line 557"/>
            <p:cNvSpPr>
              <a:spLocks noChangeShapeType="1"/>
            </p:cNvSpPr>
            <p:nvPr/>
          </p:nvSpPr>
          <p:spPr bwMode="auto">
            <a:xfrm flipH="1">
              <a:off x="3446835" y="39956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2" name="Line 558"/>
            <p:cNvSpPr>
              <a:spLocks noChangeShapeType="1"/>
            </p:cNvSpPr>
            <p:nvPr/>
          </p:nvSpPr>
          <p:spPr bwMode="auto">
            <a:xfrm flipH="1">
              <a:off x="3278560" y="41687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3" name="Line 559"/>
            <p:cNvSpPr>
              <a:spLocks noChangeShapeType="1"/>
            </p:cNvSpPr>
            <p:nvPr/>
          </p:nvSpPr>
          <p:spPr bwMode="auto">
            <a:xfrm>
              <a:off x="1548185" y="3860751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4" name="Line 560"/>
            <p:cNvSpPr>
              <a:spLocks noChangeShapeType="1"/>
            </p:cNvSpPr>
            <p:nvPr/>
          </p:nvSpPr>
          <p:spPr bwMode="auto">
            <a:xfrm>
              <a:off x="1548185" y="3500388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5" name="Oval 561"/>
            <p:cNvSpPr>
              <a:spLocks noChangeArrowheads="1"/>
            </p:cNvSpPr>
            <p:nvPr/>
          </p:nvSpPr>
          <p:spPr bwMode="auto">
            <a:xfrm>
              <a:off x="1800598" y="37432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6" name="Oval 562"/>
            <p:cNvSpPr>
              <a:spLocks noChangeArrowheads="1"/>
            </p:cNvSpPr>
            <p:nvPr/>
          </p:nvSpPr>
          <p:spPr bwMode="auto">
            <a:xfrm>
              <a:off x="1872035" y="36702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7" name="Line 563"/>
            <p:cNvSpPr>
              <a:spLocks noChangeShapeType="1"/>
            </p:cNvSpPr>
            <p:nvPr/>
          </p:nvSpPr>
          <p:spPr bwMode="auto">
            <a:xfrm flipH="1">
              <a:off x="1767260" y="36369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8" name="Line 564"/>
            <p:cNvSpPr>
              <a:spLocks noChangeShapeType="1"/>
            </p:cNvSpPr>
            <p:nvPr/>
          </p:nvSpPr>
          <p:spPr bwMode="auto">
            <a:xfrm flipH="1" flipV="1">
              <a:off x="1768848" y="36385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9" name="Line 565"/>
            <p:cNvSpPr>
              <a:spLocks noChangeShapeType="1"/>
            </p:cNvSpPr>
            <p:nvPr/>
          </p:nvSpPr>
          <p:spPr bwMode="auto">
            <a:xfrm flipH="1">
              <a:off x="1932360" y="36273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0" name="Line 566"/>
            <p:cNvSpPr>
              <a:spLocks noChangeShapeType="1"/>
            </p:cNvSpPr>
            <p:nvPr/>
          </p:nvSpPr>
          <p:spPr bwMode="auto">
            <a:xfrm flipH="1">
              <a:off x="1764085" y="38004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1" name="Oval 567"/>
            <p:cNvSpPr>
              <a:spLocks noChangeArrowheads="1"/>
            </p:cNvSpPr>
            <p:nvPr/>
          </p:nvSpPr>
          <p:spPr bwMode="auto">
            <a:xfrm>
              <a:off x="2307010" y="37512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2" name="Oval 568"/>
            <p:cNvSpPr>
              <a:spLocks noChangeArrowheads="1"/>
            </p:cNvSpPr>
            <p:nvPr/>
          </p:nvSpPr>
          <p:spPr bwMode="auto">
            <a:xfrm>
              <a:off x="2378448" y="36781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3" name="Line 569"/>
            <p:cNvSpPr>
              <a:spLocks noChangeShapeType="1"/>
            </p:cNvSpPr>
            <p:nvPr/>
          </p:nvSpPr>
          <p:spPr bwMode="auto">
            <a:xfrm flipH="1">
              <a:off x="2273673" y="36448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4" name="Line 570"/>
            <p:cNvSpPr>
              <a:spLocks noChangeShapeType="1"/>
            </p:cNvSpPr>
            <p:nvPr/>
          </p:nvSpPr>
          <p:spPr bwMode="auto">
            <a:xfrm flipH="1" flipV="1">
              <a:off x="2275260" y="36464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5" name="Line 571"/>
            <p:cNvSpPr>
              <a:spLocks noChangeShapeType="1"/>
            </p:cNvSpPr>
            <p:nvPr/>
          </p:nvSpPr>
          <p:spPr bwMode="auto">
            <a:xfrm flipH="1">
              <a:off x="2438773" y="36353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6" name="Line 572"/>
            <p:cNvSpPr>
              <a:spLocks noChangeShapeType="1"/>
            </p:cNvSpPr>
            <p:nvPr/>
          </p:nvSpPr>
          <p:spPr bwMode="auto">
            <a:xfrm flipH="1">
              <a:off x="2270498" y="38083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7" name="Oval 573"/>
            <p:cNvSpPr>
              <a:spLocks noChangeArrowheads="1"/>
            </p:cNvSpPr>
            <p:nvPr/>
          </p:nvSpPr>
          <p:spPr bwMode="auto">
            <a:xfrm>
              <a:off x="2808660" y="37432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8" name="Oval 574"/>
            <p:cNvSpPr>
              <a:spLocks noChangeArrowheads="1"/>
            </p:cNvSpPr>
            <p:nvPr/>
          </p:nvSpPr>
          <p:spPr bwMode="auto">
            <a:xfrm>
              <a:off x="2880098" y="36702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9" name="Line 575"/>
            <p:cNvSpPr>
              <a:spLocks noChangeShapeType="1"/>
            </p:cNvSpPr>
            <p:nvPr/>
          </p:nvSpPr>
          <p:spPr bwMode="auto">
            <a:xfrm flipH="1">
              <a:off x="2775323" y="36369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0" name="Line 576"/>
            <p:cNvSpPr>
              <a:spLocks noChangeShapeType="1"/>
            </p:cNvSpPr>
            <p:nvPr/>
          </p:nvSpPr>
          <p:spPr bwMode="auto">
            <a:xfrm flipH="1" flipV="1">
              <a:off x="2776910" y="36385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1" name="Line 577"/>
            <p:cNvSpPr>
              <a:spLocks noChangeShapeType="1"/>
            </p:cNvSpPr>
            <p:nvPr/>
          </p:nvSpPr>
          <p:spPr bwMode="auto">
            <a:xfrm flipH="1">
              <a:off x="2940423" y="36273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2" name="Line 578"/>
            <p:cNvSpPr>
              <a:spLocks noChangeShapeType="1"/>
            </p:cNvSpPr>
            <p:nvPr/>
          </p:nvSpPr>
          <p:spPr bwMode="auto">
            <a:xfrm flipH="1">
              <a:off x="2772148" y="38004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3" name="Oval 579"/>
            <p:cNvSpPr>
              <a:spLocks noChangeArrowheads="1"/>
            </p:cNvSpPr>
            <p:nvPr/>
          </p:nvSpPr>
          <p:spPr bwMode="auto">
            <a:xfrm>
              <a:off x="3315073" y="37512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4" name="Oval 580"/>
            <p:cNvSpPr>
              <a:spLocks noChangeArrowheads="1"/>
            </p:cNvSpPr>
            <p:nvPr/>
          </p:nvSpPr>
          <p:spPr bwMode="auto">
            <a:xfrm>
              <a:off x="3386510" y="36781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5" name="Line 581"/>
            <p:cNvSpPr>
              <a:spLocks noChangeShapeType="1"/>
            </p:cNvSpPr>
            <p:nvPr/>
          </p:nvSpPr>
          <p:spPr bwMode="auto">
            <a:xfrm flipH="1">
              <a:off x="3281735" y="36448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6" name="Line 582"/>
            <p:cNvSpPr>
              <a:spLocks noChangeShapeType="1"/>
            </p:cNvSpPr>
            <p:nvPr/>
          </p:nvSpPr>
          <p:spPr bwMode="auto">
            <a:xfrm flipH="1" flipV="1">
              <a:off x="3283323" y="36464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7" name="Line 583"/>
            <p:cNvSpPr>
              <a:spLocks noChangeShapeType="1"/>
            </p:cNvSpPr>
            <p:nvPr/>
          </p:nvSpPr>
          <p:spPr bwMode="auto">
            <a:xfrm flipH="1">
              <a:off x="3446835" y="36353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8" name="Line 584"/>
            <p:cNvSpPr>
              <a:spLocks noChangeShapeType="1"/>
            </p:cNvSpPr>
            <p:nvPr/>
          </p:nvSpPr>
          <p:spPr bwMode="auto">
            <a:xfrm flipH="1">
              <a:off x="3278560" y="38083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9" name="Oval 585"/>
            <p:cNvSpPr>
              <a:spLocks noChangeArrowheads="1"/>
            </p:cNvSpPr>
            <p:nvPr/>
          </p:nvSpPr>
          <p:spPr bwMode="auto">
            <a:xfrm>
              <a:off x="1805360" y="3382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0" name="Oval 586"/>
            <p:cNvSpPr>
              <a:spLocks noChangeArrowheads="1"/>
            </p:cNvSpPr>
            <p:nvPr/>
          </p:nvSpPr>
          <p:spPr bwMode="auto">
            <a:xfrm>
              <a:off x="1876798" y="33098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1" name="Line 587"/>
            <p:cNvSpPr>
              <a:spLocks noChangeShapeType="1"/>
            </p:cNvSpPr>
            <p:nvPr/>
          </p:nvSpPr>
          <p:spPr bwMode="auto">
            <a:xfrm flipH="1">
              <a:off x="1772023" y="32765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2" name="Line 588"/>
            <p:cNvSpPr>
              <a:spLocks noChangeShapeType="1"/>
            </p:cNvSpPr>
            <p:nvPr/>
          </p:nvSpPr>
          <p:spPr bwMode="auto">
            <a:xfrm flipH="1" flipV="1">
              <a:off x="1773610" y="32781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3" name="Line 589"/>
            <p:cNvSpPr>
              <a:spLocks noChangeShapeType="1"/>
            </p:cNvSpPr>
            <p:nvPr/>
          </p:nvSpPr>
          <p:spPr bwMode="auto">
            <a:xfrm flipH="1">
              <a:off x="1937123" y="32670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4" name="Line 590"/>
            <p:cNvSpPr>
              <a:spLocks noChangeShapeType="1"/>
            </p:cNvSpPr>
            <p:nvPr/>
          </p:nvSpPr>
          <p:spPr bwMode="auto">
            <a:xfrm flipH="1">
              <a:off x="1768848" y="34400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5" name="Oval 591"/>
            <p:cNvSpPr>
              <a:spLocks noChangeArrowheads="1"/>
            </p:cNvSpPr>
            <p:nvPr/>
          </p:nvSpPr>
          <p:spPr bwMode="auto">
            <a:xfrm>
              <a:off x="2311773" y="33908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6" name="Oval 592"/>
            <p:cNvSpPr>
              <a:spLocks noChangeArrowheads="1"/>
            </p:cNvSpPr>
            <p:nvPr/>
          </p:nvSpPr>
          <p:spPr bwMode="auto">
            <a:xfrm>
              <a:off x="2383210" y="331782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7" name="Line 593"/>
            <p:cNvSpPr>
              <a:spLocks noChangeShapeType="1"/>
            </p:cNvSpPr>
            <p:nvPr/>
          </p:nvSpPr>
          <p:spPr bwMode="auto">
            <a:xfrm flipH="1">
              <a:off x="2278435" y="328448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8" name="Line 594"/>
            <p:cNvSpPr>
              <a:spLocks noChangeShapeType="1"/>
            </p:cNvSpPr>
            <p:nvPr/>
          </p:nvSpPr>
          <p:spPr bwMode="auto">
            <a:xfrm flipH="1" flipV="1">
              <a:off x="2280023" y="328607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9" name="Line 595"/>
            <p:cNvSpPr>
              <a:spLocks noChangeShapeType="1"/>
            </p:cNvSpPr>
            <p:nvPr/>
          </p:nvSpPr>
          <p:spPr bwMode="auto">
            <a:xfrm flipH="1">
              <a:off x="2443535" y="32749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0" name="Line 596"/>
            <p:cNvSpPr>
              <a:spLocks noChangeShapeType="1"/>
            </p:cNvSpPr>
            <p:nvPr/>
          </p:nvSpPr>
          <p:spPr bwMode="auto">
            <a:xfrm flipH="1">
              <a:off x="2275260" y="344800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1" name="Oval 597"/>
            <p:cNvSpPr>
              <a:spLocks noChangeArrowheads="1"/>
            </p:cNvSpPr>
            <p:nvPr/>
          </p:nvSpPr>
          <p:spPr bwMode="auto">
            <a:xfrm>
              <a:off x="2813423" y="3382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2" name="Oval 598"/>
            <p:cNvSpPr>
              <a:spLocks noChangeArrowheads="1"/>
            </p:cNvSpPr>
            <p:nvPr/>
          </p:nvSpPr>
          <p:spPr bwMode="auto">
            <a:xfrm>
              <a:off x="2884860" y="33098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3" name="Line 599"/>
            <p:cNvSpPr>
              <a:spLocks noChangeShapeType="1"/>
            </p:cNvSpPr>
            <p:nvPr/>
          </p:nvSpPr>
          <p:spPr bwMode="auto">
            <a:xfrm flipH="1">
              <a:off x="2780085" y="32765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4" name="Line 600"/>
            <p:cNvSpPr>
              <a:spLocks noChangeShapeType="1"/>
            </p:cNvSpPr>
            <p:nvPr/>
          </p:nvSpPr>
          <p:spPr bwMode="auto">
            <a:xfrm flipH="1" flipV="1">
              <a:off x="2781673" y="32781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5" name="Line 601"/>
            <p:cNvSpPr>
              <a:spLocks noChangeShapeType="1"/>
            </p:cNvSpPr>
            <p:nvPr/>
          </p:nvSpPr>
          <p:spPr bwMode="auto">
            <a:xfrm flipH="1">
              <a:off x="2945185" y="32670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6" name="Line 602"/>
            <p:cNvSpPr>
              <a:spLocks noChangeShapeType="1"/>
            </p:cNvSpPr>
            <p:nvPr/>
          </p:nvSpPr>
          <p:spPr bwMode="auto">
            <a:xfrm flipH="1">
              <a:off x="2776910" y="34400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7" name="Oval 603"/>
            <p:cNvSpPr>
              <a:spLocks noChangeArrowheads="1"/>
            </p:cNvSpPr>
            <p:nvPr/>
          </p:nvSpPr>
          <p:spPr bwMode="auto">
            <a:xfrm>
              <a:off x="3319835" y="33908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8" name="Oval 604"/>
            <p:cNvSpPr>
              <a:spLocks noChangeArrowheads="1"/>
            </p:cNvSpPr>
            <p:nvPr/>
          </p:nvSpPr>
          <p:spPr bwMode="auto">
            <a:xfrm>
              <a:off x="3391273" y="331782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9" name="Line 605"/>
            <p:cNvSpPr>
              <a:spLocks noChangeShapeType="1"/>
            </p:cNvSpPr>
            <p:nvPr/>
          </p:nvSpPr>
          <p:spPr bwMode="auto">
            <a:xfrm flipH="1">
              <a:off x="3286498" y="328448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0" name="Line 606"/>
            <p:cNvSpPr>
              <a:spLocks noChangeShapeType="1"/>
            </p:cNvSpPr>
            <p:nvPr/>
          </p:nvSpPr>
          <p:spPr bwMode="auto">
            <a:xfrm flipH="1" flipV="1">
              <a:off x="3288085" y="328607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1" name="Line 607"/>
            <p:cNvSpPr>
              <a:spLocks noChangeShapeType="1"/>
            </p:cNvSpPr>
            <p:nvPr/>
          </p:nvSpPr>
          <p:spPr bwMode="auto">
            <a:xfrm flipH="1">
              <a:off x="3451598" y="32749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2" name="Line 608"/>
            <p:cNvSpPr>
              <a:spLocks noChangeShapeType="1"/>
            </p:cNvSpPr>
            <p:nvPr/>
          </p:nvSpPr>
          <p:spPr bwMode="auto">
            <a:xfrm flipH="1">
              <a:off x="3283323" y="344800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384"/>
            <p:cNvSpPr txBox="1">
              <a:spLocks noChangeArrowheads="1"/>
            </p:cNvSpPr>
            <p:nvPr/>
          </p:nvSpPr>
          <p:spPr bwMode="auto">
            <a:xfrm>
              <a:off x="1848693" y="4960267"/>
              <a:ext cx="1787203" cy="3409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并行输入接口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" name="直接箭头连接符 2"/>
            <p:cNvCxnSpPr>
              <a:endCxn id="236928" idx="1"/>
            </p:cNvCxnSpPr>
            <p:nvPr/>
          </p:nvCxnSpPr>
          <p:spPr bwMode="auto">
            <a:xfrm>
              <a:off x="395536" y="3995688"/>
              <a:ext cx="288032" cy="1402"/>
            </a:xfrm>
            <a:prstGeom prst="straightConnector1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80" name="直接箭头连接符 179"/>
            <p:cNvCxnSpPr>
              <a:endCxn id="177" idx="2"/>
            </p:cNvCxnSpPr>
            <p:nvPr/>
          </p:nvCxnSpPr>
          <p:spPr bwMode="auto">
            <a:xfrm flipV="1">
              <a:off x="2742294" y="5301208"/>
              <a:ext cx="1" cy="257795"/>
            </a:xfrm>
            <a:prstGeom prst="straightConnector1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84" name="Text Box 7"/>
          <p:cNvSpPr txBox="1">
            <a:spLocks noChangeArrowheads="1"/>
          </p:cNvSpPr>
          <p:nvPr/>
        </p:nvSpPr>
        <p:spPr bwMode="auto">
          <a:xfrm>
            <a:off x="179512" y="5611306"/>
            <a:ext cx="871309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工作原理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软件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键盘扫描程序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r>
              <a:rPr lang="zh-CN" altLang="en-US" b="1" dirty="0">
                <a:latin typeface="宋体" panose="02010600030101010101" pitchFamily="2" charset="-122"/>
              </a:rPr>
              <a:t>按键</a:t>
            </a:r>
            <a:r>
              <a:rPr lang="zh-CN" altLang="en-US" b="1" dirty="0" smtClean="0">
                <a:latin typeface="宋体" panose="02010600030101010101" pitchFamily="2" charset="-122"/>
              </a:rPr>
              <a:t>检测、编码</a:t>
            </a:r>
            <a:r>
              <a:rPr lang="zh-CN" altLang="en-US" b="1" dirty="0">
                <a:latin typeface="宋体" panose="02010600030101010101" pitchFamily="2" charset="-122"/>
              </a:rPr>
              <a:t>转换</a:t>
            </a:r>
            <a:endParaRPr lang="zh-CN" altLang="en-US" b="1" dirty="0"/>
          </a:p>
        </p:txBody>
      </p:sp>
      <p:grpSp>
        <p:nvGrpSpPr>
          <p:cNvPr id="185" name="组合 184"/>
          <p:cNvGrpSpPr/>
          <p:nvPr/>
        </p:nvGrpSpPr>
        <p:grpSpPr>
          <a:xfrm>
            <a:off x="4499870" y="1700808"/>
            <a:ext cx="4248594" cy="3888432"/>
            <a:chOff x="3059832" y="1556792"/>
            <a:chExt cx="4248594" cy="3888432"/>
          </a:xfrm>
        </p:grpSpPr>
        <p:sp>
          <p:nvSpPr>
            <p:cNvPr id="186" name="Text Box 611"/>
            <p:cNvSpPr txBox="1">
              <a:spLocks noChangeArrowheads="1"/>
            </p:cNvSpPr>
            <p:nvPr/>
          </p:nvSpPr>
          <p:spPr bwMode="auto">
            <a:xfrm>
              <a:off x="3203847" y="3140968"/>
              <a:ext cx="2016225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行号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i←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0,L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←1110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87" name="Text Box 613"/>
            <p:cNvSpPr txBox="1">
              <a:spLocks noChangeArrowheads="1"/>
            </p:cNvSpPr>
            <p:nvPr/>
          </p:nvSpPr>
          <p:spPr bwMode="auto">
            <a:xfrm>
              <a:off x="3995489" y="2930177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88" name="AutoShape 614"/>
            <p:cNvSpPr>
              <a:spLocks noChangeArrowheads="1"/>
            </p:cNvSpPr>
            <p:nvPr/>
          </p:nvSpPr>
          <p:spPr bwMode="auto">
            <a:xfrm>
              <a:off x="3347864" y="2644427"/>
              <a:ext cx="1727200" cy="285750"/>
            </a:xfrm>
            <a:prstGeom prst="diamond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C=1111?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9" name="Text Box 615"/>
            <p:cNvSpPr txBox="1">
              <a:spLocks noChangeArrowheads="1"/>
            </p:cNvSpPr>
            <p:nvPr/>
          </p:nvSpPr>
          <p:spPr bwMode="auto">
            <a:xfrm>
              <a:off x="3203848" y="1777652"/>
              <a:ext cx="2016919" cy="28319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输出行线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L(L=0000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90" name="Text Box 618"/>
            <p:cNvSpPr txBox="1">
              <a:spLocks noChangeArrowheads="1"/>
            </p:cNvSpPr>
            <p:nvPr/>
          </p:nvSpPr>
          <p:spPr bwMode="auto">
            <a:xfrm>
              <a:off x="3203848" y="2204864"/>
              <a:ext cx="2016919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输入列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91" name="Text Box 623"/>
            <p:cNvSpPr txBox="1">
              <a:spLocks noChangeArrowheads="1"/>
            </p:cNvSpPr>
            <p:nvPr/>
          </p:nvSpPr>
          <p:spPr bwMode="auto">
            <a:xfrm>
              <a:off x="5724129" y="3827884"/>
              <a:ext cx="1295400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i←i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L←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L&lt;&lt;</a:t>
              </a:r>
              <a:r>
                <a:rPr lang="zh-CN" altLang="en-US" sz="1800" b="1" baseline="-14000" dirty="0" smtClean="0">
                  <a:latin typeface="宋体" panose="02010600030101010101" pitchFamily="2" charset="-122"/>
                </a:rPr>
                <a:t>循环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2" name="Text Box 624"/>
            <p:cNvSpPr txBox="1">
              <a:spLocks noChangeArrowheads="1"/>
            </p:cNvSpPr>
            <p:nvPr/>
          </p:nvSpPr>
          <p:spPr bwMode="auto">
            <a:xfrm>
              <a:off x="3203848" y="5015458"/>
              <a:ext cx="2518122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键号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k←i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*4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C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对应列号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3" name="AutoShape 630"/>
            <p:cNvSpPr>
              <a:spLocks noChangeArrowheads="1"/>
            </p:cNvSpPr>
            <p:nvPr/>
          </p:nvSpPr>
          <p:spPr bwMode="auto">
            <a:xfrm>
              <a:off x="5724128" y="4578771"/>
              <a:ext cx="1295400" cy="288925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err="1" smtClean="0">
                  <a:latin typeface="+mn-ea"/>
                  <a:ea typeface="+mn-ea"/>
                </a:rPr>
                <a:t>i</a:t>
              </a:r>
              <a:r>
                <a:rPr lang="zh-CN" altLang="en-US" sz="1800" b="1" dirty="0" smtClean="0">
                  <a:latin typeface="+mn-ea"/>
                  <a:ea typeface="+mn-ea"/>
                </a:rPr>
                <a:t>＞</a:t>
              </a:r>
              <a:r>
                <a:rPr lang="en-US" altLang="zh-CN" sz="1800" b="1" dirty="0" smtClean="0">
                  <a:latin typeface="+mn-ea"/>
                  <a:ea typeface="+mn-ea"/>
                </a:rPr>
                <a:t>3?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94" name="Text Box 634"/>
            <p:cNvSpPr txBox="1">
              <a:spLocks noChangeArrowheads="1"/>
            </p:cNvSpPr>
            <p:nvPr/>
          </p:nvSpPr>
          <p:spPr bwMode="auto">
            <a:xfrm>
              <a:off x="6182717" y="4869284"/>
              <a:ext cx="117475" cy="2143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5" name="Text Box 635"/>
            <p:cNvSpPr txBox="1">
              <a:spLocks noChangeArrowheads="1"/>
            </p:cNvSpPr>
            <p:nvPr/>
          </p:nvSpPr>
          <p:spPr bwMode="auto">
            <a:xfrm>
              <a:off x="3203848" y="2566640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6" name="Text Box 636"/>
            <p:cNvSpPr txBox="1">
              <a:spLocks noChangeArrowheads="1"/>
            </p:cNvSpPr>
            <p:nvPr/>
          </p:nvSpPr>
          <p:spPr bwMode="auto">
            <a:xfrm>
              <a:off x="6981428" y="4548609"/>
              <a:ext cx="144018" cy="174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97" name="Text Box 639"/>
            <p:cNvSpPr txBox="1">
              <a:spLocks noChangeArrowheads="1"/>
            </p:cNvSpPr>
            <p:nvPr/>
          </p:nvSpPr>
          <p:spPr bwMode="auto">
            <a:xfrm>
              <a:off x="3565574" y="3647306"/>
              <a:ext cx="12969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输出行线</a:t>
              </a:r>
              <a:r>
                <a:rPr lang="en-US" altLang="zh-CN" sz="1800" b="1">
                  <a:latin typeface="宋体" panose="02010600030101010101" pitchFamily="2" charset="-122"/>
                </a:rPr>
                <a:t>L</a:t>
              </a:r>
            </a:p>
          </p:txBody>
        </p:sp>
        <p:sp>
          <p:nvSpPr>
            <p:cNvPr id="198" name="Text Box 641"/>
            <p:cNvSpPr txBox="1">
              <a:spLocks noChangeArrowheads="1"/>
            </p:cNvSpPr>
            <p:nvPr/>
          </p:nvSpPr>
          <p:spPr bwMode="auto">
            <a:xfrm>
              <a:off x="3565574" y="4079354"/>
              <a:ext cx="12969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输入列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99" name="AutoShape 650"/>
            <p:cNvSpPr>
              <a:spLocks noChangeArrowheads="1"/>
            </p:cNvSpPr>
            <p:nvPr/>
          </p:nvSpPr>
          <p:spPr bwMode="auto">
            <a:xfrm>
              <a:off x="3350468" y="4511402"/>
              <a:ext cx="1727200" cy="2857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C=1111?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200" name="直接箭头连接符 199"/>
            <p:cNvCxnSpPr>
              <a:stCxn id="189" idx="2"/>
              <a:endCxn id="190" idx="0"/>
            </p:cNvCxnSpPr>
            <p:nvPr/>
          </p:nvCxnSpPr>
          <p:spPr bwMode="auto">
            <a:xfrm>
              <a:off x="4212308" y="20608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4211464" y="1556792"/>
              <a:ext cx="496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直接箭头连接符 201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211464" y="2490614"/>
              <a:ext cx="844" cy="1538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直接箭头连接符 202"/>
            <p:cNvCxnSpPr>
              <a:stCxn id="188" idx="2"/>
              <a:endCxn id="186" idx="0"/>
            </p:cNvCxnSpPr>
            <p:nvPr/>
          </p:nvCxnSpPr>
          <p:spPr bwMode="auto">
            <a:xfrm>
              <a:off x="4211464" y="2930177"/>
              <a:ext cx="496" cy="21079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3059832" y="1631602"/>
              <a:ext cx="115163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" name="直接箭头连接符 106"/>
            <p:cNvCxnSpPr>
              <a:stCxn id="188" idx="1"/>
            </p:cNvCxnSpPr>
            <p:nvPr/>
          </p:nvCxnSpPr>
          <p:spPr bwMode="auto">
            <a:xfrm rot="10800000">
              <a:off x="3059832" y="1631602"/>
              <a:ext cx="288032" cy="11557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直接箭头连接符 106"/>
            <p:cNvCxnSpPr>
              <a:stCxn id="199" idx="3"/>
            </p:cNvCxnSpPr>
            <p:nvPr/>
          </p:nvCxnSpPr>
          <p:spPr bwMode="auto">
            <a:xfrm flipV="1">
              <a:off x="5077668" y="3647306"/>
              <a:ext cx="1294160" cy="1006971"/>
            </a:xfrm>
            <a:prstGeom prst="bentConnector3">
              <a:avLst>
                <a:gd name="adj1" fmla="val 1997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直接箭头连接符 206"/>
            <p:cNvCxnSpPr>
              <a:stCxn id="186" idx="2"/>
              <a:endCxn id="197" idx="0"/>
            </p:cNvCxnSpPr>
            <p:nvPr/>
          </p:nvCxnSpPr>
          <p:spPr bwMode="auto">
            <a:xfrm>
              <a:off x="4211960" y="3429000"/>
              <a:ext cx="2108" cy="2183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" name="直接箭头连接符 207"/>
            <p:cNvCxnSpPr>
              <a:stCxn id="197" idx="2"/>
              <a:endCxn id="198" idx="0"/>
            </p:cNvCxnSpPr>
            <p:nvPr/>
          </p:nvCxnSpPr>
          <p:spPr bwMode="auto">
            <a:xfrm>
              <a:off x="4214068" y="3936231"/>
              <a:ext cx="0" cy="1431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" name="直接箭头连接符 208"/>
            <p:cNvCxnSpPr>
              <a:stCxn id="198" idx="2"/>
              <a:endCxn id="199" idx="0"/>
            </p:cNvCxnSpPr>
            <p:nvPr/>
          </p:nvCxnSpPr>
          <p:spPr bwMode="auto">
            <a:xfrm>
              <a:off x="4214068" y="4365104"/>
              <a:ext cx="0" cy="14629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" name="直接箭头连接符 209"/>
            <p:cNvCxnSpPr>
              <a:stCxn id="199" idx="2"/>
            </p:cNvCxnSpPr>
            <p:nvPr/>
          </p:nvCxnSpPr>
          <p:spPr bwMode="auto">
            <a:xfrm flipH="1">
              <a:off x="4213225" y="4797152"/>
              <a:ext cx="843" cy="2183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1" name="Text Box 635"/>
            <p:cNvSpPr txBox="1">
              <a:spLocks noChangeArrowheads="1"/>
            </p:cNvSpPr>
            <p:nvPr/>
          </p:nvSpPr>
          <p:spPr bwMode="auto">
            <a:xfrm>
              <a:off x="3995936" y="4797276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N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>
              <a:off x="4214069" y="5301208"/>
              <a:ext cx="1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" name="直接箭头连接符 212"/>
            <p:cNvCxnSpPr>
              <a:endCxn id="191" idx="0"/>
            </p:cNvCxnSpPr>
            <p:nvPr/>
          </p:nvCxnSpPr>
          <p:spPr bwMode="auto">
            <a:xfrm>
              <a:off x="6371828" y="3645024"/>
              <a:ext cx="1" cy="1828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" name="直接箭头连接符 213"/>
            <p:cNvCxnSpPr>
              <a:stCxn id="191" idx="2"/>
              <a:endCxn id="193" idx="0"/>
            </p:cNvCxnSpPr>
            <p:nvPr/>
          </p:nvCxnSpPr>
          <p:spPr bwMode="auto">
            <a:xfrm flipH="1">
              <a:off x="6371828" y="4404147"/>
              <a:ext cx="1" cy="1746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" name="直接箭头连接符 214"/>
            <p:cNvCxnSpPr>
              <a:stCxn id="193" idx="2"/>
            </p:cNvCxnSpPr>
            <p:nvPr/>
          </p:nvCxnSpPr>
          <p:spPr bwMode="auto">
            <a:xfrm>
              <a:off x="6371828" y="4867696"/>
              <a:ext cx="248" cy="2174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>
              <a:off x="4214070" y="3510335"/>
              <a:ext cx="294947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直接箭头连接符 106"/>
            <p:cNvCxnSpPr>
              <a:stCxn id="193" idx="3"/>
            </p:cNvCxnSpPr>
            <p:nvPr/>
          </p:nvCxnSpPr>
          <p:spPr bwMode="auto">
            <a:xfrm flipV="1">
              <a:off x="7019528" y="3510335"/>
              <a:ext cx="144017" cy="121289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H="1" flipV="1">
              <a:off x="4214070" y="1631603"/>
              <a:ext cx="3094356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" name="直接箭头连接符 106"/>
            <p:cNvCxnSpPr/>
            <p:nvPr/>
          </p:nvCxnSpPr>
          <p:spPr bwMode="auto">
            <a:xfrm rot="5400000" flipH="1" flipV="1">
              <a:off x="5113461" y="2890222"/>
              <a:ext cx="3453580" cy="936347"/>
            </a:xfrm>
            <a:prstGeom prst="bentConnector3">
              <a:avLst>
                <a:gd name="adj1" fmla="val -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" name="Text Box 634"/>
            <p:cNvSpPr txBox="1">
              <a:spLocks noChangeArrowheads="1"/>
            </p:cNvSpPr>
            <p:nvPr/>
          </p:nvSpPr>
          <p:spPr bwMode="auto">
            <a:xfrm>
              <a:off x="5076056" y="4437112"/>
              <a:ext cx="117475" cy="2143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/>
      <p:bldP spid="236551" grpId="0"/>
      <p:bldP spid="1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1EDE-438A-467D-AD24-4544B049ED6A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224497" name="Text Box 241"/>
          <p:cNvSpPr txBox="1">
            <a:spLocks noChangeArrowheads="1"/>
          </p:cNvSpPr>
          <p:nvPr/>
        </p:nvSpPr>
        <p:spPr bwMode="auto">
          <a:xfrm>
            <a:off x="179388" y="332656"/>
            <a:ext cx="8785225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编码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键盘：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基本组成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计数器、译码器、</a:t>
            </a:r>
            <a:r>
              <a:rPr lang="en-US" altLang="zh-CN" b="1" dirty="0" smtClean="0">
                <a:latin typeface="宋体" panose="02010600030101010101" pitchFamily="2" charset="-122"/>
              </a:rPr>
              <a:t>ROM</a:t>
            </a:r>
            <a:r>
              <a:rPr lang="zh-CN" altLang="en-US" b="1" dirty="0" smtClean="0">
                <a:latin typeface="宋体" panose="02010600030101010101" pitchFamily="2" charset="-122"/>
              </a:rPr>
              <a:t>、单稳电路等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循环扫描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监测信号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编码转换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)(</a:t>
            </a:r>
            <a:r>
              <a:rPr lang="zh-CN" altLang="en-US" sz="1800" b="1" dirty="0">
                <a:latin typeface="宋体" panose="02010600030101010101" pitchFamily="2" charset="-122"/>
              </a:rPr>
              <a:t>时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延控制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24706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907704" y="1700808"/>
            <a:ext cx="5328592" cy="2664296"/>
            <a:chOff x="1403648" y="2852936"/>
            <a:chExt cx="5328592" cy="2664296"/>
          </a:xfrm>
        </p:grpSpPr>
        <p:sp>
          <p:nvSpPr>
            <p:cNvPr id="74" name="Rectangle 358"/>
            <p:cNvSpPr>
              <a:spLocks noChangeArrowheads="1"/>
            </p:cNvSpPr>
            <p:nvPr/>
          </p:nvSpPr>
          <p:spPr bwMode="auto">
            <a:xfrm>
              <a:off x="1403648" y="2852936"/>
              <a:ext cx="4248472" cy="26642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60"/>
            <p:cNvSpPr txBox="1">
              <a:spLocks noChangeArrowheads="1"/>
            </p:cNvSpPr>
            <p:nvPr/>
          </p:nvSpPr>
          <p:spPr bwMode="auto">
            <a:xfrm>
              <a:off x="6372200" y="3789040"/>
              <a:ext cx="360040" cy="1152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键盘接口</a:t>
              </a:r>
            </a:p>
          </p:txBody>
        </p:sp>
        <p:sp>
          <p:nvSpPr>
            <p:cNvPr id="76" name="Text Box 378"/>
            <p:cNvSpPr txBox="1">
              <a:spLocks noChangeArrowheads="1"/>
            </p:cNvSpPr>
            <p:nvPr/>
          </p:nvSpPr>
          <p:spPr bwMode="auto">
            <a:xfrm>
              <a:off x="2897039" y="4005064"/>
              <a:ext cx="1025674" cy="79208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4×4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键盘阵列</a:t>
              </a:r>
            </a:p>
          </p:txBody>
        </p:sp>
        <p:sp>
          <p:nvSpPr>
            <p:cNvPr id="77" name="Text Box 379"/>
            <p:cNvSpPr txBox="1">
              <a:spLocks noChangeArrowheads="1"/>
            </p:cNvSpPr>
            <p:nvPr/>
          </p:nvSpPr>
          <p:spPr bwMode="auto">
            <a:xfrm>
              <a:off x="4138613" y="4005064"/>
              <a:ext cx="360363" cy="79208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78" name="Text Box 380"/>
            <p:cNvSpPr txBox="1">
              <a:spLocks noChangeArrowheads="1"/>
            </p:cNvSpPr>
            <p:nvPr/>
          </p:nvSpPr>
          <p:spPr bwMode="auto">
            <a:xfrm>
              <a:off x="2897039" y="3573710"/>
              <a:ext cx="1028104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79" name="Text Box 390"/>
            <p:cNvSpPr txBox="1">
              <a:spLocks noChangeArrowheads="1"/>
            </p:cNvSpPr>
            <p:nvPr/>
          </p:nvSpPr>
          <p:spPr bwMode="auto">
            <a:xfrm>
              <a:off x="2897039" y="4941168"/>
              <a:ext cx="1025674" cy="2848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单稳电路</a:t>
              </a:r>
            </a:p>
          </p:txBody>
        </p:sp>
        <p:sp>
          <p:nvSpPr>
            <p:cNvPr id="80" name="Text Box 391"/>
            <p:cNvSpPr txBox="1">
              <a:spLocks noChangeArrowheads="1"/>
            </p:cNvSpPr>
            <p:nvPr/>
          </p:nvSpPr>
          <p:spPr bwMode="auto">
            <a:xfrm>
              <a:off x="1547664" y="2924745"/>
              <a:ext cx="1152128" cy="5762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位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计数器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CNT</a:t>
              </a:r>
            </a:p>
          </p:txBody>
        </p:sp>
        <p:sp>
          <p:nvSpPr>
            <p:cNvPr id="81" name="Text Box 393"/>
            <p:cNvSpPr txBox="1">
              <a:spLocks noChangeArrowheads="1"/>
            </p:cNvSpPr>
            <p:nvPr/>
          </p:nvSpPr>
          <p:spPr bwMode="auto">
            <a:xfrm>
              <a:off x="4716016" y="2924745"/>
              <a:ext cx="815974" cy="5762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anose="02010600030101010101" pitchFamily="2" charset="-122"/>
                </a:rPr>
                <a:t>ROM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 CS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82" name="Text Box 401"/>
            <p:cNvSpPr txBox="1">
              <a:spLocks noChangeArrowheads="1"/>
            </p:cNvSpPr>
            <p:nvPr/>
          </p:nvSpPr>
          <p:spPr bwMode="auto">
            <a:xfrm>
              <a:off x="1979389" y="4149081"/>
              <a:ext cx="360363" cy="1224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时钟发生器</a:t>
              </a:r>
            </a:p>
          </p:txBody>
        </p:sp>
        <p:sp>
          <p:nvSpPr>
            <p:cNvPr id="83" name="Line 418"/>
            <p:cNvSpPr>
              <a:spLocks noChangeShapeType="1"/>
            </p:cNvSpPr>
            <p:nvPr/>
          </p:nvSpPr>
          <p:spPr bwMode="auto">
            <a:xfrm>
              <a:off x="4860032" y="3253254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428"/>
            <p:cNvSpPr txBox="1">
              <a:spLocks noChangeArrowheads="1"/>
            </p:cNvSpPr>
            <p:nvPr/>
          </p:nvSpPr>
          <p:spPr bwMode="auto">
            <a:xfrm>
              <a:off x="2051968" y="3717032"/>
              <a:ext cx="503808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85" name="Text Box 433"/>
            <p:cNvSpPr txBox="1">
              <a:spLocks noChangeArrowheads="1"/>
            </p:cNvSpPr>
            <p:nvPr/>
          </p:nvSpPr>
          <p:spPr bwMode="auto">
            <a:xfrm>
              <a:off x="5148064" y="3789040"/>
              <a:ext cx="360362" cy="11525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传送电路</a:t>
              </a:r>
            </a:p>
          </p:txBody>
        </p:sp>
        <p:sp>
          <p:nvSpPr>
            <p:cNvPr id="86" name="Oval 460"/>
            <p:cNvSpPr>
              <a:spLocks noChangeArrowheads="1"/>
            </p:cNvSpPr>
            <p:nvPr/>
          </p:nvSpPr>
          <p:spPr bwMode="auto">
            <a:xfrm>
              <a:off x="4894506" y="3501578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 flipH="1">
              <a:off x="3922713" y="4149080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8" name="直接箭头连接符 87"/>
            <p:cNvCxnSpPr/>
            <p:nvPr/>
          </p:nvCxnSpPr>
          <p:spPr bwMode="auto">
            <a:xfrm flipH="1">
              <a:off x="3923928" y="4301480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9" name="直接箭头连接符 88"/>
            <p:cNvCxnSpPr/>
            <p:nvPr/>
          </p:nvCxnSpPr>
          <p:spPr bwMode="auto">
            <a:xfrm flipH="1">
              <a:off x="3923928" y="4437112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0" name="直接箭头连接符 89"/>
            <p:cNvCxnSpPr/>
            <p:nvPr/>
          </p:nvCxnSpPr>
          <p:spPr bwMode="auto">
            <a:xfrm flipH="1">
              <a:off x="3925143" y="4589512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2483768" y="5370041"/>
              <a:ext cx="24482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59832" y="3861048"/>
              <a:ext cx="0" cy="14084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327585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3491880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370790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6" name="直接箭头连接符 95"/>
            <p:cNvCxnSpPr>
              <a:stCxn id="76" idx="2"/>
              <a:endCxn id="79" idx="0"/>
            </p:cNvCxnSpPr>
            <p:nvPr/>
          </p:nvCxnSpPr>
          <p:spPr bwMode="auto">
            <a:xfrm>
              <a:off x="3409876" y="4797152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7" name="直接箭头连接符 96"/>
            <p:cNvCxnSpPr>
              <a:stCxn id="79" idx="2"/>
            </p:cNvCxnSpPr>
            <p:nvPr/>
          </p:nvCxnSpPr>
          <p:spPr bwMode="auto">
            <a:xfrm>
              <a:off x="3409876" y="5226025"/>
              <a:ext cx="0" cy="14719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8" name="直接箭头连接符 97"/>
            <p:cNvCxnSpPr>
              <a:stCxn id="82" idx="0"/>
            </p:cNvCxnSpPr>
            <p:nvPr/>
          </p:nvCxnSpPr>
          <p:spPr bwMode="auto">
            <a:xfrm flipH="1" flipV="1">
              <a:off x="2159570" y="3931468"/>
              <a:ext cx="1" cy="2176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9" name="直接箭头连接符 98"/>
            <p:cNvCxnSpPr/>
            <p:nvPr/>
          </p:nvCxnSpPr>
          <p:spPr bwMode="auto">
            <a:xfrm flipV="1">
              <a:off x="2483768" y="3933056"/>
              <a:ext cx="0" cy="144016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0" name="直接箭头连接符 99"/>
            <p:cNvCxnSpPr/>
            <p:nvPr/>
          </p:nvCxnSpPr>
          <p:spPr bwMode="auto">
            <a:xfrm flipH="1" flipV="1">
              <a:off x="2311970" y="3499419"/>
              <a:ext cx="1" cy="2176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2699792" y="3384529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699792" y="3284984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2699792" y="3140968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2699792" y="3041423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3347864" y="3041423"/>
              <a:ext cx="0" cy="5322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491880" y="3140968"/>
              <a:ext cx="0" cy="43274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4211960" y="3284984"/>
              <a:ext cx="0" cy="7169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4355976" y="3384529"/>
              <a:ext cx="0" cy="6173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9" name="直接箭头连接符 330"/>
            <p:cNvCxnSpPr/>
            <p:nvPr/>
          </p:nvCxnSpPr>
          <p:spPr bwMode="auto">
            <a:xfrm rot="5400000">
              <a:off x="1279624" y="4565278"/>
              <a:ext cx="1364010" cy="395882"/>
            </a:xfrm>
            <a:prstGeom prst="bentConnector3">
              <a:avLst>
                <a:gd name="adj1" fmla="val 7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763688" y="5445224"/>
              <a:ext cx="36724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4932040" y="3573017"/>
              <a:ext cx="0" cy="18002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2" name="直接箭头连接符 111"/>
            <p:cNvCxnSpPr>
              <a:endCxn id="85" idx="0"/>
            </p:cNvCxnSpPr>
            <p:nvPr/>
          </p:nvCxnSpPr>
          <p:spPr bwMode="auto">
            <a:xfrm>
              <a:off x="5328245" y="3501578"/>
              <a:ext cx="0" cy="2874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 flipV="1">
              <a:off x="5436096" y="4941565"/>
              <a:ext cx="0" cy="50365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4" name="直接箭头连接符 347"/>
            <p:cNvCxnSpPr/>
            <p:nvPr/>
          </p:nvCxnSpPr>
          <p:spPr bwMode="auto">
            <a:xfrm flipV="1">
              <a:off x="4932040" y="4943328"/>
              <a:ext cx="288032" cy="213865"/>
            </a:xfrm>
            <a:prstGeom prst="bentConnector3">
              <a:avLst>
                <a:gd name="adj1" fmla="val 9960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5508426" y="4149080"/>
              <a:ext cx="863774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5508426" y="4589512"/>
              <a:ext cx="86377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17" name="Text Box 178"/>
            <p:cNvSpPr txBox="1">
              <a:spLocks noChangeArrowheads="1"/>
            </p:cNvSpPr>
            <p:nvPr/>
          </p:nvSpPr>
          <p:spPr bwMode="auto">
            <a:xfrm>
              <a:off x="5722168" y="3947527"/>
              <a:ext cx="506016" cy="2015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Data</a:t>
              </a:r>
              <a:endParaRPr lang="zh-CN" altLang="en-US" sz="1800" dirty="0">
                <a:latin typeface="+mn-lt"/>
              </a:endParaRPr>
            </a:p>
          </p:txBody>
        </p:sp>
        <p:sp>
          <p:nvSpPr>
            <p:cNvPr id="118" name="Text Box 178"/>
            <p:cNvSpPr txBox="1">
              <a:spLocks noChangeArrowheads="1"/>
            </p:cNvSpPr>
            <p:nvPr/>
          </p:nvSpPr>
          <p:spPr bwMode="auto">
            <a:xfrm>
              <a:off x="5652120" y="4379575"/>
              <a:ext cx="648072" cy="2015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Clock</a:t>
              </a:r>
              <a:endParaRPr lang="zh-CN" altLang="en-US" sz="1800" dirty="0">
                <a:latin typeface="+mn-lt"/>
              </a:endParaRPr>
            </a:p>
          </p:txBody>
        </p:sp>
      </p:grpSp>
      <p:sp>
        <p:nvSpPr>
          <p:cNvPr id="119" name="Text Box 241"/>
          <p:cNvSpPr txBox="1">
            <a:spLocks noChangeArrowheads="1"/>
          </p:cNvSpPr>
          <p:nvPr/>
        </p:nvSpPr>
        <p:spPr bwMode="auto">
          <a:xfrm>
            <a:off x="179512" y="4378641"/>
            <a:ext cx="8785101" cy="14034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工作原理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单稳电路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输出有效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有键按下时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暂停</a:t>
            </a:r>
            <a:r>
              <a:rPr lang="en-US" altLang="zh-CN" b="1" dirty="0">
                <a:latin typeface="宋体" panose="02010600030101010101" pitchFamily="2" charset="-122"/>
              </a:rPr>
              <a:t>CNT</a:t>
            </a:r>
            <a:r>
              <a:rPr lang="zh-CN" altLang="en-US" b="1" dirty="0">
                <a:latin typeface="宋体" panose="02010600030101010101" pitchFamily="2" charset="-122"/>
              </a:rPr>
              <a:t>、读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 smtClean="0">
                <a:latin typeface="宋体" panose="02010600030101010101" pitchFamily="2" charset="-122"/>
              </a:rPr>
              <a:t>、启动传送</a:t>
            </a:r>
            <a:r>
              <a:rPr lang="zh-CN" altLang="en-US" b="1" dirty="0">
                <a:latin typeface="宋体" panose="02010600030101010101" pitchFamily="2" charset="-122"/>
              </a:rPr>
              <a:t>电路</a:t>
            </a:r>
            <a:r>
              <a:rPr lang="zh-CN" altLang="en-US" b="1" dirty="0" smtClean="0">
                <a:latin typeface="宋体" panose="02010600030101010101" pitchFamily="2" charset="-122"/>
              </a:rPr>
              <a:t>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单稳电路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输出无效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一定延时后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→恢复扫描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1" name="Text Box 241"/>
          <p:cNvSpPr txBox="1">
            <a:spLocks noChangeArrowheads="1"/>
          </p:cNvSpPr>
          <p:nvPr/>
        </p:nvSpPr>
        <p:spPr bwMode="auto">
          <a:xfrm>
            <a:off x="179512" y="5683314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键盘接口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USB</a:t>
            </a:r>
            <a:r>
              <a:rPr lang="zh-CN" altLang="en-US" b="1" dirty="0" smtClean="0">
                <a:latin typeface="宋体" panose="02010600030101010101" pitchFamily="2" charset="-122"/>
              </a:rPr>
              <a:t>或</a:t>
            </a:r>
            <a:r>
              <a:rPr lang="en-US" altLang="zh-CN" b="1" dirty="0" smtClean="0">
                <a:latin typeface="宋体" panose="02010600030101010101" pitchFamily="2" charset="-122"/>
              </a:rPr>
              <a:t>PS/2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PS/2</a:t>
            </a:r>
            <a:r>
              <a:rPr lang="zh-CN" altLang="en-US" b="1" dirty="0" smtClean="0">
                <a:latin typeface="宋体" panose="02010600030101010101" pitchFamily="2" charset="-122"/>
              </a:rPr>
              <a:t>为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Vcc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Gnd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Clock</a:t>
            </a:r>
            <a:r>
              <a:rPr lang="en-US" altLang="zh-CN" b="1" dirty="0" smtClean="0">
                <a:latin typeface="宋体" panose="02010600030101010101" pitchFamily="2" charset="-122"/>
              </a:rPr>
              <a:t>/Data</a:t>
            </a:r>
          </a:p>
        </p:txBody>
      </p:sp>
      <p:sp>
        <p:nvSpPr>
          <p:cNvPr id="123" name="线形标注 2 122"/>
          <p:cNvSpPr/>
          <p:nvPr/>
        </p:nvSpPr>
        <p:spPr bwMode="auto">
          <a:xfrm>
            <a:off x="6737151" y="1844824"/>
            <a:ext cx="1723281" cy="581507"/>
          </a:xfrm>
          <a:prstGeom prst="borderCallout2">
            <a:avLst>
              <a:gd name="adj1" fmla="val 51383"/>
              <a:gd name="adj2" fmla="val -311"/>
              <a:gd name="adj3" fmla="val 52121"/>
              <a:gd name="adj4" fmla="val -7995"/>
              <a:gd name="adj5" fmla="val 159684"/>
              <a:gd name="adj6" fmla="val -4110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常增设缓冲器</a:t>
            </a:r>
            <a:endParaRPr lang="en-US" altLang="zh-CN" sz="1800" b="1" dirty="0" smtClean="0">
              <a:latin typeface="+mn-lt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传送与扫描并行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54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1" grpId="0"/>
      <p:bldP spid="1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37B9-C83D-4AFE-9E36-2B4C25FB3AEB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鼠标 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*种类：</a:t>
            </a:r>
            <a:r>
              <a:rPr lang="zh-CN" altLang="en-US" b="1" dirty="0" smtClean="0">
                <a:latin typeface="宋体" panose="02010600030101010101" pitchFamily="2" charset="-122"/>
              </a:rPr>
              <a:t>机械式、光电式、触摸式等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79388" y="1268760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机械式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鼠标组成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原理：</a:t>
            </a:r>
          </a:p>
        </p:txBody>
      </p:sp>
      <p:sp>
        <p:nvSpPr>
          <p:cNvPr id="227479" name="Text Box 151"/>
          <p:cNvSpPr txBox="1">
            <a:spLocks noChangeArrowheads="1"/>
          </p:cNvSpPr>
          <p:nvPr/>
        </p:nvSpPr>
        <p:spPr bwMode="auto">
          <a:xfrm>
            <a:off x="179388" y="4463423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光电式鼠标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组成原理：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第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/>
              <a:t>用</a:t>
            </a:r>
            <a:r>
              <a:rPr lang="zh-CN" altLang="en-US" b="1" u="sng" dirty="0">
                <a:solidFill>
                  <a:srgbClr val="990099"/>
                </a:solidFill>
              </a:rPr>
              <a:t>带网格反射板</a:t>
            </a:r>
            <a:r>
              <a:rPr lang="zh-CN" altLang="en-US" b="1" dirty="0"/>
              <a:t>代替滚球、光栅</a:t>
            </a:r>
            <a:r>
              <a:rPr lang="zh-CN" altLang="en-US" b="1" dirty="0" smtClean="0"/>
              <a:t>盘</a:t>
            </a:r>
            <a:endParaRPr lang="en-US" altLang="zh-CN" b="1" dirty="0" smtClean="0"/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27562" name="Text Box 234"/>
          <p:cNvSpPr txBox="1">
            <a:spLocks noChangeArrowheads="1"/>
          </p:cNvSpPr>
          <p:nvPr/>
        </p:nvSpPr>
        <p:spPr bwMode="auto">
          <a:xfrm>
            <a:off x="179388" y="1700808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鼠标</a:t>
            </a:r>
            <a:r>
              <a:rPr lang="zh-CN" altLang="en-US" b="1" dirty="0">
                <a:latin typeface="宋体" panose="02010600030101010101" pitchFamily="2" charset="-122"/>
              </a:rPr>
              <a:t>移动→滚球滚动→滚轴</a:t>
            </a:r>
            <a:r>
              <a:rPr lang="zh-CN" altLang="en-US" b="1" dirty="0" smtClean="0">
                <a:latin typeface="宋体" panose="02010600030101010101" pitchFamily="2" charset="-122"/>
              </a:rPr>
              <a:t>转动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栅</a:t>
            </a:r>
            <a:r>
              <a:rPr lang="zh-CN" altLang="en-US" sz="2000" b="1" dirty="0">
                <a:latin typeface="宋体" panose="02010600030101010101" pitchFamily="2" charset="-122"/>
              </a:rPr>
              <a:t>盘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转动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r>
              <a:rPr lang="zh-CN" altLang="en-US" b="1" dirty="0">
                <a:latin typeface="宋体" panose="02010600030101010101" pitchFamily="2" charset="-122"/>
              </a:rPr>
              <a:t>计数器变化</a:t>
            </a:r>
            <a:endParaRPr lang="zh-CN" altLang="en-US" b="1" dirty="0"/>
          </a:p>
        </p:txBody>
      </p:sp>
      <p:sp>
        <p:nvSpPr>
          <p:cNvPr id="227565" name="Text Box 237"/>
          <p:cNvSpPr txBox="1">
            <a:spLocks noChangeArrowheads="1"/>
          </p:cNvSpPr>
          <p:nvPr/>
        </p:nvSpPr>
        <p:spPr bwMode="auto">
          <a:xfrm>
            <a:off x="2266950" y="5364687"/>
            <a:ext cx="6337300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鼠标移动→图像变化</a:t>
            </a:r>
            <a:r>
              <a:rPr lang="zh-CN" altLang="en-US" b="1" dirty="0" smtClean="0">
                <a:latin typeface="宋体" panose="02010600030101010101" pitchFamily="2" charset="-122"/>
              </a:rPr>
              <a:t>→分析图像</a:t>
            </a:r>
            <a:r>
              <a:rPr lang="zh-CN" altLang="en-US" b="1" dirty="0">
                <a:latin typeface="宋体" panose="02010600030101010101" pitchFamily="2" charset="-122"/>
              </a:rPr>
              <a:t>→计数器变化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251520" y="2277094"/>
            <a:ext cx="4681165" cy="2232026"/>
            <a:chOff x="-180602" y="2220897"/>
            <a:chExt cx="4681165" cy="2232026"/>
          </a:xfrm>
        </p:grpSpPr>
        <p:sp>
          <p:nvSpPr>
            <p:cNvPr id="227496" name="Rectangle 168"/>
            <p:cNvSpPr>
              <a:spLocks noChangeArrowheads="1"/>
            </p:cNvSpPr>
            <p:nvPr/>
          </p:nvSpPr>
          <p:spPr bwMode="auto">
            <a:xfrm>
              <a:off x="971526" y="2220897"/>
              <a:ext cx="3313137" cy="21605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7" name="Oval 169"/>
            <p:cNvSpPr>
              <a:spLocks noChangeArrowheads="1"/>
            </p:cNvSpPr>
            <p:nvPr/>
          </p:nvSpPr>
          <p:spPr bwMode="auto">
            <a:xfrm>
              <a:off x="2555875" y="3660760"/>
              <a:ext cx="863600" cy="7921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8" name="Rectangle 170"/>
            <p:cNvSpPr>
              <a:spLocks noChangeArrowheads="1"/>
            </p:cNvSpPr>
            <p:nvPr/>
          </p:nvSpPr>
          <p:spPr bwMode="auto">
            <a:xfrm>
              <a:off x="2484438" y="3660760"/>
              <a:ext cx="71438" cy="57785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9" name="Rectangle 171"/>
            <p:cNvSpPr>
              <a:spLocks noChangeArrowheads="1"/>
            </p:cNvSpPr>
            <p:nvPr/>
          </p:nvSpPr>
          <p:spPr bwMode="auto">
            <a:xfrm>
              <a:off x="2843213" y="3589322"/>
              <a:ext cx="649288" cy="73025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0" name="Rectangle 172" descr="宽上对角线"/>
            <p:cNvSpPr>
              <a:spLocks noChangeArrowheads="1"/>
            </p:cNvSpPr>
            <p:nvPr/>
          </p:nvSpPr>
          <p:spPr bwMode="auto">
            <a:xfrm>
              <a:off x="3492500" y="3303572"/>
              <a:ext cx="71438" cy="6461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1" name="Rectangle 173" descr="宽上对角线"/>
            <p:cNvSpPr>
              <a:spLocks noChangeArrowheads="1"/>
            </p:cNvSpPr>
            <p:nvPr/>
          </p:nvSpPr>
          <p:spPr bwMode="auto">
            <a:xfrm>
              <a:off x="2268538" y="3587735"/>
              <a:ext cx="503238" cy="746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2" name="Line 174"/>
            <p:cNvSpPr>
              <a:spLocks noChangeShapeType="1"/>
            </p:cNvSpPr>
            <p:nvPr/>
          </p:nvSpPr>
          <p:spPr bwMode="auto">
            <a:xfrm>
              <a:off x="2339975" y="3444860"/>
              <a:ext cx="0" cy="43180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3" name="Line 175"/>
            <p:cNvSpPr>
              <a:spLocks noChangeShapeType="1"/>
            </p:cNvSpPr>
            <p:nvPr/>
          </p:nvSpPr>
          <p:spPr bwMode="auto">
            <a:xfrm flipH="1" flipV="1">
              <a:off x="3276600" y="3371835"/>
              <a:ext cx="431800" cy="15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4" name="Text Box 176"/>
            <p:cNvSpPr txBox="1">
              <a:spLocks noChangeArrowheads="1"/>
            </p:cNvSpPr>
            <p:nvPr/>
          </p:nvSpPr>
          <p:spPr bwMode="auto">
            <a:xfrm>
              <a:off x="3706813" y="3230547"/>
              <a:ext cx="433388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05" name="Line 177"/>
            <p:cNvSpPr>
              <a:spLocks noChangeShapeType="1"/>
            </p:cNvSpPr>
            <p:nvPr/>
          </p:nvSpPr>
          <p:spPr bwMode="auto">
            <a:xfrm flipV="1">
              <a:off x="899518" y="4019534"/>
              <a:ext cx="1080095" cy="1801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6" name="Text Box 178"/>
            <p:cNvSpPr txBox="1">
              <a:spLocks noChangeArrowheads="1"/>
            </p:cNvSpPr>
            <p:nvPr/>
          </p:nvSpPr>
          <p:spPr bwMode="auto">
            <a:xfrm>
              <a:off x="-180602" y="4019535"/>
              <a:ext cx="108012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光电传感器</a:t>
              </a:r>
            </a:p>
          </p:txBody>
        </p:sp>
        <p:sp>
          <p:nvSpPr>
            <p:cNvPr id="227507" name="Line 179"/>
            <p:cNvSpPr>
              <a:spLocks noChangeShapeType="1"/>
            </p:cNvSpPr>
            <p:nvPr/>
          </p:nvSpPr>
          <p:spPr bwMode="auto">
            <a:xfrm flipV="1">
              <a:off x="755502" y="3619827"/>
              <a:ext cx="1441376" cy="1123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8" name="Text Box 180"/>
            <p:cNvSpPr txBox="1">
              <a:spLocks noChangeArrowheads="1"/>
            </p:cNvSpPr>
            <p:nvPr/>
          </p:nvSpPr>
          <p:spPr bwMode="auto">
            <a:xfrm>
              <a:off x="35422" y="3587735"/>
              <a:ext cx="72008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光栅盘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7509" name="Text Box 181"/>
            <p:cNvSpPr txBox="1">
              <a:spLocks noChangeArrowheads="1"/>
            </p:cNvSpPr>
            <p:nvPr/>
          </p:nvSpPr>
          <p:spPr bwMode="auto">
            <a:xfrm>
              <a:off x="2915221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Y</a:t>
              </a:r>
              <a:r>
                <a:rPr lang="zh-CN" altLang="en-US" sz="1800" b="1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10" name="Line 182"/>
            <p:cNvSpPr>
              <a:spLocks noChangeShapeType="1"/>
            </p:cNvSpPr>
            <p:nvPr/>
          </p:nvSpPr>
          <p:spPr bwMode="auto">
            <a:xfrm flipH="1" flipV="1">
              <a:off x="3132138" y="3084497"/>
              <a:ext cx="0" cy="1460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1" name="Text Box 183"/>
            <p:cNvSpPr txBox="1">
              <a:spLocks noChangeArrowheads="1"/>
            </p:cNvSpPr>
            <p:nvPr/>
          </p:nvSpPr>
          <p:spPr bwMode="auto">
            <a:xfrm>
              <a:off x="1835721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12" name="Line 184"/>
            <p:cNvSpPr>
              <a:spLocks noChangeShapeType="1"/>
            </p:cNvSpPr>
            <p:nvPr/>
          </p:nvSpPr>
          <p:spPr bwMode="auto">
            <a:xfrm flipH="1" flipV="1">
              <a:off x="2049463" y="3084497"/>
              <a:ext cx="1588" cy="7921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3" name="Rectangle 185"/>
            <p:cNvSpPr>
              <a:spLocks noChangeArrowheads="1"/>
            </p:cNvSpPr>
            <p:nvPr/>
          </p:nvSpPr>
          <p:spPr bwMode="auto">
            <a:xfrm rot="1500000">
              <a:off x="3382963" y="4129072"/>
              <a:ext cx="73025" cy="1428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14" name="Line 186"/>
            <p:cNvSpPr>
              <a:spLocks noChangeShapeType="1"/>
            </p:cNvSpPr>
            <p:nvPr/>
          </p:nvSpPr>
          <p:spPr bwMode="auto">
            <a:xfrm flipH="1">
              <a:off x="3438525" y="4235435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5" name="Line 187"/>
            <p:cNvSpPr>
              <a:spLocks noChangeShapeType="1"/>
            </p:cNvSpPr>
            <p:nvPr/>
          </p:nvSpPr>
          <p:spPr bwMode="auto">
            <a:xfrm flipH="1">
              <a:off x="3511550" y="4235435"/>
              <a:ext cx="71438" cy="7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6" name="Line 188"/>
            <p:cNvSpPr>
              <a:spLocks noChangeShapeType="1"/>
            </p:cNvSpPr>
            <p:nvPr/>
          </p:nvSpPr>
          <p:spPr bwMode="auto">
            <a:xfrm flipH="1">
              <a:off x="3511550" y="4306872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7" name="Line 189"/>
            <p:cNvSpPr>
              <a:spLocks noChangeShapeType="1"/>
            </p:cNvSpPr>
            <p:nvPr/>
          </p:nvSpPr>
          <p:spPr bwMode="auto">
            <a:xfrm flipH="1">
              <a:off x="3584575" y="4306872"/>
              <a:ext cx="71438" cy="7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8" name="Line 190"/>
            <p:cNvSpPr>
              <a:spLocks noChangeShapeType="1"/>
            </p:cNvSpPr>
            <p:nvPr/>
          </p:nvSpPr>
          <p:spPr bwMode="auto">
            <a:xfrm flipH="1">
              <a:off x="3582988" y="4379897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9" name="Line 191"/>
            <p:cNvSpPr>
              <a:spLocks noChangeShapeType="1"/>
            </p:cNvSpPr>
            <p:nvPr/>
          </p:nvSpPr>
          <p:spPr bwMode="auto">
            <a:xfrm flipH="1" flipV="1">
              <a:off x="2266702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0" name="Line 192"/>
            <p:cNvSpPr>
              <a:spLocks noChangeShapeType="1"/>
            </p:cNvSpPr>
            <p:nvPr/>
          </p:nvSpPr>
          <p:spPr bwMode="auto">
            <a:xfrm flipH="1" flipV="1">
              <a:off x="3347790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1" name="Text Box 193"/>
            <p:cNvSpPr txBox="1">
              <a:spLocks noChangeArrowheads="1"/>
            </p:cNvSpPr>
            <p:nvPr/>
          </p:nvSpPr>
          <p:spPr bwMode="auto">
            <a:xfrm>
              <a:off x="2122488" y="2362185"/>
              <a:ext cx="1729358" cy="290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传送电路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22" name="Line 194"/>
            <p:cNvSpPr>
              <a:spLocks noChangeShapeType="1"/>
            </p:cNvSpPr>
            <p:nvPr/>
          </p:nvSpPr>
          <p:spPr bwMode="auto">
            <a:xfrm>
              <a:off x="3851846" y="2436797"/>
              <a:ext cx="6487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3" name="Line 195"/>
            <p:cNvSpPr>
              <a:spLocks noChangeShapeType="1"/>
            </p:cNvSpPr>
            <p:nvPr/>
          </p:nvSpPr>
          <p:spPr bwMode="auto">
            <a:xfrm>
              <a:off x="3851846" y="2581260"/>
              <a:ext cx="6487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4" name="Text Box 196"/>
            <p:cNvSpPr txBox="1">
              <a:spLocks noChangeArrowheads="1"/>
            </p:cNvSpPr>
            <p:nvPr/>
          </p:nvSpPr>
          <p:spPr bwMode="auto">
            <a:xfrm>
              <a:off x="1074737" y="2365360"/>
              <a:ext cx="615978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按键检测电路</a:t>
              </a:r>
            </a:p>
          </p:txBody>
        </p:sp>
        <p:sp>
          <p:nvSpPr>
            <p:cNvPr id="227525" name="Text Box 197"/>
            <p:cNvSpPr txBox="1">
              <a:spLocks noChangeArrowheads="1"/>
            </p:cNvSpPr>
            <p:nvPr/>
          </p:nvSpPr>
          <p:spPr bwMode="auto">
            <a:xfrm>
              <a:off x="2122488" y="3155935"/>
              <a:ext cx="433388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26" name="Rectangle 198"/>
            <p:cNvSpPr>
              <a:spLocks noChangeArrowheads="1"/>
            </p:cNvSpPr>
            <p:nvPr/>
          </p:nvSpPr>
          <p:spPr bwMode="auto">
            <a:xfrm>
              <a:off x="2843213" y="3230547"/>
              <a:ext cx="433388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27" name="Rectangle 199"/>
            <p:cNvSpPr>
              <a:spLocks noChangeArrowheads="1"/>
            </p:cNvSpPr>
            <p:nvPr/>
          </p:nvSpPr>
          <p:spPr bwMode="auto">
            <a:xfrm>
              <a:off x="1979613" y="3876660"/>
              <a:ext cx="433388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28" name="Line 200"/>
            <p:cNvSpPr>
              <a:spLocks noChangeShapeType="1"/>
            </p:cNvSpPr>
            <p:nvPr/>
          </p:nvSpPr>
          <p:spPr bwMode="auto">
            <a:xfrm flipV="1">
              <a:off x="1690713" y="2509822"/>
              <a:ext cx="4317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9" name="Line 201"/>
            <p:cNvSpPr>
              <a:spLocks noChangeShapeType="1"/>
            </p:cNvSpPr>
            <p:nvPr/>
          </p:nvSpPr>
          <p:spPr bwMode="auto">
            <a:xfrm>
              <a:off x="971526" y="2220897"/>
              <a:ext cx="3313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0" name="Line 202"/>
            <p:cNvSpPr>
              <a:spLocks noChangeShapeType="1"/>
            </p:cNvSpPr>
            <p:nvPr/>
          </p:nvSpPr>
          <p:spPr bwMode="auto">
            <a:xfrm>
              <a:off x="4286250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1" name="Line 203"/>
            <p:cNvSpPr>
              <a:spLocks noChangeShapeType="1"/>
            </p:cNvSpPr>
            <p:nvPr/>
          </p:nvSpPr>
          <p:spPr bwMode="auto">
            <a:xfrm>
              <a:off x="3248025" y="4381485"/>
              <a:ext cx="1036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2" name="Line 204"/>
            <p:cNvSpPr>
              <a:spLocks noChangeShapeType="1"/>
            </p:cNvSpPr>
            <p:nvPr/>
          </p:nvSpPr>
          <p:spPr bwMode="auto">
            <a:xfrm flipH="1">
              <a:off x="971525" y="4381485"/>
              <a:ext cx="17573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3" name="Line 205"/>
            <p:cNvSpPr>
              <a:spLocks noChangeShapeType="1"/>
            </p:cNvSpPr>
            <p:nvPr/>
          </p:nvSpPr>
          <p:spPr bwMode="auto">
            <a:xfrm>
              <a:off x="971526" y="2220897"/>
              <a:ext cx="0" cy="2157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931860" y="2428868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931860" y="2857496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317768" y="2277094"/>
            <a:ext cx="3502704" cy="2230438"/>
            <a:chOff x="4885646" y="2220897"/>
            <a:chExt cx="3502704" cy="2230438"/>
          </a:xfrm>
        </p:grpSpPr>
        <p:sp>
          <p:nvSpPr>
            <p:cNvPr id="227535" name="Rectangle 207"/>
            <p:cNvSpPr>
              <a:spLocks noChangeArrowheads="1"/>
            </p:cNvSpPr>
            <p:nvPr/>
          </p:nvSpPr>
          <p:spPr bwMode="auto">
            <a:xfrm>
              <a:off x="4932363" y="2220897"/>
              <a:ext cx="3240087" cy="21605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36" name="Text Box 208"/>
            <p:cNvSpPr txBox="1">
              <a:spLocks noChangeArrowheads="1"/>
            </p:cNvSpPr>
            <p:nvPr/>
          </p:nvSpPr>
          <p:spPr bwMode="auto">
            <a:xfrm>
              <a:off x="7091363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Y</a:t>
              </a:r>
              <a:r>
                <a:rPr lang="zh-CN" altLang="en-US" sz="1800" b="1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37" name="Text Box 209"/>
            <p:cNvSpPr txBox="1">
              <a:spLocks noChangeArrowheads="1"/>
            </p:cNvSpPr>
            <p:nvPr/>
          </p:nvSpPr>
          <p:spPr bwMode="auto">
            <a:xfrm>
              <a:off x="5938838" y="2795572"/>
              <a:ext cx="935037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38" name="Line 210"/>
            <p:cNvSpPr>
              <a:spLocks noChangeShapeType="1"/>
            </p:cNvSpPr>
            <p:nvPr/>
          </p:nvSpPr>
          <p:spPr bwMode="auto">
            <a:xfrm flipH="1" flipV="1">
              <a:off x="6443663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9" name="Line 211"/>
            <p:cNvSpPr>
              <a:spLocks noChangeShapeType="1"/>
            </p:cNvSpPr>
            <p:nvPr/>
          </p:nvSpPr>
          <p:spPr bwMode="auto">
            <a:xfrm flipH="1" flipV="1">
              <a:off x="7596188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0" name="Text Box 212"/>
            <p:cNvSpPr txBox="1">
              <a:spLocks noChangeArrowheads="1"/>
            </p:cNvSpPr>
            <p:nvPr/>
          </p:nvSpPr>
          <p:spPr bwMode="auto">
            <a:xfrm>
              <a:off x="5938838" y="2362185"/>
              <a:ext cx="2089150" cy="290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传送电路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1" name="Line 213"/>
            <p:cNvSpPr>
              <a:spLocks noChangeShapeType="1"/>
            </p:cNvSpPr>
            <p:nvPr/>
          </p:nvSpPr>
          <p:spPr bwMode="auto">
            <a:xfrm flipV="1">
              <a:off x="8027988" y="2436797"/>
              <a:ext cx="3603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2" name="Line 214"/>
            <p:cNvSpPr>
              <a:spLocks noChangeShapeType="1"/>
            </p:cNvSpPr>
            <p:nvPr/>
          </p:nvSpPr>
          <p:spPr bwMode="auto">
            <a:xfrm>
              <a:off x="8027988" y="2579672"/>
              <a:ext cx="3603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3" name="Text Box 215"/>
            <p:cNvSpPr txBox="1">
              <a:spLocks noChangeArrowheads="1"/>
            </p:cNvSpPr>
            <p:nvPr/>
          </p:nvSpPr>
          <p:spPr bwMode="auto">
            <a:xfrm>
              <a:off x="5028522" y="2363772"/>
              <a:ext cx="622978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按键检测电路</a:t>
              </a:r>
            </a:p>
          </p:txBody>
        </p:sp>
        <p:sp>
          <p:nvSpPr>
            <p:cNvPr id="227544" name="Line 216"/>
            <p:cNvSpPr>
              <a:spLocks noChangeShapeType="1"/>
            </p:cNvSpPr>
            <p:nvPr/>
          </p:nvSpPr>
          <p:spPr bwMode="auto">
            <a:xfrm flipV="1">
              <a:off x="5653088" y="2508234"/>
              <a:ext cx="287337" cy="15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5" name="Text Box 217"/>
            <p:cNvSpPr txBox="1">
              <a:spLocks noChangeArrowheads="1"/>
            </p:cNvSpPr>
            <p:nvPr/>
          </p:nvSpPr>
          <p:spPr bwMode="auto">
            <a:xfrm>
              <a:off x="6114930" y="3298810"/>
              <a:ext cx="1697355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信号处理器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DSP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6" name="Line 218"/>
            <p:cNvSpPr>
              <a:spLocks noChangeShapeType="1"/>
            </p:cNvSpPr>
            <p:nvPr/>
          </p:nvSpPr>
          <p:spPr bwMode="auto">
            <a:xfrm flipH="1" flipV="1">
              <a:off x="6443663" y="30844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7" name="Line 219"/>
            <p:cNvSpPr>
              <a:spLocks noChangeShapeType="1"/>
            </p:cNvSpPr>
            <p:nvPr/>
          </p:nvSpPr>
          <p:spPr bwMode="auto">
            <a:xfrm flipH="1" flipV="1">
              <a:off x="7596188" y="30844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8" name="Text Box 220"/>
            <p:cNvSpPr txBox="1">
              <a:spLocks noChangeArrowheads="1"/>
            </p:cNvSpPr>
            <p:nvPr/>
          </p:nvSpPr>
          <p:spPr bwMode="auto">
            <a:xfrm>
              <a:off x="6227763" y="3660760"/>
              <a:ext cx="1512887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微型光学镜头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9" name="Text Box 221"/>
            <p:cNvSpPr txBox="1">
              <a:spLocks noChangeArrowheads="1"/>
            </p:cNvSpPr>
            <p:nvPr/>
          </p:nvSpPr>
          <p:spPr bwMode="auto">
            <a:xfrm rot="960000">
              <a:off x="5580063" y="3948097"/>
              <a:ext cx="504825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50" name="Oval 222"/>
            <p:cNvSpPr>
              <a:spLocks noChangeArrowheads="1"/>
            </p:cNvSpPr>
            <p:nvPr/>
          </p:nvSpPr>
          <p:spPr bwMode="auto">
            <a:xfrm>
              <a:off x="6588125" y="4308460"/>
              <a:ext cx="792162" cy="1428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51" name="Line 223"/>
            <p:cNvSpPr>
              <a:spLocks noChangeShapeType="1"/>
            </p:cNvSpPr>
            <p:nvPr/>
          </p:nvSpPr>
          <p:spPr bwMode="auto">
            <a:xfrm>
              <a:off x="4932363" y="2220897"/>
              <a:ext cx="3240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2" name="Line 224"/>
            <p:cNvSpPr>
              <a:spLocks noChangeShapeType="1"/>
            </p:cNvSpPr>
            <p:nvPr/>
          </p:nvSpPr>
          <p:spPr bwMode="auto">
            <a:xfrm>
              <a:off x="8172450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3" name="Line 225"/>
            <p:cNvSpPr>
              <a:spLocks noChangeShapeType="1"/>
            </p:cNvSpPr>
            <p:nvPr/>
          </p:nvSpPr>
          <p:spPr bwMode="auto">
            <a:xfrm>
              <a:off x="7380288" y="4379897"/>
              <a:ext cx="792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4" name="Line 226"/>
            <p:cNvSpPr>
              <a:spLocks noChangeShapeType="1"/>
            </p:cNvSpPr>
            <p:nvPr/>
          </p:nvSpPr>
          <p:spPr bwMode="auto">
            <a:xfrm flipH="1">
              <a:off x="4932363" y="4379897"/>
              <a:ext cx="1655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5" name="Line 227"/>
            <p:cNvSpPr>
              <a:spLocks noChangeShapeType="1"/>
            </p:cNvSpPr>
            <p:nvPr/>
          </p:nvSpPr>
          <p:spPr bwMode="auto">
            <a:xfrm>
              <a:off x="4932363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6" name="Line 228"/>
            <p:cNvSpPr>
              <a:spLocks noChangeShapeType="1"/>
            </p:cNvSpPr>
            <p:nvPr/>
          </p:nvSpPr>
          <p:spPr bwMode="auto">
            <a:xfrm flipH="1" flipV="1">
              <a:off x="68770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7" name="Line 229"/>
            <p:cNvSpPr>
              <a:spLocks noChangeShapeType="1"/>
            </p:cNvSpPr>
            <p:nvPr/>
          </p:nvSpPr>
          <p:spPr bwMode="auto">
            <a:xfrm flipH="1" flipV="1">
              <a:off x="73088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8" name="Line 230"/>
            <p:cNvSpPr>
              <a:spLocks noChangeShapeType="1"/>
            </p:cNvSpPr>
            <p:nvPr/>
          </p:nvSpPr>
          <p:spPr bwMode="auto">
            <a:xfrm flipH="1" flipV="1">
              <a:off x="70929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9" name="Line 231"/>
            <p:cNvSpPr>
              <a:spLocks noChangeShapeType="1"/>
            </p:cNvSpPr>
            <p:nvPr/>
          </p:nvSpPr>
          <p:spPr bwMode="auto">
            <a:xfrm flipH="1" flipV="1">
              <a:off x="6659563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60" name="Line 232"/>
            <p:cNvSpPr>
              <a:spLocks noChangeShapeType="1"/>
            </p:cNvSpPr>
            <p:nvPr/>
          </p:nvSpPr>
          <p:spPr bwMode="auto">
            <a:xfrm>
              <a:off x="6084888" y="4090972"/>
              <a:ext cx="431800" cy="14446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4885646" y="2428868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4885646" y="2857496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" name="Text Box 241"/>
          <p:cNvSpPr txBox="1">
            <a:spLocks noChangeArrowheads="1"/>
          </p:cNvSpPr>
          <p:nvPr/>
        </p:nvSpPr>
        <p:spPr bwMode="auto">
          <a:xfrm>
            <a:off x="179512" y="5818801"/>
            <a:ext cx="8785101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*鼠标接口：</a:t>
            </a:r>
            <a:r>
              <a:rPr lang="zh-CN" altLang="en-US" b="1" dirty="0" smtClean="0">
                <a:latin typeface="宋体" panose="02010600030101010101" pitchFamily="2" charset="-122"/>
              </a:rPr>
              <a:t>与键盘相同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3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22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/>
      <p:bldP spid="227479" grpId="0"/>
      <p:bldP spid="227562" grpId="0"/>
      <p:bldP spid="227565" grpId="0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第八章  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输入输出系统 </a:t>
            </a:r>
            <a:endParaRPr lang="zh-CN" altLang="en-US" sz="4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833BFB63-B979-4FAE-8763-D7093A979077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二、输出设备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显示器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*种类：</a:t>
            </a:r>
            <a:r>
              <a:rPr lang="zh-CN" altLang="en-US" b="1" dirty="0">
                <a:latin typeface="宋体" panose="02010600030101010101" pitchFamily="2" charset="-122"/>
              </a:rPr>
              <a:t>阴极射线管</a:t>
            </a:r>
            <a:r>
              <a:rPr lang="en-US" altLang="zh-CN" b="1" dirty="0">
                <a:latin typeface="宋体" panose="02010600030101010101" pitchFamily="2" charset="-122"/>
              </a:rPr>
              <a:t>(CRT)</a:t>
            </a:r>
            <a:r>
              <a:rPr lang="zh-CN" altLang="en-US" b="1" dirty="0">
                <a:latin typeface="宋体" panose="02010600030101010101" pitchFamily="2" charset="-122"/>
              </a:rPr>
              <a:t>、液晶</a:t>
            </a:r>
            <a:r>
              <a:rPr lang="en-US" altLang="zh-CN" b="1" dirty="0">
                <a:latin typeface="宋体" panose="02010600030101010101" pitchFamily="2" charset="-122"/>
              </a:rPr>
              <a:t>(LCD)</a:t>
            </a:r>
            <a:r>
              <a:rPr lang="zh-CN" altLang="en-US" b="1" dirty="0">
                <a:latin typeface="宋体" panose="02010600030101010101" pitchFamily="2" charset="-122"/>
              </a:rPr>
              <a:t>、等离子</a:t>
            </a:r>
            <a:r>
              <a:rPr lang="en-US" altLang="zh-CN" b="1" dirty="0">
                <a:latin typeface="宋体" panose="02010600030101010101" pitchFamily="2" charset="-122"/>
              </a:rPr>
              <a:t>(PDP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" name="Text Box 62"/>
          <p:cNvSpPr txBox="1">
            <a:spLocks noChangeArrowheads="1"/>
          </p:cNvSpPr>
          <p:nvPr/>
        </p:nvSpPr>
        <p:spPr bwMode="auto">
          <a:xfrm>
            <a:off x="179512" y="1772816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技术指标：</a:t>
            </a:r>
            <a:r>
              <a:rPr lang="zh-CN" altLang="en-US" b="1" dirty="0">
                <a:latin typeface="宋体" panose="02010600030101010101" pitchFamily="2" charset="-122"/>
              </a:rPr>
              <a:t>分辨率、</a:t>
            </a:r>
            <a:r>
              <a:rPr lang="zh-CN" altLang="en-US" b="1" dirty="0" smtClean="0">
                <a:latin typeface="宋体" panose="02010600030101010101" pitchFamily="2" charset="-122"/>
              </a:rPr>
              <a:t>灰度级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彩色中含颜色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223200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液晶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材料：</a:t>
            </a:r>
            <a:r>
              <a:rPr lang="zh-CN" altLang="en-US" b="1" dirty="0">
                <a:latin typeface="宋体" panose="02010600030101010101" pitchFamily="2" charset="-122"/>
              </a:rPr>
              <a:t>棒</a:t>
            </a:r>
            <a:r>
              <a:rPr lang="zh-CN" altLang="en-US" b="1" dirty="0" smtClean="0">
                <a:latin typeface="宋体" panose="02010600030101010101" pitchFamily="2" charset="-122"/>
              </a:rPr>
              <a:t>状长分子结构、沿长轴方向平行排列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特性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旋光性、</a:t>
            </a:r>
            <a:r>
              <a:rPr lang="zh-CN" altLang="en-US" b="1" dirty="0">
                <a:latin typeface="宋体" panose="02010600030101010101" pitchFamily="2" charset="-122"/>
              </a:rPr>
              <a:t>透光</a:t>
            </a:r>
            <a:r>
              <a:rPr lang="zh-CN" altLang="en-US" b="1" dirty="0" smtClean="0">
                <a:latin typeface="宋体" panose="02010600030101010101" pitchFamily="2" charset="-122"/>
              </a:rPr>
              <a:t>性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4716016" y="3068960"/>
            <a:ext cx="4248596" cy="1944216"/>
            <a:chOff x="4716016" y="3140968"/>
            <a:chExt cx="4248596" cy="1944216"/>
          </a:xfrm>
        </p:grpSpPr>
        <p:sp>
          <p:nvSpPr>
            <p:cNvPr id="382" name="Text Box 481"/>
            <p:cNvSpPr txBox="1">
              <a:spLocks noChangeArrowheads="1"/>
            </p:cNvSpPr>
            <p:nvPr/>
          </p:nvSpPr>
          <p:spPr bwMode="auto">
            <a:xfrm>
              <a:off x="5796135" y="4421994"/>
              <a:ext cx="3168477" cy="66319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 dirty="0" smtClean="0"/>
                <a:t>分子排列方向</a:t>
              </a:r>
              <a:r>
                <a:rPr lang="zh-CN" altLang="en-US" sz="1800" b="1" dirty="0" smtClean="0">
                  <a:solidFill>
                    <a:srgbClr val="FF3399"/>
                  </a:solidFill>
                </a:rPr>
                <a:t>倾向</a:t>
              </a:r>
              <a:r>
                <a:rPr lang="zh-CN" altLang="en-US" sz="1800" b="1" dirty="0" smtClean="0"/>
                <a:t>于</a:t>
              </a:r>
              <a:r>
                <a:rPr lang="zh-CN" altLang="en-US" sz="1800" b="1" dirty="0" smtClean="0">
                  <a:solidFill>
                    <a:schemeClr val="accent2"/>
                  </a:solidFill>
                </a:rPr>
                <a:t>电场方向</a:t>
              </a:r>
              <a:endParaRPr lang="en-US" altLang="zh-CN" sz="1800" b="1" dirty="0" smtClean="0">
                <a:solidFill>
                  <a:schemeClr val="accent2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dirty="0" smtClean="0">
                  <a:latin typeface="+mn-ea"/>
                  <a:ea typeface="+mn-ea"/>
                </a:rPr>
                <a:t>倾向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角度</a:t>
              </a:r>
              <a:r>
                <a:rPr lang="zh-CN" altLang="en-US" sz="1800" b="1" dirty="0" smtClean="0">
                  <a:latin typeface="+mn-ea"/>
                  <a:ea typeface="+mn-ea"/>
                </a:rPr>
                <a:t>受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U</a:t>
              </a:r>
              <a:r>
                <a:rPr lang="en-US" altLang="zh-CN" sz="1800" b="1" baseline="-18000" dirty="0" smtClean="0">
                  <a:solidFill>
                    <a:schemeClr val="accent2"/>
                  </a:solidFill>
                  <a:latin typeface="+mn-ea"/>
                  <a:ea typeface="+mn-ea"/>
                </a:rPr>
                <a:t>+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值</a:t>
              </a:r>
              <a:r>
                <a:rPr lang="zh-CN" altLang="en-US" sz="1800" b="1" dirty="0" smtClean="0">
                  <a:latin typeface="+mn-ea"/>
                  <a:ea typeface="+mn-ea"/>
                </a:rPr>
                <a:t>影响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83" name="直接连接符 382"/>
            <p:cNvCxnSpPr/>
            <p:nvPr/>
          </p:nvCxnSpPr>
          <p:spPr bwMode="auto">
            <a:xfrm flipV="1">
              <a:off x="6084168" y="388794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直接连接符 399"/>
            <p:cNvCxnSpPr/>
            <p:nvPr/>
          </p:nvCxnSpPr>
          <p:spPr bwMode="auto">
            <a:xfrm flipV="1">
              <a:off x="4716016" y="3290186"/>
              <a:ext cx="4104456" cy="133249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1" name="任意多边形 400"/>
            <p:cNvSpPr/>
            <p:nvPr/>
          </p:nvSpPr>
          <p:spPr bwMode="auto">
            <a:xfrm>
              <a:off x="4848527" y="4246038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>
              <a:off x="4954900" y="4352586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直接连接符 402"/>
            <p:cNvCxnSpPr/>
            <p:nvPr/>
          </p:nvCxnSpPr>
          <p:spPr bwMode="auto">
            <a:xfrm>
              <a:off x="5004048" y="4255024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直接连接符 403"/>
            <p:cNvCxnSpPr/>
            <p:nvPr/>
          </p:nvCxnSpPr>
          <p:spPr bwMode="auto">
            <a:xfrm>
              <a:off x="5053196" y="4266912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4912990" y="4440462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直接连接符 405"/>
            <p:cNvCxnSpPr/>
            <p:nvPr/>
          </p:nvCxnSpPr>
          <p:spPr bwMode="auto">
            <a:xfrm flipH="1">
              <a:off x="5102344" y="4342272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直接连接符 406"/>
            <p:cNvCxnSpPr/>
            <p:nvPr/>
          </p:nvCxnSpPr>
          <p:spPr bwMode="auto">
            <a:xfrm>
              <a:off x="4879082" y="4508766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直接连接符 407"/>
            <p:cNvCxnSpPr/>
            <p:nvPr/>
          </p:nvCxnSpPr>
          <p:spPr bwMode="auto">
            <a:xfrm>
              <a:off x="5311130" y="4433640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直接连接符 408"/>
            <p:cNvCxnSpPr/>
            <p:nvPr/>
          </p:nvCxnSpPr>
          <p:spPr bwMode="auto">
            <a:xfrm>
              <a:off x="5265791" y="4433640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直接连接符 409"/>
            <p:cNvCxnSpPr/>
            <p:nvPr/>
          </p:nvCxnSpPr>
          <p:spPr bwMode="auto">
            <a:xfrm>
              <a:off x="5223882" y="4456500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直接连接符 410"/>
            <p:cNvCxnSpPr/>
            <p:nvPr/>
          </p:nvCxnSpPr>
          <p:spPr bwMode="auto">
            <a:xfrm>
              <a:off x="5398378" y="4391420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直接连接符 411"/>
            <p:cNvCxnSpPr/>
            <p:nvPr/>
          </p:nvCxnSpPr>
          <p:spPr bwMode="auto">
            <a:xfrm>
              <a:off x="5352657" y="4421501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直接连接符 412"/>
            <p:cNvCxnSpPr/>
            <p:nvPr/>
          </p:nvCxnSpPr>
          <p:spPr bwMode="auto">
            <a:xfrm>
              <a:off x="5178259" y="4477923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8" name="Text Box 449"/>
            <p:cNvSpPr txBox="1">
              <a:spLocks noChangeArrowheads="1"/>
            </p:cNvSpPr>
            <p:nvPr/>
          </p:nvSpPr>
          <p:spPr bwMode="auto">
            <a:xfrm>
              <a:off x="4875205" y="3979179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Z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429" name="Text Box 449"/>
            <p:cNvSpPr txBox="1">
              <a:spLocks noChangeArrowheads="1"/>
            </p:cNvSpPr>
            <p:nvPr/>
          </p:nvSpPr>
          <p:spPr bwMode="auto">
            <a:xfrm>
              <a:off x="8187573" y="3714270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Z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432" name="任意多边形 431"/>
            <p:cNvSpPr/>
            <p:nvPr/>
          </p:nvSpPr>
          <p:spPr bwMode="auto">
            <a:xfrm>
              <a:off x="8028384" y="3212976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3" name="直接连接符 432"/>
            <p:cNvCxnSpPr/>
            <p:nvPr/>
          </p:nvCxnSpPr>
          <p:spPr bwMode="auto">
            <a:xfrm>
              <a:off x="8134757" y="3319524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直接连接符 433"/>
            <p:cNvCxnSpPr/>
            <p:nvPr/>
          </p:nvCxnSpPr>
          <p:spPr bwMode="auto">
            <a:xfrm>
              <a:off x="8183905" y="3221962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直接连接符 434"/>
            <p:cNvCxnSpPr/>
            <p:nvPr/>
          </p:nvCxnSpPr>
          <p:spPr bwMode="auto">
            <a:xfrm>
              <a:off x="8233053" y="3233850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直接连接符 435"/>
            <p:cNvCxnSpPr/>
            <p:nvPr/>
          </p:nvCxnSpPr>
          <p:spPr bwMode="auto">
            <a:xfrm>
              <a:off x="8092847" y="3407400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直接连接符 436"/>
            <p:cNvCxnSpPr/>
            <p:nvPr/>
          </p:nvCxnSpPr>
          <p:spPr bwMode="auto">
            <a:xfrm flipH="1">
              <a:off x="8282201" y="3309210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直接连接符 437"/>
            <p:cNvCxnSpPr/>
            <p:nvPr/>
          </p:nvCxnSpPr>
          <p:spPr bwMode="auto">
            <a:xfrm>
              <a:off x="8058939" y="3475704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直接连接符 438"/>
            <p:cNvCxnSpPr/>
            <p:nvPr/>
          </p:nvCxnSpPr>
          <p:spPr bwMode="auto">
            <a:xfrm>
              <a:off x="8490987" y="3400578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直接连接符 439"/>
            <p:cNvCxnSpPr/>
            <p:nvPr/>
          </p:nvCxnSpPr>
          <p:spPr bwMode="auto">
            <a:xfrm>
              <a:off x="8445648" y="3400578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直接连接符 440"/>
            <p:cNvCxnSpPr/>
            <p:nvPr/>
          </p:nvCxnSpPr>
          <p:spPr bwMode="auto">
            <a:xfrm>
              <a:off x="8403739" y="3423438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直接连接符 441"/>
            <p:cNvCxnSpPr/>
            <p:nvPr/>
          </p:nvCxnSpPr>
          <p:spPr bwMode="auto">
            <a:xfrm>
              <a:off x="8578235" y="3358358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直接连接符 442"/>
            <p:cNvCxnSpPr/>
            <p:nvPr/>
          </p:nvCxnSpPr>
          <p:spPr bwMode="auto">
            <a:xfrm>
              <a:off x="8532514" y="3388439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直接连接符 443"/>
            <p:cNvCxnSpPr/>
            <p:nvPr/>
          </p:nvCxnSpPr>
          <p:spPr bwMode="auto">
            <a:xfrm>
              <a:off x="8358116" y="3444861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6" name="Text Box 449"/>
            <p:cNvSpPr txBox="1">
              <a:spLocks noChangeArrowheads="1"/>
            </p:cNvSpPr>
            <p:nvPr/>
          </p:nvSpPr>
          <p:spPr bwMode="auto">
            <a:xfrm>
              <a:off x="5582537" y="3550295"/>
              <a:ext cx="285607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U</a:t>
              </a:r>
              <a:r>
                <a:rPr lang="en-US" altLang="zh-CN" sz="1600" b="1" baseline="-18000" dirty="0" smtClean="0"/>
                <a:t>+</a:t>
              </a:r>
              <a:endParaRPr lang="zh-CN" altLang="en-US" sz="1600" b="1" baseline="-18000" dirty="0"/>
            </a:p>
          </p:txBody>
        </p:sp>
        <p:sp>
          <p:nvSpPr>
            <p:cNvPr id="240" name="平行四边形 239"/>
            <p:cNvSpPr/>
            <p:nvPr/>
          </p:nvSpPr>
          <p:spPr bwMode="auto">
            <a:xfrm rot="5400000">
              <a:off x="5544393" y="3934677"/>
              <a:ext cx="613403" cy="322130"/>
            </a:xfrm>
            <a:prstGeom prst="parallelogram">
              <a:avLst>
                <a:gd name="adj" fmla="val 48219"/>
              </a:avLst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8" name="平行四边形 457"/>
            <p:cNvSpPr/>
            <p:nvPr/>
          </p:nvSpPr>
          <p:spPr bwMode="auto">
            <a:xfrm rot="5400000">
              <a:off x="7344593" y="3358613"/>
              <a:ext cx="613403" cy="322130"/>
            </a:xfrm>
            <a:prstGeom prst="parallelogram">
              <a:avLst>
                <a:gd name="adj" fmla="val 48219"/>
              </a:avLst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9" name="Text Box 449"/>
            <p:cNvSpPr txBox="1">
              <a:spLocks noChangeArrowheads="1"/>
            </p:cNvSpPr>
            <p:nvPr/>
          </p:nvSpPr>
          <p:spPr bwMode="auto">
            <a:xfrm>
              <a:off x="7020272" y="3140968"/>
              <a:ext cx="429623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 smtClean="0"/>
                <a:t>Gnd</a:t>
              </a:r>
              <a:endParaRPr lang="zh-CN" altLang="en-US" sz="1600" baseline="-18000" dirty="0"/>
            </a:p>
          </p:txBody>
        </p:sp>
        <p:cxnSp>
          <p:nvCxnSpPr>
            <p:cNvPr id="461" name="直接连接符 460"/>
            <p:cNvCxnSpPr/>
            <p:nvPr/>
          </p:nvCxnSpPr>
          <p:spPr bwMode="auto">
            <a:xfrm flipV="1">
              <a:off x="6184018" y="394098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直接连接符 461"/>
            <p:cNvCxnSpPr/>
            <p:nvPr/>
          </p:nvCxnSpPr>
          <p:spPr bwMode="auto">
            <a:xfrm flipV="1">
              <a:off x="6480064" y="367117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直接连接符 462"/>
            <p:cNvCxnSpPr/>
            <p:nvPr/>
          </p:nvCxnSpPr>
          <p:spPr bwMode="auto">
            <a:xfrm flipV="1">
              <a:off x="6569050" y="381792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直接连接符 463"/>
            <p:cNvCxnSpPr/>
            <p:nvPr/>
          </p:nvCxnSpPr>
          <p:spPr bwMode="auto">
            <a:xfrm flipV="1">
              <a:off x="6678752" y="369880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直接连接符 464"/>
            <p:cNvCxnSpPr/>
            <p:nvPr/>
          </p:nvCxnSpPr>
          <p:spPr bwMode="auto">
            <a:xfrm flipV="1">
              <a:off x="6823928" y="356387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直接连接符 465"/>
            <p:cNvCxnSpPr/>
            <p:nvPr/>
          </p:nvCxnSpPr>
          <p:spPr bwMode="auto">
            <a:xfrm flipV="1">
              <a:off x="7078180" y="357446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直接连接符 467"/>
            <p:cNvCxnSpPr/>
            <p:nvPr/>
          </p:nvCxnSpPr>
          <p:spPr bwMode="auto">
            <a:xfrm flipV="1">
              <a:off x="6156176" y="413430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直接连接符 468"/>
            <p:cNvCxnSpPr/>
            <p:nvPr/>
          </p:nvCxnSpPr>
          <p:spPr bwMode="auto">
            <a:xfrm flipV="1">
              <a:off x="6256026" y="418045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直接连接符 469"/>
            <p:cNvCxnSpPr/>
            <p:nvPr/>
          </p:nvCxnSpPr>
          <p:spPr bwMode="auto">
            <a:xfrm flipV="1">
              <a:off x="6527734" y="400506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直接连接符 470"/>
            <p:cNvCxnSpPr/>
            <p:nvPr/>
          </p:nvCxnSpPr>
          <p:spPr bwMode="auto">
            <a:xfrm flipV="1">
              <a:off x="6616066" y="406084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直接连接符 471"/>
            <p:cNvCxnSpPr/>
            <p:nvPr/>
          </p:nvCxnSpPr>
          <p:spPr bwMode="auto">
            <a:xfrm flipV="1">
              <a:off x="6887774" y="391827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直接连接符 472"/>
            <p:cNvCxnSpPr/>
            <p:nvPr/>
          </p:nvCxnSpPr>
          <p:spPr bwMode="auto">
            <a:xfrm flipV="1">
              <a:off x="7003948" y="4005064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直接连接符 473"/>
            <p:cNvCxnSpPr/>
            <p:nvPr/>
          </p:nvCxnSpPr>
          <p:spPr bwMode="auto">
            <a:xfrm flipV="1">
              <a:off x="7219972" y="379048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直接连接符 474"/>
            <p:cNvCxnSpPr/>
            <p:nvPr/>
          </p:nvCxnSpPr>
          <p:spPr bwMode="auto">
            <a:xfrm flipV="1">
              <a:off x="7309254" y="385178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直接连接符 475"/>
            <p:cNvCxnSpPr/>
            <p:nvPr/>
          </p:nvCxnSpPr>
          <p:spPr bwMode="auto">
            <a:xfrm flipV="1">
              <a:off x="6228184" y="427831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直接连接符 476"/>
            <p:cNvCxnSpPr/>
            <p:nvPr/>
          </p:nvCxnSpPr>
          <p:spPr bwMode="auto">
            <a:xfrm flipV="1">
              <a:off x="6616066" y="414908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直接连接符 477"/>
            <p:cNvCxnSpPr/>
            <p:nvPr/>
          </p:nvCxnSpPr>
          <p:spPr bwMode="auto">
            <a:xfrm flipV="1">
              <a:off x="6976106" y="406229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直接连接符 478"/>
            <p:cNvCxnSpPr/>
            <p:nvPr/>
          </p:nvCxnSpPr>
          <p:spPr bwMode="auto">
            <a:xfrm flipV="1">
              <a:off x="7380312" y="391827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直接连接符 480"/>
            <p:cNvCxnSpPr/>
            <p:nvPr/>
          </p:nvCxnSpPr>
          <p:spPr bwMode="auto">
            <a:xfrm flipV="1">
              <a:off x="6436046" y="3809219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直接连接符 481"/>
            <p:cNvCxnSpPr/>
            <p:nvPr/>
          </p:nvCxnSpPr>
          <p:spPr bwMode="auto">
            <a:xfrm flipV="1">
              <a:off x="6084168" y="378904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直接连接符 482"/>
            <p:cNvCxnSpPr/>
            <p:nvPr/>
          </p:nvCxnSpPr>
          <p:spPr bwMode="auto">
            <a:xfrm flipV="1">
              <a:off x="7166885" y="3474471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直接连接符 483"/>
            <p:cNvCxnSpPr/>
            <p:nvPr/>
          </p:nvCxnSpPr>
          <p:spPr bwMode="auto">
            <a:xfrm flipV="1">
              <a:off x="7279009" y="3613722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直接连接符 487"/>
            <p:cNvCxnSpPr/>
            <p:nvPr/>
          </p:nvCxnSpPr>
          <p:spPr bwMode="auto">
            <a:xfrm flipV="1">
              <a:off x="6939658" y="370225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6" name="Text Box 4"/>
          <p:cNvSpPr txBox="1">
            <a:spLocks noChangeArrowheads="1"/>
          </p:cNvSpPr>
          <p:nvPr/>
        </p:nvSpPr>
        <p:spPr bwMode="auto">
          <a:xfrm>
            <a:off x="179512" y="4941168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用旋光性控制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亮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暗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断电时分子</a:t>
            </a:r>
            <a:r>
              <a:rPr lang="zh-CN" altLang="en-US" sz="2000" b="1" dirty="0">
                <a:latin typeface="宋体" panose="02010600030101010101" pitchFamily="2" charset="-122"/>
              </a:rPr>
              <a:t>扭曲排列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用透光性控制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灰度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改变电压值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用滤光片控制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颜色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只需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3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种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538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467544" y="3212976"/>
            <a:ext cx="4176464" cy="1469592"/>
            <a:chOff x="467544" y="3135888"/>
            <a:chExt cx="4176464" cy="1469592"/>
          </a:xfrm>
        </p:grpSpPr>
        <p:sp>
          <p:nvSpPr>
            <p:cNvPr id="117" name="Text Box 481"/>
            <p:cNvSpPr txBox="1">
              <a:spLocks noChangeArrowheads="1"/>
            </p:cNvSpPr>
            <p:nvPr/>
          </p:nvSpPr>
          <p:spPr bwMode="auto">
            <a:xfrm>
              <a:off x="1688092" y="4277978"/>
              <a:ext cx="2883908" cy="30315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 dirty="0" smtClean="0"/>
                <a:t>光线随</a:t>
              </a:r>
              <a:r>
                <a:rPr lang="zh-CN" altLang="en-US" sz="1800" b="1" dirty="0"/>
                <a:t>分子</a:t>
              </a:r>
              <a:r>
                <a:rPr lang="zh-CN" altLang="en-US" sz="1800" b="1" dirty="0" smtClean="0"/>
                <a:t>排列</a:t>
              </a:r>
              <a:r>
                <a:rPr lang="zh-CN" altLang="en-US" sz="1800" b="1" dirty="0" smtClean="0">
                  <a:solidFill>
                    <a:schemeClr val="accent2"/>
                  </a:solidFill>
                </a:rPr>
                <a:t>扭曲</a:t>
              </a:r>
              <a:r>
                <a:rPr lang="zh-CN" altLang="en-US" sz="1800" b="1" dirty="0" smtClean="0"/>
                <a:t>而</a:t>
              </a:r>
              <a:r>
                <a:rPr lang="zh-CN" altLang="en-US" sz="1800" b="1" dirty="0" smtClean="0">
                  <a:solidFill>
                    <a:srgbClr val="FF3399"/>
                  </a:solidFill>
                </a:rPr>
                <a:t>旋转</a:t>
              </a:r>
              <a:endParaRPr lang="zh-CN" altLang="en-US" sz="1800" b="1" dirty="0">
                <a:solidFill>
                  <a:srgbClr val="FF3399"/>
                </a:solidFill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1763688" y="3926899"/>
              <a:ext cx="248022" cy="26373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直接连接符 118"/>
            <p:cNvCxnSpPr/>
            <p:nvPr/>
          </p:nvCxnSpPr>
          <p:spPr bwMode="auto">
            <a:xfrm flipH="1">
              <a:off x="3406405" y="3424380"/>
              <a:ext cx="1" cy="41615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3284968" y="3470556"/>
              <a:ext cx="24416" cy="36997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直接连接符 120"/>
            <p:cNvCxnSpPr/>
            <p:nvPr/>
          </p:nvCxnSpPr>
          <p:spPr bwMode="auto">
            <a:xfrm flipH="1">
              <a:off x="3178779" y="3509175"/>
              <a:ext cx="39593" cy="33421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直接连接符 121"/>
            <p:cNvCxnSpPr/>
            <p:nvPr/>
          </p:nvCxnSpPr>
          <p:spPr bwMode="auto">
            <a:xfrm flipH="1">
              <a:off x="3083050" y="3542564"/>
              <a:ext cx="49868" cy="31335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直接连接符 122"/>
            <p:cNvCxnSpPr/>
            <p:nvPr/>
          </p:nvCxnSpPr>
          <p:spPr bwMode="auto">
            <a:xfrm flipH="1">
              <a:off x="2970392" y="3595824"/>
              <a:ext cx="72036" cy="2672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直接连接符 123"/>
            <p:cNvCxnSpPr/>
            <p:nvPr/>
          </p:nvCxnSpPr>
          <p:spPr bwMode="auto">
            <a:xfrm flipH="1">
              <a:off x="2852981" y="3632500"/>
              <a:ext cx="102171" cy="24602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直接连接符 124"/>
            <p:cNvCxnSpPr/>
            <p:nvPr/>
          </p:nvCxnSpPr>
          <p:spPr bwMode="auto">
            <a:xfrm flipH="1">
              <a:off x="2755670" y="3683892"/>
              <a:ext cx="92231" cy="20669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直接连接符 125"/>
            <p:cNvCxnSpPr/>
            <p:nvPr/>
          </p:nvCxnSpPr>
          <p:spPr bwMode="auto">
            <a:xfrm flipH="1">
              <a:off x="2639046" y="3713472"/>
              <a:ext cx="106464" cy="18174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2541162" y="3743638"/>
              <a:ext cx="115618" cy="14103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2435052" y="3811365"/>
              <a:ext cx="112713" cy="6404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2340596" y="3823836"/>
              <a:ext cx="144462" cy="10315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1861195" y="3910637"/>
              <a:ext cx="222882" cy="21532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1949895" y="3880808"/>
              <a:ext cx="236299" cy="20800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2058815" y="3868108"/>
              <a:ext cx="210343" cy="17851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2151290" y="3855920"/>
              <a:ext cx="189306" cy="1421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2239019" y="3840535"/>
              <a:ext cx="192858" cy="13327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任意多边形 134"/>
            <p:cNvSpPr/>
            <p:nvPr/>
          </p:nvSpPr>
          <p:spPr bwMode="auto">
            <a:xfrm>
              <a:off x="3851920" y="3135888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3958293" y="3242436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4007441" y="3144874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056589" y="3156762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3916383" y="3330312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直接连接符 139"/>
            <p:cNvCxnSpPr/>
            <p:nvPr/>
          </p:nvCxnSpPr>
          <p:spPr bwMode="auto">
            <a:xfrm flipH="1">
              <a:off x="4105737" y="3232122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3882475" y="3398616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4314523" y="3323490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4269184" y="3328570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227275" y="3346350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4401771" y="3286350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4356050" y="3311351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4181652" y="3367773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477604" y="4272374"/>
              <a:ext cx="292587" cy="20032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521156" y="4350050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483418" y="4231248"/>
              <a:ext cx="334630" cy="2309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99472" y="4257528"/>
              <a:ext cx="261813" cy="1840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796215" y="4349664"/>
              <a:ext cx="89530" cy="7349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Text Box 449"/>
            <p:cNvSpPr txBox="1">
              <a:spLocks noChangeArrowheads="1"/>
            </p:cNvSpPr>
            <p:nvPr/>
          </p:nvSpPr>
          <p:spPr bwMode="auto">
            <a:xfrm>
              <a:off x="698741" y="3930294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Y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154" name="Text Box 449"/>
            <p:cNvSpPr txBox="1">
              <a:spLocks noChangeArrowheads="1"/>
            </p:cNvSpPr>
            <p:nvPr/>
          </p:nvSpPr>
          <p:spPr bwMode="auto">
            <a:xfrm>
              <a:off x="4083117" y="3642262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Z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155" name="任意多边形 154"/>
            <p:cNvSpPr/>
            <p:nvPr/>
          </p:nvSpPr>
          <p:spPr bwMode="auto">
            <a:xfrm>
              <a:off x="467544" y="4233876"/>
              <a:ext cx="915158" cy="368277"/>
            </a:xfrm>
            <a:custGeom>
              <a:avLst/>
              <a:gdLst>
                <a:gd name="connsiteX0" fmla="*/ 216947 w 915158"/>
                <a:gd name="connsiteY0" fmla="*/ 273990 h 368277"/>
                <a:gd name="connsiteX1" fmla="*/ 51410 w 915158"/>
                <a:gd name="connsiteY1" fmla="*/ 113708 h 368277"/>
                <a:gd name="connsiteX2" fmla="*/ 11996 w 915158"/>
                <a:gd name="connsiteY2" fmla="*/ 721 h 368277"/>
                <a:gd name="connsiteX3" fmla="*/ 240596 w 915158"/>
                <a:gd name="connsiteY3" fmla="*/ 71666 h 368277"/>
                <a:gd name="connsiteX4" fmla="*/ 474451 w 915158"/>
                <a:gd name="connsiteY4" fmla="*/ 195163 h 368277"/>
                <a:gd name="connsiteX5" fmla="*/ 718816 w 915158"/>
                <a:gd name="connsiteY5" fmla="*/ 318659 h 368277"/>
                <a:gd name="connsiteX6" fmla="*/ 908003 w 915158"/>
                <a:gd name="connsiteY6" fmla="*/ 365956 h 368277"/>
                <a:gd name="connsiteX7" fmla="*/ 858078 w 915158"/>
                <a:gd name="connsiteY7" fmla="*/ 252970 h 368277"/>
                <a:gd name="connsiteX8" fmla="*/ 695168 w 915158"/>
                <a:gd name="connsiteY8" fmla="*/ 113708 h 36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158" h="368277">
                  <a:moveTo>
                    <a:pt x="216947" y="273990"/>
                  </a:moveTo>
                  <a:cubicBezTo>
                    <a:pt x="151258" y="216621"/>
                    <a:pt x="85569" y="159253"/>
                    <a:pt x="51410" y="113708"/>
                  </a:cubicBezTo>
                  <a:cubicBezTo>
                    <a:pt x="17251" y="68163"/>
                    <a:pt x="-19535" y="7728"/>
                    <a:pt x="11996" y="721"/>
                  </a:cubicBezTo>
                  <a:cubicBezTo>
                    <a:pt x="43527" y="-6286"/>
                    <a:pt x="163520" y="39259"/>
                    <a:pt x="240596" y="71666"/>
                  </a:cubicBezTo>
                  <a:cubicBezTo>
                    <a:pt x="317672" y="104073"/>
                    <a:pt x="394748" y="153997"/>
                    <a:pt x="474451" y="195163"/>
                  </a:cubicBezTo>
                  <a:cubicBezTo>
                    <a:pt x="554154" y="236329"/>
                    <a:pt x="646558" y="290194"/>
                    <a:pt x="718816" y="318659"/>
                  </a:cubicBezTo>
                  <a:cubicBezTo>
                    <a:pt x="791074" y="347124"/>
                    <a:pt x="884793" y="376904"/>
                    <a:pt x="908003" y="365956"/>
                  </a:cubicBezTo>
                  <a:cubicBezTo>
                    <a:pt x="931213" y="355008"/>
                    <a:pt x="893551" y="295011"/>
                    <a:pt x="858078" y="252970"/>
                  </a:cubicBezTo>
                  <a:cubicBezTo>
                    <a:pt x="822606" y="210929"/>
                    <a:pt x="758887" y="162318"/>
                    <a:pt x="695168" y="113708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1043790" y="4374546"/>
              <a:ext cx="334630" cy="2309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1019895" y="4396288"/>
              <a:ext cx="261813" cy="1840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971566" y="4405224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1088812" y="4364330"/>
              <a:ext cx="292587" cy="20032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1123966" y="4348984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539552" y="3218178"/>
              <a:ext cx="4104456" cy="133249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直接箭头连接符 161"/>
            <p:cNvCxnSpPr/>
            <p:nvPr/>
          </p:nvCxnSpPr>
          <p:spPr bwMode="auto">
            <a:xfrm>
              <a:off x="1448773" y="3569186"/>
              <a:ext cx="28385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V="1">
              <a:off x="1448773" y="3297829"/>
              <a:ext cx="0" cy="27135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4" name="直接箭头连接符 163"/>
            <p:cNvCxnSpPr/>
            <p:nvPr/>
          </p:nvCxnSpPr>
          <p:spPr bwMode="auto">
            <a:xfrm flipH="1">
              <a:off x="1296373" y="3569186"/>
              <a:ext cx="152400" cy="131693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5" name="Text Box 449"/>
            <p:cNvSpPr txBox="1">
              <a:spLocks noChangeArrowheads="1"/>
            </p:cNvSpPr>
            <p:nvPr/>
          </p:nvSpPr>
          <p:spPr bwMode="auto">
            <a:xfrm>
              <a:off x="1126144" y="3679474"/>
              <a:ext cx="201292" cy="18157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/>
                <a:t>Y</a:t>
              </a:r>
              <a:endParaRPr lang="zh-CN" altLang="en-US" sz="1400" b="1" dirty="0"/>
            </a:p>
          </p:txBody>
        </p:sp>
        <p:sp>
          <p:nvSpPr>
            <p:cNvPr id="166" name="Text Box 449"/>
            <p:cNvSpPr txBox="1">
              <a:spLocks noChangeArrowheads="1"/>
            </p:cNvSpPr>
            <p:nvPr/>
          </p:nvSpPr>
          <p:spPr bwMode="auto">
            <a:xfrm>
              <a:off x="1732625" y="3498246"/>
              <a:ext cx="175079" cy="18564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/>
                <a:t>X</a:t>
              </a:r>
              <a:endParaRPr lang="zh-CN" altLang="en-US" sz="1400" b="1" dirty="0"/>
            </a:p>
          </p:txBody>
        </p:sp>
        <p:sp>
          <p:nvSpPr>
            <p:cNvPr id="167" name="Text Box 449"/>
            <p:cNvSpPr txBox="1">
              <a:spLocks noChangeArrowheads="1"/>
            </p:cNvSpPr>
            <p:nvPr/>
          </p:nvSpPr>
          <p:spPr bwMode="auto">
            <a:xfrm>
              <a:off x="1348127" y="3138206"/>
              <a:ext cx="201292" cy="1903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/>
                <a:t>Z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875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5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 Box 241"/>
          <p:cNvSpPr txBox="1">
            <a:spLocks noChangeArrowheads="1"/>
          </p:cNvSpPr>
          <p:nvPr/>
        </p:nvSpPr>
        <p:spPr bwMode="auto">
          <a:xfrm>
            <a:off x="179512" y="5899338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*显示器接口：</a:t>
            </a:r>
            <a:r>
              <a:rPr lang="en-US" altLang="zh-CN" b="1" dirty="0" smtClean="0">
                <a:latin typeface="宋体" panose="02010600030101010101" pitchFamily="2" charset="-122"/>
              </a:rPr>
              <a:t>VGA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DVI</a:t>
            </a:r>
            <a:r>
              <a:rPr lang="zh-CN" altLang="en-US" b="1" dirty="0" smtClean="0">
                <a:latin typeface="宋体" panose="02010600030101010101" pitchFamily="2" charset="-122"/>
              </a:rPr>
              <a:t>或</a:t>
            </a:r>
            <a:r>
              <a:rPr lang="en-US" altLang="zh-CN" b="1" dirty="0" smtClean="0">
                <a:latin typeface="宋体" panose="02010600030101010101" pitchFamily="2" charset="-122"/>
              </a:rPr>
              <a:t>HDMI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93" name="Text Box 107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液晶单元组成原理：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液晶分子扭曲排列，用电压控制</a:t>
            </a:r>
            <a:r>
              <a:rPr lang="zh-CN" altLang="en-US" b="1" dirty="0">
                <a:latin typeface="宋体" panose="02010600030101010101" pitchFamily="2" charset="-122"/>
              </a:rPr>
              <a:t>灰度</a:t>
            </a:r>
            <a:endParaRPr lang="zh-CN" altLang="en-US" b="1" dirty="0"/>
          </a:p>
        </p:txBody>
      </p:sp>
      <p:sp>
        <p:nvSpPr>
          <p:cNvPr id="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2" name="Text Box 460"/>
          <p:cNvSpPr txBox="1">
            <a:spLocks noChangeArrowheads="1"/>
          </p:cNvSpPr>
          <p:nvPr/>
        </p:nvSpPr>
        <p:spPr bwMode="auto">
          <a:xfrm>
            <a:off x="179388" y="306896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*LCD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组成原理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每个像素点由</a:t>
            </a:r>
            <a:r>
              <a:rPr lang="en-US" altLang="zh-CN" b="1" u="sng" dirty="0">
                <a:latin typeface="宋体" panose="02010600030101010101" pitchFamily="2" charset="-122"/>
              </a:rPr>
              <a:t>3</a:t>
            </a:r>
            <a:r>
              <a:rPr lang="zh-CN" altLang="en-US" b="1" u="sng" dirty="0">
                <a:latin typeface="宋体" panose="02010600030101010101" pitchFamily="2" charset="-122"/>
              </a:rPr>
              <a:t>个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单元</a:t>
            </a:r>
            <a:r>
              <a:rPr lang="zh-CN" altLang="en-US" b="1" dirty="0" smtClean="0">
                <a:latin typeface="宋体" panose="02010600030101010101" pitchFamily="2" charset="-122"/>
              </a:rPr>
              <a:t>组成，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显示用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行扫描</a:t>
            </a:r>
            <a:r>
              <a:rPr lang="zh-CN" altLang="en-US" b="1" dirty="0" smtClean="0">
                <a:latin typeface="宋体" panose="02010600030101010101" pitchFamily="2" charset="-122"/>
              </a:rPr>
              <a:t>方式实现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同时控制同一行源电极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333" name="组合 332"/>
          <p:cNvGrpSpPr/>
          <p:nvPr/>
        </p:nvGrpSpPr>
        <p:grpSpPr>
          <a:xfrm>
            <a:off x="5711896" y="1196752"/>
            <a:ext cx="2676528" cy="1846572"/>
            <a:chOff x="5711896" y="1005670"/>
            <a:chExt cx="2676528" cy="1846572"/>
          </a:xfrm>
        </p:grpSpPr>
        <p:sp>
          <p:nvSpPr>
            <p:cNvPr id="329" name="Rectangle 650" descr="轮廓式菱形"/>
            <p:cNvSpPr>
              <a:spLocks noChangeArrowheads="1"/>
            </p:cNvSpPr>
            <p:nvPr/>
          </p:nvSpPr>
          <p:spPr bwMode="auto">
            <a:xfrm>
              <a:off x="6906269" y="1288420"/>
              <a:ext cx="372486" cy="20159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Text Box 631"/>
            <p:cNvSpPr txBox="1">
              <a:spLocks noChangeArrowheads="1"/>
            </p:cNvSpPr>
            <p:nvPr/>
          </p:nvSpPr>
          <p:spPr bwMode="auto">
            <a:xfrm>
              <a:off x="6431034" y="2564904"/>
              <a:ext cx="1800227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液晶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单元组成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95" name="Rectangle 632"/>
            <p:cNvSpPr>
              <a:spLocks noChangeArrowheads="1"/>
            </p:cNvSpPr>
            <p:nvPr/>
          </p:nvSpPr>
          <p:spPr bwMode="auto">
            <a:xfrm>
              <a:off x="7091435" y="1628155"/>
              <a:ext cx="792163" cy="6492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2857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633"/>
            <p:cNvSpPr>
              <a:spLocks noChangeShapeType="1"/>
            </p:cNvSpPr>
            <p:nvPr/>
          </p:nvSpPr>
          <p:spPr bwMode="auto">
            <a:xfrm>
              <a:off x="7018410" y="1340817"/>
              <a:ext cx="144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634"/>
            <p:cNvSpPr>
              <a:spLocks noChangeShapeType="1"/>
            </p:cNvSpPr>
            <p:nvPr/>
          </p:nvSpPr>
          <p:spPr bwMode="auto">
            <a:xfrm>
              <a:off x="6946972" y="1412255"/>
              <a:ext cx="287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635"/>
            <p:cNvSpPr>
              <a:spLocks noChangeShapeType="1"/>
            </p:cNvSpPr>
            <p:nvPr/>
          </p:nvSpPr>
          <p:spPr bwMode="auto">
            <a:xfrm>
              <a:off x="7018410" y="1412255"/>
              <a:ext cx="0" cy="1444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636"/>
            <p:cNvSpPr>
              <a:spLocks noChangeShapeType="1"/>
            </p:cNvSpPr>
            <p:nvPr/>
          </p:nvSpPr>
          <p:spPr bwMode="auto">
            <a:xfrm>
              <a:off x="7162873" y="1412255"/>
              <a:ext cx="0" cy="144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637"/>
            <p:cNvSpPr>
              <a:spLocks noChangeShapeType="1"/>
            </p:cNvSpPr>
            <p:nvPr/>
          </p:nvSpPr>
          <p:spPr bwMode="auto">
            <a:xfrm>
              <a:off x="6796160" y="1556717"/>
              <a:ext cx="2222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638"/>
            <p:cNvSpPr>
              <a:spLocks noChangeShapeType="1"/>
            </p:cNvSpPr>
            <p:nvPr/>
          </p:nvSpPr>
          <p:spPr bwMode="auto">
            <a:xfrm>
              <a:off x="7089848" y="1124744"/>
              <a:ext cx="2664" cy="21607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639"/>
            <p:cNvSpPr>
              <a:spLocks noChangeShapeType="1"/>
            </p:cNvSpPr>
            <p:nvPr/>
          </p:nvSpPr>
          <p:spPr bwMode="auto">
            <a:xfrm>
              <a:off x="6791397" y="1005670"/>
              <a:ext cx="0" cy="15249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640"/>
            <p:cNvSpPr>
              <a:spLocks noChangeShapeType="1"/>
            </p:cNvSpPr>
            <p:nvPr/>
          </p:nvSpPr>
          <p:spPr bwMode="auto">
            <a:xfrm>
              <a:off x="6731072" y="1124744"/>
              <a:ext cx="165735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641"/>
            <p:cNvSpPr>
              <a:spLocks noChangeShapeType="1"/>
            </p:cNvSpPr>
            <p:nvPr/>
          </p:nvSpPr>
          <p:spPr bwMode="auto">
            <a:xfrm flipV="1">
              <a:off x="7091435" y="1628155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642"/>
            <p:cNvSpPr>
              <a:spLocks noChangeShapeType="1"/>
            </p:cNvSpPr>
            <p:nvPr/>
          </p:nvSpPr>
          <p:spPr bwMode="auto">
            <a:xfrm>
              <a:off x="7091435" y="1628155"/>
              <a:ext cx="0" cy="649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643"/>
            <p:cNvSpPr>
              <a:spLocks noChangeShapeType="1"/>
            </p:cNvSpPr>
            <p:nvPr/>
          </p:nvSpPr>
          <p:spPr bwMode="auto">
            <a:xfrm>
              <a:off x="7091435" y="227744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Rectangle 644"/>
            <p:cNvSpPr>
              <a:spLocks noChangeArrowheads="1"/>
            </p:cNvSpPr>
            <p:nvPr/>
          </p:nvSpPr>
          <p:spPr bwMode="auto">
            <a:xfrm>
              <a:off x="7378773" y="1269380"/>
              <a:ext cx="504826" cy="35877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2857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645"/>
            <p:cNvSpPr>
              <a:spLocks noChangeShapeType="1"/>
            </p:cNvSpPr>
            <p:nvPr/>
          </p:nvSpPr>
          <p:spPr bwMode="auto">
            <a:xfrm>
              <a:off x="7380360" y="126938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646"/>
            <p:cNvSpPr>
              <a:spLocks noChangeShapeType="1"/>
            </p:cNvSpPr>
            <p:nvPr/>
          </p:nvSpPr>
          <p:spPr bwMode="auto">
            <a:xfrm>
              <a:off x="7380360" y="1269380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647"/>
            <p:cNvSpPr>
              <a:spLocks noChangeShapeType="1"/>
            </p:cNvSpPr>
            <p:nvPr/>
          </p:nvSpPr>
          <p:spPr bwMode="auto">
            <a:xfrm>
              <a:off x="7883598" y="1269380"/>
              <a:ext cx="0" cy="1008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648"/>
            <p:cNvSpPr>
              <a:spLocks noChangeShapeType="1"/>
            </p:cNvSpPr>
            <p:nvPr/>
          </p:nvSpPr>
          <p:spPr bwMode="auto">
            <a:xfrm>
              <a:off x="7162873" y="1556717"/>
              <a:ext cx="2889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649"/>
            <p:cNvSpPr>
              <a:spLocks noChangeShapeType="1"/>
            </p:cNvSpPr>
            <p:nvPr/>
          </p:nvSpPr>
          <p:spPr bwMode="auto">
            <a:xfrm>
              <a:off x="6731072" y="2420888"/>
              <a:ext cx="1584327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Rectangle 650" descr="轮廓式菱形"/>
            <p:cNvSpPr>
              <a:spLocks noChangeArrowheads="1"/>
            </p:cNvSpPr>
            <p:nvPr/>
          </p:nvSpPr>
          <p:spPr bwMode="auto">
            <a:xfrm>
              <a:off x="6946972" y="2061542"/>
              <a:ext cx="144463" cy="215900"/>
            </a:xfrm>
            <a:prstGeom prst="rect">
              <a:avLst/>
            </a:prstGeom>
            <a:pattFill prst="openDmnd">
              <a:fgClr>
                <a:srgbClr val="9900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Rectangle 651" descr="轮廓式菱形"/>
            <p:cNvSpPr>
              <a:spLocks noChangeArrowheads="1"/>
            </p:cNvSpPr>
            <p:nvPr/>
          </p:nvSpPr>
          <p:spPr bwMode="auto">
            <a:xfrm>
              <a:off x="7883598" y="2061542"/>
              <a:ext cx="144463" cy="215900"/>
            </a:xfrm>
            <a:prstGeom prst="rect">
              <a:avLst/>
            </a:prstGeom>
            <a:pattFill prst="openDmnd">
              <a:fgClr>
                <a:srgbClr val="9900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Line 652"/>
            <p:cNvSpPr>
              <a:spLocks noChangeShapeType="1"/>
            </p:cNvSpPr>
            <p:nvPr/>
          </p:nvSpPr>
          <p:spPr bwMode="auto">
            <a:xfrm>
              <a:off x="8099499" y="1005670"/>
              <a:ext cx="0" cy="15249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653"/>
            <p:cNvSpPr>
              <a:spLocks noChangeShapeType="1"/>
            </p:cNvSpPr>
            <p:nvPr/>
          </p:nvSpPr>
          <p:spPr bwMode="auto">
            <a:xfrm>
              <a:off x="8099499" y="1556717"/>
              <a:ext cx="1444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654"/>
            <p:cNvSpPr>
              <a:spLocks noChangeShapeType="1"/>
            </p:cNvSpPr>
            <p:nvPr/>
          </p:nvSpPr>
          <p:spPr bwMode="auto">
            <a:xfrm>
              <a:off x="8303247" y="1124744"/>
              <a:ext cx="0" cy="14446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Text Box 655"/>
            <p:cNvSpPr txBox="1">
              <a:spLocks noChangeArrowheads="1"/>
            </p:cNvSpPr>
            <p:nvPr/>
          </p:nvSpPr>
          <p:spPr bwMode="auto">
            <a:xfrm>
              <a:off x="5791271" y="1053295"/>
              <a:ext cx="711201" cy="2270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门电极</a:t>
              </a:r>
            </a:p>
          </p:txBody>
        </p:sp>
        <p:sp>
          <p:nvSpPr>
            <p:cNvPr id="319" name="Text Box 656"/>
            <p:cNvSpPr txBox="1">
              <a:spLocks noChangeArrowheads="1"/>
            </p:cNvSpPr>
            <p:nvPr/>
          </p:nvSpPr>
          <p:spPr bwMode="auto">
            <a:xfrm>
              <a:off x="5791271" y="1627970"/>
              <a:ext cx="711201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源电极</a:t>
              </a:r>
            </a:p>
          </p:txBody>
        </p:sp>
        <p:sp>
          <p:nvSpPr>
            <p:cNvPr id="320" name="Line 657"/>
            <p:cNvSpPr>
              <a:spLocks noChangeShapeType="1"/>
            </p:cNvSpPr>
            <p:nvPr/>
          </p:nvSpPr>
          <p:spPr bwMode="auto">
            <a:xfrm flipV="1">
              <a:off x="6502472" y="1150133"/>
              <a:ext cx="228600" cy="17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658"/>
            <p:cNvSpPr>
              <a:spLocks noChangeShapeType="1"/>
            </p:cNvSpPr>
            <p:nvPr/>
          </p:nvSpPr>
          <p:spPr bwMode="auto">
            <a:xfrm>
              <a:off x="6515172" y="1736303"/>
              <a:ext cx="241300" cy="365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Text Box 659"/>
            <p:cNvSpPr txBox="1">
              <a:spLocks noChangeArrowheads="1"/>
            </p:cNvSpPr>
            <p:nvPr/>
          </p:nvSpPr>
          <p:spPr bwMode="auto">
            <a:xfrm>
              <a:off x="5854771" y="1928008"/>
              <a:ext cx="711201" cy="233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液晶盒</a:t>
              </a:r>
            </a:p>
          </p:txBody>
        </p:sp>
        <p:sp>
          <p:nvSpPr>
            <p:cNvPr id="323" name="Line 660"/>
            <p:cNvSpPr>
              <a:spLocks noChangeShapeType="1"/>
            </p:cNvSpPr>
            <p:nvPr/>
          </p:nvSpPr>
          <p:spPr bwMode="auto">
            <a:xfrm flipV="1">
              <a:off x="6565972" y="1917080"/>
              <a:ext cx="669926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662"/>
            <p:cNvSpPr>
              <a:spLocks noChangeShapeType="1"/>
            </p:cNvSpPr>
            <p:nvPr/>
          </p:nvSpPr>
          <p:spPr bwMode="auto">
            <a:xfrm flipV="1">
              <a:off x="6616772" y="2190130"/>
              <a:ext cx="319088" cy="158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Text Box 663"/>
            <p:cNvSpPr txBox="1">
              <a:spLocks noChangeArrowheads="1"/>
            </p:cNvSpPr>
            <p:nvPr/>
          </p:nvSpPr>
          <p:spPr bwMode="auto">
            <a:xfrm>
              <a:off x="5711896" y="2216933"/>
              <a:ext cx="935039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存储电容</a:t>
              </a:r>
            </a:p>
          </p:txBody>
        </p:sp>
        <p:sp>
          <p:nvSpPr>
            <p:cNvPr id="327" name="Text Box 656"/>
            <p:cNvSpPr txBox="1">
              <a:spLocks noChangeArrowheads="1"/>
            </p:cNvSpPr>
            <p:nvPr/>
          </p:nvSpPr>
          <p:spPr bwMode="auto">
            <a:xfrm>
              <a:off x="6037860" y="1352173"/>
              <a:ext cx="456308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TFT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28" name="Line 658"/>
            <p:cNvSpPr>
              <a:spLocks noChangeShapeType="1"/>
            </p:cNvSpPr>
            <p:nvPr/>
          </p:nvSpPr>
          <p:spPr bwMode="auto">
            <a:xfrm flipV="1">
              <a:off x="6503047" y="1412776"/>
              <a:ext cx="403221" cy="650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4" name="Group 678"/>
          <p:cNvGrpSpPr/>
          <p:nvPr/>
        </p:nvGrpSpPr>
        <p:grpSpPr bwMode="auto">
          <a:xfrm>
            <a:off x="1331094" y="4077072"/>
            <a:ext cx="2736850" cy="1873250"/>
            <a:chOff x="204" y="2840"/>
            <a:chExt cx="1724" cy="1180"/>
          </a:xfrm>
        </p:grpSpPr>
        <p:sp>
          <p:nvSpPr>
            <p:cNvPr id="335" name="Text Box 462"/>
            <p:cNvSpPr txBox="1">
              <a:spLocks noChangeArrowheads="1"/>
            </p:cNvSpPr>
            <p:nvPr/>
          </p:nvSpPr>
          <p:spPr bwMode="auto">
            <a:xfrm>
              <a:off x="839" y="3295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36" name="Text Box 463"/>
            <p:cNvSpPr txBox="1">
              <a:spLocks noChangeArrowheads="1"/>
            </p:cNvSpPr>
            <p:nvPr/>
          </p:nvSpPr>
          <p:spPr bwMode="auto">
            <a:xfrm>
              <a:off x="1384" y="2840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37" name="Line 464"/>
            <p:cNvSpPr>
              <a:spLocks noChangeShapeType="1"/>
            </p:cNvSpPr>
            <p:nvPr/>
          </p:nvSpPr>
          <p:spPr bwMode="auto">
            <a:xfrm>
              <a:off x="748" y="2841"/>
              <a:ext cx="0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465"/>
            <p:cNvSpPr>
              <a:spLocks noChangeShapeType="1"/>
            </p:cNvSpPr>
            <p:nvPr/>
          </p:nvSpPr>
          <p:spPr bwMode="auto">
            <a:xfrm flipV="1">
              <a:off x="748" y="2840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466"/>
            <p:cNvSpPr>
              <a:spLocks noChangeShapeType="1"/>
            </p:cNvSpPr>
            <p:nvPr/>
          </p:nvSpPr>
          <p:spPr bwMode="auto">
            <a:xfrm>
              <a:off x="657" y="3068"/>
              <a:ext cx="182" cy="4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Text Box 467"/>
            <p:cNvSpPr txBox="1">
              <a:spLocks noChangeArrowheads="1"/>
            </p:cNvSpPr>
            <p:nvPr/>
          </p:nvSpPr>
          <p:spPr bwMode="auto">
            <a:xfrm>
              <a:off x="204" y="2978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像素点</a:t>
              </a:r>
            </a:p>
          </p:txBody>
        </p:sp>
        <p:sp>
          <p:nvSpPr>
            <p:cNvPr id="341" name="Text Box 468"/>
            <p:cNvSpPr txBox="1">
              <a:spLocks noChangeArrowheads="1"/>
            </p:cNvSpPr>
            <p:nvPr/>
          </p:nvSpPr>
          <p:spPr bwMode="auto">
            <a:xfrm>
              <a:off x="793" y="3839"/>
              <a:ext cx="11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LCD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像素点矩阵</a:t>
              </a:r>
            </a:p>
          </p:txBody>
        </p:sp>
        <p:sp>
          <p:nvSpPr>
            <p:cNvPr id="342" name="Text Box 469"/>
            <p:cNvSpPr txBox="1">
              <a:spLocks noChangeArrowheads="1"/>
            </p:cNvSpPr>
            <p:nvPr/>
          </p:nvSpPr>
          <p:spPr bwMode="auto">
            <a:xfrm>
              <a:off x="204" y="3567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单元格</a:t>
              </a:r>
            </a:p>
          </p:txBody>
        </p:sp>
        <p:sp>
          <p:nvSpPr>
            <p:cNvPr id="343" name="Rectangle 471"/>
            <p:cNvSpPr>
              <a:spLocks noChangeArrowheads="1"/>
            </p:cNvSpPr>
            <p:nvPr/>
          </p:nvSpPr>
          <p:spPr bwMode="auto">
            <a:xfrm>
              <a:off x="748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Rectangle 484"/>
            <p:cNvSpPr>
              <a:spLocks noChangeArrowheads="1"/>
            </p:cNvSpPr>
            <p:nvPr/>
          </p:nvSpPr>
          <p:spPr bwMode="auto">
            <a:xfrm>
              <a:off x="839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Rectangle 485"/>
            <p:cNvSpPr>
              <a:spLocks noChangeArrowheads="1"/>
            </p:cNvSpPr>
            <p:nvPr/>
          </p:nvSpPr>
          <p:spPr bwMode="auto">
            <a:xfrm>
              <a:off x="929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486"/>
            <p:cNvSpPr>
              <a:spLocks noChangeArrowheads="1"/>
            </p:cNvSpPr>
            <p:nvPr/>
          </p:nvSpPr>
          <p:spPr bwMode="auto">
            <a:xfrm>
              <a:off x="1020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" name="Rectangle 487"/>
            <p:cNvSpPr>
              <a:spLocks noChangeArrowheads="1"/>
            </p:cNvSpPr>
            <p:nvPr/>
          </p:nvSpPr>
          <p:spPr bwMode="auto">
            <a:xfrm>
              <a:off x="1111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Rectangle 488"/>
            <p:cNvSpPr>
              <a:spLocks noChangeArrowheads="1"/>
            </p:cNvSpPr>
            <p:nvPr/>
          </p:nvSpPr>
          <p:spPr bwMode="auto">
            <a:xfrm>
              <a:off x="1201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Rectangle 489"/>
            <p:cNvSpPr>
              <a:spLocks noChangeArrowheads="1"/>
            </p:cNvSpPr>
            <p:nvPr/>
          </p:nvSpPr>
          <p:spPr bwMode="auto">
            <a:xfrm>
              <a:off x="1655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Rectangle 490"/>
            <p:cNvSpPr>
              <a:spLocks noChangeArrowheads="1"/>
            </p:cNvSpPr>
            <p:nvPr/>
          </p:nvSpPr>
          <p:spPr bwMode="auto">
            <a:xfrm>
              <a:off x="1746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" name="Rectangle 491"/>
            <p:cNvSpPr>
              <a:spLocks noChangeArrowheads="1"/>
            </p:cNvSpPr>
            <p:nvPr/>
          </p:nvSpPr>
          <p:spPr bwMode="auto">
            <a:xfrm>
              <a:off x="1836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" name="Rectangle 492"/>
            <p:cNvSpPr>
              <a:spLocks noChangeArrowheads="1"/>
            </p:cNvSpPr>
            <p:nvPr/>
          </p:nvSpPr>
          <p:spPr bwMode="auto">
            <a:xfrm>
              <a:off x="1020" y="302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" name="Rectangle 493"/>
            <p:cNvSpPr>
              <a:spLocks noChangeArrowheads="1"/>
            </p:cNvSpPr>
            <p:nvPr/>
          </p:nvSpPr>
          <p:spPr bwMode="auto">
            <a:xfrm>
              <a:off x="1111" y="302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" name="Rectangle 494"/>
            <p:cNvSpPr>
              <a:spLocks noChangeArrowheads="1"/>
            </p:cNvSpPr>
            <p:nvPr/>
          </p:nvSpPr>
          <p:spPr bwMode="auto">
            <a:xfrm>
              <a:off x="1201" y="302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Rectangle 495"/>
            <p:cNvSpPr>
              <a:spLocks noChangeArrowheads="1"/>
            </p:cNvSpPr>
            <p:nvPr/>
          </p:nvSpPr>
          <p:spPr bwMode="auto">
            <a:xfrm>
              <a:off x="748" y="361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" name="Rectangle 496"/>
            <p:cNvSpPr>
              <a:spLocks noChangeArrowheads="1"/>
            </p:cNvSpPr>
            <p:nvPr/>
          </p:nvSpPr>
          <p:spPr bwMode="auto">
            <a:xfrm>
              <a:off x="839" y="361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" name="Rectangle 497"/>
            <p:cNvSpPr>
              <a:spLocks noChangeArrowheads="1"/>
            </p:cNvSpPr>
            <p:nvPr/>
          </p:nvSpPr>
          <p:spPr bwMode="auto">
            <a:xfrm>
              <a:off x="929" y="361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Rectangle 498"/>
            <p:cNvSpPr>
              <a:spLocks noChangeArrowheads="1"/>
            </p:cNvSpPr>
            <p:nvPr/>
          </p:nvSpPr>
          <p:spPr bwMode="auto">
            <a:xfrm>
              <a:off x="1655" y="361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" name="Rectangle 499"/>
            <p:cNvSpPr>
              <a:spLocks noChangeArrowheads="1"/>
            </p:cNvSpPr>
            <p:nvPr/>
          </p:nvSpPr>
          <p:spPr bwMode="auto">
            <a:xfrm>
              <a:off x="1746" y="361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" name="Rectangle 500"/>
            <p:cNvSpPr>
              <a:spLocks noChangeArrowheads="1"/>
            </p:cNvSpPr>
            <p:nvPr/>
          </p:nvSpPr>
          <p:spPr bwMode="auto">
            <a:xfrm>
              <a:off x="1836" y="361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Line 501"/>
            <p:cNvSpPr>
              <a:spLocks noChangeShapeType="1"/>
            </p:cNvSpPr>
            <p:nvPr/>
          </p:nvSpPr>
          <p:spPr bwMode="auto">
            <a:xfrm>
              <a:off x="1020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502"/>
            <p:cNvSpPr>
              <a:spLocks noChangeShapeType="1"/>
            </p:cNvSpPr>
            <p:nvPr/>
          </p:nvSpPr>
          <p:spPr bwMode="auto">
            <a:xfrm>
              <a:off x="1292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503"/>
            <p:cNvSpPr>
              <a:spLocks noChangeShapeType="1"/>
            </p:cNvSpPr>
            <p:nvPr/>
          </p:nvSpPr>
          <p:spPr bwMode="auto">
            <a:xfrm>
              <a:off x="1927" y="2841"/>
              <a:ext cx="1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504"/>
            <p:cNvSpPr>
              <a:spLocks noChangeShapeType="1"/>
            </p:cNvSpPr>
            <p:nvPr/>
          </p:nvSpPr>
          <p:spPr bwMode="auto">
            <a:xfrm>
              <a:off x="1655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505"/>
            <p:cNvSpPr>
              <a:spLocks noChangeShapeType="1"/>
            </p:cNvSpPr>
            <p:nvPr/>
          </p:nvSpPr>
          <p:spPr bwMode="auto">
            <a:xfrm flipV="1">
              <a:off x="748" y="3022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506"/>
            <p:cNvSpPr>
              <a:spLocks noChangeShapeType="1"/>
            </p:cNvSpPr>
            <p:nvPr/>
          </p:nvSpPr>
          <p:spPr bwMode="auto">
            <a:xfrm flipV="1">
              <a:off x="748" y="3203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507"/>
            <p:cNvSpPr>
              <a:spLocks noChangeShapeType="1"/>
            </p:cNvSpPr>
            <p:nvPr/>
          </p:nvSpPr>
          <p:spPr bwMode="auto">
            <a:xfrm>
              <a:off x="748" y="3612"/>
              <a:ext cx="11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508"/>
            <p:cNvSpPr>
              <a:spLocks noChangeShapeType="1"/>
            </p:cNvSpPr>
            <p:nvPr/>
          </p:nvSpPr>
          <p:spPr bwMode="auto">
            <a:xfrm flipV="1">
              <a:off x="748" y="3793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509"/>
            <p:cNvSpPr>
              <a:spLocks noChangeShapeType="1"/>
            </p:cNvSpPr>
            <p:nvPr/>
          </p:nvSpPr>
          <p:spPr bwMode="auto">
            <a:xfrm>
              <a:off x="657" y="3657"/>
              <a:ext cx="137" cy="4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Text Box 510"/>
            <p:cNvSpPr txBox="1">
              <a:spLocks noChangeArrowheads="1"/>
            </p:cNvSpPr>
            <p:nvPr/>
          </p:nvSpPr>
          <p:spPr bwMode="auto">
            <a:xfrm>
              <a:off x="1746" y="3295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71" name="Text Box 511"/>
            <p:cNvSpPr txBox="1">
              <a:spLocks noChangeArrowheads="1"/>
            </p:cNvSpPr>
            <p:nvPr/>
          </p:nvSpPr>
          <p:spPr bwMode="auto">
            <a:xfrm>
              <a:off x="1383" y="3611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/>
                <a:t>…</a:t>
              </a:r>
            </a:p>
          </p:txBody>
        </p:sp>
      </p:grpSp>
      <p:grpSp>
        <p:nvGrpSpPr>
          <p:cNvPr id="372" name="Group 683"/>
          <p:cNvGrpSpPr/>
          <p:nvPr/>
        </p:nvGrpSpPr>
        <p:grpSpPr bwMode="auto">
          <a:xfrm>
            <a:off x="5292104" y="4077072"/>
            <a:ext cx="2808288" cy="1871662"/>
            <a:chOff x="3742" y="2795"/>
            <a:chExt cx="1769" cy="1179"/>
          </a:xfrm>
        </p:grpSpPr>
        <p:sp>
          <p:nvSpPr>
            <p:cNvPr id="373" name="Text Box 580"/>
            <p:cNvSpPr txBox="1">
              <a:spLocks noChangeArrowheads="1"/>
            </p:cNvSpPr>
            <p:nvPr/>
          </p:nvSpPr>
          <p:spPr bwMode="auto">
            <a:xfrm>
              <a:off x="3742" y="2795"/>
              <a:ext cx="27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显示适配卡</a:t>
              </a:r>
            </a:p>
          </p:txBody>
        </p:sp>
        <p:sp>
          <p:nvSpPr>
            <p:cNvPr id="374" name="Text Box 593"/>
            <p:cNvSpPr txBox="1">
              <a:spLocks noChangeArrowheads="1"/>
            </p:cNvSpPr>
            <p:nvPr/>
          </p:nvSpPr>
          <p:spPr bwMode="auto">
            <a:xfrm>
              <a:off x="4105" y="3793"/>
              <a:ext cx="11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LCD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基本组成</a:t>
              </a:r>
            </a:p>
          </p:txBody>
        </p:sp>
        <p:sp>
          <p:nvSpPr>
            <p:cNvPr id="375" name="Rectangle 664"/>
            <p:cNvSpPr>
              <a:spLocks noChangeArrowheads="1"/>
            </p:cNvSpPr>
            <p:nvPr/>
          </p:nvSpPr>
          <p:spPr bwMode="auto">
            <a:xfrm>
              <a:off x="4513" y="2795"/>
              <a:ext cx="998" cy="95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" name="Text Box 665"/>
            <p:cNvSpPr txBox="1">
              <a:spLocks noChangeArrowheads="1"/>
            </p:cNvSpPr>
            <p:nvPr/>
          </p:nvSpPr>
          <p:spPr bwMode="auto">
            <a:xfrm>
              <a:off x="4604" y="2886"/>
              <a:ext cx="181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A/D</a:t>
              </a:r>
              <a:r>
                <a:rPr lang="zh-CN" altLang="en-US" sz="1800" b="1">
                  <a:latin typeface="宋体" panose="02010600030101010101" pitchFamily="2" charset="-122"/>
                </a:rPr>
                <a:t>转换</a:t>
              </a:r>
            </a:p>
          </p:txBody>
        </p:sp>
        <p:sp>
          <p:nvSpPr>
            <p:cNvPr id="377" name="Text Box 667"/>
            <p:cNvSpPr txBox="1">
              <a:spLocks noChangeArrowheads="1"/>
            </p:cNvSpPr>
            <p:nvPr/>
          </p:nvSpPr>
          <p:spPr bwMode="auto">
            <a:xfrm>
              <a:off x="4785" y="2886"/>
              <a:ext cx="182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显示控制</a:t>
              </a:r>
            </a:p>
          </p:txBody>
        </p:sp>
        <p:sp>
          <p:nvSpPr>
            <p:cNvPr id="378" name="Text Box 668"/>
            <p:cNvSpPr txBox="1">
              <a:spLocks noChangeArrowheads="1"/>
            </p:cNvSpPr>
            <p:nvPr/>
          </p:nvSpPr>
          <p:spPr bwMode="auto">
            <a:xfrm>
              <a:off x="4966" y="2886"/>
              <a:ext cx="454" cy="8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像素点矩阵</a:t>
              </a:r>
            </a:p>
          </p:txBody>
        </p:sp>
        <p:sp>
          <p:nvSpPr>
            <p:cNvPr id="379" name="Line 669"/>
            <p:cNvSpPr>
              <a:spLocks noChangeShapeType="1"/>
            </p:cNvSpPr>
            <p:nvPr/>
          </p:nvSpPr>
          <p:spPr bwMode="auto">
            <a:xfrm>
              <a:off x="4014" y="2931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Text Box 670"/>
            <p:cNvSpPr txBox="1">
              <a:spLocks noChangeArrowheads="1"/>
            </p:cNvSpPr>
            <p:nvPr/>
          </p:nvSpPr>
          <p:spPr bwMode="auto">
            <a:xfrm>
              <a:off x="4059" y="2795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HSYNC</a:t>
              </a:r>
            </a:p>
          </p:txBody>
        </p:sp>
        <p:sp>
          <p:nvSpPr>
            <p:cNvPr id="381" name="Line 671"/>
            <p:cNvSpPr>
              <a:spLocks noChangeShapeType="1"/>
            </p:cNvSpPr>
            <p:nvPr/>
          </p:nvSpPr>
          <p:spPr bwMode="auto">
            <a:xfrm>
              <a:off x="4014" y="3113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Text Box 672"/>
            <p:cNvSpPr txBox="1">
              <a:spLocks noChangeArrowheads="1"/>
            </p:cNvSpPr>
            <p:nvPr/>
          </p:nvSpPr>
          <p:spPr bwMode="auto">
            <a:xfrm>
              <a:off x="4150" y="3004"/>
              <a:ext cx="136" cy="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R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G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383" name="Line 673"/>
            <p:cNvSpPr>
              <a:spLocks noChangeShapeType="1"/>
            </p:cNvSpPr>
            <p:nvPr/>
          </p:nvSpPr>
          <p:spPr bwMode="auto">
            <a:xfrm>
              <a:off x="4014" y="3249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674"/>
            <p:cNvSpPr>
              <a:spLocks noChangeShapeType="1"/>
            </p:cNvSpPr>
            <p:nvPr/>
          </p:nvSpPr>
          <p:spPr bwMode="auto">
            <a:xfrm>
              <a:off x="4014" y="3385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675"/>
            <p:cNvSpPr>
              <a:spLocks noChangeShapeType="1"/>
            </p:cNvSpPr>
            <p:nvPr/>
          </p:nvSpPr>
          <p:spPr bwMode="auto">
            <a:xfrm>
              <a:off x="4014" y="3657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Text Box 676"/>
            <p:cNvSpPr txBox="1">
              <a:spLocks noChangeArrowheads="1"/>
            </p:cNvSpPr>
            <p:nvPr/>
          </p:nvSpPr>
          <p:spPr bwMode="auto">
            <a:xfrm>
              <a:off x="4059" y="3521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VSYNC</a:t>
              </a:r>
            </a:p>
          </p:txBody>
        </p:sp>
      </p:grpSp>
      <p:sp>
        <p:nvSpPr>
          <p:cNvPr id="38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501570" y="836712"/>
            <a:ext cx="4862518" cy="2231554"/>
            <a:chOff x="501570" y="836712"/>
            <a:chExt cx="4862518" cy="2231554"/>
          </a:xfrm>
        </p:grpSpPr>
        <p:sp>
          <p:nvSpPr>
            <p:cNvPr id="154" name="Rectangle 329"/>
            <p:cNvSpPr>
              <a:spLocks noChangeArrowheads="1"/>
            </p:cNvSpPr>
            <p:nvPr/>
          </p:nvSpPr>
          <p:spPr bwMode="auto">
            <a:xfrm>
              <a:off x="2627660" y="1596555"/>
              <a:ext cx="1584176" cy="38483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Text Box 265"/>
            <p:cNvSpPr txBox="1">
              <a:spLocks noChangeArrowheads="1"/>
            </p:cNvSpPr>
            <p:nvPr/>
          </p:nvSpPr>
          <p:spPr bwMode="auto">
            <a:xfrm>
              <a:off x="501570" y="973726"/>
              <a:ext cx="936104" cy="18057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0" rIns="0" bIns="0"/>
            <a:lstStyle/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玻璃基片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公共电极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TFT</a:t>
              </a: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玻璃基片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灯管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反射板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Rectangle 325" descr="宽下对角线"/>
            <p:cNvSpPr>
              <a:spLocks noChangeArrowheads="1"/>
            </p:cNvSpPr>
            <p:nvPr/>
          </p:nvSpPr>
          <p:spPr bwMode="auto">
            <a:xfrm>
              <a:off x="1691556" y="974867"/>
              <a:ext cx="2520280" cy="142875"/>
            </a:xfrm>
            <a:prstGeom prst="rect">
              <a:avLst/>
            </a:prstGeom>
            <a:pattFill prst="wdDn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Rectangle 326" descr="5%"/>
            <p:cNvSpPr>
              <a:spLocks noChangeArrowheads="1"/>
            </p:cNvSpPr>
            <p:nvPr/>
          </p:nvSpPr>
          <p:spPr bwMode="auto">
            <a:xfrm>
              <a:off x="1691556" y="1117742"/>
              <a:ext cx="2520280" cy="189887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Rectangle 327" descr="实心菱形"/>
            <p:cNvSpPr>
              <a:spLocks noChangeArrowheads="1"/>
            </p:cNvSpPr>
            <p:nvPr/>
          </p:nvSpPr>
          <p:spPr bwMode="auto">
            <a:xfrm>
              <a:off x="2627660" y="1307630"/>
              <a:ext cx="1584176" cy="142875"/>
            </a:xfrm>
            <a:prstGeom prst="rect">
              <a:avLst/>
            </a:prstGeom>
            <a:pattFill prst="solidDmnd">
              <a:fgClr>
                <a:srgbClr val="CC99FF">
                  <a:alpha val="70000"/>
                </a:srgbClr>
              </a:fgClr>
              <a:bgClr>
                <a:schemeClr val="bg1">
                  <a:alpha val="70000"/>
                </a:schemeClr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Rectangle 333" descr="5%"/>
            <p:cNvSpPr>
              <a:spLocks noChangeArrowheads="1"/>
            </p:cNvSpPr>
            <p:nvPr/>
          </p:nvSpPr>
          <p:spPr bwMode="auto">
            <a:xfrm>
              <a:off x="1691556" y="2125854"/>
              <a:ext cx="2520280" cy="216272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334" descr="宽下对角线"/>
            <p:cNvSpPr>
              <a:spLocks noChangeArrowheads="1"/>
            </p:cNvSpPr>
            <p:nvPr/>
          </p:nvSpPr>
          <p:spPr bwMode="auto">
            <a:xfrm>
              <a:off x="1691556" y="2342126"/>
              <a:ext cx="2520280" cy="14287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337" descr="轮廓式菱形"/>
            <p:cNvSpPr>
              <a:spLocks noChangeArrowheads="1"/>
            </p:cNvSpPr>
            <p:nvPr/>
          </p:nvSpPr>
          <p:spPr bwMode="auto">
            <a:xfrm>
              <a:off x="1691556" y="2485001"/>
              <a:ext cx="2520280" cy="142875"/>
            </a:xfrm>
            <a:prstGeom prst="rect">
              <a:avLst/>
            </a:prstGeom>
            <a:pattFill prst="openDmnd">
              <a:fgClr>
                <a:srgbClr val="FF33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346" descr="之字形"/>
            <p:cNvSpPr>
              <a:spLocks noChangeArrowheads="1"/>
            </p:cNvSpPr>
            <p:nvPr/>
          </p:nvSpPr>
          <p:spPr bwMode="auto">
            <a:xfrm>
              <a:off x="1691556" y="2627876"/>
              <a:ext cx="2520280" cy="146050"/>
            </a:xfrm>
            <a:prstGeom prst="rect">
              <a:avLst/>
            </a:prstGeom>
            <a:pattFill prst="zigZ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AutoShape 374"/>
            <p:cNvSpPr>
              <a:spLocks noChangeArrowheads="1"/>
            </p:cNvSpPr>
            <p:nvPr/>
          </p:nvSpPr>
          <p:spPr bwMode="auto">
            <a:xfrm>
              <a:off x="2699792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AutoShape 375"/>
            <p:cNvSpPr>
              <a:spLocks noChangeArrowheads="1"/>
            </p:cNvSpPr>
            <p:nvPr/>
          </p:nvSpPr>
          <p:spPr bwMode="auto">
            <a:xfrm>
              <a:off x="2737892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AutoShape 376"/>
            <p:cNvSpPr>
              <a:spLocks noChangeArrowheads="1"/>
            </p:cNvSpPr>
            <p:nvPr/>
          </p:nvSpPr>
          <p:spPr bwMode="auto">
            <a:xfrm>
              <a:off x="2777580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AutoShape 377"/>
            <p:cNvSpPr>
              <a:spLocks noChangeArrowheads="1"/>
            </p:cNvSpPr>
            <p:nvPr/>
          </p:nvSpPr>
          <p:spPr bwMode="auto">
            <a:xfrm>
              <a:off x="2810917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AutoShape 378"/>
            <p:cNvSpPr>
              <a:spLocks noChangeArrowheads="1"/>
            </p:cNvSpPr>
            <p:nvPr/>
          </p:nvSpPr>
          <p:spPr bwMode="auto">
            <a:xfrm>
              <a:off x="2847430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Text Box 380"/>
            <p:cNvSpPr txBox="1">
              <a:spLocks noChangeArrowheads="1"/>
            </p:cNvSpPr>
            <p:nvPr/>
          </p:nvSpPr>
          <p:spPr bwMode="auto">
            <a:xfrm>
              <a:off x="1692250" y="1594966"/>
              <a:ext cx="215330" cy="530887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框胶</a:t>
              </a:r>
            </a:p>
          </p:txBody>
        </p:sp>
        <p:sp>
          <p:nvSpPr>
            <p:cNvPr id="169" name="Line 394"/>
            <p:cNvSpPr>
              <a:spLocks noChangeShapeType="1"/>
            </p:cNvSpPr>
            <p:nvPr/>
          </p:nvSpPr>
          <p:spPr bwMode="auto">
            <a:xfrm flipH="1" flipV="1">
              <a:off x="4211834" y="1044593"/>
              <a:ext cx="216025" cy="73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95"/>
            <p:cNvSpPr>
              <a:spLocks noChangeShapeType="1"/>
            </p:cNvSpPr>
            <p:nvPr/>
          </p:nvSpPr>
          <p:spPr bwMode="auto">
            <a:xfrm flipH="1">
              <a:off x="4211834" y="1333766"/>
              <a:ext cx="216025" cy="72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96"/>
            <p:cNvSpPr>
              <a:spLocks noChangeShapeType="1"/>
            </p:cNvSpPr>
            <p:nvPr/>
          </p:nvSpPr>
          <p:spPr bwMode="auto">
            <a:xfrm>
              <a:off x="1475209" y="2125854"/>
              <a:ext cx="217041" cy="108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97"/>
            <p:cNvSpPr>
              <a:spLocks noChangeShapeType="1"/>
            </p:cNvSpPr>
            <p:nvPr/>
          </p:nvSpPr>
          <p:spPr bwMode="auto">
            <a:xfrm>
              <a:off x="1475209" y="2458565"/>
              <a:ext cx="216347" cy="97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399"/>
            <p:cNvSpPr>
              <a:spLocks noChangeShapeType="1"/>
            </p:cNvSpPr>
            <p:nvPr/>
          </p:nvSpPr>
          <p:spPr bwMode="auto">
            <a:xfrm>
              <a:off x="1475532" y="1379065"/>
              <a:ext cx="216718" cy="987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400" descr="宽上对角线"/>
            <p:cNvSpPr>
              <a:spLocks noChangeArrowheads="1"/>
            </p:cNvSpPr>
            <p:nvPr/>
          </p:nvSpPr>
          <p:spPr bwMode="auto">
            <a:xfrm>
              <a:off x="2492104" y="1981391"/>
              <a:ext cx="1719732" cy="72903"/>
            </a:xfrm>
            <a:prstGeom prst="rect">
              <a:avLst/>
            </a:prstGeom>
            <a:pattFill prst="wdUpDiag">
              <a:fgClr>
                <a:srgbClr val="CC66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402"/>
            <p:cNvSpPr>
              <a:spLocks noChangeShapeType="1"/>
            </p:cNvSpPr>
            <p:nvPr/>
          </p:nvSpPr>
          <p:spPr bwMode="auto">
            <a:xfrm>
              <a:off x="1475531" y="1081451"/>
              <a:ext cx="216025" cy="1312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03"/>
            <p:cNvSpPr>
              <a:spLocks noChangeShapeType="1"/>
            </p:cNvSpPr>
            <p:nvPr/>
          </p:nvSpPr>
          <p:spPr bwMode="auto">
            <a:xfrm flipV="1">
              <a:off x="1475209" y="2700900"/>
              <a:ext cx="216347" cy="8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380"/>
            <p:cNvSpPr txBox="1">
              <a:spLocks noChangeArrowheads="1"/>
            </p:cNvSpPr>
            <p:nvPr/>
          </p:nvSpPr>
          <p:spPr bwMode="auto">
            <a:xfrm>
              <a:off x="2492104" y="1593483"/>
              <a:ext cx="135556" cy="38790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8" name="Text Box 380"/>
            <p:cNvSpPr txBox="1">
              <a:spLocks noChangeArrowheads="1"/>
            </p:cNvSpPr>
            <p:nvPr/>
          </p:nvSpPr>
          <p:spPr bwMode="auto">
            <a:xfrm>
              <a:off x="2131988" y="1932806"/>
              <a:ext cx="207640" cy="193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9" name="Text Box 380"/>
            <p:cNvSpPr txBox="1">
              <a:spLocks noChangeArrowheads="1"/>
            </p:cNvSpPr>
            <p:nvPr/>
          </p:nvSpPr>
          <p:spPr bwMode="auto">
            <a:xfrm>
              <a:off x="2187992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0" name="Text Box 380"/>
            <p:cNvSpPr txBox="1">
              <a:spLocks noChangeArrowheads="1"/>
            </p:cNvSpPr>
            <p:nvPr/>
          </p:nvSpPr>
          <p:spPr bwMode="auto">
            <a:xfrm>
              <a:off x="1979588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1" name="Text Box 380"/>
            <p:cNvSpPr txBox="1">
              <a:spLocks noChangeArrowheads="1"/>
            </p:cNvSpPr>
            <p:nvPr/>
          </p:nvSpPr>
          <p:spPr bwMode="auto">
            <a:xfrm>
              <a:off x="2163800" y="1878799"/>
              <a:ext cx="135632" cy="5400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2" name="任意多边形 181"/>
            <p:cNvSpPr/>
            <p:nvPr/>
          </p:nvSpPr>
          <p:spPr bwMode="auto">
            <a:xfrm>
              <a:off x="2029068" y="1826631"/>
              <a:ext cx="175260" cy="198269"/>
            </a:xfrm>
            <a:custGeom>
              <a:avLst/>
              <a:gdLst>
                <a:gd name="connsiteX0" fmla="*/ 175260 w 175260"/>
                <a:gd name="connsiteY0" fmla="*/ 45869 h 198269"/>
                <a:gd name="connsiteX1" fmla="*/ 91440 w 175260"/>
                <a:gd name="connsiteY1" fmla="*/ 149 h 198269"/>
                <a:gd name="connsiteX2" fmla="*/ 15240 w 175260"/>
                <a:gd name="connsiteY2" fmla="*/ 38249 h 198269"/>
                <a:gd name="connsiteX3" fmla="*/ 0 w 175260"/>
                <a:gd name="connsiteY3" fmla="*/ 198269 h 19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0" h="198269">
                  <a:moveTo>
                    <a:pt x="175260" y="45869"/>
                  </a:moveTo>
                  <a:cubicBezTo>
                    <a:pt x="146685" y="23644"/>
                    <a:pt x="118110" y="1419"/>
                    <a:pt x="91440" y="149"/>
                  </a:cubicBezTo>
                  <a:cubicBezTo>
                    <a:pt x="64770" y="-1121"/>
                    <a:pt x="30480" y="5229"/>
                    <a:pt x="15240" y="38249"/>
                  </a:cubicBezTo>
                  <a:cubicBezTo>
                    <a:pt x="0" y="71269"/>
                    <a:pt x="0" y="134769"/>
                    <a:pt x="0" y="198269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" name="任意多边形 182"/>
            <p:cNvSpPr/>
            <p:nvPr/>
          </p:nvSpPr>
          <p:spPr bwMode="auto">
            <a:xfrm>
              <a:off x="2239902" y="1813036"/>
              <a:ext cx="190786" cy="241258"/>
            </a:xfrm>
            <a:custGeom>
              <a:avLst/>
              <a:gdLst>
                <a:gd name="connsiteX0" fmla="*/ 0 w 121920"/>
                <a:gd name="connsiteY0" fmla="*/ 59681 h 189221"/>
                <a:gd name="connsiteX1" fmla="*/ 83820 w 121920"/>
                <a:gd name="connsiteY1" fmla="*/ 6341 h 189221"/>
                <a:gd name="connsiteX2" fmla="*/ 121920 w 121920"/>
                <a:gd name="connsiteY2" fmla="*/ 189221 h 18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89221">
                  <a:moveTo>
                    <a:pt x="0" y="59681"/>
                  </a:moveTo>
                  <a:cubicBezTo>
                    <a:pt x="31750" y="22216"/>
                    <a:pt x="63500" y="-15249"/>
                    <a:pt x="83820" y="6341"/>
                  </a:cubicBezTo>
                  <a:cubicBezTo>
                    <a:pt x="104140" y="27931"/>
                    <a:pt x="113030" y="108576"/>
                    <a:pt x="121920" y="189221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" name="Rectangle 328" descr="宽下对角线"/>
            <p:cNvSpPr>
              <a:spLocks noChangeArrowheads="1"/>
            </p:cNvSpPr>
            <p:nvPr/>
          </p:nvSpPr>
          <p:spPr bwMode="auto">
            <a:xfrm>
              <a:off x="1691556" y="1521925"/>
              <a:ext cx="2520280" cy="71560"/>
            </a:xfrm>
            <a:prstGeom prst="rect">
              <a:avLst/>
            </a:prstGeom>
            <a:pattFill prst="wdDnDiag">
              <a:fgClr>
                <a:srgbClr val="80808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Text Box 380"/>
            <p:cNvSpPr txBox="1">
              <a:spLocks noChangeArrowheads="1"/>
            </p:cNvSpPr>
            <p:nvPr/>
          </p:nvSpPr>
          <p:spPr bwMode="auto">
            <a:xfrm>
              <a:off x="1692250" y="1307630"/>
              <a:ext cx="935410" cy="1428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7" name="Line 395"/>
            <p:cNvSpPr>
              <a:spLocks noChangeShapeType="1"/>
            </p:cNvSpPr>
            <p:nvPr/>
          </p:nvSpPr>
          <p:spPr bwMode="auto">
            <a:xfrm flipH="1" flipV="1">
              <a:off x="4211833" y="1549790"/>
              <a:ext cx="216026" cy="11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328" descr="宽下对角线"/>
            <p:cNvSpPr>
              <a:spLocks noChangeArrowheads="1"/>
            </p:cNvSpPr>
            <p:nvPr/>
          </p:nvSpPr>
          <p:spPr bwMode="auto">
            <a:xfrm>
              <a:off x="1691556" y="1454415"/>
              <a:ext cx="2520280" cy="7156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Rectangle 328" descr="宽下对角线"/>
            <p:cNvSpPr>
              <a:spLocks noChangeArrowheads="1"/>
            </p:cNvSpPr>
            <p:nvPr/>
          </p:nvSpPr>
          <p:spPr bwMode="auto">
            <a:xfrm>
              <a:off x="2411636" y="2054294"/>
              <a:ext cx="1800200" cy="7155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Text Box 265"/>
            <p:cNvSpPr txBox="1">
              <a:spLocks noChangeArrowheads="1"/>
            </p:cNvSpPr>
            <p:nvPr/>
          </p:nvSpPr>
          <p:spPr bwMode="auto">
            <a:xfrm>
              <a:off x="4427860" y="974868"/>
              <a:ext cx="936228" cy="18046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0" rIns="0" bIns="0"/>
            <a:lstStyle/>
            <a:p>
              <a:pPr algn="l"/>
              <a:r>
                <a:rPr lang="en-US" altLang="zh-CN" sz="1600" b="1" dirty="0" smtClean="0">
                  <a:latin typeface="宋体" panose="02010600030101010101" pitchFamily="2" charset="-122"/>
                </a:rPr>
                <a:t>X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偏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光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片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滤光片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配向膜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X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液晶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配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向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膜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Y</a:t>
              </a: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控制电极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en-US" altLang="zh-CN" sz="1600" b="1" dirty="0" smtClean="0">
                  <a:latin typeface="宋体" panose="02010600030101010101" pitchFamily="2" charset="-122"/>
                </a:rPr>
                <a:t>Y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偏光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片</a:t>
              </a:r>
            </a:p>
          </p:txBody>
        </p:sp>
        <p:sp>
          <p:nvSpPr>
            <p:cNvPr id="207" name="Line 394"/>
            <p:cNvSpPr>
              <a:spLocks noChangeShapeType="1"/>
            </p:cNvSpPr>
            <p:nvPr/>
          </p:nvSpPr>
          <p:spPr bwMode="auto">
            <a:xfrm flipH="1" flipV="1">
              <a:off x="4211837" y="2010416"/>
              <a:ext cx="216022" cy="43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395"/>
            <p:cNvSpPr>
              <a:spLocks noChangeShapeType="1"/>
            </p:cNvSpPr>
            <p:nvPr/>
          </p:nvSpPr>
          <p:spPr bwMode="auto">
            <a:xfrm flipH="1" flipV="1">
              <a:off x="4211832" y="2090073"/>
              <a:ext cx="216033" cy="2518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395"/>
            <p:cNvSpPr>
              <a:spLocks noChangeShapeType="1"/>
            </p:cNvSpPr>
            <p:nvPr/>
          </p:nvSpPr>
          <p:spPr bwMode="auto">
            <a:xfrm flipH="1" flipV="1">
              <a:off x="4211831" y="2413563"/>
              <a:ext cx="216028" cy="1443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399"/>
            <p:cNvSpPr>
              <a:spLocks noChangeShapeType="1"/>
            </p:cNvSpPr>
            <p:nvPr/>
          </p:nvSpPr>
          <p:spPr bwMode="auto">
            <a:xfrm>
              <a:off x="1475533" y="1876602"/>
              <a:ext cx="523108" cy="448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07"/>
            <p:cNvSpPr>
              <a:spLocks noChangeShapeType="1"/>
            </p:cNvSpPr>
            <p:nvPr/>
          </p:nvSpPr>
          <p:spPr bwMode="auto">
            <a:xfrm flipH="1" flipV="1">
              <a:off x="3419624" y="836714"/>
              <a:ext cx="0" cy="169487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08"/>
            <p:cNvSpPr>
              <a:spLocks noChangeShapeType="1"/>
            </p:cNvSpPr>
            <p:nvPr/>
          </p:nvSpPr>
          <p:spPr bwMode="auto">
            <a:xfrm flipH="1" flipV="1">
              <a:off x="3923680" y="836713"/>
              <a:ext cx="0" cy="1694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09"/>
            <p:cNvSpPr>
              <a:spLocks noChangeShapeType="1"/>
            </p:cNvSpPr>
            <p:nvPr/>
          </p:nvSpPr>
          <p:spPr bwMode="auto">
            <a:xfrm flipH="1" flipV="1">
              <a:off x="2915567" y="836712"/>
              <a:ext cx="0" cy="169487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394"/>
            <p:cNvSpPr>
              <a:spLocks noChangeShapeType="1"/>
            </p:cNvSpPr>
            <p:nvPr/>
          </p:nvSpPr>
          <p:spPr bwMode="auto">
            <a:xfrm flipH="1" flipV="1">
              <a:off x="4211831" y="1788986"/>
              <a:ext cx="216151" cy="277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Text Box 182"/>
            <p:cNvSpPr txBox="1">
              <a:spLocks noChangeArrowheads="1"/>
            </p:cNvSpPr>
            <p:nvPr/>
          </p:nvSpPr>
          <p:spPr bwMode="auto">
            <a:xfrm>
              <a:off x="2013446" y="2780928"/>
              <a:ext cx="1838474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液晶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盒不加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电时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16" name="AutoShape 374"/>
            <p:cNvSpPr>
              <a:spLocks noChangeArrowheads="1"/>
            </p:cNvSpPr>
            <p:nvPr/>
          </p:nvSpPr>
          <p:spPr bwMode="auto">
            <a:xfrm>
              <a:off x="3707904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AutoShape 375"/>
            <p:cNvSpPr>
              <a:spLocks noChangeArrowheads="1"/>
            </p:cNvSpPr>
            <p:nvPr/>
          </p:nvSpPr>
          <p:spPr bwMode="auto">
            <a:xfrm>
              <a:off x="3746004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AutoShape 376"/>
            <p:cNvSpPr>
              <a:spLocks noChangeArrowheads="1"/>
            </p:cNvSpPr>
            <p:nvPr/>
          </p:nvSpPr>
          <p:spPr bwMode="auto">
            <a:xfrm>
              <a:off x="3785692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AutoShape 377"/>
            <p:cNvSpPr>
              <a:spLocks noChangeArrowheads="1"/>
            </p:cNvSpPr>
            <p:nvPr/>
          </p:nvSpPr>
          <p:spPr bwMode="auto">
            <a:xfrm>
              <a:off x="3819029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AutoShape 378"/>
            <p:cNvSpPr>
              <a:spLocks noChangeArrowheads="1"/>
            </p:cNvSpPr>
            <p:nvPr/>
          </p:nvSpPr>
          <p:spPr bwMode="auto">
            <a:xfrm>
              <a:off x="3855542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AutoShape 374"/>
            <p:cNvSpPr>
              <a:spLocks noChangeArrowheads="1"/>
            </p:cNvSpPr>
            <p:nvPr/>
          </p:nvSpPr>
          <p:spPr bwMode="auto">
            <a:xfrm>
              <a:off x="3203848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AutoShape 375"/>
            <p:cNvSpPr>
              <a:spLocks noChangeArrowheads="1"/>
            </p:cNvSpPr>
            <p:nvPr/>
          </p:nvSpPr>
          <p:spPr bwMode="auto">
            <a:xfrm>
              <a:off x="3241948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AutoShape 376"/>
            <p:cNvSpPr>
              <a:spLocks noChangeArrowheads="1"/>
            </p:cNvSpPr>
            <p:nvPr/>
          </p:nvSpPr>
          <p:spPr bwMode="auto">
            <a:xfrm>
              <a:off x="3281636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AutoShape 377"/>
            <p:cNvSpPr>
              <a:spLocks noChangeArrowheads="1"/>
            </p:cNvSpPr>
            <p:nvPr/>
          </p:nvSpPr>
          <p:spPr bwMode="auto">
            <a:xfrm>
              <a:off x="3314973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AutoShape 378"/>
            <p:cNvSpPr>
              <a:spLocks noChangeArrowheads="1"/>
            </p:cNvSpPr>
            <p:nvPr/>
          </p:nvSpPr>
          <p:spPr bwMode="auto">
            <a:xfrm>
              <a:off x="3351486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2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/>
      <p:bldP spid="2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441A-C5FD-4ACD-83F4-6E6966E41E21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239938" name="Text Box 3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打印机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字符或块型设备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*种类：</a:t>
            </a:r>
            <a:r>
              <a:rPr lang="zh-CN" altLang="en-US" b="1" dirty="0">
                <a:latin typeface="宋体" panose="02010600030101010101" pitchFamily="2" charset="-122"/>
              </a:rPr>
              <a:t>击打式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机械式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针式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、非击打式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激光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喷墨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39939" name="Text Box 323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激光打印机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组成：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由激光扫描系统、电子照相系统、打印控制系统组成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27608" y="2294116"/>
            <a:ext cx="7416800" cy="3086651"/>
            <a:chOff x="827608" y="2214557"/>
            <a:chExt cx="7416800" cy="3086651"/>
          </a:xfrm>
        </p:grpSpPr>
        <p:grpSp>
          <p:nvGrpSpPr>
            <p:cNvPr id="21" name="组合 20"/>
            <p:cNvGrpSpPr/>
            <p:nvPr/>
          </p:nvGrpSpPr>
          <p:grpSpPr>
            <a:xfrm>
              <a:off x="827608" y="2214557"/>
              <a:ext cx="7416800" cy="3086103"/>
              <a:chOff x="827608" y="2214557"/>
              <a:chExt cx="7416800" cy="3086103"/>
            </a:xfrm>
          </p:grpSpPr>
          <p:sp>
            <p:nvSpPr>
              <p:cNvPr id="239992" name="Text Box 376"/>
              <p:cNvSpPr txBox="1">
                <a:spLocks noChangeArrowheads="1"/>
              </p:cNvSpPr>
              <p:nvPr/>
            </p:nvSpPr>
            <p:spPr bwMode="auto">
              <a:xfrm>
                <a:off x="827608" y="2862258"/>
                <a:ext cx="361950" cy="165735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prstDash val="sysDot"/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打印机控制器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40095" name="Rectangle 479"/>
              <p:cNvSpPr>
                <a:spLocks noChangeArrowheads="1"/>
              </p:cNvSpPr>
              <p:nvPr/>
            </p:nvSpPr>
            <p:spPr bwMode="auto">
              <a:xfrm>
                <a:off x="1548333" y="2214557"/>
                <a:ext cx="6696075" cy="3086103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52" name="Text Box 536"/>
              <p:cNvSpPr txBox="1">
                <a:spLocks noChangeArrowheads="1"/>
              </p:cNvSpPr>
              <p:nvPr/>
            </p:nvSpPr>
            <p:spPr bwMode="auto">
              <a:xfrm>
                <a:off x="2845321" y="2359020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>
                    <a:latin typeface="宋体" panose="02010600030101010101" pitchFamily="2" charset="-122"/>
                  </a:rPr>
                  <a:t>字符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sz="1800" b="1">
                    <a:latin typeface="宋体" panose="02010600030101010101" pitchFamily="2" charset="-122"/>
                  </a:rPr>
                  <a:t>发生器</a:t>
                </a:r>
              </a:p>
            </p:txBody>
          </p:sp>
          <p:sp>
            <p:nvSpPr>
              <p:cNvPr id="240154" name="Text Box 538"/>
              <p:cNvSpPr txBox="1">
                <a:spLocks noChangeArrowheads="1"/>
              </p:cNvSpPr>
              <p:nvPr/>
            </p:nvSpPr>
            <p:spPr bwMode="auto">
              <a:xfrm>
                <a:off x="1692796" y="2359020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缓冲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存储器</a:t>
                </a:r>
              </a:p>
            </p:txBody>
          </p:sp>
          <p:sp>
            <p:nvSpPr>
              <p:cNvPr id="240155" name="Line 539"/>
              <p:cNvSpPr>
                <a:spLocks noChangeShapeType="1"/>
              </p:cNvSpPr>
              <p:nvPr/>
            </p:nvSpPr>
            <p:spPr bwMode="auto">
              <a:xfrm>
                <a:off x="2483371" y="2646357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58" name="Line 542"/>
              <p:cNvSpPr>
                <a:spLocks noChangeShapeType="1"/>
              </p:cNvSpPr>
              <p:nvPr/>
            </p:nvSpPr>
            <p:spPr bwMode="auto">
              <a:xfrm>
                <a:off x="1189558" y="3367083"/>
                <a:ext cx="504825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59" name="Line 543"/>
              <p:cNvSpPr>
                <a:spLocks noChangeShapeType="1"/>
              </p:cNvSpPr>
              <p:nvPr/>
            </p:nvSpPr>
            <p:spPr bwMode="auto">
              <a:xfrm>
                <a:off x="1189558" y="3509958"/>
                <a:ext cx="504825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60" name="Line 544"/>
              <p:cNvSpPr>
                <a:spLocks noChangeShapeType="1"/>
              </p:cNvSpPr>
              <p:nvPr/>
            </p:nvSpPr>
            <p:spPr bwMode="auto">
              <a:xfrm flipH="1">
                <a:off x="1189558" y="3725858"/>
                <a:ext cx="501650" cy="158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61" name="Text Box 545"/>
              <p:cNvSpPr txBox="1">
                <a:spLocks noChangeArrowheads="1"/>
              </p:cNvSpPr>
              <p:nvPr/>
            </p:nvSpPr>
            <p:spPr bwMode="auto">
              <a:xfrm>
                <a:off x="1692796" y="3221033"/>
                <a:ext cx="1008063" cy="5778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 smtClean="0">
                    <a:latin typeface="宋体" panose="02010600030101010101" pitchFamily="2" charset="-122"/>
                  </a:rPr>
                  <a:t>设备接口电路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3" name="Line 539"/>
              <p:cNvSpPr>
                <a:spLocks noChangeShapeType="1"/>
              </p:cNvSpPr>
              <p:nvPr/>
            </p:nvSpPr>
            <p:spPr bwMode="auto">
              <a:xfrm flipV="1">
                <a:off x="2088878" y="2922994"/>
                <a:ext cx="0" cy="29009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635896" y="2359017"/>
              <a:ext cx="4573588" cy="1512888"/>
              <a:chOff x="3635896" y="2359017"/>
              <a:chExt cx="4573588" cy="1512888"/>
            </a:xfrm>
          </p:grpSpPr>
          <p:sp>
            <p:nvSpPr>
              <p:cNvPr id="240204" name="Text Box 588"/>
              <p:cNvSpPr txBox="1">
                <a:spLocks noChangeArrowheads="1"/>
              </p:cNvSpPr>
              <p:nvPr/>
            </p:nvSpPr>
            <p:spPr bwMode="auto">
              <a:xfrm>
                <a:off x="3997846" y="2359017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>
                    <a:latin typeface="宋体" panose="02010600030101010101" pitchFamily="2" charset="-122"/>
                  </a:rPr>
                  <a:t>光调制驱动器</a:t>
                </a:r>
              </a:p>
            </p:txBody>
          </p:sp>
          <p:sp>
            <p:nvSpPr>
              <p:cNvPr id="240205" name="Text Box 589"/>
              <p:cNvSpPr txBox="1">
                <a:spLocks noChangeArrowheads="1"/>
              </p:cNvSpPr>
              <p:nvPr/>
            </p:nvSpPr>
            <p:spPr bwMode="auto">
              <a:xfrm>
                <a:off x="5148784" y="2359017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>
                    <a:latin typeface="宋体" panose="02010600030101010101" pitchFamily="2" charset="-122"/>
                  </a:rPr>
                  <a:t>激光器</a:t>
                </a:r>
              </a:p>
            </p:txBody>
          </p:sp>
          <p:sp>
            <p:nvSpPr>
              <p:cNvPr id="240206" name="Rectangle 590"/>
              <p:cNvSpPr>
                <a:spLocks noChangeArrowheads="1"/>
              </p:cNvSpPr>
              <p:nvPr/>
            </p:nvSpPr>
            <p:spPr bwMode="auto">
              <a:xfrm rot="19500000">
                <a:off x="6372746" y="3341680"/>
                <a:ext cx="352425" cy="14605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07" name="Rectangle 591"/>
              <p:cNvSpPr>
                <a:spLocks noChangeArrowheads="1"/>
              </p:cNvSpPr>
              <p:nvPr/>
            </p:nvSpPr>
            <p:spPr bwMode="auto">
              <a:xfrm rot="1020000">
                <a:off x="6287021" y="2733667"/>
                <a:ext cx="360363" cy="1397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08" name="Line 592"/>
              <p:cNvSpPr>
                <a:spLocks noChangeShapeType="1"/>
              </p:cNvSpPr>
              <p:nvPr/>
            </p:nvSpPr>
            <p:spPr bwMode="auto">
              <a:xfrm>
                <a:off x="5942534" y="2660642"/>
                <a:ext cx="358775" cy="1000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09" name="Line 593"/>
              <p:cNvSpPr>
                <a:spLocks noChangeShapeType="1"/>
              </p:cNvSpPr>
              <p:nvPr/>
            </p:nvSpPr>
            <p:spPr bwMode="auto">
              <a:xfrm>
                <a:off x="6661671" y="2863842"/>
                <a:ext cx="504825" cy="1428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0" name="Line 594"/>
              <p:cNvSpPr>
                <a:spLocks noChangeShapeType="1"/>
              </p:cNvSpPr>
              <p:nvPr/>
            </p:nvSpPr>
            <p:spPr bwMode="auto">
              <a:xfrm flipH="1">
                <a:off x="6706121" y="3006717"/>
                <a:ext cx="460375" cy="32702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1" name="Text Box 595"/>
              <p:cNvSpPr txBox="1">
                <a:spLocks noChangeArrowheads="1"/>
              </p:cNvSpPr>
              <p:nvPr/>
            </p:nvSpPr>
            <p:spPr bwMode="auto">
              <a:xfrm>
                <a:off x="7741171" y="2708267"/>
                <a:ext cx="468313" cy="5048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 smtClean="0">
                    <a:latin typeface="宋体" panose="02010600030101010101" pitchFamily="2" charset="-122"/>
                  </a:rPr>
                  <a:t>多</a:t>
                </a:r>
                <a:r>
                  <a:rPr lang="zh-CN" altLang="en-US" sz="1600" b="1" dirty="0">
                    <a:latin typeface="宋体" panose="02010600030101010101" pitchFamily="2" charset="-122"/>
                  </a:rPr>
                  <a:t>面转镜</a:t>
                </a:r>
              </a:p>
            </p:txBody>
          </p:sp>
          <p:sp>
            <p:nvSpPr>
              <p:cNvPr id="240212" name="Rectangle 596"/>
              <p:cNvSpPr>
                <a:spLocks noChangeArrowheads="1"/>
              </p:cNvSpPr>
              <p:nvPr/>
            </p:nvSpPr>
            <p:spPr bwMode="auto">
              <a:xfrm>
                <a:off x="7239521" y="2863842"/>
                <a:ext cx="215900" cy="431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13" name="Line 597"/>
              <p:cNvSpPr>
                <a:spLocks noChangeShapeType="1"/>
              </p:cNvSpPr>
              <p:nvPr/>
            </p:nvSpPr>
            <p:spPr bwMode="auto">
              <a:xfrm flipV="1">
                <a:off x="7166496" y="2647942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4" name="Line 598"/>
              <p:cNvSpPr>
                <a:spLocks noChangeShapeType="1"/>
              </p:cNvSpPr>
              <p:nvPr/>
            </p:nvSpPr>
            <p:spPr bwMode="auto">
              <a:xfrm>
                <a:off x="7166496" y="27908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5" name="Line 599"/>
              <p:cNvSpPr>
                <a:spLocks noChangeShapeType="1"/>
              </p:cNvSpPr>
              <p:nvPr/>
            </p:nvSpPr>
            <p:spPr bwMode="auto">
              <a:xfrm flipV="1">
                <a:off x="7166496" y="2790817"/>
                <a:ext cx="0" cy="433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6" name="Line 600"/>
              <p:cNvSpPr>
                <a:spLocks noChangeShapeType="1"/>
              </p:cNvSpPr>
              <p:nvPr/>
            </p:nvSpPr>
            <p:spPr bwMode="auto">
              <a:xfrm>
                <a:off x="7382396" y="2647942"/>
                <a:ext cx="215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7" name="Line 601"/>
              <p:cNvSpPr>
                <a:spLocks noChangeShapeType="1"/>
              </p:cNvSpPr>
              <p:nvPr/>
            </p:nvSpPr>
            <p:spPr bwMode="auto">
              <a:xfrm>
                <a:off x="7598296" y="2647942"/>
                <a:ext cx="73025" cy="71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8" name="Line 602"/>
              <p:cNvSpPr>
                <a:spLocks noChangeShapeType="1"/>
              </p:cNvSpPr>
              <p:nvPr/>
            </p:nvSpPr>
            <p:spPr bwMode="auto">
              <a:xfrm flipV="1">
                <a:off x="7455421" y="2719380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9" name="Line 603"/>
              <p:cNvSpPr>
                <a:spLocks noChangeShapeType="1"/>
              </p:cNvSpPr>
              <p:nvPr/>
            </p:nvSpPr>
            <p:spPr bwMode="auto">
              <a:xfrm flipV="1">
                <a:off x="7455421" y="3151180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0" name="Line 604"/>
              <p:cNvSpPr>
                <a:spLocks noChangeShapeType="1"/>
              </p:cNvSpPr>
              <p:nvPr/>
            </p:nvSpPr>
            <p:spPr bwMode="auto">
              <a:xfrm>
                <a:off x="7166496" y="32226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1" name="Line 605"/>
              <p:cNvSpPr>
                <a:spLocks noChangeShapeType="1"/>
              </p:cNvSpPr>
              <p:nvPr/>
            </p:nvSpPr>
            <p:spPr bwMode="auto">
              <a:xfrm flipV="1">
                <a:off x="7671321" y="2719380"/>
                <a:ext cx="0" cy="433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2" name="Arc 606"/>
              <p:cNvSpPr/>
              <p:nvPr/>
            </p:nvSpPr>
            <p:spPr bwMode="auto">
              <a:xfrm>
                <a:off x="7237934" y="2420930"/>
                <a:ext cx="433388" cy="207963"/>
              </a:xfrm>
              <a:custGeom>
                <a:avLst/>
                <a:gdLst>
                  <a:gd name="G0" fmla="+- 21574 0 0"/>
                  <a:gd name="G1" fmla="+- 21600 0 0"/>
                  <a:gd name="G2" fmla="+- 21600 0 0"/>
                  <a:gd name="T0" fmla="*/ 0 w 43174"/>
                  <a:gd name="T1" fmla="*/ 20531 h 35231"/>
                  <a:gd name="T2" fmla="*/ 38329 w 43174"/>
                  <a:gd name="T3" fmla="*/ 35231 h 35231"/>
                  <a:gd name="T4" fmla="*/ 21574 w 43174"/>
                  <a:gd name="T5" fmla="*/ 21600 h 35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4" h="35231" fill="none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503" y="0"/>
                      <a:pt x="43174" y="9670"/>
                      <a:pt x="43174" y="21600"/>
                    </a:cubicBezTo>
                    <a:cubicBezTo>
                      <a:pt x="43174" y="26565"/>
                      <a:pt x="41463" y="31379"/>
                      <a:pt x="38329" y="35231"/>
                    </a:cubicBezTo>
                  </a:path>
                  <a:path w="43174" h="35231" stroke="0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503" y="0"/>
                      <a:pt x="43174" y="9670"/>
                      <a:pt x="43174" y="21600"/>
                    </a:cubicBezTo>
                    <a:cubicBezTo>
                      <a:pt x="43174" y="26565"/>
                      <a:pt x="41463" y="31379"/>
                      <a:pt x="38329" y="35231"/>
                    </a:cubicBezTo>
                    <a:lnTo>
                      <a:pt x="21574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23" name="Line 607"/>
              <p:cNvSpPr>
                <a:spLocks noChangeShapeType="1"/>
              </p:cNvSpPr>
              <p:nvPr/>
            </p:nvSpPr>
            <p:spPr bwMode="auto">
              <a:xfrm flipH="1">
                <a:off x="5869509" y="3530592"/>
                <a:ext cx="533400" cy="3413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4" name="Line 608"/>
              <p:cNvSpPr>
                <a:spLocks noChangeShapeType="1"/>
              </p:cNvSpPr>
              <p:nvPr/>
            </p:nvSpPr>
            <p:spPr bwMode="auto">
              <a:xfrm>
                <a:off x="4788421" y="2646355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5" name="Line 609"/>
              <p:cNvSpPr>
                <a:spLocks noChangeShapeType="1"/>
              </p:cNvSpPr>
              <p:nvPr/>
            </p:nvSpPr>
            <p:spPr bwMode="auto">
              <a:xfrm>
                <a:off x="3635896" y="2646355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6" name="Text Box 610"/>
              <p:cNvSpPr txBox="1">
                <a:spLocks noChangeArrowheads="1"/>
              </p:cNvSpPr>
              <p:nvPr/>
            </p:nvSpPr>
            <p:spPr bwMode="auto">
              <a:xfrm>
                <a:off x="6517209" y="3511542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聚焦镜</a:t>
                </a:r>
              </a:p>
            </p:txBody>
          </p:sp>
          <p:sp>
            <p:nvSpPr>
              <p:cNvPr id="240227" name="Text Box 611"/>
              <p:cNvSpPr txBox="1">
                <a:spLocks noChangeArrowheads="1"/>
              </p:cNvSpPr>
              <p:nvPr/>
            </p:nvSpPr>
            <p:spPr bwMode="auto">
              <a:xfrm>
                <a:off x="6301309" y="2430455"/>
                <a:ext cx="5048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透镜</a:t>
                </a:r>
              </a:p>
            </p:txBody>
          </p:sp>
          <p:sp>
            <p:nvSpPr>
              <p:cNvPr id="4" name="椭圆 3"/>
              <p:cNvSpPr/>
              <p:nvPr/>
            </p:nvSpPr>
            <p:spPr bwMode="auto">
              <a:xfrm>
                <a:off x="7355346" y="2564904"/>
                <a:ext cx="168982" cy="10676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2"/>
              </p:cNvCxnSpPr>
              <p:nvPr/>
            </p:nvCxnSpPr>
            <p:spPr bwMode="auto">
              <a:xfrm>
                <a:off x="7355346" y="2618284"/>
                <a:ext cx="1" cy="13829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直接连接符 78"/>
              <p:cNvCxnSpPr>
                <a:stCxn id="4" idx="6"/>
              </p:cNvCxnSpPr>
              <p:nvPr/>
            </p:nvCxnSpPr>
            <p:spPr bwMode="auto">
              <a:xfrm>
                <a:off x="7524328" y="2618284"/>
                <a:ext cx="0" cy="1166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椭圆 80"/>
              <p:cNvSpPr/>
              <p:nvPr/>
            </p:nvSpPr>
            <p:spPr bwMode="auto">
              <a:xfrm>
                <a:off x="7355346" y="3356992"/>
                <a:ext cx="168982" cy="10676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2" name="直接连接符 81"/>
              <p:cNvCxnSpPr>
                <a:endCxn id="81" idx="2"/>
              </p:cNvCxnSpPr>
              <p:nvPr/>
            </p:nvCxnSpPr>
            <p:spPr bwMode="auto">
              <a:xfrm>
                <a:off x="7355346" y="3294992"/>
                <a:ext cx="0" cy="11538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直接连接符 82"/>
              <p:cNvCxnSpPr>
                <a:endCxn id="81" idx="6"/>
              </p:cNvCxnSpPr>
              <p:nvPr/>
            </p:nvCxnSpPr>
            <p:spPr bwMode="auto">
              <a:xfrm>
                <a:off x="7524328" y="3242849"/>
                <a:ext cx="0" cy="16752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5" name="Text Box 595"/>
              <p:cNvSpPr txBox="1">
                <a:spLocks noChangeArrowheads="1"/>
              </p:cNvSpPr>
              <p:nvPr/>
            </p:nvSpPr>
            <p:spPr bwMode="auto">
              <a:xfrm>
                <a:off x="7308304" y="3478534"/>
                <a:ext cx="863734" cy="2384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 smtClean="0">
                    <a:latin typeface="宋体" panose="02010600030101010101" pitchFamily="2" charset="-122"/>
                  </a:rPr>
                  <a:t>扫描电机</a:t>
                </a:r>
                <a:endParaRPr lang="zh-CN" altLang="en-US" sz="1600" b="1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267471" y="3079742"/>
              <a:ext cx="5905500" cy="2221466"/>
              <a:chOff x="2267471" y="3079742"/>
              <a:chExt cx="5905500" cy="2221466"/>
            </a:xfrm>
          </p:grpSpPr>
          <p:sp>
            <p:nvSpPr>
              <p:cNvPr id="240172" name="Oval 556"/>
              <p:cNvSpPr>
                <a:spLocks noChangeArrowheads="1"/>
              </p:cNvSpPr>
              <p:nvPr/>
            </p:nvSpPr>
            <p:spPr bwMode="auto">
              <a:xfrm>
                <a:off x="4429646" y="3582980"/>
                <a:ext cx="1511300" cy="1223963"/>
              </a:xfrm>
              <a:prstGeom prst="ellipse">
                <a:avLst/>
              </a:prstGeom>
              <a:solidFill>
                <a:srgbClr val="CCFFFF">
                  <a:alpha val="60001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3" name="Text Box 557"/>
              <p:cNvSpPr txBox="1">
                <a:spLocks noChangeArrowheads="1"/>
              </p:cNvSpPr>
              <p:nvPr/>
            </p:nvSpPr>
            <p:spPr bwMode="auto">
              <a:xfrm>
                <a:off x="4790009" y="4087805"/>
                <a:ext cx="863600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感光硒鼓</a:t>
                </a:r>
              </a:p>
            </p:txBody>
          </p:sp>
          <p:sp>
            <p:nvSpPr>
              <p:cNvPr id="240174" name="Rectangle 558"/>
              <p:cNvSpPr>
                <a:spLocks noChangeArrowheads="1"/>
              </p:cNvSpPr>
              <p:nvPr/>
            </p:nvSpPr>
            <p:spPr bwMode="auto">
              <a:xfrm rot="21300000">
                <a:off x="6012384" y="4014780"/>
                <a:ext cx="288925" cy="215900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5" name="Text Box 559"/>
              <p:cNvSpPr txBox="1">
                <a:spLocks noChangeArrowheads="1"/>
              </p:cNvSpPr>
              <p:nvPr/>
            </p:nvSpPr>
            <p:spPr bwMode="auto">
              <a:xfrm>
                <a:off x="6372746" y="3941755"/>
                <a:ext cx="1585913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显影器</a:t>
                </a:r>
                <a:r>
                  <a:rPr lang="en-US" altLang="zh-CN" sz="1600" b="1">
                    <a:latin typeface="宋体" panose="02010600030101010101" pitchFamily="2" charset="-122"/>
                  </a:rPr>
                  <a:t>(</a:t>
                </a:r>
                <a:r>
                  <a:rPr lang="zh-CN" altLang="en-US" sz="1600" b="1">
                    <a:latin typeface="宋体" panose="02010600030101010101" pitchFamily="2" charset="-122"/>
                  </a:rPr>
                  <a:t>含炭粉盒</a:t>
                </a:r>
                <a:r>
                  <a:rPr lang="en-US" altLang="zh-CN" sz="1600" b="1">
                    <a:latin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240176" name="Rectangle 560"/>
              <p:cNvSpPr>
                <a:spLocks noChangeArrowheads="1"/>
              </p:cNvSpPr>
              <p:nvPr/>
            </p:nvSpPr>
            <p:spPr bwMode="auto">
              <a:xfrm rot="1200000">
                <a:off x="5364684" y="3367080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7" name="Text Box 561"/>
              <p:cNvSpPr txBox="1">
                <a:spLocks noChangeArrowheads="1"/>
              </p:cNvSpPr>
              <p:nvPr/>
            </p:nvSpPr>
            <p:spPr bwMode="auto">
              <a:xfrm>
                <a:off x="5077346" y="3079742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充电电晕</a:t>
                </a:r>
              </a:p>
            </p:txBody>
          </p:sp>
          <p:sp>
            <p:nvSpPr>
              <p:cNvPr id="240178" name="Rectangle 562"/>
              <p:cNvSpPr>
                <a:spLocks noChangeArrowheads="1"/>
              </p:cNvSpPr>
              <p:nvPr/>
            </p:nvSpPr>
            <p:spPr bwMode="auto">
              <a:xfrm rot="19200000">
                <a:off x="4356621" y="3467092"/>
                <a:ext cx="288925" cy="21590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9" name="Text Box 563"/>
              <p:cNvSpPr txBox="1">
                <a:spLocks noChangeArrowheads="1"/>
              </p:cNvSpPr>
              <p:nvPr/>
            </p:nvSpPr>
            <p:spPr bwMode="auto">
              <a:xfrm>
                <a:off x="3708921" y="3295642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清扫刷</a:t>
                </a:r>
              </a:p>
            </p:txBody>
          </p:sp>
          <p:sp>
            <p:nvSpPr>
              <p:cNvPr id="240180" name="Rectangle 564"/>
              <p:cNvSpPr>
                <a:spLocks noChangeArrowheads="1"/>
              </p:cNvSpPr>
              <p:nvPr/>
            </p:nvSpPr>
            <p:spPr bwMode="auto">
              <a:xfrm>
                <a:off x="4067696" y="4087805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1" name="Text Box 565"/>
              <p:cNvSpPr txBox="1">
                <a:spLocks noChangeArrowheads="1"/>
              </p:cNvSpPr>
              <p:nvPr/>
            </p:nvSpPr>
            <p:spPr bwMode="auto">
              <a:xfrm>
                <a:off x="3132659" y="4014780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消电电晕</a:t>
                </a:r>
              </a:p>
            </p:txBody>
          </p:sp>
          <p:sp>
            <p:nvSpPr>
              <p:cNvPr id="240182" name="Line 566"/>
              <p:cNvSpPr>
                <a:spLocks noChangeShapeType="1"/>
              </p:cNvSpPr>
              <p:nvPr/>
            </p:nvSpPr>
            <p:spPr bwMode="auto">
              <a:xfrm>
                <a:off x="4501084" y="3725855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3" name="Line 567"/>
              <p:cNvSpPr>
                <a:spLocks noChangeShapeType="1"/>
              </p:cNvSpPr>
              <p:nvPr/>
            </p:nvSpPr>
            <p:spPr bwMode="auto">
              <a:xfrm>
                <a:off x="4574109" y="36544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4" name="Line 568"/>
              <p:cNvSpPr>
                <a:spLocks noChangeShapeType="1"/>
              </p:cNvSpPr>
              <p:nvPr/>
            </p:nvSpPr>
            <p:spPr bwMode="auto">
              <a:xfrm>
                <a:off x="4645546" y="3582980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5" name="Arc 569"/>
              <p:cNvSpPr/>
              <p:nvPr/>
            </p:nvSpPr>
            <p:spPr bwMode="auto">
              <a:xfrm>
                <a:off x="5364684" y="3798880"/>
                <a:ext cx="288925" cy="2159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6" name="Line 570"/>
              <p:cNvSpPr>
                <a:spLocks noChangeShapeType="1"/>
              </p:cNvSpPr>
              <p:nvPr/>
            </p:nvSpPr>
            <p:spPr bwMode="auto">
              <a:xfrm>
                <a:off x="5723459" y="4664067"/>
                <a:ext cx="180181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7" name="Line 571"/>
              <p:cNvSpPr>
                <a:spLocks noChangeShapeType="1"/>
              </p:cNvSpPr>
              <p:nvPr/>
            </p:nvSpPr>
            <p:spPr bwMode="auto">
              <a:xfrm>
                <a:off x="2988196" y="4664067"/>
                <a:ext cx="165735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8" name="Arc 572"/>
              <p:cNvSpPr/>
              <p:nvPr/>
            </p:nvSpPr>
            <p:spPr bwMode="auto">
              <a:xfrm flipV="1">
                <a:off x="4643959" y="4508492"/>
                <a:ext cx="1081088" cy="342900"/>
              </a:xfrm>
              <a:custGeom>
                <a:avLst/>
                <a:gdLst>
                  <a:gd name="G0" fmla="+- 18806 0 0"/>
                  <a:gd name="G1" fmla="+- 21600 0 0"/>
                  <a:gd name="G2" fmla="+- 21600 0 0"/>
                  <a:gd name="T0" fmla="*/ 0 w 38060"/>
                  <a:gd name="T1" fmla="*/ 10975 h 21600"/>
                  <a:gd name="T2" fmla="*/ 38060 w 38060"/>
                  <a:gd name="T3" fmla="*/ 11810 h 21600"/>
                  <a:gd name="T4" fmla="*/ 18806 w 3806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060" h="21600" fill="none" extrusionOk="0">
                    <a:moveTo>
                      <a:pt x="-1" y="10974"/>
                    </a:moveTo>
                    <a:cubicBezTo>
                      <a:pt x="3831" y="4193"/>
                      <a:pt x="11017" y="-1"/>
                      <a:pt x="18806" y="0"/>
                    </a:cubicBezTo>
                    <a:cubicBezTo>
                      <a:pt x="26934" y="0"/>
                      <a:pt x="34375" y="4563"/>
                      <a:pt x="38059" y="11810"/>
                    </a:cubicBezTo>
                  </a:path>
                  <a:path w="38060" h="21600" stroke="0" extrusionOk="0">
                    <a:moveTo>
                      <a:pt x="-1" y="10974"/>
                    </a:moveTo>
                    <a:cubicBezTo>
                      <a:pt x="3831" y="4193"/>
                      <a:pt x="11017" y="-1"/>
                      <a:pt x="18806" y="0"/>
                    </a:cubicBezTo>
                    <a:cubicBezTo>
                      <a:pt x="26934" y="0"/>
                      <a:pt x="34375" y="4563"/>
                      <a:pt x="38059" y="11810"/>
                    </a:cubicBezTo>
                    <a:lnTo>
                      <a:pt x="18806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9" name="Oval 573"/>
              <p:cNvSpPr>
                <a:spLocks noChangeArrowheads="1"/>
              </p:cNvSpPr>
              <p:nvPr/>
            </p:nvSpPr>
            <p:spPr bwMode="auto">
              <a:xfrm>
                <a:off x="5867921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0" name="Oval 574"/>
              <p:cNvSpPr>
                <a:spLocks noChangeArrowheads="1"/>
              </p:cNvSpPr>
              <p:nvPr/>
            </p:nvSpPr>
            <p:spPr bwMode="auto">
              <a:xfrm>
                <a:off x="6660084" y="4664067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1" name="Oval 575"/>
              <p:cNvSpPr>
                <a:spLocks noChangeArrowheads="1"/>
              </p:cNvSpPr>
              <p:nvPr/>
            </p:nvSpPr>
            <p:spPr bwMode="auto">
              <a:xfrm>
                <a:off x="6660084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2" name="Oval 576"/>
              <p:cNvSpPr>
                <a:spLocks noChangeArrowheads="1"/>
              </p:cNvSpPr>
              <p:nvPr/>
            </p:nvSpPr>
            <p:spPr bwMode="auto">
              <a:xfrm>
                <a:off x="7236346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3" name="Oval 577"/>
              <p:cNvSpPr>
                <a:spLocks noChangeArrowheads="1"/>
              </p:cNvSpPr>
              <p:nvPr/>
            </p:nvSpPr>
            <p:spPr bwMode="auto">
              <a:xfrm>
                <a:off x="4283596" y="4664067"/>
                <a:ext cx="144463" cy="144463"/>
              </a:xfrm>
              <a:prstGeom prst="ellipse">
                <a:avLst/>
              </a:prstGeom>
              <a:solidFill>
                <a:srgbClr val="800000">
                  <a:alpha val="80000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4" name="Oval 578"/>
              <p:cNvSpPr>
                <a:spLocks noChangeArrowheads="1"/>
              </p:cNvSpPr>
              <p:nvPr/>
            </p:nvSpPr>
            <p:spPr bwMode="auto">
              <a:xfrm>
                <a:off x="4283596" y="4519605"/>
                <a:ext cx="144463" cy="144463"/>
              </a:xfrm>
              <a:prstGeom prst="ellipse">
                <a:avLst/>
              </a:prstGeom>
              <a:solidFill>
                <a:srgbClr val="800000">
                  <a:alpha val="80000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5" name="AutoShape 579" descr="浅色横线"/>
              <p:cNvSpPr>
                <a:spLocks noChangeArrowheads="1"/>
              </p:cNvSpPr>
              <p:nvPr/>
            </p:nvSpPr>
            <p:spPr bwMode="auto">
              <a:xfrm>
                <a:off x="2267471" y="4664067"/>
                <a:ext cx="863600" cy="287338"/>
              </a:xfrm>
              <a:custGeom>
                <a:avLst/>
                <a:gdLst>
                  <a:gd name="G0" fmla="+- 3426 0 0"/>
                  <a:gd name="G1" fmla="+- 21600 0 3426"/>
                  <a:gd name="G2" fmla="*/ 3426 1 2"/>
                  <a:gd name="G3" fmla="+- 21600 0 G2"/>
                  <a:gd name="G4" fmla="+/ 3426 21600 2"/>
                  <a:gd name="G5" fmla="+/ G1 0 2"/>
                  <a:gd name="G6" fmla="*/ 21600 21600 3426"/>
                  <a:gd name="G7" fmla="*/ G6 1 2"/>
                  <a:gd name="G8" fmla="+- 21600 0 G7"/>
                  <a:gd name="G9" fmla="*/ 21600 1 2"/>
                  <a:gd name="G10" fmla="+- 3426 0 G9"/>
                  <a:gd name="G11" fmla="?: G10 G8 0"/>
                  <a:gd name="G12" fmla="?: G10 G7 21600"/>
                  <a:gd name="T0" fmla="*/ 19887 w 21600"/>
                  <a:gd name="T1" fmla="*/ 10800 h 21600"/>
                  <a:gd name="T2" fmla="*/ 10800 w 21600"/>
                  <a:gd name="T3" fmla="*/ 21600 h 21600"/>
                  <a:gd name="T4" fmla="*/ 1713 w 21600"/>
                  <a:gd name="T5" fmla="*/ 10800 h 21600"/>
                  <a:gd name="T6" fmla="*/ 10800 w 21600"/>
                  <a:gd name="T7" fmla="*/ 0 h 21600"/>
                  <a:gd name="T8" fmla="*/ 3513 w 21600"/>
                  <a:gd name="T9" fmla="*/ 3513 h 21600"/>
                  <a:gd name="T10" fmla="*/ 18087 w 21600"/>
                  <a:gd name="T11" fmla="*/ 1808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426" y="21600"/>
                    </a:lnTo>
                    <a:lnTo>
                      <a:pt x="1817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Horz">
                <a:fgClr>
                  <a:srgbClr val="FFCC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sz="1600" b="1" dirty="0"/>
                  <a:t>收</a:t>
                </a:r>
                <a:r>
                  <a:rPr lang="zh-CN" altLang="en-US" sz="1600" b="1" dirty="0" smtClean="0"/>
                  <a:t>纸盒</a:t>
                </a:r>
                <a:endParaRPr lang="zh-CN" altLang="en-US" sz="1600" b="1" dirty="0"/>
              </a:p>
            </p:txBody>
          </p:sp>
          <p:sp>
            <p:nvSpPr>
              <p:cNvPr id="240197" name="AutoShape 581" descr="浅色横线"/>
              <p:cNvSpPr>
                <a:spLocks noChangeArrowheads="1"/>
              </p:cNvSpPr>
              <p:nvPr/>
            </p:nvSpPr>
            <p:spPr bwMode="auto">
              <a:xfrm>
                <a:off x="7309371" y="4664067"/>
                <a:ext cx="863600" cy="287338"/>
              </a:xfrm>
              <a:custGeom>
                <a:avLst/>
                <a:gdLst>
                  <a:gd name="G0" fmla="+- 3426 0 0"/>
                  <a:gd name="G1" fmla="+- 21600 0 3426"/>
                  <a:gd name="G2" fmla="*/ 3426 1 2"/>
                  <a:gd name="G3" fmla="+- 21600 0 G2"/>
                  <a:gd name="G4" fmla="+/ 3426 21600 2"/>
                  <a:gd name="G5" fmla="+/ G1 0 2"/>
                  <a:gd name="G6" fmla="*/ 21600 21600 3426"/>
                  <a:gd name="G7" fmla="*/ G6 1 2"/>
                  <a:gd name="G8" fmla="+- 21600 0 G7"/>
                  <a:gd name="G9" fmla="*/ 21600 1 2"/>
                  <a:gd name="G10" fmla="+- 3426 0 G9"/>
                  <a:gd name="G11" fmla="?: G10 G8 0"/>
                  <a:gd name="G12" fmla="?: G10 G7 21600"/>
                  <a:gd name="T0" fmla="*/ 19887 w 21600"/>
                  <a:gd name="T1" fmla="*/ 10800 h 21600"/>
                  <a:gd name="T2" fmla="*/ 10800 w 21600"/>
                  <a:gd name="T3" fmla="*/ 21600 h 21600"/>
                  <a:gd name="T4" fmla="*/ 1713 w 21600"/>
                  <a:gd name="T5" fmla="*/ 10800 h 21600"/>
                  <a:gd name="T6" fmla="*/ 10800 w 21600"/>
                  <a:gd name="T7" fmla="*/ 0 h 21600"/>
                  <a:gd name="T8" fmla="*/ 3513 w 21600"/>
                  <a:gd name="T9" fmla="*/ 3513 h 21600"/>
                  <a:gd name="T10" fmla="*/ 18087 w 21600"/>
                  <a:gd name="T11" fmla="*/ 1808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426" y="21600"/>
                    </a:lnTo>
                    <a:lnTo>
                      <a:pt x="1817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Horz">
                <a:fgClr>
                  <a:srgbClr val="FFCC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sz="1600" b="1" dirty="0" smtClean="0"/>
                  <a:t>供纸盒</a:t>
                </a:r>
                <a:endParaRPr lang="zh-CN" altLang="en-US" sz="1600" b="1" dirty="0"/>
              </a:p>
            </p:txBody>
          </p:sp>
          <p:sp>
            <p:nvSpPr>
              <p:cNvPr id="240199" name="Text Box 583"/>
              <p:cNvSpPr txBox="1">
                <a:spLocks noChangeArrowheads="1"/>
              </p:cNvSpPr>
              <p:nvPr/>
            </p:nvSpPr>
            <p:spPr bwMode="auto">
              <a:xfrm>
                <a:off x="7236346" y="4230680"/>
                <a:ext cx="720725" cy="2889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搓纸辊</a:t>
                </a:r>
              </a:p>
            </p:txBody>
          </p:sp>
          <p:sp>
            <p:nvSpPr>
              <p:cNvPr id="240200" name="Text Box 584"/>
              <p:cNvSpPr txBox="1">
                <a:spLocks noChangeArrowheads="1"/>
              </p:cNvSpPr>
              <p:nvPr/>
            </p:nvSpPr>
            <p:spPr bwMode="auto">
              <a:xfrm>
                <a:off x="6444184" y="4879967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导纸辊</a:t>
                </a:r>
              </a:p>
            </p:txBody>
          </p:sp>
          <p:sp>
            <p:nvSpPr>
              <p:cNvPr id="240201" name="Text Box 585"/>
              <p:cNvSpPr txBox="1">
                <a:spLocks noChangeArrowheads="1"/>
              </p:cNvSpPr>
              <p:nvPr/>
            </p:nvSpPr>
            <p:spPr bwMode="auto">
              <a:xfrm>
                <a:off x="5796484" y="4664067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定位辊</a:t>
                </a:r>
              </a:p>
            </p:txBody>
          </p:sp>
          <p:sp>
            <p:nvSpPr>
              <p:cNvPr id="240202" name="Text Box 586"/>
              <p:cNvSpPr txBox="1">
                <a:spLocks noChangeArrowheads="1"/>
              </p:cNvSpPr>
              <p:nvPr/>
            </p:nvSpPr>
            <p:spPr bwMode="auto">
              <a:xfrm>
                <a:off x="3348559" y="4437055"/>
                <a:ext cx="863600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定影热辊</a:t>
                </a:r>
              </a:p>
            </p:txBody>
          </p:sp>
          <p:sp>
            <p:nvSpPr>
              <p:cNvPr id="96" name="Rectangle 560"/>
              <p:cNvSpPr>
                <a:spLocks noChangeArrowheads="1"/>
              </p:cNvSpPr>
              <p:nvPr/>
            </p:nvSpPr>
            <p:spPr bwMode="auto">
              <a:xfrm rot="1200000">
                <a:off x="4672217" y="4840051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562"/>
              <p:cNvSpPr>
                <a:spLocks noChangeArrowheads="1"/>
              </p:cNvSpPr>
              <p:nvPr/>
            </p:nvSpPr>
            <p:spPr bwMode="auto">
              <a:xfrm rot="20380350">
                <a:off x="5399680" y="4825822"/>
                <a:ext cx="288925" cy="2159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Text Box 561"/>
              <p:cNvSpPr txBox="1">
                <a:spLocks noChangeArrowheads="1"/>
              </p:cNvSpPr>
              <p:nvPr/>
            </p:nvSpPr>
            <p:spPr bwMode="auto">
              <a:xfrm>
                <a:off x="5371176" y="5085308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转印</a:t>
                </a:r>
                <a:r>
                  <a:rPr lang="zh-CN" altLang="en-US" sz="1600" b="1" dirty="0" smtClean="0">
                    <a:latin typeface="宋体" panose="02010600030101010101" pitchFamily="2" charset="-122"/>
                  </a:rPr>
                  <a:t>电晕</a:t>
                </a:r>
                <a:endParaRPr lang="zh-CN" altLang="en-US" sz="16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9" name="Text Box 561"/>
              <p:cNvSpPr txBox="1">
                <a:spLocks noChangeArrowheads="1"/>
              </p:cNvSpPr>
              <p:nvPr/>
            </p:nvSpPr>
            <p:spPr bwMode="auto">
              <a:xfrm>
                <a:off x="3995936" y="5085184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 smtClean="0">
                    <a:latin typeface="宋体" panose="02010600030101010101" pitchFamily="2" charset="-122"/>
                  </a:rPr>
                  <a:t>分离电晕</a:t>
                </a:r>
                <a:endParaRPr lang="zh-CN" altLang="en-US" sz="16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00" name="Text Box 241"/>
          <p:cNvSpPr txBox="1">
            <a:spLocks noChangeArrowheads="1"/>
          </p:cNvSpPr>
          <p:nvPr/>
        </p:nvSpPr>
        <p:spPr bwMode="auto">
          <a:xfrm>
            <a:off x="179512" y="5452775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*打印机接口：</a:t>
            </a:r>
            <a:r>
              <a:rPr lang="en-US" altLang="zh-CN" dirty="0" smtClean="0">
                <a:latin typeface="+mn-lt"/>
              </a:rPr>
              <a:t>Centronics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altLang="zh-CN" b="1" dirty="0" smtClean="0">
                <a:latin typeface="+mn-ea"/>
                <a:ea typeface="+mn-ea"/>
              </a:rPr>
              <a:t>USB</a:t>
            </a:r>
            <a:r>
              <a:rPr lang="en-US" altLang="zh-CN" b="1" dirty="0" smtClean="0"/>
              <a:t> 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939" grpId="0"/>
      <p:bldP spid="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0C07-C469-4C59-9496-1B3443C501F3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339039" name="Text Box 9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三、存储设备</a:t>
            </a:r>
          </a:p>
        </p:txBody>
      </p:sp>
      <p:sp>
        <p:nvSpPr>
          <p:cNvPr id="339040" name="Text Box 96"/>
          <p:cNvSpPr txBox="1">
            <a:spLocks noChangeArrowheads="1"/>
          </p:cNvSpPr>
          <p:nvPr/>
        </p:nvSpPr>
        <p:spPr bwMode="auto">
          <a:xfrm>
            <a:off x="179388" y="922257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辅存种类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磁表面、</a:t>
            </a:r>
            <a:r>
              <a:rPr lang="zh-CN" altLang="en-US" b="1" dirty="0">
                <a:latin typeface="宋体" panose="02010600030101010101" pitchFamily="2" charset="-122"/>
              </a:rPr>
              <a:t>光</a:t>
            </a:r>
            <a:r>
              <a:rPr lang="zh-CN" altLang="en-US" b="1" dirty="0" smtClean="0">
                <a:latin typeface="宋体" panose="02010600030101010101" pitchFamily="2" charset="-122"/>
              </a:rPr>
              <a:t>介质</a:t>
            </a:r>
            <a:r>
              <a:rPr lang="en-US" altLang="zh-CN" b="1" dirty="0" smtClean="0">
                <a:latin typeface="宋体" panose="02010600030101010101" pitchFamily="2" charset="-122"/>
              </a:rPr>
              <a:t>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具有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非易失性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39041" name="Text Box 97"/>
          <p:cNvSpPr txBox="1">
            <a:spLocks noChangeArrowheads="1"/>
          </p:cNvSpPr>
          <p:nvPr/>
        </p:nvSpPr>
        <p:spPr bwMode="auto">
          <a:xfrm>
            <a:off x="179388" y="136283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辅存结构：</a:t>
            </a:r>
            <a:r>
              <a:rPr lang="zh-CN" altLang="en-US" b="1" dirty="0">
                <a:latin typeface="宋体" panose="02010600030101010101" pitchFamily="2" charset="-122"/>
              </a:rPr>
              <a:t>常为盘状、带状   </a:t>
            </a:r>
            <a:r>
              <a:rPr lang="zh-CN" altLang="en-US" b="1" dirty="0" smtClean="0">
                <a:latin typeface="宋体" panose="02010600030101010101" pitchFamily="2" charset="-122"/>
              </a:rPr>
              <a:t>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←读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写时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磁头不动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可靠性高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)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grpSp>
        <p:nvGrpSpPr>
          <p:cNvPr id="339116" name="Group 172"/>
          <p:cNvGrpSpPr/>
          <p:nvPr/>
        </p:nvGrpSpPr>
        <p:grpSpPr bwMode="auto">
          <a:xfrm>
            <a:off x="1476375" y="1916435"/>
            <a:ext cx="6623050" cy="1152525"/>
            <a:chOff x="1156" y="1298"/>
            <a:chExt cx="4172" cy="726"/>
          </a:xfrm>
        </p:grpSpPr>
        <p:sp>
          <p:nvSpPr>
            <p:cNvPr id="339045" name="Text Box 101"/>
            <p:cNvSpPr txBox="1">
              <a:spLocks noChangeArrowheads="1"/>
            </p:cNvSpPr>
            <p:nvPr/>
          </p:nvSpPr>
          <p:spPr bwMode="auto">
            <a:xfrm>
              <a:off x="1973" y="1389"/>
              <a:ext cx="36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</a:t>
              </a:r>
            </a:p>
          </p:txBody>
        </p:sp>
        <p:sp>
          <p:nvSpPr>
            <p:cNvPr id="339049" name="Oval 105"/>
            <p:cNvSpPr>
              <a:spLocks noChangeArrowheads="1"/>
            </p:cNvSpPr>
            <p:nvPr/>
          </p:nvSpPr>
          <p:spPr bwMode="auto">
            <a:xfrm>
              <a:off x="1156" y="1298"/>
              <a:ext cx="726" cy="726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6" name="Oval 142"/>
            <p:cNvSpPr>
              <a:spLocks noChangeArrowheads="1"/>
            </p:cNvSpPr>
            <p:nvPr/>
          </p:nvSpPr>
          <p:spPr bwMode="auto">
            <a:xfrm>
              <a:off x="1202" y="1344"/>
              <a:ext cx="635" cy="635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8" name="Oval 144"/>
            <p:cNvSpPr>
              <a:spLocks noChangeArrowheads="1"/>
            </p:cNvSpPr>
            <p:nvPr/>
          </p:nvSpPr>
          <p:spPr bwMode="auto">
            <a:xfrm>
              <a:off x="1338" y="1483"/>
              <a:ext cx="363" cy="363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9" name="Oval 145"/>
            <p:cNvSpPr>
              <a:spLocks noChangeArrowheads="1"/>
            </p:cNvSpPr>
            <p:nvPr/>
          </p:nvSpPr>
          <p:spPr bwMode="auto">
            <a:xfrm>
              <a:off x="1395" y="1550"/>
              <a:ext cx="243" cy="239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0" name="Oval 146"/>
            <p:cNvSpPr>
              <a:spLocks noChangeArrowheads="1"/>
            </p:cNvSpPr>
            <p:nvPr/>
          </p:nvSpPr>
          <p:spPr bwMode="auto">
            <a:xfrm>
              <a:off x="1449" y="1598"/>
              <a:ext cx="136" cy="1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1" name="Line 147"/>
            <p:cNvSpPr>
              <a:spLocks noChangeShapeType="1"/>
            </p:cNvSpPr>
            <p:nvPr/>
          </p:nvSpPr>
          <p:spPr bwMode="auto">
            <a:xfrm flipH="1">
              <a:off x="1565" y="1483"/>
              <a:ext cx="408" cy="8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2" name="Line 148"/>
            <p:cNvSpPr>
              <a:spLocks noChangeShapeType="1"/>
            </p:cNvSpPr>
            <p:nvPr/>
          </p:nvSpPr>
          <p:spPr bwMode="auto">
            <a:xfrm flipH="1">
              <a:off x="1701" y="1479"/>
              <a:ext cx="272" cy="13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4" name="AutoShape 150"/>
            <p:cNvSpPr>
              <a:spLocks noChangeArrowheads="1"/>
            </p:cNvSpPr>
            <p:nvPr/>
          </p:nvSpPr>
          <p:spPr bwMode="auto">
            <a:xfrm rot="5400000">
              <a:off x="2890" y="1219"/>
              <a:ext cx="431" cy="1088"/>
            </a:xfrm>
            <a:prstGeom prst="wave">
              <a:avLst>
                <a:gd name="adj1" fmla="val 4778"/>
                <a:gd name="adj2" fmla="val 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95" name="Line 151"/>
            <p:cNvSpPr>
              <a:spLocks noChangeShapeType="1"/>
            </p:cNvSpPr>
            <p:nvPr/>
          </p:nvSpPr>
          <p:spPr bwMode="auto">
            <a:xfrm>
              <a:off x="2743" y="1615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6" name="Line 152"/>
            <p:cNvSpPr>
              <a:spLocks noChangeShapeType="1"/>
            </p:cNvSpPr>
            <p:nvPr/>
          </p:nvSpPr>
          <p:spPr bwMode="auto">
            <a:xfrm>
              <a:off x="2743" y="1888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7" name="Line 153"/>
            <p:cNvSpPr>
              <a:spLocks noChangeShapeType="1"/>
            </p:cNvSpPr>
            <p:nvPr/>
          </p:nvSpPr>
          <p:spPr bwMode="auto">
            <a:xfrm>
              <a:off x="2743" y="1797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8" name="Line 154"/>
            <p:cNvSpPr>
              <a:spLocks noChangeShapeType="1"/>
            </p:cNvSpPr>
            <p:nvPr/>
          </p:nvSpPr>
          <p:spPr bwMode="auto">
            <a:xfrm>
              <a:off x="2743" y="1706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9" name="Line 155"/>
            <p:cNvSpPr>
              <a:spLocks noChangeShapeType="1"/>
            </p:cNvSpPr>
            <p:nvPr/>
          </p:nvSpPr>
          <p:spPr bwMode="auto">
            <a:xfrm flipH="1">
              <a:off x="3016" y="1479"/>
              <a:ext cx="271" cy="13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00" name="Line 156"/>
            <p:cNvSpPr>
              <a:spLocks noChangeShapeType="1"/>
            </p:cNvSpPr>
            <p:nvPr/>
          </p:nvSpPr>
          <p:spPr bwMode="auto">
            <a:xfrm flipH="1">
              <a:off x="3107" y="1479"/>
              <a:ext cx="18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01" name="Text Box 157"/>
            <p:cNvSpPr txBox="1">
              <a:spLocks noChangeArrowheads="1"/>
            </p:cNvSpPr>
            <p:nvPr/>
          </p:nvSpPr>
          <p:spPr bwMode="auto">
            <a:xfrm>
              <a:off x="3286" y="1344"/>
              <a:ext cx="36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</a:t>
              </a:r>
            </a:p>
          </p:txBody>
        </p:sp>
        <p:sp>
          <p:nvSpPr>
            <p:cNvPr id="339106" name="AutoShape 162"/>
            <p:cNvSpPr>
              <a:spLocks noChangeArrowheads="1"/>
            </p:cNvSpPr>
            <p:nvPr/>
          </p:nvSpPr>
          <p:spPr bwMode="auto">
            <a:xfrm rot="5400000">
              <a:off x="4603" y="1117"/>
              <a:ext cx="181" cy="1269"/>
            </a:xfrm>
            <a:prstGeom prst="wave">
              <a:avLst>
                <a:gd name="adj1" fmla="val 1968"/>
                <a:gd name="adj2" fmla="val 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7" name="Rectangle 163"/>
            <p:cNvSpPr>
              <a:spLocks noChangeArrowheads="1"/>
            </p:cNvSpPr>
            <p:nvPr/>
          </p:nvSpPr>
          <p:spPr bwMode="auto">
            <a:xfrm>
              <a:off x="4149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8" name="Rectangle 164"/>
            <p:cNvSpPr>
              <a:spLocks noChangeArrowheads="1"/>
            </p:cNvSpPr>
            <p:nvPr/>
          </p:nvSpPr>
          <p:spPr bwMode="auto">
            <a:xfrm>
              <a:off x="4376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9" name="Rectangle 165"/>
            <p:cNvSpPr>
              <a:spLocks noChangeArrowheads="1"/>
            </p:cNvSpPr>
            <p:nvPr/>
          </p:nvSpPr>
          <p:spPr bwMode="auto">
            <a:xfrm>
              <a:off x="4603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0" name="Rectangle 166"/>
            <p:cNvSpPr>
              <a:spLocks noChangeArrowheads="1"/>
            </p:cNvSpPr>
            <p:nvPr/>
          </p:nvSpPr>
          <p:spPr bwMode="auto">
            <a:xfrm>
              <a:off x="4829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1" name="Rectangle 167"/>
            <p:cNvSpPr>
              <a:spLocks noChangeArrowheads="1"/>
            </p:cNvSpPr>
            <p:nvPr/>
          </p:nvSpPr>
          <p:spPr bwMode="auto">
            <a:xfrm>
              <a:off x="5056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3" name="Text Box 169"/>
            <p:cNvSpPr txBox="1">
              <a:spLocks noChangeArrowheads="1"/>
            </p:cNvSpPr>
            <p:nvPr/>
          </p:nvSpPr>
          <p:spPr bwMode="auto">
            <a:xfrm>
              <a:off x="4377" y="1343"/>
              <a:ext cx="908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位信息磁化元</a:t>
              </a:r>
            </a:p>
          </p:txBody>
        </p:sp>
        <p:sp>
          <p:nvSpPr>
            <p:cNvPr id="339114" name="Line 170"/>
            <p:cNvSpPr>
              <a:spLocks noChangeShapeType="1"/>
            </p:cNvSpPr>
            <p:nvPr/>
          </p:nvSpPr>
          <p:spPr bwMode="auto">
            <a:xfrm flipH="1">
              <a:off x="4921" y="1550"/>
              <a:ext cx="91" cy="15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15" name="Line 171"/>
            <p:cNvSpPr>
              <a:spLocks noChangeShapeType="1"/>
            </p:cNvSpPr>
            <p:nvPr/>
          </p:nvSpPr>
          <p:spPr bwMode="auto">
            <a:xfrm flipH="1">
              <a:off x="4422" y="1525"/>
              <a:ext cx="59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339128" name="Text Box 184"/>
          <p:cNvSpPr txBox="1">
            <a:spLocks noChangeArrowheads="1"/>
          </p:cNvSpPr>
          <p:nvPr/>
        </p:nvSpPr>
        <p:spPr bwMode="auto">
          <a:xfrm>
            <a:off x="179388" y="306896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磁盘组织示例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90" name="Text Box 184"/>
          <p:cNvSpPr txBox="1">
            <a:spLocks noChangeArrowheads="1"/>
          </p:cNvSpPr>
          <p:nvPr/>
        </p:nvSpPr>
        <p:spPr bwMode="auto">
          <a:xfrm>
            <a:off x="179512" y="5301208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磁盘工作过程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磁盘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一直</a:t>
            </a:r>
            <a:r>
              <a:rPr lang="zh-CN" altLang="en-US" b="1" dirty="0" smtClean="0">
                <a:latin typeface="宋体" panose="02010600030101010101" pitchFamily="2" charset="-122"/>
              </a:rPr>
              <a:t>匀速转动，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←减少启动延迟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寻址</a:t>
            </a:r>
            <a:r>
              <a:rPr lang="zh-CN" altLang="en-US" b="1" dirty="0"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先</a:t>
            </a:r>
            <a:r>
              <a:rPr lang="zh-CN" altLang="en-US" b="1" dirty="0">
                <a:latin typeface="宋体" panose="02010600030101010101" pitchFamily="2" charset="-122"/>
              </a:rPr>
              <a:t>寻道、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再</a:t>
            </a:r>
            <a:r>
              <a:rPr lang="zh-CN" altLang="en-US" b="1" dirty="0" smtClean="0">
                <a:latin typeface="宋体" panose="02010600030101010101" pitchFamily="2" charset="-122"/>
              </a:rPr>
              <a:t>等待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转到目标位置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92" name="线形标注 2 91"/>
          <p:cNvSpPr/>
          <p:nvPr/>
        </p:nvSpPr>
        <p:spPr bwMode="auto">
          <a:xfrm>
            <a:off x="467544" y="4039866"/>
            <a:ext cx="2952328" cy="901302"/>
          </a:xfrm>
          <a:prstGeom prst="borderCallout2">
            <a:avLst>
              <a:gd name="adj1" fmla="val 49745"/>
              <a:gd name="adj2" fmla="val 99942"/>
              <a:gd name="adj3" fmla="val 50483"/>
              <a:gd name="adj4" fmla="val 106769"/>
              <a:gd name="adj5" fmla="val -7656"/>
              <a:gd name="adj6" fmla="val 122015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不同盘同一侧磁道的数据无关联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同</a:t>
            </a:r>
            <a:r>
              <a:rPr lang="zh-CN" altLang="en-US" sz="1600" b="1" dirty="0" smtClean="0">
                <a:latin typeface="+mn-ea"/>
                <a:ea typeface="+mn-ea"/>
              </a:rPr>
              <a:t>顺序编址的多</a:t>
            </a:r>
            <a:r>
              <a:rPr lang="zh-CN" altLang="en-US" sz="1600" b="1" dirty="0">
                <a:latin typeface="+mn-ea"/>
                <a:ea typeface="+mn-ea"/>
              </a:rPr>
              <a:t>体</a:t>
            </a:r>
            <a:r>
              <a:rPr lang="en-US" altLang="zh-CN" sz="1600" b="1" dirty="0" smtClean="0">
                <a:latin typeface="+mn-ea"/>
                <a:ea typeface="+mn-ea"/>
              </a:rPr>
              <a:t>MEM)</a:t>
            </a:r>
            <a:r>
              <a:rPr lang="zh-CN" altLang="en-US" sz="1800" b="1" dirty="0" smtClean="0">
                <a:latin typeface="+mn-lt"/>
              </a:rPr>
              <a:t>，并行操作无意义</a:t>
            </a:r>
            <a:endParaRPr lang="zh-CN" altLang="en-US" sz="1600" b="1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5896" y="3212057"/>
            <a:ext cx="3960440" cy="2089151"/>
            <a:chOff x="2843808" y="3212182"/>
            <a:chExt cx="3960440" cy="2089151"/>
          </a:xfrm>
        </p:grpSpPr>
        <p:sp>
          <p:nvSpPr>
            <p:cNvPr id="44" name="Rectangle 757"/>
            <p:cNvSpPr>
              <a:spLocks noChangeArrowheads="1"/>
            </p:cNvSpPr>
            <p:nvPr/>
          </p:nvSpPr>
          <p:spPr bwMode="auto">
            <a:xfrm>
              <a:off x="3564161" y="4291682"/>
              <a:ext cx="646856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763"/>
            <p:cNvSpPr>
              <a:spLocks noChangeArrowheads="1"/>
            </p:cNvSpPr>
            <p:nvPr/>
          </p:nvSpPr>
          <p:spPr bwMode="auto">
            <a:xfrm>
              <a:off x="4211068" y="3428082"/>
              <a:ext cx="145256" cy="11525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764"/>
            <p:cNvSpPr>
              <a:spLocks noChangeArrowheads="1"/>
            </p:cNvSpPr>
            <p:nvPr/>
          </p:nvSpPr>
          <p:spPr bwMode="auto">
            <a:xfrm>
              <a:off x="4138836" y="4581128"/>
              <a:ext cx="360362" cy="144463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765"/>
            <p:cNvSpPr>
              <a:spLocks noChangeArrowheads="1"/>
            </p:cNvSpPr>
            <p:nvPr/>
          </p:nvSpPr>
          <p:spPr bwMode="auto">
            <a:xfrm>
              <a:off x="4138836" y="4725590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66"/>
            <p:cNvSpPr>
              <a:spLocks noChangeArrowheads="1"/>
            </p:cNvSpPr>
            <p:nvPr/>
          </p:nvSpPr>
          <p:spPr bwMode="auto">
            <a:xfrm>
              <a:off x="4354736" y="4725590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767" descr="深色上对角线"/>
            <p:cNvSpPr>
              <a:spLocks noChangeArrowheads="1"/>
            </p:cNvSpPr>
            <p:nvPr/>
          </p:nvSpPr>
          <p:spPr bwMode="auto">
            <a:xfrm>
              <a:off x="3922936" y="4870053"/>
              <a:ext cx="792162" cy="142875"/>
            </a:xfrm>
            <a:prstGeom prst="rect">
              <a:avLst/>
            </a:prstGeom>
            <a:pattFill prst="dkUpDiag">
              <a:fgClr>
                <a:srgbClr val="808080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768"/>
            <p:cNvSpPr>
              <a:spLocks noChangeShapeType="1"/>
            </p:cNvSpPr>
            <p:nvPr/>
          </p:nvSpPr>
          <p:spPr bwMode="auto">
            <a:xfrm>
              <a:off x="3922936" y="4870053"/>
              <a:ext cx="7921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70"/>
            <p:cNvSpPr>
              <a:spLocks noChangeShapeType="1"/>
            </p:cNvSpPr>
            <p:nvPr/>
          </p:nvSpPr>
          <p:spPr bwMode="auto">
            <a:xfrm>
              <a:off x="4211017" y="4302795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71"/>
            <p:cNvSpPr>
              <a:spLocks noChangeShapeType="1"/>
            </p:cNvSpPr>
            <p:nvPr/>
          </p:nvSpPr>
          <p:spPr bwMode="auto">
            <a:xfrm flipV="1">
              <a:off x="4211069" y="4581128"/>
              <a:ext cx="13414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81"/>
            <p:cNvSpPr>
              <a:spLocks noChangeShapeType="1"/>
            </p:cNvSpPr>
            <p:nvPr/>
          </p:nvSpPr>
          <p:spPr bwMode="auto">
            <a:xfrm>
              <a:off x="4859561" y="3428082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82"/>
            <p:cNvSpPr>
              <a:spLocks noChangeShapeType="1"/>
            </p:cNvSpPr>
            <p:nvPr/>
          </p:nvSpPr>
          <p:spPr bwMode="auto">
            <a:xfrm>
              <a:off x="4859561" y="36455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83"/>
            <p:cNvSpPr>
              <a:spLocks noChangeShapeType="1"/>
            </p:cNvSpPr>
            <p:nvPr/>
          </p:nvSpPr>
          <p:spPr bwMode="auto">
            <a:xfrm>
              <a:off x="4932586" y="34296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784"/>
            <p:cNvSpPr>
              <a:spLocks noChangeArrowheads="1"/>
            </p:cNvSpPr>
            <p:nvPr/>
          </p:nvSpPr>
          <p:spPr bwMode="auto">
            <a:xfrm>
              <a:off x="4354736" y="350110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85"/>
            <p:cNvSpPr>
              <a:spLocks noChangeShapeType="1"/>
            </p:cNvSpPr>
            <p:nvPr/>
          </p:nvSpPr>
          <p:spPr bwMode="auto">
            <a:xfrm flipV="1">
              <a:off x="4859561" y="38614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86"/>
            <p:cNvSpPr>
              <a:spLocks noChangeShapeType="1"/>
            </p:cNvSpPr>
            <p:nvPr/>
          </p:nvSpPr>
          <p:spPr bwMode="auto">
            <a:xfrm>
              <a:off x="4859561" y="40773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787"/>
            <p:cNvSpPr>
              <a:spLocks noChangeShapeType="1"/>
            </p:cNvSpPr>
            <p:nvPr/>
          </p:nvSpPr>
          <p:spPr bwMode="auto">
            <a:xfrm>
              <a:off x="4932586" y="38614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788"/>
            <p:cNvSpPr>
              <a:spLocks noChangeArrowheads="1"/>
            </p:cNvSpPr>
            <p:nvPr/>
          </p:nvSpPr>
          <p:spPr bwMode="auto">
            <a:xfrm>
              <a:off x="4354736" y="393290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789"/>
            <p:cNvSpPr>
              <a:spLocks noChangeShapeType="1"/>
            </p:cNvSpPr>
            <p:nvPr/>
          </p:nvSpPr>
          <p:spPr bwMode="auto">
            <a:xfrm flipV="1">
              <a:off x="4859561" y="42932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790"/>
            <p:cNvSpPr>
              <a:spLocks noChangeShapeType="1"/>
            </p:cNvSpPr>
            <p:nvPr/>
          </p:nvSpPr>
          <p:spPr bwMode="auto">
            <a:xfrm>
              <a:off x="4859561" y="45091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791"/>
            <p:cNvSpPr>
              <a:spLocks noChangeShapeType="1"/>
            </p:cNvSpPr>
            <p:nvPr/>
          </p:nvSpPr>
          <p:spPr bwMode="auto">
            <a:xfrm>
              <a:off x="4932586" y="42932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792"/>
            <p:cNvSpPr>
              <a:spLocks noChangeArrowheads="1"/>
            </p:cNvSpPr>
            <p:nvPr/>
          </p:nvSpPr>
          <p:spPr bwMode="auto">
            <a:xfrm>
              <a:off x="4354736" y="4364707"/>
              <a:ext cx="577850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793"/>
            <p:cNvSpPr>
              <a:spLocks noChangeShapeType="1"/>
            </p:cNvSpPr>
            <p:nvPr/>
          </p:nvSpPr>
          <p:spPr bwMode="auto">
            <a:xfrm>
              <a:off x="4354736" y="43742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94"/>
            <p:cNvSpPr>
              <a:spLocks noChangeShapeType="1"/>
            </p:cNvSpPr>
            <p:nvPr/>
          </p:nvSpPr>
          <p:spPr bwMode="auto">
            <a:xfrm>
              <a:off x="4354736" y="39424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795"/>
            <p:cNvSpPr>
              <a:spLocks noChangeShapeType="1"/>
            </p:cNvSpPr>
            <p:nvPr/>
          </p:nvSpPr>
          <p:spPr bwMode="auto">
            <a:xfrm>
              <a:off x="4354736" y="35106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797"/>
            <p:cNvSpPr txBox="1">
              <a:spLocks noChangeArrowheads="1"/>
            </p:cNvSpPr>
            <p:nvPr/>
          </p:nvSpPr>
          <p:spPr bwMode="auto">
            <a:xfrm>
              <a:off x="6227986" y="4581128"/>
              <a:ext cx="576262" cy="5762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传动皮带</a:t>
              </a:r>
            </a:p>
          </p:txBody>
        </p:sp>
        <p:sp>
          <p:nvSpPr>
            <p:cNvPr id="69" name="Line 798"/>
            <p:cNvSpPr>
              <a:spLocks noChangeShapeType="1"/>
            </p:cNvSpPr>
            <p:nvPr/>
          </p:nvSpPr>
          <p:spPr bwMode="auto">
            <a:xfrm flipH="1">
              <a:off x="5508848" y="4869160"/>
              <a:ext cx="790575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818"/>
            <p:cNvSpPr>
              <a:spLocks noChangeShapeType="1"/>
            </p:cNvSpPr>
            <p:nvPr/>
          </p:nvSpPr>
          <p:spPr bwMode="auto">
            <a:xfrm flipH="1">
              <a:off x="3707904" y="3534444"/>
              <a:ext cx="1224682" cy="31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19"/>
            <p:cNvSpPr>
              <a:spLocks noChangeShapeType="1"/>
            </p:cNvSpPr>
            <p:nvPr/>
          </p:nvSpPr>
          <p:spPr bwMode="auto">
            <a:xfrm flipH="1">
              <a:off x="4305206" y="3966245"/>
              <a:ext cx="6273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20"/>
            <p:cNvSpPr>
              <a:spLocks noChangeShapeType="1"/>
            </p:cNvSpPr>
            <p:nvPr/>
          </p:nvSpPr>
          <p:spPr bwMode="auto">
            <a:xfrm flipH="1">
              <a:off x="4249326" y="4398044"/>
              <a:ext cx="683260" cy="31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823"/>
            <p:cNvSpPr>
              <a:spLocks noChangeArrowheads="1"/>
            </p:cNvSpPr>
            <p:nvPr/>
          </p:nvSpPr>
          <p:spPr bwMode="auto">
            <a:xfrm>
              <a:off x="5291361" y="3212182"/>
              <a:ext cx="146050" cy="2089151"/>
            </a:xfrm>
            <a:prstGeom prst="can">
              <a:avLst>
                <a:gd name="adj" fmla="val 68976"/>
              </a:avLst>
            </a:prstGeom>
            <a:solidFill>
              <a:srgbClr val="96969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4" name="Rectangle 824"/>
            <p:cNvSpPr>
              <a:spLocks noChangeArrowheads="1"/>
            </p:cNvSpPr>
            <p:nvPr/>
          </p:nvSpPr>
          <p:spPr bwMode="auto">
            <a:xfrm>
              <a:off x="4716686" y="3285207"/>
              <a:ext cx="574675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5" name="Rectangle 825"/>
            <p:cNvSpPr>
              <a:spLocks noChangeArrowheads="1"/>
            </p:cNvSpPr>
            <p:nvPr/>
          </p:nvSpPr>
          <p:spPr bwMode="auto">
            <a:xfrm>
              <a:off x="5435823" y="3285207"/>
              <a:ext cx="577850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6" name="Rectangle 826"/>
            <p:cNvSpPr>
              <a:spLocks noChangeArrowheads="1"/>
            </p:cNvSpPr>
            <p:nvPr/>
          </p:nvSpPr>
          <p:spPr bwMode="auto">
            <a:xfrm>
              <a:off x="4716686" y="3709070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7" name="Rectangle 827"/>
            <p:cNvSpPr>
              <a:spLocks noChangeArrowheads="1"/>
            </p:cNvSpPr>
            <p:nvPr/>
          </p:nvSpPr>
          <p:spPr bwMode="auto">
            <a:xfrm>
              <a:off x="5435823" y="3702720"/>
              <a:ext cx="577850" cy="857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8" name="Rectangle 828"/>
            <p:cNvSpPr>
              <a:spLocks noChangeArrowheads="1"/>
            </p:cNvSpPr>
            <p:nvPr/>
          </p:nvSpPr>
          <p:spPr bwMode="auto">
            <a:xfrm>
              <a:off x="4716686" y="4140870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9" name="Rectangle 829"/>
            <p:cNvSpPr>
              <a:spLocks noChangeArrowheads="1"/>
            </p:cNvSpPr>
            <p:nvPr/>
          </p:nvSpPr>
          <p:spPr bwMode="auto">
            <a:xfrm>
              <a:off x="5435823" y="4147220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0" name="Rectangle 830"/>
            <p:cNvSpPr>
              <a:spLocks noChangeArrowheads="1"/>
            </p:cNvSpPr>
            <p:nvPr/>
          </p:nvSpPr>
          <p:spPr bwMode="auto">
            <a:xfrm>
              <a:off x="4716686" y="4572670"/>
              <a:ext cx="574675" cy="80963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1" name="Rectangle 831"/>
            <p:cNvSpPr>
              <a:spLocks noChangeArrowheads="1"/>
            </p:cNvSpPr>
            <p:nvPr/>
          </p:nvSpPr>
          <p:spPr bwMode="auto">
            <a:xfrm>
              <a:off x="5435823" y="4580607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2" name="Text Box 832"/>
            <p:cNvSpPr txBox="1">
              <a:spLocks noChangeArrowheads="1"/>
            </p:cNvSpPr>
            <p:nvPr/>
          </p:nvSpPr>
          <p:spPr bwMode="auto">
            <a:xfrm>
              <a:off x="6301011" y="3788445"/>
              <a:ext cx="503237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盘片</a:t>
              </a:r>
            </a:p>
          </p:txBody>
        </p:sp>
        <p:sp>
          <p:nvSpPr>
            <p:cNvPr id="83" name="Line 833"/>
            <p:cNvSpPr>
              <a:spLocks noChangeShapeType="1"/>
            </p:cNvSpPr>
            <p:nvPr/>
          </p:nvSpPr>
          <p:spPr bwMode="auto">
            <a:xfrm flipH="1" flipV="1">
              <a:off x="5941417" y="3807495"/>
              <a:ext cx="358775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37"/>
            <p:cNvSpPr>
              <a:spLocks noChangeShapeType="1"/>
            </p:cNvSpPr>
            <p:nvPr/>
          </p:nvSpPr>
          <p:spPr bwMode="auto">
            <a:xfrm flipV="1">
              <a:off x="4304288" y="3665344"/>
              <a:ext cx="1806" cy="3100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37"/>
            <p:cNvSpPr>
              <a:spLocks noChangeShapeType="1"/>
            </p:cNvSpPr>
            <p:nvPr/>
          </p:nvSpPr>
          <p:spPr bwMode="auto">
            <a:xfrm flipH="1" flipV="1">
              <a:off x="4249326" y="3796292"/>
              <a:ext cx="0" cy="6017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737"/>
            <p:cNvSpPr>
              <a:spLocks noChangeShapeType="1"/>
            </p:cNvSpPr>
            <p:nvPr/>
          </p:nvSpPr>
          <p:spPr bwMode="auto">
            <a:xfrm flipH="1">
              <a:off x="3707904" y="3789040"/>
              <a:ext cx="54142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37"/>
            <p:cNvSpPr>
              <a:spLocks noChangeShapeType="1"/>
            </p:cNvSpPr>
            <p:nvPr/>
          </p:nvSpPr>
          <p:spPr bwMode="auto">
            <a:xfrm flipH="1">
              <a:off x="3707904" y="3665344"/>
              <a:ext cx="598190" cy="5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796" descr="深色上对角线"/>
            <p:cNvSpPr>
              <a:spLocks noChangeArrowheads="1"/>
            </p:cNvSpPr>
            <p:nvPr/>
          </p:nvSpPr>
          <p:spPr bwMode="auto">
            <a:xfrm>
              <a:off x="3564161" y="5085184"/>
              <a:ext cx="1890712" cy="14446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>
              <a:off x="3564161" y="4509120"/>
              <a:ext cx="44283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93" name="Text Box 736"/>
            <p:cNvSpPr txBox="1">
              <a:spLocks noChangeArrowheads="1"/>
            </p:cNvSpPr>
            <p:nvPr/>
          </p:nvSpPr>
          <p:spPr bwMode="auto">
            <a:xfrm>
              <a:off x="3131840" y="3376638"/>
              <a:ext cx="576262" cy="55641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磁头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选择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 flipH="1">
              <a:off x="2843808" y="3519909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2843808" y="3798317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3" name="弧形 42"/>
            <p:cNvSpPr/>
            <p:nvPr/>
          </p:nvSpPr>
          <p:spPr bwMode="auto">
            <a:xfrm>
              <a:off x="5119489" y="4762773"/>
              <a:ext cx="504056" cy="178717"/>
            </a:xfrm>
            <a:prstGeom prst="arc">
              <a:avLst>
                <a:gd name="adj1" fmla="val 19902549"/>
                <a:gd name="adj2" fmla="val 127192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7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40" grpId="0"/>
      <p:bldP spid="339041" grpId="0"/>
      <p:bldP spid="339128" grpId="0"/>
      <p:bldP spid="90" grpId="0"/>
      <p:bldP spid="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79388" y="3129349"/>
            <a:ext cx="8785225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1—</a:t>
            </a:r>
            <a:r>
              <a:rPr lang="zh-CN" altLang="en-US" b="1" dirty="0" smtClean="0">
                <a:latin typeface="+mn-ea"/>
                <a:ea typeface="+mn-ea"/>
              </a:rPr>
              <a:t>某单面磁盘</a:t>
            </a:r>
            <a:r>
              <a:rPr lang="zh-CN" altLang="zh-CN" b="1" dirty="0">
                <a:latin typeface="+mn-ea"/>
                <a:ea typeface="+mn-ea"/>
              </a:rPr>
              <a:t>存储区域的内径为</a:t>
            </a:r>
            <a:r>
              <a:rPr lang="en-US" altLang="zh-CN" b="1" dirty="0">
                <a:latin typeface="+mn-ea"/>
                <a:ea typeface="+mn-ea"/>
              </a:rPr>
              <a:t>20cm</a:t>
            </a:r>
            <a:r>
              <a:rPr lang="zh-CN" altLang="zh-CN" b="1" dirty="0">
                <a:latin typeface="+mn-ea"/>
                <a:ea typeface="+mn-ea"/>
              </a:rPr>
              <a:t>、外径为</a:t>
            </a:r>
            <a:r>
              <a:rPr lang="en-US" altLang="zh-CN" b="1" dirty="0">
                <a:latin typeface="+mn-ea"/>
                <a:ea typeface="+mn-ea"/>
              </a:rPr>
              <a:t>30cm</a:t>
            </a:r>
            <a:r>
              <a:rPr lang="zh-CN" altLang="zh-CN" b="1" dirty="0">
                <a:latin typeface="+mn-ea"/>
                <a:ea typeface="+mn-ea"/>
              </a:rPr>
              <a:t>，道密度为</a:t>
            </a:r>
            <a:r>
              <a:rPr lang="en-US" altLang="zh-CN" b="1" dirty="0">
                <a:latin typeface="+mn-ea"/>
                <a:ea typeface="+mn-ea"/>
              </a:rPr>
              <a:t>1000</a:t>
            </a:r>
            <a:r>
              <a:rPr lang="zh-CN" altLang="zh-CN" b="1" dirty="0">
                <a:latin typeface="+mn-ea"/>
                <a:ea typeface="+mn-ea"/>
              </a:rPr>
              <a:t>道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，最内圈位密度为</a:t>
            </a:r>
            <a:r>
              <a:rPr lang="en-US" altLang="zh-CN" b="1" dirty="0">
                <a:latin typeface="+mn-ea"/>
                <a:ea typeface="+mn-ea"/>
              </a:rPr>
              <a:t>30000</a:t>
            </a:r>
            <a:r>
              <a:rPr lang="zh-CN" altLang="zh-CN" b="1" dirty="0">
                <a:latin typeface="+mn-ea"/>
                <a:ea typeface="+mn-ea"/>
              </a:rPr>
              <a:t>位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，盘片转速为</a:t>
            </a:r>
            <a:r>
              <a:rPr lang="en-US" altLang="zh-CN" b="1" dirty="0" smtClean="0">
                <a:latin typeface="+mn-ea"/>
                <a:ea typeface="+mn-ea"/>
              </a:rPr>
              <a:t>5400rpm(</a:t>
            </a:r>
            <a:r>
              <a:rPr lang="zh-CN" altLang="zh-CN" b="1" dirty="0" smtClean="0">
                <a:latin typeface="+mn-ea"/>
                <a:ea typeface="+mn-ea"/>
              </a:rPr>
              <a:t>转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zh-CN" b="1" dirty="0" smtClean="0">
                <a:latin typeface="+mn-ea"/>
                <a:ea typeface="+mn-ea"/>
              </a:rPr>
              <a:t>分钟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zh-CN" b="1" dirty="0" smtClean="0">
                <a:latin typeface="+mn-ea"/>
                <a:ea typeface="+mn-ea"/>
              </a:rPr>
              <a:t>请</a:t>
            </a:r>
            <a:r>
              <a:rPr lang="zh-CN" altLang="zh-CN" b="1" dirty="0">
                <a:latin typeface="+mn-ea"/>
                <a:ea typeface="+mn-ea"/>
              </a:rPr>
              <a:t>回答下列问题</a:t>
            </a:r>
            <a:r>
              <a:rPr lang="zh-CN" altLang="zh-CN" b="1" dirty="0" smtClean="0">
                <a:latin typeface="+mn-ea"/>
                <a:ea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1)</a:t>
            </a:r>
            <a:r>
              <a:rPr lang="zh-CN" altLang="en-US" b="1" dirty="0">
                <a:latin typeface="宋体" panose="02010600030101010101" pitchFamily="2" charset="-122"/>
              </a:rPr>
              <a:t>磁道数量＝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2)</a:t>
            </a:r>
            <a:r>
              <a:rPr lang="zh-CN" altLang="en-US" b="1" dirty="0">
                <a:latin typeface="宋体" panose="02010600030101010101" pitchFamily="2" charset="-122"/>
              </a:rPr>
              <a:t>存储容量＝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3)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4)</a:t>
            </a:r>
            <a:r>
              <a:rPr lang="zh-CN" altLang="en-US" b="1" dirty="0">
                <a:latin typeface="宋体" panose="02010600030101010101" pitchFamily="2" charset="-122"/>
              </a:rPr>
              <a:t>数据传输率＝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3" name="Text Box 173"/>
          <p:cNvSpPr txBox="1">
            <a:spLocks noChangeArrowheads="1"/>
          </p:cNvSpPr>
          <p:nvPr/>
        </p:nvSpPr>
        <p:spPr bwMode="auto">
          <a:xfrm>
            <a:off x="179388" y="307851"/>
            <a:ext cx="8785225" cy="290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辅存性能指标：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存储密度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存储容量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寻址时间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数据传输率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误码率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" name="Text Box 174"/>
          <p:cNvSpPr txBox="1">
            <a:spLocks noChangeArrowheads="1"/>
          </p:cNvSpPr>
          <p:nvPr/>
        </p:nvSpPr>
        <p:spPr bwMode="auto">
          <a:xfrm>
            <a:off x="2771775" y="1721148"/>
            <a:ext cx="619283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a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zh-CN" altLang="en-US" b="1" dirty="0">
                <a:latin typeface="宋体" panose="02010600030101010101" pitchFamily="2" charset="-122"/>
              </a:rPr>
              <a:t>平均寻道时间＋平均</a:t>
            </a:r>
            <a:r>
              <a:rPr lang="zh-CN" altLang="en-US" b="1" dirty="0" smtClean="0">
                <a:latin typeface="宋体" panose="02010600030101010101" pitchFamily="2" charset="-122"/>
              </a:rPr>
              <a:t>等待时间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2771775" y="784523"/>
            <a:ext cx="295235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SD</a:t>
            </a:r>
            <a:r>
              <a:rPr lang="zh-CN" altLang="en-US" b="1" dirty="0">
                <a:latin typeface="宋体" panose="02010600030101010101" pitchFamily="2" charset="-122"/>
              </a:rPr>
              <a:t>＝道密度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 smtClean="0">
                <a:latin typeface="宋体" panose="02010600030101010101" pitchFamily="2" charset="-122"/>
              </a:rPr>
              <a:t>位密度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2771775" y="1262361"/>
            <a:ext cx="619283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+mn-lt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＝磁道数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 smtClean="0">
                <a:latin typeface="宋体" panose="02010600030101010101" pitchFamily="2" charset="-122"/>
              </a:rPr>
              <a:t>记录密度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←记录密度≤位密度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7" name="Text Box 182"/>
          <p:cNvSpPr txBox="1">
            <a:spLocks noChangeArrowheads="1"/>
          </p:cNvSpPr>
          <p:nvPr/>
        </p:nvSpPr>
        <p:spPr bwMode="auto">
          <a:xfrm>
            <a:off x="3059113" y="2197398"/>
            <a:ext cx="363696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err="1" smtClean="0">
                <a:latin typeface="+mn-lt"/>
              </a:rPr>
              <a:t>D</a:t>
            </a:r>
            <a:r>
              <a:rPr lang="en-US" altLang="zh-CN" b="1" baseline="-18000" dirty="0" err="1" smtClean="0">
                <a:latin typeface="宋体" panose="02010600030101010101" pitchFamily="2" charset="-122"/>
              </a:rPr>
              <a:t>r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zh-CN" altLang="en-US" b="1" dirty="0">
                <a:latin typeface="宋体" panose="02010600030101010101" pitchFamily="2" charset="-122"/>
              </a:rPr>
              <a:t>记录密度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磁盘</a:t>
            </a:r>
            <a:r>
              <a:rPr lang="zh-CN" altLang="en-US" b="1" dirty="0" smtClean="0">
                <a:latin typeface="宋体" panose="02010600030101010101" pitchFamily="2" charset="-122"/>
              </a:rPr>
              <a:t>转速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9" name="Text Box 86"/>
          <p:cNvSpPr txBox="1">
            <a:spLocks noChangeArrowheads="1"/>
          </p:cNvSpPr>
          <p:nvPr/>
        </p:nvSpPr>
        <p:spPr bwMode="auto">
          <a:xfrm>
            <a:off x="3780284" y="5387731"/>
            <a:ext cx="489642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8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[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宋体" panose="02010600030101010101" pitchFamily="2" charset="-122"/>
              </a:rPr>
              <a:t>/(5400÷60)]÷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13.556ms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" name="Text Box 89"/>
          <p:cNvSpPr txBox="1">
            <a:spLocks noChangeArrowheads="1"/>
          </p:cNvSpPr>
          <p:nvPr/>
        </p:nvSpPr>
        <p:spPr bwMode="auto">
          <a:xfrm>
            <a:off x="3203848" y="4955683"/>
            <a:ext cx="547285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5000×(20×3.14×30000)≈111</a:t>
            </a:r>
            <a:r>
              <a:rPr lang="en-US" altLang="zh-CN" b="1" dirty="0" smtClean="0"/>
              <a:t>.</a:t>
            </a:r>
            <a:r>
              <a:rPr lang="en-US" altLang="zh-CN" b="1" dirty="0" smtClean="0">
                <a:latin typeface="宋体" panose="02010600030101010101" pitchFamily="2" charset="-122"/>
              </a:rPr>
              <a:t>295MB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3419872" y="5869721"/>
            <a:ext cx="554474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20×3.14×30000</a:t>
            </a:r>
            <a:r>
              <a:rPr lang="en-US" altLang="zh-CN" b="1" dirty="0" smtClean="0">
                <a:latin typeface="宋体" panose="02010600030101010101" pitchFamily="2" charset="-122"/>
              </a:rPr>
              <a:t>)×(5400÷60)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…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89"/>
          <p:cNvSpPr txBox="1">
            <a:spLocks noChangeArrowheads="1"/>
          </p:cNvSpPr>
          <p:nvPr/>
        </p:nvSpPr>
        <p:spPr bwMode="auto">
          <a:xfrm>
            <a:off x="3131840" y="4501569"/>
            <a:ext cx="5544866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30-20</a:t>
            </a:r>
            <a:r>
              <a:rPr lang="en-US" altLang="zh-CN" b="1" dirty="0" smtClean="0">
                <a:latin typeface="宋体" panose="02010600030101010101" pitchFamily="2" charset="-122"/>
              </a:rPr>
              <a:t>)÷2×1000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5000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3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1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9AA-974F-4154-95BB-262B47DD6E4C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226818" name="AutoShape 5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822" name="AutoShape 51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42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、磁盘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存储器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块设备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*磁盘类型：</a:t>
            </a:r>
            <a:r>
              <a:rPr lang="zh-CN" altLang="en-US" b="1" dirty="0">
                <a:latin typeface="宋体" panose="02010600030101010101" pitchFamily="2" charset="-122"/>
              </a:rPr>
              <a:t>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硬、固定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移动磁头、</a:t>
            </a:r>
            <a:r>
              <a:rPr lang="zh-CN" altLang="en-US" b="1" dirty="0" smtClean="0">
                <a:latin typeface="宋体" panose="02010600030101010101" pitchFamily="2" charset="-122"/>
              </a:rPr>
              <a:t>单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双面、单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双密度等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9" name="Text Box 443"/>
          <p:cNvSpPr txBox="1">
            <a:spLocks noChangeArrowheads="1"/>
          </p:cNvSpPr>
          <p:nvPr/>
        </p:nvSpPr>
        <p:spPr bwMode="auto">
          <a:xfrm>
            <a:off x="179388" y="21328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定长记录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格式的组织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记录单位称为扇区，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扇区大小相同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扇角及容量都相同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60" name="Text Box 488"/>
          <p:cNvSpPr txBox="1">
            <a:spLocks noChangeArrowheads="1"/>
          </p:cNvSpPr>
          <p:nvPr/>
        </p:nvSpPr>
        <p:spPr bwMode="auto">
          <a:xfrm>
            <a:off x="179388" y="1251834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信息记录格式：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记录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数据块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记录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定</a:t>
            </a:r>
            <a:r>
              <a:rPr lang="zh-CN" altLang="en-US" b="1" dirty="0">
                <a:latin typeface="宋体" panose="02010600030101010101" pitchFamily="2" charset="-122"/>
              </a:rPr>
              <a:t>长格式、变长格式</a:t>
            </a:r>
          </a:p>
        </p:txBody>
      </p:sp>
      <p:grpSp>
        <p:nvGrpSpPr>
          <p:cNvPr id="61" name="Group 502"/>
          <p:cNvGrpSpPr/>
          <p:nvPr/>
        </p:nvGrpSpPr>
        <p:grpSpPr bwMode="auto">
          <a:xfrm>
            <a:off x="1260996" y="2637209"/>
            <a:ext cx="2374900" cy="1439863"/>
            <a:chOff x="4196" y="1797"/>
            <a:chExt cx="1496" cy="907"/>
          </a:xfrm>
        </p:grpSpPr>
        <p:sp>
          <p:nvSpPr>
            <p:cNvPr id="62" name="Text Box 445"/>
            <p:cNvSpPr txBox="1">
              <a:spLocks noChangeArrowheads="1"/>
            </p:cNvSpPr>
            <p:nvPr/>
          </p:nvSpPr>
          <p:spPr bwMode="auto">
            <a:xfrm>
              <a:off x="4922" y="1797"/>
              <a:ext cx="680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0</a:t>
              </a:r>
              <a:r>
                <a:rPr lang="zh-CN" altLang="en-US" sz="1800" b="1">
                  <a:latin typeface="宋体" panose="02010600030101010101" pitchFamily="2" charset="-122"/>
                </a:rPr>
                <a:t>道</a:t>
              </a:r>
              <a:r>
                <a:rPr lang="en-US" altLang="zh-CN" sz="1800" b="1">
                  <a:latin typeface="宋体" panose="02010600030101010101" pitchFamily="2" charset="-122"/>
                </a:rPr>
                <a:t>0</a:t>
              </a:r>
              <a:r>
                <a:rPr lang="zh-CN" altLang="en-US" sz="1800" b="1"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63" name="Oval 446"/>
            <p:cNvSpPr>
              <a:spLocks noChangeArrowheads="1"/>
            </p:cNvSpPr>
            <p:nvPr/>
          </p:nvSpPr>
          <p:spPr bwMode="auto">
            <a:xfrm>
              <a:off x="4242" y="1934"/>
              <a:ext cx="725" cy="7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Oval 447"/>
            <p:cNvSpPr>
              <a:spLocks noChangeArrowheads="1"/>
            </p:cNvSpPr>
            <p:nvPr/>
          </p:nvSpPr>
          <p:spPr bwMode="auto">
            <a:xfrm>
              <a:off x="4514" y="2206"/>
              <a:ext cx="181" cy="1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448"/>
            <p:cNvSpPr>
              <a:spLocks noChangeArrowheads="1"/>
            </p:cNvSpPr>
            <p:nvPr/>
          </p:nvSpPr>
          <p:spPr bwMode="auto">
            <a:xfrm>
              <a:off x="4423" y="2116"/>
              <a:ext cx="363" cy="3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449"/>
            <p:cNvSpPr>
              <a:spLocks noChangeArrowheads="1"/>
            </p:cNvSpPr>
            <p:nvPr/>
          </p:nvSpPr>
          <p:spPr bwMode="auto">
            <a:xfrm>
              <a:off x="4332" y="2025"/>
              <a:ext cx="545" cy="5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450"/>
            <p:cNvSpPr>
              <a:spLocks noChangeShapeType="1"/>
            </p:cNvSpPr>
            <p:nvPr/>
          </p:nvSpPr>
          <p:spPr bwMode="auto">
            <a:xfrm flipV="1">
              <a:off x="4604" y="18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51"/>
            <p:cNvSpPr>
              <a:spLocks noChangeShapeType="1"/>
            </p:cNvSpPr>
            <p:nvPr/>
          </p:nvSpPr>
          <p:spPr bwMode="auto">
            <a:xfrm flipV="1">
              <a:off x="4196" y="2296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52"/>
            <p:cNvSpPr>
              <a:spLocks noChangeShapeType="1"/>
            </p:cNvSpPr>
            <p:nvPr/>
          </p:nvSpPr>
          <p:spPr bwMode="auto">
            <a:xfrm flipV="1">
              <a:off x="4287" y="2024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53"/>
            <p:cNvSpPr>
              <a:spLocks noChangeShapeType="1"/>
            </p:cNvSpPr>
            <p:nvPr/>
          </p:nvSpPr>
          <p:spPr bwMode="auto">
            <a:xfrm flipH="1" flipV="1">
              <a:off x="4332" y="2024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Arc 454"/>
            <p:cNvSpPr/>
            <p:nvPr/>
          </p:nvSpPr>
          <p:spPr bwMode="auto">
            <a:xfrm>
              <a:off x="4604" y="1934"/>
              <a:ext cx="272" cy="3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420"/>
                <a:gd name="T1" fmla="*/ 0 h 21600"/>
                <a:gd name="T2" fmla="*/ 16420 w 16420"/>
                <a:gd name="T3" fmla="*/ 7566 h 21600"/>
                <a:gd name="T4" fmla="*/ 0 w 164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20" h="21600" fill="none" extrusionOk="0">
                  <a:moveTo>
                    <a:pt x="-1" y="0"/>
                  </a:moveTo>
                  <a:cubicBezTo>
                    <a:pt x="6316" y="0"/>
                    <a:pt x="12316" y="2764"/>
                    <a:pt x="16419" y="7566"/>
                  </a:cubicBezTo>
                </a:path>
                <a:path w="16420" h="21600" stroke="0" extrusionOk="0">
                  <a:moveTo>
                    <a:pt x="-1" y="0"/>
                  </a:moveTo>
                  <a:cubicBezTo>
                    <a:pt x="6316" y="0"/>
                    <a:pt x="12316" y="2764"/>
                    <a:pt x="16419" y="75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Arc 455"/>
            <p:cNvSpPr/>
            <p:nvPr/>
          </p:nvSpPr>
          <p:spPr bwMode="auto">
            <a:xfrm>
              <a:off x="4604" y="2064"/>
              <a:ext cx="359" cy="232"/>
            </a:xfrm>
            <a:custGeom>
              <a:avLst/>
              <a:gdLst>
                <a:gd name="G0" fmla="+- 0 0 0"/>
                <a:gd name="G1" fmla="+- 13889 0 0"/>
                <a:gd name="G2" fmla="+- 21600 0 0"/>
                <a:gd name="T0" fmla="*/ 16542 w 21600"/>
                <a:gd name="T1" fmla="*/ 0 h 13899"/>
                <a:gd name="T2" fmla="*/ 21600 w 21600"/>
                <a:gd name="T3" fmla="*/ 13899 h 13899"/>
                <a:gd name="T4" fmla="*/ 0 w 21600"/>
                <a:gd name="T5" fmla="*/ 13889 h 13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899" fill="none" extrusionOk="0">
                  <a:moveTo>
                    <a:pt x="16542" y="-1"/>
                  </a:moveTo>
                  <a:cubicBezTo>
                    <a:pt x="19809" y="3890"/>
                    <a:pt x="21600" y="8808"/>
                    <a:pt x="21600" y="13889"/>
                  </a:cubicBezTo>
                  <a:cubicBezTo>
                    <a:pt x="21600" y="13892"/>
                    <a:pt x="21599" y="13895"/>
                    <a:pt x="21599" y="13898"/>
                  </a:cubicBezTo>
                </a:path>
                <a:path w="21600" h="13899" stroke="0" extrusionOk="0">
                  <a:moveTo>
                    <a:pt x="16542" y="-1"/>
                  </a:moveTo>
                  <a:cubicBezTo>
                    <a:pt x="19809" y="3890"/>
                    <a:pt x="21600" y="8808"/>
                    <a:pt x="21600" y="13889"/>
                  </a:cubicBezTo>
                  <a:cubicBezTo>
                    <a:pt x="21600" y="13892"/>
                    <a:pt x="21599" y="13895"/>
                    <a:pt x="21599" y="13898"/>
                  </a:cubicBezTo>
                  <a:lnTo>
                    <a:pt x="0" y="13889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Arc 456"/>
            <p:cNvSpPr/>
            <p:nvPr/>
          </p:nvSpPr>
          <p:spPr bwMode="auto">
            <a:xfrm>
              <a:off x="4650" y="2298"/>
              <a:ext cx="227" cy="195"/>
            </a:xfrm>
            <a:custGeom>
              <a:avLst/>
              <a:gdLst>
                <a:gd name="G0" fmla="+- 0 0 0"/>
                <a:gd name="G1" fmla="+- 674 0 0"/>
                <a:gd name="G2" fmla="+- 21600 0 0"/>
                <a:gd name="T0" fmla="*/ 21589 w 21600"/>
                <a:gd name="T1" fmla="*/ 0 h 16702"/>
                <a:gd name="T2" fmla="*/ 14480 w 21600"/>
                <a:gd name="T3" fmla="*/ 16702 h 16702"/>
                <a:gd name="T4" fmla="*/ 0 w 21600"/>
                <a:gd name="T5" fmla="*/ 674 h 16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702" fill="none" extrusionOk="0">
                  <a:moveTo>
                    <a:pt x="21589" y="-1"/>
                  </a:moveTo>
                  <a:cubicBezTo>
                    <a:pt x="21596" y="224"/>
                    <a:pt x="21600" y="449"/>
                    <a:pt x="21600" y="674"/>
                  </a:cubicBezTo>
                  <a:cubicBezTo>
                    <a:pt x="21600" y="6783"/>
                    <a:pt x="19013" y="12606"/>
                    <a:pt x="14479" y="16701"/>
                  </a:cubicBezTo>
                </a:path>
                <a:path w="21600" h="16702" stroke="0" extrusionOk="0">
                  <a:moveTo>
                    <a:pt x="21589" y="-1"/>
                  </a:moveTo>
                  <a:cubicBezTo>
                    <a:pt x="21596" y="224"/>
                    <a:pt x="21600" y="449"/>
                    <a:pt x="21600" y="674"/>
                  </a:cubicBezTo>
                  <a:cubicBezTo>
                    <a:pt x="21600" y="6783"/>
                    <a:pt x="19013" y="12606"/>
                    <a:pt x="14479" y="16701"/>
                  </a:cubicBezTo>
                  <a:lnTo>
                    <a:pt x="0" y="674"/>
                  </a:lnTo>
                  <a:close/>
                </a:path>
              </a:pathLst>
            </a:custGeom>
            <a:noFill/>
            <a:ln w="38100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457"/>
            <p:cNvSpPr>
              <a:spLocks noChangeShapeType="1"/>
            </p:cNvSpPr>
            <p:nvPr/>
          </p:nvSpPr>
          <p:spPr bwMode="auto">
            <a:xfrm flipV="1">
              <a:off x="4831" y="1979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58"/>
            <p:cNvSpPr>
              <a:spLocks noChangeShapeType="1"/>
            </p:cNvSpPr>
            <p:nvPr/>
          </p:nvSpPr>
          <p:spPr bwMode="auto">
            <a:xfrm flipV="1">
              <a:off x="4923" y="197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459"/>
            <p:cNvSpPr>
              <a:spLocks noChangeShapeType="1"/>
            </p:cNvSpPr>
            <p:nvPr/>
          </p:nvSpPr>
          <p:spPr bwMode="auto">
            <a:xfrm flipV="1">
              <a:off x="4967" y="2205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460"/>
            <p:cNvSpPr>
              <a:spLocks noChangeShapeType="1"/>
            </p:cNvSpPr>
            <p:nvPr/>
          </p:nvSpPr>
          <p:spPr bwMode="auto">
            <a:xfrm flipV="1">
              <a:off x="5059" y="220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461"/>
            <p:cNvSpPr txBox="1">
              <a:spLocks noChangeArrowheads="1"/>
            </p:cNvSpPr>
            <p:nvPr/>
          </p:nvSpPr>
          <p:spPr bwMode="auto">
            <a:xfrm>
              <a:off x="5058" y="2024"/>
              <a:ext cx="6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79" name="Line 462"/>
            <p:cNvSpPr>
              <a:spLocks noChangeShapeType="1"/>
            </p:cNvSpPr>
            <p:nvPr/>
          </p:nvSpPr>
          <p:spPr bwMode="auto">
            <a:xfrm>
              <a:off x="4831" y="2432"/>
              <a:ext cx="18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63"/>
            <p:cNvSpPr>
              <a:spLocks noChangeShapeType="1"/>
            </p:cNvSpPr>
            <p:nvPr/>
          </p:nvSpPr>
          <p:spPr bwMode="auto">
            <a:xfrm flipV="1">
              <a:off x="5014" y="252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64"/>
            <p:cNvSpPr txBox="1">
              <a:spLocks noChangeArrowheads="1"/>
            </p:cNvSpPr>
            <p:nvPr/>
          </p:nvSpPr>
          <p:spPr bwMode="auto">
            <a:xfrm>
              <a:off x="5013" y="2342"/>
              <a:ext cx="679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</p:grpSp>
      <p:sp>
        <p:nvSpPr>
          <p:cNvPr id="82" name="Text Box 501"/>
          <p:cNvSpPr txBox="1">
            <a:spLocks noChangeArrowheads="1"/>
          </p:cNvSpPr>
          <p:nvPr/>
        </p:nvSpPr>
        <p:spPr bwMode="auto">
          <a:xfrm>
            <a:off x="179511" y="4027130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磁盘容量：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柱面</a:t>
            </a:r>
            <a:r>
              <a:rPr lang="en-US" altLang="zh-CN" b="1" dirty="0" smtClean="0">
                <a:latin typeface="宋体" panose="02010600030101010101" pitchFamily="2" charset="-122"/>
              </a:rPr>
              <a:t>×2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</a:rPr>
              <a:t>个盘</a:t>
            </a:r>
            <a:r>
              <a:rPr lang="zh-CN" altLang="en-US" b="1" dirty="0" smtClean="0">
                <a:latin typeface="宋体" panose="02010600030101010101" pitchFamily="2" charset="-122"/>
              </a:rPr>
              <a:t>面＝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n</a:t>
            </a:r>
            <a:r>
              <a:rPr lang="en-US" altLang="zh-CN" b="1" dirty="0" smtClean="0">
                <a:latin typeface="宋体" panose="02010600030101010101" pitchFamily="2" charset="-122"/>
              </a:rPr>
              <a:t>×2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m</a:t>
            </a:r>
            <a:r>
              <a:rPr lang="en-US" altLang="zh-CN" b="1" dirty="0" smtClean="0">
                <a:latin typeface="宋体" panose="02010600030101010101" pitchFamily="2" charset="-122"/>
              </a:rPr>
              <a:t>×2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p</a:t>
            </a:r>
            <a:r>
              <a:rPr lang="en-US" altLang="zh-CN" b="1" dirty="0" smtClean="0">
                <a:latin typeface="宋体" panose="02010600030101010101" pitchFamily="2" charset="-122"/>
              </a:rPr>
              <a:t>×</a:t>
            </a:r>
            <a:r>
              <a:rPr lang="en-US" altLang="zh-CN" b="1" i="1" dirty="0" smtClean="0">
                <a:latin typeface="+mn-lt"/>
              </a:rPr>
              <a:t>S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P</a:t>
            </a:r>
            <a:endParaRPr lang="en-US" altLang="zh-CN" b="1" baseline="-18000" dirty="0">
              <a:latin typeface="宋体" panose="02010600030101010101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580459" y="3140968"/>
            <a:ext cx="3312021" cy="576064"/>
            <a:chOff x="5292427" y="3212976"/>
            <a:chExt cx="3312021" cy="576064"/>
          </a:xfrm>
        </p:grpSpPr>
        <p:sp>
          <p:nvSpPr>
            <p:cNvPr id="84" name="Text Box 461"/>
            <p:cNvSpPr txBox="1">
              <a:spLocks noChangeArrowheads="1"/>
            </p:cNvSpPr>
            <p:nvPr/>
          </p:nvSpPr>
          <p:spPr bwMode="auto">
            <a:xfrm>
              <a:off x="5868144" y="3212976"/>
              <a:ext cx="2592288" cy="2160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n        m        p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5" name="Text Box 467"/>
            <p:cNvSpPr txBox="1">
              <a:spLocks noChangeArrowheads="1"/>
            </p:cNvSpPr>
            <p:nvPr/>
          </p:nvSpPr>
          <p:spPr bwMode="auto">
            <a:xfrm>
              <a:off x="5292477" y="3428678"/>
              <a:ext cx="12954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86" name="Text Box 468"/>
            <p:cNvSpPr txBox="1">
              <a:spLocks noChangeArrowheads="1"/>
            </p:cNvSpPr>
            <p:nvPr/>
          </p:nvSpPr>
          <p:spPr bwMode="auto">
            <a:xfrm>
              <a:off x="6589464" y="3428678"/>
              <a:ext cx="863600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87" name="Text Box 469"/>
            <p:cNvSpPr txBox="1">
              <a:spLocks noChangeArrowheads="1"/>
            </p:cNvSpPr>
            <p:nvPr/>
          </p:nvSpPr>
          <p:spPr bwMode="auto">
            <a:xfrm>
              <a:off x="7453064" y="3428678"/>
              <a:ext cx="1150938" cy="3603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5292477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588224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452320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8604448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084168" y="3323088"/>
              <a:ext cx="503709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 flipH="1">
              <a:off x="5292427" y="3323088"/>
              <a:ext cx="503709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7092280" y="3323088"/>
              <a:ext cx="3607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直接连接符 94"/>
            <p:cNvCxnSpPr/>
            <p:nvPr/>
          </p:nvCxnSpPr>
          <p:spPr bwMode="auto">
            <a:xfrm flipH="1">
              <a:off x="6588919" y="3323088"/>
              <a:ext cx="287337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8171656" y="3326039"/>
              <a:ext cx="43279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7452321" y="3323088"/>
              <a:ext cx="432047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组合 97"/>
          <p:cNvGrpSpPr/>
          <p:nvPr/>
        </p:nvGrpSpPr>
        <p:grpSpPr>
          <a:xfrm>
            <a:off x="2195736" y="4940076"/>
            <a:ext cx="5687640" cy="865188"/>
            <a:chOff x="3276972" y="4509120"/>
            <a:chExt cx="5687640" cy="865188"/>
          </a:xfrm>
        </p:grpSpPr>
        <p:sp>
          <p:nvSpPr>
            <p:cNvPr id="99" name="Text Box 472"/>
            <p:cNvSpPr txBox="1">
              <a:spLocks noChangeArrowheads="1"/>
            </p:cNvSpPr>
            <p:nvPr/>
          </p:nvSpPr>
          <p:spPr bwMode="auto">
            <a:xfrm>
              <a:off x="3276972" y="4798045"/>
              <a:ext cx="430981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头空</a:t>
              </a:r>
            </a:p>
          </p:txBody>
        </p:sp>
        <p:sp>
          <p:nvSpPr>
            <p:cNvPr id="100" name="Text Box 473"/>
            <p:cNvSpPr txBox="1">
              <a:spLocks noChangeArrowheads="1"/>
            </p:cNvSpPr>
            <p:nvPr/>
          </p:nvSpPr>
          <p:spPr bwMode="auto">
            <a:xfrm>
              <a:off x="3707953" y="4798045"/>
              <a:ext cx="576263" cy="5762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同步字符</a:t>
              </a:r>
            </a:p>
          </p:txBody>
        </p:sp>
        <p:sp>
          <p:nvSpPr>
            <p:cNvPr id="101" name="Text Box 474"/>
            <p:cNvSpPr txBox="1">
              <a:spLocks noChangeArrowheads="1"/>
            </p:cNvSpPr>
            <p:nvPr/>
          </p:nvSpPr>
          <p:spPr bwMode="auto">
            <a:xfrm>
              <a:off x="4284215" y="4798045"/>
              <a:ext cx="574675" cy="5762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地址标志</a:t>
              </a:r>
            </a:p>
          </p:txBody>
        </p:sp>
        <p:sp>
          <p:nvSpPr>
            <p:cNvPr id="102" name="Text Box 475"/>
            <p:cNvSpPr txBox="1">
              <a:spLocks noChangeArrowheads="1"/>
            </p:cNvSpPr>
            <p:nvPr/>
          </p:nvSpPr>
          <p:spPr bwMode="auto">
            <a:xfrm>
              <a:off x="4858890" y="4798045"/>
              <a:ext cx="576263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扇区地址</a:t>
              </a:r>
            </a:p>
          </p:txBody>
        </p:sp>
        <p:sp>
          <p:nvSpPr>
            <p:cNvPr id="103" name="Text Box 476"/>
            <p:cNvSpPr txBox="1">
              <a:spLocks noChangeArrowheads="1"/>
            </p:cNvSpPr>
            <p:nvPr/>
          </p:nvSpPr>
          <p:spPr bwMode="auto">
            <a:xfrm>
              <a:off x="5435153" y="4798045"/>
              <a:ext cx="5048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CRC</a:t>
              </a:r>
            </a:p>
          </p:txBody>
        </p:sp>
        <p:sp>
          <p:nvSpPr>
            <p:cNvPr id="104" name="Text Box 477"/>
            <p:cNvSpPr txBox="1">
              <a:spLocks noChangeArrowheads="1"/>
            </p:cNvSpPr>
            <p:nvPr/>
          </p:nvSpPr>
          <p:spPr bwMode="auto">
            <a:xfrm>
              <a:off x="5939979" y="4798045"/>
              <a:ext cx="432222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间隙</a:t>
              </a:r>
            </a:p>
          </p:txBody>
        </p:sp>
        <p:sp>
          <p:nvSpPr>
            <p:cNvPr id="105" name="Text Box 478"/>
            <p:cNvSpPr txBox="1">
              <a:spLocks noChangeArrowheads="1"/>
            </p:cNvSpPr>
            <p:nvPr/>
          </p:nvSpPr>
          <p:spPr bwMode="auto">
            <a:xfrm>
              <a:off x="6372919" y="4798045"/>
              <a:ext cx="576263" cy="5762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同步字符</a:t>
              </a:r>
            </a:p>
          </p:txBody>
        </p:sp>
        <p:sp>
          <p:nvSpPr>
            <p:cNvPr id="106" name="Text Box 479"/>
            <p:cNvSpPr txBox="1">
              <a:spLocks noChangeArrowheads="1"/>
            </p:cNvSpPr>
            <p:nvPr/>
          </p:nvSpPr>
          <p:spPr bwMode="auto">
            <a:xfrm>
              <a:off x="6949182" y="4798045"/>
              <a:ext cx="574675" cy="5762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数据标志</a:t>
              </a:r>
            </a:p>
          </p:txBody>
        </p:sp>
        <p:sp>
          <p:nvSpPr>
            <p:cNvPr id="107" name="Text Box 480"/>
            <p:cNvSpPr txBox="1">
              <a:spLocks noChangeArrowheads="1"/>
            </p:cNvSpPr>
            <p:nvPr/>
          </p:nvSpPr>
          <p:spPr bwMode="auto">
            <a:xfrm>
              <a:off x="7523857" y="4798045"/>
              <a:ext cx="576263" cy="5762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08" name="Text Box 481"/>
            <p:cNvSpPr txBox="1">
              <a:spLocks noChangeArrowheads="1"/>
            </p:cNvSpPr>
            <p:nvPr/>
          </p:nvSpPr>
          <p:spPr bwMode="auto">
            <a:xfrm>
              <a:off x="8100119" y="4798045"/>
              <a:ext cx="5048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CRC</a:t>
              </a:r>
            </a:p>
          </p:txBody>
        </p:sp>
        <p:sp>
          <p:nvSpPr>
            <p:cNvPr id="109" name="Text Box 482"/>
            <p:cNvSpPr txBox="1">
              <a:spLocks noChangeArrowheads="1"/>
            </p:cNvSpPr>
            <p:nvPr/>
          </p:nvSpPr>
          <p:spPr bwMode="auto">
            <a:xfrm>
              <a:off x="8604944" y="4798045"/>
              <a:ext cx="359668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尾空</a:t>
              </a:r>
            </a:p>
          </p:txBody>
        </p:sp>
        <p:sp>
          <p:nvSpPr>
            <p:cNvPr id="110" name="Text Box 483"/>
            <p:cNvSpPr txBox="1">
              <a:spLocks noChangeArrowheads="1"/>
            </p:cNvSpPr>
            <p:nvPr/>
          </p:nvSpPr>
          <p:spPr bwMode="auto">
            <a:xfrm>
              <a:off x="4500115" y="4509120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域</a:t>
              </a:r>
            </a:p>
          </p:txBody>
        </p:sp>
        <p:sp>
          <p:nvSpPr>
            <p:cNvPr id="111" name="Text Box 484"/>
            <p:cNvSpPr txBox="1">
              <a:spLocks noChangeArrowheads="1"/>
            </p:cNvSpPr>
            <p:nvPr/>
          </p:nvSpPr>
          <p:spPr bwMode="auto">
            <a:xfrm>
              <a:off x="7092057" y="4509120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数据域</a:t>
              </a: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3707953" y="4509120"/>
              <a:ext cx="0" cy="25338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5939704" y="4510212"/>
              <a:ext cx="1959" cy="25228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5220839" y="4651106"/>
              <a:ext cx="718865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直接连接符 114"/>
            <p:cNvCxnSpPr/>
            <p:nvPr/>
          </p:nvCxnSpPr>
          <p:spPr bwMode="auto">
            <a:xfrm flipH="1">
              <a:off x="3708671" y="4654057"/>
              <a:ext cx="79208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6372200" y="4510212"/>
              <a:ext cx="0" cy="25338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8603951" y="4511304"/>
              <a:ext cx="1959" cy="25228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885086" y="4652198"/>
              <a:ext cx="718865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直接连接符 118"/>
            <p:cNvCxnSpPr/>
            <p:nvPr/>
          </p:nvCxnSpPr>
          <p:spPr bwMode="auto">
            <a:xfrm flipH="1" flipV="1">
              <a:off x="6372200" y="4654057"/>
              <a:ext cx="721542" cy="109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0" name="Text Box 501"/>
          <p:cNvSpPr txBox="1">
            <a:spLocks noChangeArrowheads="1"/>
          </p:cNvSpPr>
          <p:nvPr/>
        </p:nvSpPr>
        <p:spPr bwMode="auto">
          <a:xfrm>
            <a:off x="3849962" y="3226513"/>
            <a:ext cx="1729308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磁盘地址：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21" name="Text Box 501"/>
          <p:cNvSpPr txBox="1">
            <a:spLocks noChangeArrowheads="1"/>
          </p:cNvSpPr>
          <p:nvPr/>
        </p:nvSpPr>
        <p:spPr bwMode="auto">
          <a:xfrm>
            <a:off x="1547664" y="4459178"/>
            <a:ext cx="741694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扇区格式：</a:t>
            </a:r>
            <a:r>
              <a:rPr lang="zh-CN" altLang="en-US" b="1" dirty="0" smtClean="0">
                <a:latin typeface="宋体" panose="02010600030101010101" pitchFamily="2" charset="-122"/>
              </a:rPr>
              <a:t>与磁盘类型有关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22" name="Text Box 504"/>
          <p:cNvSpPr txBox="1">
            <a:spLocks noChangeArrowheads="1"/>
          </p:cNvSpPr>
          <p:nvPr/>
        </p:nvSpPr>
        <p:spPr bwMode="auto">
          <a:xfrm>
            <a:off x="179388" y="5832053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变长记录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格式的组织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数据域中</a:t>
            </a:r>
            <a:r>
              <a:rPr lang="zh-CN" altLang="en-US" b="1" dirty="0">
                <a:latin typeface="宋体" panose="02010600030101010101" pitchFamily="2" charset="-122"/>
              </a:rPr>
              <a:t>含</a:t>
            </a:r>
            <a:r>
              <a:rPr lang="zh-CN" altLang="en-US" b="1" u="sng" dirty="0">
                <a:latin typeface="宋体" panose="02010600030101010101" pitchFamily="2" charset="-122"/>
              </a:rPr>
              <a:t>数据长度</a:t>
            </a:r>
            <a:r>
              <a:rPr lang="zh-CN" altLang="en-US" b="1" dirty="0">
                <a:latin typeface="宋体" panose="02010600030101010101" pitchFamily="2" charset="-122"/>
              </a:rPr>
              <a:t>信息</a:t>
            </a:r>
          </a:p>
        </p:txBody>
      </p:sp>
      <p:sp>
        <p:nvSpPr>
          <p:cNvPr id="123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82" grpId="0"/>
      <p:bldP spid="120" grpId="0"/>
      <p:bldP spid="121" grpId="0"/>
      <p:bldP spid="1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401F-7549-4A1A-AA7D-60D6474E7F53}" type="slidenum">
              <a:rPr lang="en-US" altLang="zh-CN"/>
              <a:t>26</a:t>
            </a:fld>
            <a:endParaRPr lang="en-US" altLang="zh-CN" dirty="0"/>
          </a:p>
        </p:txBody>
      </p:sp>
      <p:sp>
        <p:nvSpPr>
          <p:cNvPr id="229923" name="Text Box 547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磁盘存储器组成：</a:t>
            </a:r>
            <a:r>
              <a:rPr lang="zh-CN" altLang="en-US" b="1" dirty="0">
                <a:latin typeface="宋体" panose="02010600030101010101" pitchFamily="2" charset="-122"/>
              </a:rPr>
              <a:t>由盘片、驱动器、控制器组成</a:t>
            </a:r>
          </a:p>
        </p:txBody>
      </p:sp>
      <p:grpSp>
        <p:nvGrpSpPr>
          <p:cNvPr id="230059" name="Group 683"/>
          <p:cNvGrpSpPr/>
          <p:nvPr/>
        </p:nvGrpSpPr>
        <p:grpSpPr bwMode="auto">
          <a:xfrm>
            <a:off x="971600" y="3573016"/>
            <a:ext cx="7848600" cy="2016125"/>
            <a:chOff x="521" y="2569"/>
            <a:chExt cx="4944" cy="1270"/>
          </a:xfrm>
        </p:grpSpPr>
        <p:sp>
          <p:nvSpPr>
            <p:cNvPr id="230060" name="Text Box 684"/>
            <p:cNvSpPr txBox="1">
              <a:spLocks noChangeArrowheads="1"/>
            </p:cNvSpPr>
            <p:nvPr/>
          </p:nvSpPr>
          <p:spPr bwMode="auto">
            <a:xfrm>
              <a:off x="521" y="2569"/>
              <a:ext cx="272" cy="127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主机接口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061" name="Rectangle 685"/>
            <p:cNvSpPr>
              <a:spLocks noChangeArrowheads="1"/>
            </p:cNvSpPr>
            <p:nvPr/>
          </p:nvSpPr>
          <p:spPr bwMode="auto">
            <a:xfrm>
              <a:off x="1564" y="2569"/>
              <a:ext cx="3811" cy="127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062" name="Line 686"/>
            <p:cNvSpPr>
              <a:spLocks noChangeShapeType="1"/>
            </p:cNvSpPr>
            <p:nvPr/>
          </p:nvSpPr>
          <p:spPr bwMode="auto">
            <a:xfrm>
              <a:off x="792" y="3249"/>
              <a:ext cx="113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3" name="Line 687"/>
            <p:cNvSpPr>
              <a:spLocks noChangeShapeType="1"/>
            </p:cNvSpPr>
            <p:nvPr/>
          </p:nvSpPr>
          <p:spPr bwMode="auto">
            <a:xfrm flipH="1">
              <a:off x="792" y="3294"/>
              <a:ext cx="113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4" name="Line 688"/>
            <p:cNvSpPr>
              <a:spLocks noChangeShapeType="1"/>
            </p:cNvSpPr>
            <p:nvPr/>
          </p:nvSpPr>
          <p:spPr bwMode="auto">
            <a:xfrm flipH="1">
              <a:off x="793" y="3521"/>
              <a:ext cx="113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5" name="Line 689"/>
            <p:cNvSpPr>
              <a:spLocks noChangeShapeType="1"/>
            </p:cNvSpPr>
            <p:nvPr/>
          </p:nvSpPr>
          <p:spPr bwMode="auto">
            <a:xfrm>
              <a:off x="793" y="3022"/>
              <a:ext cx="113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6" name="Text Box 690"/>
            <p:cNvSpPr txBox="1">
              <a:spLocks noChangeArrowheads="1"/>
            </p:cNvSpPr>
            <p:nvPr/>
          </p:nvSpPr>
          <p:spPr bwMode="auto">
            <a:xfrm>
              <a:off x="1790" y="2659"/>
              <a:ext cx="681" cy="18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</a:p>
          </p:txBody>
        </p:sp>
        <p:sp>
          <p:nvSpPr>
            <p:cNvPr id="230067" name="Text Box 691"/>
            <p:cNvSpPr txBox="1">
              <a:spLocks noChangeArrowheads="1"/>
            </p:cNvSpPr>
            <p:nvPr/>
          </p:nvSpPr>
          <p:spPr bwMode="auto">
            <a:xfrm>
              <a:off x="1927" y="2976"/>
              <a:ext cx="454" cy="59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068" name="Line 692"/>
            <p:cNvSpPr>
              <a:spLocks noChangeShapeType="1"/>
            </p:cNvSpPr>
            <p:nvPr/>
          </p:nvSpPr>
          <p:spPr bwMode="auto">
            <a:xfrm>
              <a:off x="2381" y="3113"/>
              <a:ext cx="3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9" name="Text Box 693"/>
            <p:cNvSpPr txBox="1">
              <a:spLocks noChangeArrowheads="1"/>
            </p:cNvSpPr>
            <p:nvPr/>
          </p:nvSpPr>
          <p:spPr bwMode="auto">
            <a:xfrm>
              <a:off x="2744" y="2659"/>
              <a:ext cx="272" cy="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格式控制</a:t>
              </a:r>
            </a:p>
          </p:txBody>
        </p:sp>
        <p:sp>
          <p:nvSpPr>
            <p:cNvPr id="230070" name="Line 694"/>
            <p:cNvSpPr>
              <a:spLocks noChangeShapeType="1"/>
            </p:cNvSpPr>
            <p:nvPr/>
          </p:nvSpPr>
          <p:spPr bwMode="auto">
            <a:xfrm>
              <a:off x="3016" y="3203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1" name="Text Box 695"/>
            <p:cNvSpPr txBox="1">
              <a:spLocks noChangeArrowheads="1"/>
            </p:cNvSpPr>
            <p:nvPr/>
          </p:nvSpPr>
          <p:spPr bwMode="auto">
            <a:xfrm>
              <a:off x="3198" y="3113"/>
              <a:ext cx="771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并</a:t>
              </a:r>
              <a:r>
                <a:rPr lang="en-US" altLang="zh-CN" sz="1800" b="1">
                  <a:latin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宋体" panose="02010600030101010101" pitchFamily="2" charset="-122"/>
                </a:rPr>
                <a:t>串转换</a:t>
              </a:r>
            </a:p>
          </p:txBody>
        </p:sp>
        <p:sp>
          <p:nvSpPr>
            <p:cNvPr id="230072" name="Text Box 696"/>
            <p:cNvSpPr txBox="1">
              <a:spLocks noChangeArrowheads="1"/>
            </p:cNvSpPr>
            <p:nvPr/>
          </p:nvSpPr>
          <p:spPr bwMode="auto">
            <a:xfrm>
              <a:off x="3198" y="2751"/>
              <a:ext cx="771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串</a:t>
              </a:r>
              <a:r>
                <a:rPr lang="en-US" altLang="zh-CN" sz="1800" b="1">
                  <a:latin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宋体" panose="02010600030101010101" pitchFamily="2" charset="-122"/>
                </a:rPr>
                <a:t>并转换</a:t>
              </a:r>
            </a:p>
          </p:txBody>
        </p:sp>
        <p:sp>
          <p:nvSpPr>
            <p:cNvPr id="230073" name="Line 697"/>
            <p:cNvSpPr>
              <a:spLocks noChangeShapeType="1"/>
            </p:cNvSpPr>
            <p:nvPr/>
          </p:nvSpPr>
          <p:spPr bwMode="auto">
            <a:xfrm flipH="1">
              <a:off x="3016" y="2840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4" name="Line 698"/>
            <p:cNvSpPr>
              <a:spLocks noChangeShapeType="1"/>
            </p:cNvSpPr>
            <p:nvPr/>
          </p:nvSpPr>
          <p:spPr bwMode="auto">
            <a:xfrm>
              <a:off x="3969" y="3203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5" name="Text Box 699"/>
            <p:cNvSpPr txBox="1">
              <a:spLocks noChangeArrowheads="1"/>
            </p:cNvSpPr>
            <p:nvPr/>
          </p:nvSpPr>
          <p:spPr bwMode="auto">
            <a:xfrm>
              <a:off x="4286" y="3113"/>
              <a:ext cx="862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数据编码器</a:t>
              </a:r>
            </a:p>
          </p:txBody>
        </p:sp>
        <p:sp>
          <p:nvSpPr>
            <p:cNvPr id="230076" name="Line 700"/>
            <p:cNvSpPr>
              <a:spLocks noChangeShapeType="1"/>
            </p:cNvSpPr>
            <p:nvPr/>
          </p:nvSpPr>
          <p:spPr bwMode="auto">
            <a:xfrm flipH="1">
              <a:off x="3969" y="2840"/>
              <a:ext cx="22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7" name="Text Box 701"/>
            <p:cNvSpPr txBox="1">
              <a:spLocks noChangeArrowheads="1"/>
            </p:cNvSpPr>
            <p:nvPr/>
          </p:nvSpPr>
          <p:spPr bwMode="auto">
            <a:xfrm>
              <a:off x="4195" y="2659"/>
              <a:ext cx="363" cy="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数据译码</a:t>
              </a:r>
            </a:p>
          </p:txBody>
        </p:sp>
        <p:sp>
          <p:nvSpPr>
            <p:cNvPr id="230078" name="Text Box 702"/>
            <p:cNvSpPr txBox="1">
              <a:spLocks noChangeArrowheads="1"/>
            </p:cNvSpPr>
            <p:nvPr/>
          </p:nvSpPr>
          <p:spPr bwMode="auto">
            <a:xfrm>
              <a:off x="4739" y="2659"/>
              <a:ext cx="545" cy="40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读时钟发生器</a:t>
              </a:r>
            </a:p>
          </p:txBody>
        </p:sp>
        <p:sp>
          <p:nvSpPr>
            <p:cNvPr id="230079" name="Line 703"/>
            <p:cNvSpPr>
              <a:spLocks noChangeShapeType="1"/>
            </p:cNvSpPr>
            <p:nvPr/>
          </p:nvSpPr>
          <p:spPr bwMode="auto">
            <a:xfrm flipH="1">
              <a:off x="4558" y="2840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0" name="Line 704"/>
            <p:cNvSpPr>
              <a:spLocks noChangeShapeType="1"/>
            </p:cNvSpPr>
            <p:nvPr/>
          </p:nvSpPr>
          <p:spPr bwMode="auto">
            <a:xfrm flipH="1" flipV="1">
              <a:off x="5284" y="2840"/>
              <a:ext cx="181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1" name="Line 705"/>
            <p:cNvSpPr>
              <a:spLocks noChangeShapeType="1"/>
            </p:cNvSpPr>
            <p:nvPr/>
          </p:nvSpPr>
          <p:spPr bwMode="auto">
            <a:xfrm flipH="1">
              <a:off x="2381" y="320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2" name="Line 706"/>
            <p:cNvSpPr>
              <a:spLocks noChangeShapeType="1"/>
            </p:cNvSpPr>
            <p:nvPr/>
          </p:nvSpPr>
          <p:spPr bwMode="auto">
            <a:xfrm flipH="1">
              <a:off x="2381" y="3431"/>
              <a:ext cx="30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3" name="Line 707"/>
            <p:cNvSpPr>
              <a:spLocks noChangeShapeType="1"/>
            </p:cNvSpPr>
            <p:nvPr/>
          </p:nvSpPr>
          <p:spPr bwMode="auto">
            <a:xfrm>
              <a:off x="1655" y="2750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4" name="Line 708"/>
            <p:cNvSpPr>
              <a:spLocks noChangeShapeType="1"/>
            </p:cNvSpPr>
            <p:nvPr/>
          </p:nvSpPr>
          <p:spPr bwMode="auto">
            <a:xfrm>
              <a:off x="2381" y="302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5" name="Line 709"/>
            <p:cNvSpPr>
              <a:spLocks noChangeShapeType="1"/>
            </p:cNvSpPr>
            <p:nvPr/>
          </p:nvSpPr>
          <p:spPr bwMode="auto">
            <a:xfrm flipV="1">
              <a:off x="2608" y="2613"/>
              <a:ext cx="0" cy="40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6" name="Line 710"/>
            <p:cNvSpPr>
              <a:spLocks noChangeShapeType="1"/>
            </p:cNvSpPr>
            <p:nvPr/>
          </p:nvSpPr>
          <p:spPr bwMode="auto">
            <a:xfrm>
              <a:off x="2608" y="2614"/>
              <a:ext cx="285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7" name="Line 711"/>
            <p:cNvSpPr>
              <a:spLocks noChangeShapeType="1"/>
            </p:cNvSpPr>
            <p:nvPr/>
          </p:nvSpPr>
          <p:spPr bwMode="auto">
            <a:xfrm>
              <a:off x="5148" y="3203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8" name="Line 712"/>
            <p:cNvSpPr>
              <a:spLocks noChangeShapeType="1"/>
            </p:cNvSpPr>
            <p:nvPr/>
          </p:nvSpPr>
          <p:spPr bwMode="auto">
            <a:xfrm flipV="1">
              <a:off x="2381" y="3340"/>
              <a:ext cx="308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9" name="Line 713"/>
            <p:cNvSpPr>
              <a:spLocks noChangeShapeType="1"/>
            </p:cNvSpPr>
            <p:nvPr/>
          </p:nvSpPr>
          <p:spPr bwMode="auto">
            <a:xfrm>
              <a:off x="2381" y="3521"/>
              <a:ext cx="30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0" name="Line 714"/>
            <p:cNvSpPr>
              <a:spLocks noChangeShapeType="1"/>
            </p:cNvSpPr>
            <p:nvPr/>
          </p:nvSpPr>
          <p:spPr bwMode="auto">
            <a:xfrm>
              <a:off x="2154" y="2886"/>
              <a:ext cx="0" cy="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1" name="Line 715"/>
            <p:cNvSpPr>
              <a:spLocks noChangeShapeType="1"/>
            </p:cNvSpPr>
            <p:nvPr/>
          </p:nvSpPr>
          <p:spPr bwMode="auto">
            <a:xfrm>
              <a:off x="1655" y="2886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2" name="Text Box 716"/>
            <p:cNvSpPr txBox="1">
              <a:spLocks noChangeArrowheads="1"/>
            </p:cNvSpPr>
            <p:nvPr/>
          </p:nvSpPr>
          <p:spPr bwMode="auto">
            <a:xfrm>
              <a:off x="1791" y="3612"/>
              <a:ext cx="680" cy="18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093" name="Line 717"/>
            <p:cNvSpPr>
              <a:spLocks noChangeShapeType="1"/>
            </p:cNvSpPr>
            <p:nvPr/>
          </p:nvSpPr>
          <p:spPr bwMode="auto">
            <a:xfrm flipH="1">
              <a:off x="793" y="3703"/>
              <a:ext cx="99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4" name="Line 718"/>
            <p:cNvSpPr>
              <a:spLocks noChangeShapeType="1"/>
            </p:cNvSpPr>
            <p:nvPr/>
          </p:nvSpPr>
          <p:spPr bwMode="auto">
            <a:xfrm>
              <a:off x="793" y="3748"/>
              <a:ext cx="99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5" name="Text Box 719"/>
            <p:cNvSpPr txBox="1">
              <a:spLocks noChangeArrowheads="1"/>
            </p:cNvSpPr>
            <p:nvPr/>
          </p:nvSpPr>
          <p:spPr bwMode="auto">
            <a:xfrm>
              <a:off x="3152" y="3612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数据控制</a:t>
              </a:r>
            </a:p>
          </p:txBody>
        </p:sp>
        <p:sp>
          <p:nvSpPr>
            <p:cNvPr id="230096" name="Text Box 720"/>
            <p:cNvSpPr txBox="1">
              <a:spLocks noChangeArrowheads="1"/>
            </p:cNvSpPr>
            <p:nvPr/>
          </p:nvSpPr>
          <p:spPr bwMode="auto">
            <a:xfrm>
              <a:off x="884" y="2569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30097" name="Text Box 721"/>
            <p:cNvSpPr txBox="1">
              <a:spLocks noChangeArrowheads="1"/>
            </p:cNvSpPr>
            <p:nvPr/>
          </p:nvSpPr>
          <p:spPr bwMode="auto">
            <a:xfrm>
              <a:off x="884" y="3068"/>
              <a:ext cx="635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REQ/ACK</a:t>
              </a:r>
            </a:p>
          </p:txBody>
        </p:sp>
        <p:sp>
          <p:nvSpPr>
            <p:cNvPr id="230098" name="Text Box 722"/>
            <p:cNvSpPr txBox="1">
              <a:spLocks noChangeArrowheads="1"/>
            </p:cNvSpPr>
            <p:nvPr/>
          </p:nvSpPr>
          <p:spPr bwMode="auto">
            <a:xfrm>
              <a:off x="884" y="3340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BUSY</a:t>
              </a:r>
            </a:p>
          </p:txBody>
        </p:sp>
        <p:sp>
          <p:nvSpPr>
            <p:cNvPr id="230099" name="Text Box 723"/>
            <p:cNvSpPr txBox="1">
              <a:spLocks noChangeArrowheads="1"/>
            </p:cNvSpPr>
            <p:nvPr/>
          </p:nvSpPr>
          <p:spPr bwMode="auto">
            <a:xfrm>
              <a:off x="839" y="2841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命令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230100" name="Line 724"/>
            <p:cNvSpPr>
              <a:spLocks noChangeShapeType="1"/>
            </p:cNvSpPr>
            <p:nvPr/>
          </p:nvSpPr>
          <p:spPr bwMode="auto">
            <a:xfrm>
              <a:off x="793" y="2750"/>
              <a:ext cx="99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01" name="Text Box 725"/>
            <p:cNvSpPr txBox="1">
              <a:spLocks noChangeArrowheads="1"/>
            </p:cNvSpPr>
            <p:nvPr/>
          </p:nvSpPr>
          <p:spPr bwMode="auto">
            <a:xfrm>
              <a:off x="839" y="3521"/>
              <a:ext cx="726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DREQ/DACK</a:t>
              </a:r>
            </a:p>
          </p:txBody>
        </p:sp>
        <p:sp>
          <p:nvSpPr>
            <p:cNvPr id="230102" name="Line 726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03" name="Text Box 727"/>
            <p:cNvSpPr txBox="1">
              <a:spLocks noChangeArrowheads="1"/>
            </p:cNvSpPr>
            <p:nvPr/>
          </p:nvSpPr>
          <p:spPr bwMode="auto">
            <a:xfrm>
              <a:off x="4377" y="3612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数据分离</a:t>
              </a:r>
            </a:p>
          </p:txBody>
        </p:sp>
        <p:sp>
          <p:nvSpPr>
            <p:cNvPr id="230104" name="Line 728"/>
            <p:cNvSpPr>
              <a:spLocks noChangeShapeType="1"/>
            </p:cNvSpPr>
            <p:nvPr/>
          </p:nvSpPr>
          <p:spPr bwMode="auto">
            <a:xfrm flipH="1">
              <a:off x="4105" y="2569"/>
              <a:ext cx="0" cy="12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0211" name="AutoShape 8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0" name="组合 129"/>
          <p:cNvGrpSpPr/>
          <p:nvPr/>
        </p:nvGrpSpPr>
        <p:grpSpPr>
          <a:xfrm>
            <a:off x="971624" y="836712"/>
            <a:ext cx="7416800" cy="2590800"/>
            <a:chOff x="857224" y="2493367"/>
            <a:chExt cx="7416800" cy="2590800"/>
          </a:xfrm>
        </p:grpSpPr>
        <p:sp>
          <p:nvSpPr>
            <p:cNvPr id="131" name="Rectangle 731"/>
            <p:cNvSpPr>
              <a:spLocks noChangeArrowheads="1"/>
            </p:cNvSpPr>
            <p:nvPr/>
          </p:nvSpPr>
          <p:spPr bwMode="auto">
            <a:xfrm>
              <a:off x="2514574" y="2565375"/>
              <a:ext cx="5759450" cy="251879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Text Box 730"/>
            <p:cNvSpPr txBox="1">
              <a:spLocks noChangeArrowheads="1"/>
            </p:cNvSpPr>
            <p:nvPr/>
          </p:nvSpPr>
          <p:spPr bwMode="auto">
            <a:xfrm>
              <a:off x="857224" y="2636242"/>
              <a:ext cx="433388" cy="2447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磁盘控制器</a:t>
              </a:r>
            </a:p>
          </p:txBody>
        </p:sp>
        <p:sp>
          <p:nvSpPr>
            <p:cNvPr id="133" name="Text Box 732"/>
            <p:cNvSpPr txBox="1">
              <a:spLocks noChangeArrowheads="1"/>
            </p:cNvSpPr>
            <p:nvPr/>
          </p:nvSpPr>
          <p:spPr bwMode="auto">
            <a:xfrm>
              <a:off x="3019399" y="2923580"/>
              <a:ext cx="1081088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读出放大</a:t>
              </a:r>
            </a:p>
          </p:txBody>
        </p:sp>
        <p:sp>
          <p:nvSpPr>
            <p:cNvPr id="134" name="Line 733"/>
            <p:cNvSpPr>
              <a:spLocks noChangeShapeType="1"/>
            </p:cNvSpPr>
            <p:nvPr/>
          </p:nvSpPr>
          <p:spPr bwMode="auto">
            <a:xfrm flipH="1" flipV="1">
              <a:off x="4098899" y="3068042"/>
              <a:ext cx="10080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Text Box 734"/>
            <p:cNvSpPr txBox="1">
              <a:spLocks noChangeArrowheads="1"/>
            </p:cNvSpPr>
            <p:nvPr/>
          </p:nvSpPr>
          <p:spPr bwMode="auto">
            <a:xfrm>
              <a:off x="3019399" y="3283942"/>
              <a:ext cx="1081088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写入驱动</a:t>
              </a:r>
            </a:p>
          </p:txBody>
        </p:sp>
        <p:sp>
          <p:nvSpPr>
            <p:cNvPr id="136" name="Line 735"/>
            <p:cNvSpPr>
              <a:spLocks noChangeShapeType="1"/>
            </p:cNvSpPr>
            <p:nvPr/>
          </p:nvSpPr>
          <p:spPr bwMode="auto">
            <a:xfrm flipV="1">
              <a:off x="4098899" y="3428405"/>
              <a:ext cx="10080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736"/>
            <p:cNvSpPr txBox="1">
              <a:spLocks noChangeArrowheads="1"/>
            </p:cNvSpPr>
            <p:nvPr/>
          </p:nvSpPr>
          <p:spPr bwMode="auto">
            <a:xfrm>
              <a:off x="5106962" y="2923580"/>
              <a:ext cx="576263" cy="64928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磁头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选择</a:t>
              </a:r>
            </a:p>
          </p:txBody>
        </p:sp>
        <p:sp>
          <p:nvSpPr>
            <p:cNvPr id="138" name="Text Box 739"/>
            <p:cNvSpPr txBox="1">
              <a:spLocks noChangeArrowheads="1"/>
            </p:cNvSpPr>
            <p:nvPr/>
          </p:nvSpPr>
          <p:spPr bwMode="auto">
            <a:xfrm>
              <a:off x="3019399" y="3785592"/>
              <a:ext cx="1295400" cy="290513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比较与控制</a:t>
              </a:r>
            </a:p>
          </p:txBody>
        </p:sp>
        <p:sp>
          <p:nvSpPr>
            <p:cNvPr id="139" name="Text Box 740"/>
            <p:cNvSpPr txBox="1">
              <a:spLocks noChangeArrowheads="1"/>
            </p:cNvSpPr>
            <p:nvPr/>
          </p:nvSpPr>
          <p:spPr bwMode="auto">
            <a:xfrm>
              <a:off x="4602137" y="3785592"/>
              <a:ext cx="1081088" cy="2889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音圈电机</a:t>
              </a:r>
            </a:p>
          </p:txBody>
        </p:sp>
        <p:sp>
          <p:nvSpPr>
            <p:cNvPr id="140" name="Text Box 741"/>
            <p:cNvSpPr txBox="1">
              <a:spLocks noChangeArrowheads="1"/>
            </p:cNvSpPr>
            <p:nvPr/>
          </p:nvSpPr>
          <p:spPr bwMode="auto">
            <a:xfrm>
              <a:off x="4602137" y="4290417"/>
              <a:ext cx="1081088" cy="288925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位置检测</a:t>
              </a:r>
            </a:p>
          </p:txBody>
        </p:sp>
        <p:sp>
          <p:nvSpPr>
            <p:cNvPr id="141" name="Line 742"/>
            <p:cNvSpPr>
              <a:spLocks noChangeShapeType="1"/>
            </p:cNvSpPr>
            <p:nvPr/>
          </p:nvSpPr>
          <p:spPr bwMode="auto">
            <a:xfrm flipV="1">
              <a:off x="1289024" y="3860205"/>
              <a:ext cx="17287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743"/>
            <p:cNvSpPr>
              <a:spLocks noChangeShapeType="1"/>
            </p:cNvSpPr>
            <p:nvPr/>
          </p:nvSpPr>
          <p:spPr bwMode="auto">
            <a:xfrm flipV="1">
              <a:off x="2803499" y="4004667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744"/>
            <p:cNvSpPr>
              <a:spLocks noChangeShapeType="1"/>
            </p:cNvSpPr>
            <p:nvPr/>
          </p:nvSpPr>
          <p:spPr bwMode="auto">
            <a:xfrm flipH="1">
              <a:off x="2801912" y="4436467"/>
              <a:ext cx="18002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745"/>
            <p:cNvSpPr>
              <a:spLocks noChangeShapeType="1"/>
            </p:cNvSpPr>
            <p:nvPr/>
          </p:nvSpPr>
          <p:spPr bwMode="auto">
            <a:xfrm flipV="1">
              <a:off x="2801912" y="4004667"/>
              <a:ext cx="0" cy="4318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746"/>
            <p:cNvSpPr>
              <a:spLocks noChangeShapeType="1"/>
            </p:cNvSpPr>
            <p:nvPr/>
          </p:nvSpPr>
          <p:spPr bwMode="auto">
            <a:xfrm flipV="1">
              <a:off x="4314799" y="3931642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747"/>
            <p:cNvSpPr>
              <a:spLocks noChangeShapeType="1"/>
            </p:cNvSpPr>
            <p:nvPr/>
          </p:nvSpPr>
          <p:spPr bwMode="auto">
            <a:xfrm>
              <a:off x="1289024" y="3428405"/>
              <a:ext cx="17287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748"/>
            <p:cNvSpPr>
              <a:spLocks noChangeShapeType="1"/>
            </p:cNvSpPr>
            <p:nvPr/>
          </p:nvSpPr>
          <p:spPr bwMode="auto">
            <a:xfrm flipH="1" flipV="1">
              <a:off x="1289024" y="3068042"/>
              <a:ext cx="17287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749"/>
            <p:cNvSpPr>
              <a:spLocks noChangeShapeType="1"/>
            </p:cNvSpPr>
            <p:nvPr/>
          </p:nvSpPr>
          <p:spPr bwMode="auto">
            <a:xfrm flipH="1">
              <a:off x="5394299" y="2780705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750"/>
            <p:cNvSpPr>
              <a:spLocks noChangeShapeType="1"/>
            </p:cNvSpPr>
            <p:nvPr/>
          </p:nvSpPr>
          <p:spPr bwMode="auto">
            <a:xfrm flipH="1" flipV="1">
              <a:off x="1289024" y="2779117"/>
              <a:ext cx="41052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Text Box 751"/>
            <p:cNvSpPr txBox="1">
              <a:spLocks noChangeArrowheads="1"/>
            </p:cNvSpPr>
            <p:nvPr/>
          </p:nvSpPr>
          <p:spPr bwMode="auto">
            <a:xfrm>
              <a:off x="1435074" y="3139480"/>
              <a:ext cx="10080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写入数据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1" name="Text Box 752"/>
            <p:cNvSpPr txBox="1">
              <a:spLocks noChangeArrowheads="1"/>
            </p:cNvSpPr>
            <p:nvPr/>
          </p:nvSpPr>
          <p:spPr bwMode="auto">
            <a:xfrm>
              <a:off x="1435074" y="2779117"/>
              <a:ext cx="10080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读出数据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2" name="Text Box 753"/>
            <p:cNvSpPr txBox="1">
              <a:spLocks noChangeArrowheads="1"/>
            </p:cNvSpPr>
            <p:nvPr/>
          </p:nvSpPr>
          <p:spPr bwMode="auto">
            <a:xfrm>
              <a:off x="1547787" y="2493367"/>
              <a:ext cx="76041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盘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面号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3" name="Rectangle 754"/>
            <p:cNvSpPr>
              <a:spLocks noChangeArrowheads="1"/>
            </p:cNvSpPr>
            <p:nvPr/>
          </p:nvSpPr>
          <p:spPr bwMode="auto">
            <a:xfrm>
              <a:off x="2659037" y="2707680"/>
              <a:ext cx="3168650" cy="936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Text Box 755"/>
            <p:cNvSpPr txBox="1">
              <a:spLocks noChangeArrowheads="1"/>
            </p:cNvSpPr>
            <p:nvPr/>
          </p:nvSpPr>
          <p:spPr bwMode="auto">
            <a:xfrm>
              <a:off x="3737520" y="4149130"/>
              <a:ext cx="7620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柱面号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Rectangle 756"/>
            <p:cNvSpPr>
              <a:spLocks noChangeArrowheads="1"/>
            </p:cNvSpPr>
            <p:nvPr/>
          </p:nvSpPr>
          <p:spPr bwMode="auto">
            <a:xfrm>
              <a:off x="2659037" y="3715742"/>
              <a:ext cx="3168650" cy="936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Rectangle 757"/>
            <p:cNvSpPr>
              <a:spLocks noChangeArrowheads="1"/>
            </p:cNvSpPr>
            <p:nvPr/>
          </p:nvSpPr>
          <p:spPr bwMode="auto">
            <a:xfrm>
              <a:off x="5683224" y="3858617"/>
              <a:ext cx="646113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Text Box 758"/>
            <p:cNvSpPr txBox="1">
              <a:spLocks noChangeArrowheads="1"/>
            </p:cNvSpPr>
            <p:nvPr/>
          </p:nvSpPr>
          <p:spPr bwMode="auto">
            <a:xfrm>
              <a:off x="1506512" y="3571280"/>
              <a:ext cx="7620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磁道号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Line 759"/>
            <p:cNvSpPr>
              <a:spLocks noChangeShapeType="1"/>
            </p:cNvSpPr>
            <p:nvPr/>
          </p:nvSpPr>
          <p:spPr bwMode="auto">
            <a:xfrm flipH="1" flipV="1">
              <a:off x="1289024" y="4292005"/>
              <a:ext cx="2130425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Text Box 760"/>
            <p:cNvSpPr txBox="1">
              <a:spLocks noChangeArrowheads="1"/>
            </p:cNvSpPr>
            <p:nvPr/>
          </p:nvSpPr>
          <p:spPr bwMode="auto">
            <a:xfrm>
              <a:off x="1433487" y="4004667"/>
              <a:ext cx="100806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定位状态</a:t>
              </a:r>
            </a:p>
          </p:txBody>
        </p:sp>
        <p:sp>
          <p:nvSpPr>
            <p:cNvPr id="160" name="Line 761"/>
            <p:cNvSpPr>
              <a:spLocks noChangeShapeType="1"/>
            </p:cNvSpPr>
            <p:nvPr/>
          </p:nvSpPr>
          <p:spPr bwMode="auto">
            <a:xfrm>
              <a:off x="1289024" y="4869631"/>
              <a:ext cx="33131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Text Box 762"/>
            <p:cNvSpPr txBox="1">
              <a:spLocks noChangeArrowheads="1"/>
            </p:cNvSpPr>
            <p:nvPr/>
          </p:nvSpPr>
          <p:spPr bwMode="auto">
            <a:xfrm>
              <a:off x="4602137" y="4725615"/>
              <a:ext cx="1081088" cy="2889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主轴电机</a:t>
              </a:r>
            </a:p>
          </p:txBody>
        </p:sp>
        <p:sp>
          <p:nvSpPr>
            <p:cNvPr id="162" name="Rectangle 763"/>
            <p:cNvSpPr>
              <a:spLocks noChangeArrowheads="1"/>
            </p:cNvSpPr>
            <p:nvPr/>
          </p:nvSpPr>
          <p:spPr bwMode="auto">
            <a:xfrm>
              <a:off x="6330924" y="2995017"/>
              <a:ext cx="144463" cy="129698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764"/>
            <p:cNvSpPr>
              <a:spLocks noChangeArrowheads="1"/>
            </p:cNvSpPr>
            <p:nvPr/>
          </p:nvSpPr>
          <p:spPr bwMode="auto">
            <a:xfrm>
              <a:off x="6257899" y="4292005"/>
              <a:ext cx="360363" cy="144463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Oval 765"/>
            <p:cNvSpPr>
              <a:spLocks noChangeArrowheads="1"/>
            </p:cNvSpPr>
            <p:nvPr/>
          </p:nvSpPr>
          <p:spPr bwMode="auto">
            <a:xfrm>
              <a:off x="6257899" y="4436467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Oval 766"/>
            <p:cNvSpPr>
              <a:spLocks noChangeArrowheads="1"/>
            </p:cNvSpPr>
            <p:nvPr/>
          </p:nvSpPr>
          <p:spPr bwMode="auto">
            <a:xfrm>
              <a:off x="6473799" y="4436467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767" descr="深色上对角线"/>
            <p:cNvSpPr>
              <a:spLocks noChangeArrowheads="1"/>
            </p:cNvSpPr>
            <p:nvPr/>
          </p:nvSpPr>
          <p:spPr bwMode="auto">
            <a:xfrm>
              <a:off x="6041999" y="4580930"/>
              <a:ext cx="792163" cy="142875"/>
            </a:xfrm>
            <a:prstGeom prst="rect">
              <a:avLst/>
            </a:prstGeom>
            <a:pattFill prst="dkUpDiag">
              <a:fgClr>
                <a:srgbClr val="808080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768"/>
            <p:cNvSpPr>
              <a:spLocks noChangeShapeType="1"/>
            </p:cNvSpPr>
            <p:nvPr/>
          </p:nvSpPr>
          <p:spPr bwMode="auto">
            <a:xfrm>
              <a:off x="6041999" y="4580930"/>
              <a:ext cx="792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769"/>
            <p:cNvSpPr>
              <a:spLocks noChangeShapeType="1"/>
            </p:cNvSpPr>
            <p:nvPr/>
          </p:nvSpPr>
          <p:spPr bwMode="auto">
            <a:xfrm flipH="1">
              <a:off x="5178399" y="4076105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770"/>
            <p:cNvSpPr>
              <a:spLocks noChangeShapeType="1"/>
            </p:cNvSpPr>
            <p:nvPr/>
          </p:nvSpPr>
          <p:spPr bwMode="auto">
            <a:xfrm>
              <a:off x="6402362" y="3869730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71"/>
            <p:cNvSpPr>
              <a:spLocks noChangeShapeType="1"/>
            </p:cNvSpPr>
            <p:nvPr/>
          </p:nvSpPr>
          <p:spPr bwMode="auto">
            <a:xfrm flipV="1">
              <a:off x="6330924" y="4292005"/>
              <a:ext cx="133350" cy="15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81"/>
            <p:cNvSpPr>
              <a:spLocks noChangeShapeType="1"/>
            </p:cNvSpPr>
            <p:nvPr/>
          </p:nvSpPr>
          <p:spPr bwMode="auto">
            <a:xfrm>
              <a:off x="6978624" y="2995017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782"/>
            <p:cNvSpPr>
              <a:spLocks noChangeShapeType="1"/>
            </p:cNvSpPr>
            <p:nvPr/>
          </p:nvSpPr>
          <p:spPr bwMode="auto">
            <a:xfrm>
              <a:off x="6978624" y="3212505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783"/>
            <p:cNvSpPr>
              <a:spLocks noChangeShapeType="1"/>
            </p:cNvSpPr>
            <p:nvPr/>
          </p:nvSpPr>
          <p:spPr bwMode="auto">
            <a:xfrm>
              <a:off x="7051649" y="2996605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784"/>
            <p:cNvSpPr>
              <a:spLocks noChangeArrowheads="1"/>
            </p:cNvSpPr>
            <p:nvPr/>
          </p:nvSpPr>
          <p:spPr bwMode="auto">
            <a:xfrm>
              <a:off x="6473799" y="3068042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785"/>
            <p:cNvSpPr>
              <a:spLocks noChangeShapeType="1"/>
            </p:cNvSpPr>
            <p:nvPr/>
          </p:nvSpPr>
          <p:spPr bwMode="auto">
            <a:xfrm flipV="1">
              <a:off x="6978624" y="3428405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786"/>
            <p:cNvSpPr>
              <a:spLocks noChangeShapeType="1"/>
            </p:cNvSpPr>
            <p:nvPr/>
          </p:nvSpPr>
          <p:spPr bwMode="auto">
            <a:xfrm>
              <a:off x="6978624" y="3644305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87"/>
            <p:cNvSpPr>
              <a:spLocks noChangeShapeType="1"/>
            </p:cNvSpPr>
            <p:nvPr/>
          </p:nvSpPr>
          <p:spPr bwMode="auto">
            <a:xfrm>
              <a:off x="7051649" y="3428405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Rectangle 788"/>
            <p:cNvSpPr>
              <a:spLocks noChangeArrowheads="1"/>
            </p:cNvSpPr>
            <p:nvPr/>
          </p:nvSpPr>
          <p:spPr bwMode="auto">
            <a:xfrm>
              <a:off x="6473799" y="3499842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Line 789"/>
            <p:cNvSpPr>
              <a:spLocks noChangeShapeType="1"/>
            </p:cNvSpPr>
            <p:nvPr/>
          </p:nvSpPr>
          <p:spPr bwMode="auto">
            <a:xfrm flipV="1">
              <a:off x="6978624" y="3860205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90"/>
            <p:cNvSpPr>
              <a:spLocks noChangeShapeType="1"/>
            </p:cNvSpPr>
            <p:nvPr/>
          </p:nvSpPr>
          <p:spPr bwMode="auto">
            <a:xfrm>
              <a:off x="6978624" y="4076105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91"/>
            <p:cNvSpPr>
              <a:spLocks noChangeShapeType="1"/>
            </p:cNvSpPr>
            <p:nvPr/>
          </p:nvSpPr>
          <p:spPr bwMode="auto">
            <a:xfrm>
              <a:off x="7051649" y="3860205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Rectangle 792"/>
            <p:cNvSpPr>
              <a:spLocks noChangeArrowheads="1"/>
            </p:cNvSpPr>
            <p:nvPr/>
          </p:nvSpPr>
          <p:spPr bwMode="auto">
            <a:xfrm>
              <a:off x="6473799" y="3931642"/>
              <a:ext cx="577850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793"/>
            <p:cNvSpPr>
              <a:spLocks noChangeShapeType="1"/>
            </p:cNvSpPr>
            <p:nvPr/>
          </p:nvSpPr>
          <p:spPr bwMode="auto">
            <a:xfrm>
              <a:off x="6473799" y="3941167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794"/>
            <p:cNvSpPr>
              <a:spLocks noChangeShapeType="1"/>
            </p:cNvSpPr>
            <p:nvPr/>
          </p:nvSpPr>
          <p:spPr bwMode="auto">
            <a:xfrm>
              <a:off x="6473799" y="3509367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95"/>
            <p:cNvSpPr>
              <a:spLocks noChangeShapeType="1"/>
            </p:cNvSpPr>
            <p:nvPr/>
          </p:nvSpPr>
          <p:spPr bwMode="auto">
            <a:xfrm>
              <a:off x="6473799" y="3077567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Text Box 801"/>
            <p:cNvSpPr txBox="1">
              <a:spLocks noChangeArrowheads="1"/>
            </p:cNvSpPr>
            <p:nvPr/>
          </p:nvSpPr>
          <p:spPr bwMode="auto">
            <a:xfrm>
              <a:off x="1433487" y="4581599"/>
              <a:ext cx="100806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187" name="Line 818"/>
            <p:cNvSpPr>
              <a:spLocks noChangeShapeType="1"/>
            </p:cNvSpPr>
            <p:nvPr/>
          </p:nvSpPr>
          <p:spPr bwMode="auto">
            <a:xfrm flipH="1">
              <a:off x="5683224" y="3101380"/>
              <a:ext cx="1368425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Rectangle 796" descr="深色上对角线"/>
            <p:cNvSpPr>
              <a:spLocks noChangeArrowheads="1"/>
            </p:cNvSpPr>
            <p:nvPr/>
          </p:nvSpPr>
          <p:spPr bwMode="auto">
            <a:xfrm>
              <a:off x="5683224" y="4797623"/>
              <a:ext cx="1890713" cy="14446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9" name="直接箭头连接符 188"/>
            <p:cNvCxnSpPr/>
            <p:nvPr/>
          </p:nvCxnSpPr>
          <p:spPr bwMode="auto">
            <a:xfrm flipV="1">
              <a:off x="5929362" y="4004667"/>
              <a:ext cx="328537" cy="397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190" name="Line 737"/>
            <p:cNvSpPr>
              <a:spLocks noChangeShapeType="1"/>
            </p:cNvSpPr>
            <p:nvPr/>
          </p:nvSpPr>
          <p:spPr bwMode="auto">
            <a:xfrm flipV="1">
              <a:off x="3419449" y="4076105"/>
              <a:ext cx="0" cy="2174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819"/>
            <p:cNvSpPr>
              <a:spLocks noChangeShapeType="1"/>
            </p:cNvSpPr>
            <p:nvPr/>
          </p:nvSpPr>
          <p:spPr bwMode="auto">
            <a:xfrm flipH="1">
              <a:off x="6428452" y="3534197"/>
              <a:ext cx="6273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820"/>
            <p:cNvSpPr>
              <a:spLocks noChangeShapeType="1"/>
            </p:cNvSpPr>
            <p:nvPr/>
          </p:nvSpPr>
          <p:spPr bwMode="auto">
            <a:xfrm flipH="1">
              <a:off x="6372572" y="3965996"/>
              <a:ext cx="683260" cy="31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37"/>
            <p:cNvSpPr>
              <a:spLocks noChangeShapeType="1"/>
            </p:cNvSpPr>
            <p:nvPr/>
          </p:nvSpPr>
          <p:spPr bwMode="auto">
            <a:xfrm flipV="1">
              <a:off x="6427534" y="3233296"/>
              <a:ext cx="1806" cy="3100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37"/>
            <p:cNvSpPr>
              <a:spLocks noChangeShapeType="1"/>
            </p:cNvSpPr>
            <p:nvPr/>
          </p:nvSpPr>
          <p:spPr bwMode="auto">
            <a:xfrm flipH="1" flipV="1">
              <a:off x="6372572" y="3364244"/>
              <a:ext cx="0" cy="6017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737"/>
            <p:cNvSpPr>
              <a:spLocks noChangeShapeType="1"/>
            </p:cNvSpPr>
            <p:nvPr/>
          </p:nvSpPr>
          <p:spPr bwMode="auto">
            <a:xfrm flipH="1" flipV="1">
              <a:off x="5683223" y="3360618"/>
              <a:ext cx="689348" cy="36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737"/>
            <p:cNvSpPr>
              <a:spLocks noChangeShapeType="1"/>
            </p:cNvSpPr>
            <p:nvPr/>
          </p:nvSpPr>
          <p:spPr bwMode="auto">
            <a:xfrm flipH="1">
              <a:off x="5683223" y="3233296"/>
              <a:ext cx="746117" cy="5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6950148" y="1122462"/>
            <a:ext cx="1296987" cy="2235423"/>
            <a:chOff x="6835748" y="2779117"/>
            <a:chExt cx="1296987" cy="2235423"/>
          </a:xfrm>
        </p:grpSpPr>
        <p:sp>
          <p:nvSpPr>
            <p:cNvPr id="198" name="AutoShape 823"/>
            <p:cNvSpPr>
              <a:spLocks noChangeArrowheads="1"/>
            </p:cNvSpPr>
            <p:nvPr/>
          </p:nvSpPr>
          <p:spPr bwMode="auto">
            <a:xfrm>
              <a:off x="7410423" y="2779117"/>
              <a:ext cx="146050" cy="2235423"/>
            </a:xfrm>
            <a:prstGeom prst="can">
              <a:avLst>
                <a:gd name="adj" fmla="val 68976"/>
              </a:avLst>
            </a:prstGeom>
            <a:solidFill>
              <a:srgbClr val="96969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99" name="Rectangle 824"/>
            <p:cNvSpPr>
              <a:spLocks noChangeArrowheads="1"/>
            </p:cNvSpPr>
            <p:nvPr/>
          </p:nvSpPr>
          <p:spPr bwMode="auto">
            <a:xfrm>
              <a:off x="6835748" y="2852142"/>
              <a:ext cx="574675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0" name="Rectangle 825"/>
            <p:cNvSpPr>
              <a:spLocks noChangeArrowheads="1"/>
            </p:cNvSpPr>
            <p:nvPr/>
          </p:nvSpPr>
          <p:spPr bwMode="auto">
            <a:xfrm>
              <a:off x="7554885" y="2852142"/>
              <a:ext cx="577850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1" name="Rectangle 826"/>
            <p:cNvSpPr>
              <a:spLocks noChangeArrowheads="1"/>
            </p:cNvSpPr>
            <p:nvPr/>
          </p:nvSpPr>
          <p:spPr bwMode="auto">
            <a:xfrm>
              <a:off x="6835748" y="3276005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2" name="Rectangle 827"/>
            <p:cNvSpPr>
              <a:spLocks noChangeArrowheads="1"/>
            </p:cNvSpPr>
            <p:nvPr/>
          </p:nvSpPr>
          <p:spPr bwMode="auto">
            <a:xfrm>
              <a:off x="7554885" y="3269655"/>
              <a:ext cx="577850" cy="857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3" name="Rectangle 828"/>
            <p:cNvSpPr>
              <a:spLocks noChangeArrowheads="1"/>
            </p:cNvSpPr>
            <p:nvPr/>
          </p:nvSpPr>
          <p:spPr bwMode="auto">
            <a:xfrm>
              <a:off x="6835748" y="3707805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4" name="Rectangle 829"/>
            <p:cNvSpPr>
              <a:spLocks noChangeArrowheads="1"/>
            </p:cNvSpPr>
            <p:nvPr/>
          </p:nvSpPr>
          <p:spPr bwMode="auto">
            <a:xfrm>
              <a:off x="7554885" y="3714155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5" name="Rectangle 830"/>
            <p:cNvSpPr>
              <a:spLocks noChangeArrowheads="1"/>
            </p:cNvSpPr>
            <p:nvPr/>
          </p:nvSpPr>
          <p:spPr bwMode="auto">
            <a:xfrm>
              <a:off x="6835748" y="4139605"/>
              <a:ext cx="574675" cy="80963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6" name="Rectangle 831"/>
            <p:cNvSpPr>
              <a:spLocks noChangeArrowheads="1"/>
            </p:cNvSpPr>
            <p:nvPr/>
          </p:nvSpPr>
          <p:spPr bwMode="auto">
            <a:xfrm>
              <a:off x="7554885" y="4147542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7" name="弧形 206"/>
            <p:cNvSpPr/>
            <p:nvPr/>
          </p:nvSpPr>
          <p:spPr bwMode="auto">
            <a:xfrm>
              <a:off x="7236296" y="4437583"/>
              <a:ext cx="432048" cy="178717"/>
            </a:xfrm>
            <a:prstGeom prst="arc">
              <a:avLst>
                <a:gd name="adj1" fmla="val 19902549"/>
                <a:gd name="adj2" fmla="val 127192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8" name="Text Box 547"/>
          <p:cNvSpPr txBox="1">
            <a:spLocks noChangeArrowheads="1"/>
          </p:cNvSpPr>
          <p:nvPr/>
        </p:nvSpPr>
        <p:spPr bwMode="auto">
          <a:xfrm>
            <a:off x="179512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磁盘存储器接口：</a:t>
            </a:r>
            <a:r>
              <a:rPr lang="en-US" altLang="zh-CN" b="1" dirty="0" smtClean="0">
                <a:latin typeface="宋体" panose="02010600030101010101" pitchFamily="2" charset="-122"/>
              </a:rPr>
              <a:t>IDE(ATA)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SCSI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USB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ATA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r>
              <a:rPr lang="en-US" altLang="zh-CN" b="1" dirty="0" smtClean="0">
                <a:latin typeface="宋体" panose="02010600030101010101" pitchFamily="2" charset="-122"/>
              </a:rPr>
              <a:t>SATA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4169-754D-4000-857E-135EC6515C03}" type="slidenum">
              <a:rPr lang="en-US" altLang="zh-CN"/>
              <a:t>27</a:t>
            </a:fld>
            <a:endParaRPr lang="en-US" altLang="zh-CN" dirty="0"/>
          </a:p>
        </p:txBody>
      </p:sp>
      <p:sp>
        <p:nvSpPr>
          <p:cNvPr id="241723" name="Text Box 59"/>
          <p:cNvSpPr txBox="1">
            <a:spLocks noChangeArrowheads="1"/>
          </p:cNvSpPr>
          <p:nvPr/>
        </p:nvSpPr>
        <p:spPr bwMode="auto">
          <a:xfrm>
            <a:off x="179388" y="836712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 smtClean="0">
                <a:latin typeface="宋体" panose="02010600030101010101" pitchFamily="2" charset="-122"/>
              </a:rPr>
              <a:t>某磁盘有</a:t>
            </a:r>
            <a:r>
              <a:rPr lang="en-US" altLang="zh-CN" b="1" dirty="0">
                <a:latin typeface="宋体" panose="02010600030101010101" pitchFamily="2" charset="-122"/>
              </a:rPr>
              <a:t>6</a:t>
            </a:r>
            <a:r>
              <a:rPr lang="zh-CN" altLang="en-US" b="1" dirty="0">
                <a:latin typeface="宋体" panose="02010600030101010101" pitchFamily="2" charset="-122"/>
              </a:rPr>
              <a:t>个双面盘片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最</a:t>
            </a:r>
            <a:r>
              <a:rPr lang="zh-CN" altLang="en-US" b="1" dirty="0" smtClean="0">
                <a:latin typeface="宋体" panose="02010600030101010101" pitchFamily="2" charset="-122"/>
              </a:rPr>
              <a:t>外侧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个盘面位保护面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，每个盘面有</a:t>
            </a:r>
            <a:r>
              <a:rPr lang="en-US" altLang="zh-CN" b="1" dirty="0">
                <a:latin typeface="宋体" panose="02010600030101010101" pitchFamily="2" charset="-122"/>
              </a:rPr>
              <a:t>204</a:t>
            </a:r>
            <a:r>
              <a:rPr lang="zh-CN" altLang="en-US" b="1" dirty="0">
                <a:latin typeface="宋体" panose="02010600030101010101" pitchFamily="2" charset="-122"/>
              </a:rPr>
              <a:t>个磁道、每个磁道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60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r>
              <a:rPr lang="zh-CN" altLang="en-US" b="1" dirty="0">
                <a:latin typeface="宋体" panose="02010600030101010101" pitchFamily="2" charset="-122"/>
              </a:rPr>
              <a:t>扇区、每个扇区可记录</a:t>
            </a:r>
            <a:r>
              <a:rPr lang="en-US" altLang="zh-CN" b="1" dirty="0">
                <a:latin typeface="宋体" panose="02010600030101010101" pitchFamily="2" charset="-122"/>
              </a:rPr>
              <a:t>512B</a:t>
            </a:r>
            <a:r>
              <a:rPr lang="zh-CN" altLang="en-US" b="1" dirty="0">
                <a:latin typeface="宋体" panose="02010600030101010101" pitchFamily="2" charset="-122"/>
              </a:rPr>
              <a:t>数据，磁盘机转速为</a:t>
            </a:r>
            <a:r>
              <a:rPr lang="en-US" altLang="zh-CN" b="1" dirty="0">
                <a:latin typeface="宋体" panose="02010600030101010101" pitchFamily="2" charset="-122"/>
              </a:rPr>
              <a:t>7200rpm</a:t>
            </a:r>
            <a:r>
              <a:rPr lang="zh-CN" altLang="en-US" b="1" dirty="0">
                <a:latin typeface="宋体" panose="02010600030101010101" pitchFamily="2" charset="-122"/>
              </a:rPr>
              <a:t>，平均寻道时间为</a:t>
            </a:r>
            <a:r>
              <a:rPr lang="en-US" altLang="zh-CN" b="1" dirty="0">
                <a:latin typeface="宋体" panose="02010600030101010101" pitchFamily="2" charset="-122"/>
              </a:rPr>
              <a:t>8ms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⑴</a:t>
            </a:r>
            <a:r>
              <a:rPr lang="zh-CN" altLang="en-US" b="1" dirty="0">
                <a:latin typeface="宋体" panose="02010600030101010101" pitchFamily="2" charset="-122"/>
              </a:rPr>
              <a:t>计算</a:t>
            </a:r>
            <a:r>
              <a:rPr lang="zh-CN" altLang="en-US" b="1" dirty="0" smtClean="0">
                <a:latin typeface="宋体" panose="02010600030101010101" pitchFamily="2" charset="-122"/>
              </a:rPr>
              <a:t>磁盘的存储容量；⑵写出</a:t>
            </a:r>
            <a:r>
              <a:rPr lang="zh-CN" altLang="en-US" b="1" dirty="0">
                <a:latin typeface="宋体" panose="02010600030101010101" pitchFamily="2" charset="-122"/>
              </a:rPr>
              <a:t>磁盘</a:t>
            </a:r>
            <a:r>
              <a:rPr lang="zh-CN" altLang="en-US" b="1" dirty="0" smtClean="0">
                <a:latin typeface="宋体" panose="02010600030101010101" pitchFamily="2" charset="-122"/>
              </a:rPr>
              <a:t>地址的格式</a:t>
            </a:r>
            <a:r>
              <a:rPr lang="zh-CN" altLang="en-US" b="1" dirty="0">
                <a:latin typeface="宋体" panose="02010600030101010101" pitchFamily="2" charset="-122"/>
              </a:rPr>
              <a:t>及参数；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⑶计算磁盘的平均访问</a:t>
            </a:r>
            <a:r>
              <a:rPr lang="zh-CN" altLang="en-US" b="1" dirty="0" smtClean="0">
                <a:latin typeface="宋体" panose="02010600030101010101" pitchFamily="2" charset="-122"/>
              </a:rPr>
              <a:t>时间；⑷计算</a:t>
            </a:r>
            <a:r>
              <a:rPr lang="zh-CN" altLang="en-US" b="1" dirty="0">
                <a:latin typeface="宋体" panose="02010600030101010101" pitchFamily="2" charset="-122"/>
              </a:rPr>
              <a:t>磁盘的数据传输率</a:t>
            </a:r>
          </a:p>
        </p:txBody>
      </p:sp>
      <p:sp>
        <p:nvSpPr>
          <p:cNvPr id="241724" name="Text Box 60"/>
          <p:cNvSpPr txBox="1">
            <a:spLocks noChangeArrowheads="1"/>
          </p:cNvSpPr>
          <p:nvPr/>
        </p:nvSpPr>
        <p:spPr bwMode="auto">
          <a:xfrm>
            <a:off x="179388" y="3133417"/>
            <a:ext cx="4463950" cy="31947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(1)</a:t>
            </a:r>
            <a:r>
              <a:rPr lang="zh-CN" altLang="en-US" b="1" dirty="0" smtClean="0">
                <a:latin typeface="宋体" panose="02010600030101010101" pitchFamily="2" charset="-122"/>
              </a:rPr>
              <a:t>存储容量＝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(2)</a:t>
            </a:r>
            <a:r>
              <a:rPr lang="zh-CN" altLang="en-US" b="1" dirty="0" smtClean="0">
                <a:latin typeface="宋体" panose="02010600030101010101" pitchFamily="2" charset="-122"/>
              </a:rPr>
              <a:t>磁盘地址组成：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(3)</a:t>
            </a:r>
            <a:r>
              <a:rPr lang="zh-CN" altLang="en-US" b="1" dirty="0">
                <a:latin typeface="宋体" panose="02010600030101010101" pitchFamily="2" charset="-122"/>
              </a:rPr>
              <a:t>磁盘转一圈时间＝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平均访问时间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(</a:t>
            </a:r>
            <a:r>
              <a:rPr lang="en-US" altLang="zh-CN" b="1" dirty="0">
                <a:latin typeface="宋体" panose="02010600030101010101" pitchFamily="2" charset="-122"/>
              </a:rPr>
              <a:t>4)</a:t>
            </a:r>
            <a:r>
              <a:rPr lang="zh-CN" altLang="en-US" b="1" dirty="0">
                <a:latin typeface="宋体" panose="02010600030101010101" pitchFamily="2" charset="-122"/>
              </a:rPr>
              <a:t>数据传输率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39" name="Text Box 75"/>
          <p:cNvSpPr txBox="1">
            <a:spLocks noChangeArrowheads="1"/>
          </p:cNvSpPr>
          <p:nvPr/>
        </p:nvSpPr>
        <p:spPr bwMode="auto">
          <a:xfrm>
            <a:off x="4715743" y="4077072"/>
            <a:ext cx="2520950" cy="28766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8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6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位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241757" name="Group 93"/>
          <p:cNvGrpSpPr/>
          <p:nvPr/>
        </p:nvGrpSpPr>
        <p:grpSpPr bwMode="auto">
          <a:xfrm>
            <a:off x="4212357" y="3717032"/>
            <a:ext cx="3455987" cy="647700"/>
            <a:chOff x="2653" y="3203"/>
            <a:chExt cx="2177" cy="408"/>
          </a:xfrm>
        </p:grpSpPr>
        <p:sp>
          <p:nvSpPr>
            <p:cNvPr id="241731" name="Text Box 67"/>
            <p:cNvSpPr txBox="1">
              <a:spLocks noChangeArrowheads="1"/>
            </p:cNvSpPr>
            <p:nvPr/>
          </p:nvSpPr>
          <p:spPr bwMode="auto">
            <a:xfrm>
              <a:off x="2653" y="3203"/>
              <a:ext cx="816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241732" name="Text Box 68"/>
            <p:cNvSpPr txBox="1">
              <a:spLocks noChangeArrowheads="1"/>
            </p:cNvSpPr>
            <p:nvPr/>
          </p:nvSpPr>
          <p:spPr bwMode="auto">
            <a:xfrm>
              <a:off x="3469" y="3203"/>
              <a:ext cx="544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241733" name="Text Box 69"/>
            <p:cNvSpPr txBox="1">
              <a:spLocks noChangeArrowheads="1"/>
            </p:cNvSpPr>
            <p:nvPr/>
          </p:nvSpPr>
          <p:spPr bwMode="auto">
            <a:xfrm>
              <a:off x="4013" y="3203"/>
              <a:ext cx="816" cy="22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sp>
          <p:nvSpPr>
            <p:cNvPr id="241735" name="Line 71"/>
            <p:cNvSpPr>
              <a:spLocks noChangeShapeType="1"/>
            </p:cNvSpPr>
            <p:nvPr/>
          </p:nvSpPr>
          <p:spPr bwMode="auto">
            <a:xfrm>
              <a:off x="265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6" name="Line 72"/>
            <p:cNvSpPr>
              <a:spLocks noChangeShapeType="1"/>
            </p:cNvSpPr>
            <p:nvPr/>
          </p:nvSpPr>
          <p:spPr bwMode="auto">
            <a:xfrm flipH="1">
              <a:off x="3469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7" name="Line 73"/>
            <p:cNvSpPr>
              <a:spLocks noChangeShapeType="1"/>
            </p:cNvSpPr>
            <p:nvPr/>
          </p:nvSpPr>
          <p:spPr bwMode="auto">
            <a:xfrm>
              <a:off x="401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8" name="Line 74"/>
            <p:cNvSpPr>
              <a:spLocks noChangeShapeType="1"/>
            </p:cNvSpPr>
            <p:nvPr/>
          </p:nvSpPr>
          <p:spPr bwMode="auto">
            <a:xfrm>
              <a:off x="4830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0" name="Line 76"/>
            <p:cNvSpPr>
              <a:spLocks noChangeShapeType="1"/>
            </p:cNvSpPr>
            <p:nvPr/>
          </p:nvSpPr>
          <p:spPr bwMode="auto">
            <a:xfrm flipH="1">
              <a:off x="2653" y="3542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1" name="Line 77"/>
            <p:cNvSpPr>
              <a:spLocks noChangeShapeType="1"/>
            </p:cNvSpPr>
            <p:nvPr/>
          </p:nvSpPr>
          <p:spPr bwMode="auto">
            <a:xfrm>
              <a:off x="3242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2" name="Line 78"/>
            <p:cNvSpPr>
              <a:spLocks noChangeShapeType="1"/>
            </p:cNvSpPr>
            <p:nvPr/>
          </p:nvSpPr>
          <p:spPr bwMode="auto">
            <a:xfrm>
              <a:off x="3877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3" name="Line 79"/>
            <p:cNvSpPr>
              <a:spLocks noChangeShapeType="1"/>
            </p:cNvSpPr>
            <p:nvPr/>
          </p:nvSpPr>
          <p:spPr bwMode="auto">
            <a:xfrm>
              <a:off x="460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4" name="Line 80"/>
            <p:cNvSpPr>
              <a:spLocks noChangeShapeType="1"/>
            </p:cNvSpPr>
            <p:nvPr/>
          </p:nvSpPr>
          <p:spPr bwMode="auto">
            <a:xfrm flipH="1">
              <a:off x="3469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5" name="Line 81"/>
            <p:cNvSpPr>
              <a:spLocks noChangeShapeType="1"/>
            </p:cNvSpPr>
            <p:nvPr/>
          </p:nvSpPr>
          <p:spPr bwMode="auto">
            <a:xfrm flipH="1">
              <a:off x="401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50" name="Text Box 86"/>
          <p:cNvSpPr txBox="1">
            <a:spLocks noChangeArrowheads="1"/>
          </p:cNvSpPr>
          <p:nvPr/>
        </p:nvSpPr>
        <p:spPr bwMode="auto">
          <a:xfrm>
            <a:off x="4068192" y="5301208"/>
            <a:ext cx="4896422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12.165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8.33/60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12.304ms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3" name="Text Box 89"/>
          <p:cNvSpPr txBox="1">
            <a:spLocks noChangeArrowheads="1"/>
          </p:cNvSpPr>
          <p:nvPr/>
        </p:nvSpPr>
        <p:spPr bwMode="auto">
          <a:xfrm>
            <a:off x="3422078" y="3140968"/>
            <a:ext cx="554253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(6×2-2)×</a:t>
            </a:r>
            <a:r>
              <a:rPr lang="en-US" altLang="zh-CN" b="1" dirty="0" smtClean="0">
                <a:latin typeface="宋体" panose="02010600030101010101" pitchFamily="2" charset="-122"/>
              </a:rPr>
              <a:t>204×60×512B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612</a:t>
            </a:r>
            <a:r>
              <a:rPr lang="en-US" altLang="zh-CN" b="1" dirty="0" smtClean="0">
                <a:latin typeface="+mn-ea"/>
                <a:ea typeface="+mn-ea"/>
              </a:rPr>
              <a:t>0</a:t>
            </a:r>
            <a:r>
              <a:rPr lang="en-US" altLang="zh-CN" b="1" dirty="0" smtClean="0">
                <a:latin typeface="宋体" panose="02010600030101010101" pitchFamily="2" charset="-122"/>
              </a:rPr>
              <a:t>0KB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4" name="Text Box 90"/>
          <p:cNvSpPr txBox="1">
            <a:spLocks noChangeArrowheads="1"/>
          </p:cNvSpPr>
          <p:nvPr/>
        </p:nvSpPr>
        <p:spPr bwMode="auto">
          <a:xfrm>
            <a:off x="4068192" y="4365104"/>
            <a:ext cx="489642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[</a:t>
            </a:r>
            <a:r>
              <a:rPr lang="en-US" altLang="zh-CN" b="1" dirty="0">
                <a:latin typeface="宋体" panose="02010600030101010101" pitchFamily="2" charset="-122"/>
              </a:rPr>
              <a:t>1/(7200÷60</a:t>
            </a:r>
            <a:r>
              <a:rPr lang="en-US" altLang="zh-CN" b="1" dirty="0" smtClean="0">
                <a:latin typeface="宋体" panose="02010600030101010101" pitchFamily="2" charset="-122"/>
              </a:rPr>
              <a:t>)]≈8.33ms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8.33/2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12.165ms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5" name="Text Box 91"/>
          <p:cNvSpPr txBox="1">
            <a:spLocks noChangeArrowheads="1"/>
          </p:cNvSpPr>
          <p:nvPr/>
        </p:nvSpPr>
        <p:spPr bwMode="auto">
          <a:xfrm>
            <a:off x="3779837" y="5733256"/>
            <a:ext cx="518477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60×512B</a:t>
            </a:r>
            <a:r>
              <a:rPr lang="en-US" altLang="zh-CN" b="1" dirty="0">
                <a:latin typeface="宋体" panose="02010600030101010101" pitchFamily="2" charset="-122"/>
              </a:rPr>
              <a:t>×(7200÷60)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3686.4KB/s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44408" y="3573016"/>
            <a:ext cx="360040" cy="2277467"/>
            <a:chOff x="8244408" y="2996952"/>
            <a:chExt cx="360040" cy="2277467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 flipV="1">
              <a:off x="8244408" y="2996952"/>
              <a:ext cx="360040" cy="122413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 flipH="1">
              <a:off x="8316416" y="4249663"/>
              <a:ext cx="288032" cy="10247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sp>
        <p:nvSpPr>
          <p:cNvPr id="4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43" name="Text Box 547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磁盘访问时间：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M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寻道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等待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读写</a:t>
            </a:r>
            <a:r>
              <a:rPr lang="zh-CN" altLang="en-US" b="1" dirty="0" smtClean="0">
                <a:latin typeface="宋体" panose="02010600030101010101" pitchFamily="2" charset="-122"/>
              </a:rPr>
              <a:t>，通常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读写</a:t>
            </a:r>
            <a:r>
              <a:rPr lang="en-US" altLang="zh-CN" b="1" dirty="0" smtClean="0">
                <a:latin typeface="宋体" panose="02010600030101010101" pitchFamily="2" charset="-122"/>
              </a:rPr>
              <a:t>&lt;&lt;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等待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3" grpId="0"/>
      <p:bldP spid="241724" grpId="0"/>
      <p:bldP spid="241739" grpId="0"/>
      <p:bldP spid="241750" grpId="0"/>
      <p:bldP spid="241753" grpId="0"/>
      <p:bldP spid="241754" grpId="0"/>
      <p:bldP spid="2417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40DC-8621-48A3-9604-E9FBB3B604F2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342528" name="Text Box 512"/>
          <p:cNvSpPr txBox="1">
            <a:spLocks noChangeArrowheads="1"/>
          </p:cNvSpPr>
          <p:nvPr/>
        </p:nvSpPr>
        <p:spPr bwMode="auto">
          <a:xfrm>
            <a:off x="179388" y="262285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、磁盘阵列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RAID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dirty="0">
                <a:latin typeface="+mn-lt"/>
              </a:rPr>
              <a:t>Redundant Array of Inexpensive Disks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目标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提高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访问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性能</a:t>
            </a:r>
            <a:r>
              <a:rPr lang="zh-CN" altLang="en-US" b="1" dirty="0" smtClean="0">
                <a:latin typeface="宋体" panose="02010600030101010101" pitchFamily="2" charset="-122"/>
              </a:rPr>
              <a:t>及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可靠性</a:t>
            </a:r>
            <a:endParaRPr lang="zh-CN" altLang="en-US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42577" name="Text Box 561"/>
          <p:cNvSpPr txBox="1">
            <a:spLocks noChangeArrowheads="1"/>
          </p:cNvSpPr>
          <p:nvPr/>
        </p:nvSpPr>
        <p:spPr bwMode="auto">
          <a:xfrm>
            <a:off x="179388" y="1197546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*RAID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提高性能的方法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使多</a:t>
            </a:r>
            <a:r>
              <a:rPr lang="zh-CN" altLang="en-US" b="1" dirty="0">
                <a:latin typeface="宋体" panose="02010600030101010101" pitchFamily="2" charset="-122"/>
              </a:rPr>
              <a:t>个磁盘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并行工作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27584" y="1700808"/>
            <a:ext cx="7704857" cy="2232248"/>
            <a:chOff x="179511" y="3573016"/>
            <a:chExt cx="7704857" cy="2232248"/>
          </a:xfrm>
        </p:grpSpPr>
        <p:sp>
          <p:nvSpPr>
            <p:cNvPr id="104" name="Text Box 514"/>
            <p:cNvSpPr txBox="1">
              <a:spLocks noChangeArrowheads="1"/>
            </p:cNvSpPr>
            <p:nvPr/>
          </p:nvSpPr>
          <p:spPr bwMode="auto">
            <a:xfrm>
              <a:off x="1655639" y="3573016"/>
              <a:ext cx="792162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逻辑盘</a:t>
              </a:r>
            </a:p>
          </p:txBody>
        </p:sp>
        <p:sp>
          <p:nvSpPr>
            <p:cNvPr id="105" name="Text Box 515"/>
            <p:cNvSpPr txBox="1">
              <a:spLocks noChangeArrowheads="1"/>
            </p:cNvSpPr>
            <p:nvPr/>
          </p:nvSpPr>
          <p:spPr bwMode="auto">
            <a:xfrm>
              <a:off x="3275013" y="3573140"/>
              <a:ext cx="4609355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06" name="AutoShape 517"/>
            <p:cNvSpPr>
              <a:spLocks noChangeArrowheads="1"/>
            </p:cNvSpPr>
            <p:nvPr/>
          </p:nvSpPr>
          <p:spPr bwMode="auto">
            <a:xfrm>
              <a:off x="3275855" y="3861296"/>
              <a:ext cx="864097" cy="359792"/>
            </a:xfrm>
            <a:prstGeom prst="flowChartMagneticDisk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7" name="流程图: 库存数据 106"/>
            <p:cNvSpPr/>
            <p:nvPr/>
          </p:nvSpPr>
          <p:spPr bwMode="auto">
            <a:xfrm rot="16200000">
              <a:off x="3563888" y="3882349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04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8" name="流程图: 库存数据 107"/>
            <p:cNvSpPr/>
            <p:nvPr/>
          </p:nvSpPr>
          <p:spPr bwMode="auto">
            <a:xfrm rot="16200000">
              <a:off x="3563888" y="4124832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08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9" name="流程图: 库存数据 108"/>
            <p:cNvSpPr/>
            <p:nvPr/>
          </p:nvSpPr>
          <p:spPr bwMode="auto">
            <a:xfrm rot="16200000">
              <a:off x="3563888" y="4365104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0" name="AutoShape 517"/>
            <p:cNvSpPr>
              <a:spLocks noChangeArrowheads="1"/>
            </p:cNvSpPr>
            <p:nvPr/>
          </p:nvSpPr>
          <p:spPr bwMode="auto">
            <a:xfrm>
              <a:off x="4500761" y="3861048"/>
              <a:ext cx="862608" cy="359792"/>
            </a:xfrm>
            <a:prstGeom prst="flowChartMagneticDisk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1" name="流程图: 库存数据 110"/>
            <p:cNvSpPr/>
            <p:nvPr/>
          </p:nvSpPr>
          <p:spPr bwMode="auto">
            <a:xfrm rot="16200000">
              <a:off x="4788049" y="3882845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05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2" name="流程图: 库存数据 111"/>
            <p:cNvSpPr/>
            <p:nvPr/>
          </p:nvSpPr>
          <p:spPr bwMode="auto">
            <a:xfrm rot="16200000">
              <a:off x="4788049" y="4125328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09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3" name="流程图: 库存数据 112"/>
            <p:cNvSpPr/>
            <p:nvPr/>
          </p:nvSpPr>
          <p:spPr bwMode="auto">
            <a:xfrm rot="16200000">
              <a:off x="4788049" y="4365600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4" name="AutoShape 517"/>
            <p:cNvSpPr>
              <a:spLocks noChangeArrowheads="1"/>
            </p:cNvSpPr>
            <p:nvPr/>
          </p:nvSpPr>
          <p:spPr bwMode="auto">
            <a:xfrm>
              <a:off x="5724127" y="3861296"/>
              <a:ext cx="862411" cy="359792"/>
            </a:xfrm>
            <a:prstGeom prst="flowChartMagneticDisk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02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5" name="流程图: 库存数据 114"/>
            <p:cNvSpPr/>
            <p:nvPr/>
          </p:nvSpPr>
          <p:spPr bwMode="auto">
            <a:xfrm rot="16200000">
              <a:off x="6011317" y="3883192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06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6" name="流程图: 库存数据 115"/>
            <p:cNvSpPr/>
            <p:nvPr/>
          </p:nvSpPr>
          <p:spPr bwMode="auto">
            <a:xfrm rot="16200000">
              <a:off x="6011317" y="4125675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10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7" name="流程图: 库存数据 116"/>
            <p:cNvSpPr/>
            <p:nvPr/>
          </p:nvSpPr>
          <p:spPr bwMode="auto">
            <a:xfrm rot="16200000">
              <a:off x="6011317" y="4365947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8" name="AutoShape 517"/>
            <p:cNvSpPr>
              <a:spLocks noChangeArrowheads="1"/>
            </p:cNvSpPr>
            <p:nvPr/>
          </p:nvSpPr>
          <p:spPr bwMode="auto">
            <a:xfrm>
              <a:off x="6949033" y="3861048"/>
              <a:ext cx="863327" cy="359792"/>
            </a:xfrm>
            <a:prstGeom prst="flowChartMagneticDisk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03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9" name="流程图: 库存数据 118"/>
            <p:cNvSpPr/>
            <p:nvPr/>
          </p:nvSpPr>
          <p:spPr bwMode="auto">
            <a:xfrm rot="16200000">
              <a:off x="7236681" y="3882486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07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0" name="流程图: 库存数据 119"/>
            <p:cNvSpPr/>
            <p:nvPr/>
          </p:nvSpPr>
          <p:spPr bwMode="auto">
            <a:xfrm rot="16200000">
              <a:off x="7236681" y="4124969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1" name="流程图: 库存数据 120"/>
            <p:cNvSpPr/>
            <p:nvPr/>
          </p:nvSpPr>
          <p:spPr bwMode="auto">
            <a:xfrm rot="16200000">
              <a:off x="7236681" y="4365241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2" name="Text Box 541"/>
            <p:cNvSpPr txBox="1">
              <a:spLocks noChangeArrowheads="1"/>
            </p:cNvSpPr>
            <p:nvPr/>
          </p:nvSpPr>
          <p:spPr bwMode="auto">
            <a:xfrm>
              <a:off x="3275906" y="5155976"/>
              <a:ext cx="4536454" cy="2892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RAID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控制器或管理软件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>
              <a:off x="3707904" y="4941168"/>
              <a:ext cx="0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4932065" y="4940920"/>
              <a:ext cx="1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6156150" y="4941416"/>
              <a:ext cx="0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 flipH="1">
              <a:off x="7380311" y="4941168"/>
              <a:ext cx="1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sp>
          <p:nvSpPr>
            <p:cNvPr id="127" name="AutoShape 517"/>
            <p:cNvSpPr>
              <a:spLocks noChangeArrowheads="1"/>
            </p:cNvSpPr>
            <p:nvPr/>
          </p:nvSpPr>
          <p:spPr bwMode="auto">
            <a:xfrm>
              <a:off x="1619672" y="3861048"/>
              <a:ext cx="864097" cy="359792"/>
            </a:xfrm>
            <a:prstGeom prst="flowChartMagneticDisk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8" name="流程图: 库存数据 127"/>
            <p:cNvSpPr/>
            <p:nvPr/>
          </p:nvSpPr>
          <p:spPr bwMode="auto">
            <a:xfrm rot="16200000">
              <a:off x="1907705" y="3882101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9" name="流程图: 库存数据 128"/>
            <p:cNvSpPr/>
            <p:nvPr/>
          </p:nvSpPr>
          <p:spPr bwMode="auto">
            <a:xfrm rot="16200000">
              <a:off x="1907705" y="4124584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0" name="流程图: 库存数据 129"/>
            <p:cNvSpPr/>
            <p:nvPr/>
          </p:nvSpPr>
          <p:spPr bwMode="auto">
            <a:xfrm rot="16200000">
              <a:off x="1907705" y="4848840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1" name="流程图: 库存数据 130"/>
            <p:cNvSpPr/>
            <p:nvPr/>
          </p:nvSpPr>
          <p:spPr bwMode="auto">
            <a:xfrm rot="16200000">
              <a:off x="1907705" y="4365104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03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2" name="流程图: 库存数据 131"/>
            <p:cNvSpPr/>
            <p:nvPr/>
          </p:nvSpPr>
          <p:spPr bwMode="auto">
            <a:xfrm rot="16200000">
              <a:off x="1907705" y="4607587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04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V="1">
              <a:off x="2307138" y="5423688"/>
              <a:ext cx="0" cy="1655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V="1">
              <a:off x="2179429" y="5423688"/>
              <a:ext cx="0" cy="2375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 flipV="1">
              <a:off x="2035413" y="5423688"/>
              <a:ext cx="0" cy="3095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V="1">
              <a:off x="1907704" y="5423688"/>
              <a:ext cx="0" cy="3815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7" name="直接箭头连接符 90"/>
            <p:cNvCxnSpPr/>
            <p:nvPr/>
          </p:nvCxnSpPr>
          <p:spPr bwMode="auto">
            <a:xfrm flipV="1">
              <a:off x="1907704" y="5445224"/>
              <a:ext cx="5472608" cy="360040"/>
            </a:xfrm>
            <a:prstGeom prst="bentConnector3">
              <a:avLst>
                <a:gd name="adj1" fmla="val 10003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8" name="直接箭头连接符 91"/>
            <p:cNvCxnSpPr/>
            <p:nvPr/>
          </p:nvCxnSpPr>
          <p:spPr bwMode="auto">
            <a:xfrm flipV="1">
              <a:off x="2035413" y="5445224"/>
              <a:ext cx="4120763" cy="288032"/>
            </a:xfrm>
            <a:prstGeom prst="bentConnector3">
              <a:avLst>
                <a:gd name="adj1" fmla="val 10005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9" name="直接箭头连接符 92"/>
            <p:cNvCxnSpPr/>
            <p:nvPr/>
          </p:nvCxnSpPr>
          <p:spPr bwMode="auto">
            <a:xfrm flipV="1">
              <a:off x="2179429" y="5445224"/>
              <a:ext cx="2768918" cy="216024"/>
            </a:xfrm>
            <a:prstGeom prst="bentConnector3">
              <a:avLst>
                <a:gd name="adj1" fmla="val 10008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40" name="直接箭头连接符 93"/>
            <p:cNvCxnSpPr/>
            <p:nvPr/>
          </p:nvCxnSpPr>
          <p:spPr bwMode="auto">
            <a:xfrm flipV="1">
              <a:off x="2307138" y="5445224"/>
              <a:ext cx="1400766" cy="144016"/>
            </a:xfrm>
            <a:prstGeom prst="bentConnector3">
              <a:avLst>
                <a:gd name="adj1" fmla="val 10004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sp>
          <p:nvSpPr>
            <p:cNvPr id="141" name="左大括号 140"/>
            <p:cNvSpPr/>
            <p:nvPr/>
          </p:nvSpPr>
          <p:spPr bwMode="auto">
            <a:xfrm>
              <a:off x="1502094" y="3933056"/>
              <a:ext cx="45719" cy="936104"/>
            </a:xfrm>
            <a:prstGeom prst="leftBrace">
              <a:avLst>
                <a:gd name="adj1" fmla="val 24535"/>
                <a:gd name="adj2" fmla="val 46744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>
              <a:off x="179511" y="4365104"/>
              <a:ext cx="129614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sp>
          <p:nvSpPr>
            <p:cNvPr id="143" name="Text Box 514"/>
            <p:cNvSpPr txBox="1">
              <a:spLocks noChangeArrowheads="1"/>
            </p:cNvSpPr>
            <p:nvPr/>
          </p:nvSpPr>
          <p:spPr bwMode="auto">
            <a:xfrm>
              <a:off x="611560" y="4077072"/>
              <a:ext cx="50375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4" name="Text Box 514"/>
            <p:cNvSpPr txBox="1">
              <a:spLocks noChangeArrowheads="1"/>
            </p:cNvSpPr>
            <p:nvPr/>
          </p:nvSpPr>
          <p:spPr bwMode="auto">
            <a:xfrm>
              <a:off x="179511" y="4365104"/>
              <a:ext cx="1296145" cy="2635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条带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次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46" name="Text Box 582"/>
          <p:cNvSpPr txBox="1">
            <a:spLocks noChangeArrowheads="1"/>
          </p:cNvSpPr>
          <p:nvPr/>
        </p:nvSpPr>
        <p:spPr bwMode="auto">
          <a:xfrm>
            <a:off x="179512" y="392550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条带大小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可为数据块、扇区、字节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spc="23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23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宽度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可为多个条带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47" name="Text Box 582"/>
          <p:cNvSpPr txBox="1">
            <a:spLocks noChangeArrowheads="1"/>
          </p:cNvSpPr>
          <p:nvPr/>
        </p:nvSpPr>
        <p:spPr bwMode="auto">
          <a:xfrm>
            <a:off x="179388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*RAID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提高可靠性的方法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用部分条带存放校验信息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有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RAID0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～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RAID7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等标准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访问时同步进行数据校验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577" grpId="0"/>
      <p:bldP spid="146" grpId="0"/>
      <p:bldP spid="1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F47-C9F4-493B-ADA6-6F983DB01766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、光介质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存储器  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块设备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179388" y="766341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光记录原理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用介质的不同形态或物态表示信息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用反射光强弱实现读，用激光束强弱实现写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47073" name="Group 289"/>
          <p:cNvGrpSpPr/>
          <p:nvPr/>
        </p:nvGrpSpPr>
        <p:grpSpPr bwMode="auto">
          <a:xfrm>
            <a:off x="1260996" y="1768479"/>
            <a:ext cx="2376488" cy="2160587"/>
            <a:chOff x="476" y="1117"/>
            <a:chExt cx="1497" cy="1361"/>
          </a:xfrm>
        </p:grpSpPr>
        <p:sp>
          <p:nvSpPr>
            <p:cNvPr id="246795" name="Text Box 11"/>
            <p:cNvSpPr txBox="1">
              <a:spLocks noChangeArrowheads="1"/>
            </p:cNvSpPr>
            <p:nvPr/>
          </p:nvSpPr>
          <p:spPr bwMode="auto">
            <a:xfrm>
              <a:off x="658" y="1117"/>
              <a:ext cx="126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6807" name="Text Box 23"/>
            <p:cNvSpPr txBox="1">
              <a:spLocks noChangeArrowheads="1"/>
            </p:cNvSpPr>
            <p:nvPr/>
          </p:nvSpPr>
          <p:spPr bwMode="auto">
            <a:xfrm>
              <a:off x="658" y="1299"/>
              <a:ext cx="1269" cy="18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6831" name="Text Box 47"/>
            <p:cNvSpPr txBox="1">
              <a:spLocks noChangeArrowheads="1"/>
            </p:cNvSpPr>
            <p:nvPr/>
          </p:nvSpPr>
          <p:spPr bwMode="auto">
            <a:xfrm>
              <a:off x="1609" y="1662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6832" name="Line 48"/>
            <p:cNvSpPr>
              <a:spLocks noChangeShapeType="1"/>
            </p:cNvSpPr>
            <p:nvPr/>
          </p:nvSpPr>
          <p:spPr bwMode="auto">
            <a:xfrm flipV="1">
              <a:off x="703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839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5" name="Line 51"/>
            <p:cNvSpPr>
              <a:spLocks noChangeShapeType="1"/>
            </p:cNvSpPr>
            <p:nvPr/>
          </p:nvSpPr>
          <p:spPr bwMode="auto">
            <a:xfrm>
              <a:off x="1429" y="1571"/>
              <a:ext cx="136" cy="40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7" name="Text Box 53"/>
            <p:cNvSpPr txBox="1">
              <a:spLocks noChangeArrowheads="1"/>
            </p:cNvSpPr>
            <p:nvPr/>
          </p:nvSpPr>
          <p:spPr bwMode="auto">
            <a:xfrm>
              <a:off x="975" y="207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强</a:t>
              </a:r>
            </a:p>
          </p:txBody>
        </p:sp>
        <p:sp>
          <p:nvSpPr>
            <p:cNvPr id="246838" name="Text Box 54"/>
            <p:cNvSpPr txBox="1">
              <a:spLocks noChangeArrowheads="1"/>
            </p:cNvSpPr>
            <p:nvPr/>
          </p:nvSpPr>
          <p:spPr bwMode="auto">
            <a:xfrm>
              <a:off x="1610" y="207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弱</a:t>
              </a:r>
            </a:p>
          </p:txBody>
        </p:sp>
        <p:sp>
          <p:nvSpPr>
            <p:cNvPr id="246917" name="Text Box 133"/>
            <p:cNvSpPr txBox="1">
              <a:spLocks noChangeArrowheads="1"/>
            </p:cNvSpPr>
            <p:nvPr/>
          </p:nvSpPr>
          <p:spPr bwMode="auto">
            <a:xfrm>
              <a:off x="476" y="2251"/>
              <a:ext cx="1497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⑴形变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有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无凹坑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246952" name="Rectangle 168"/>
            <p:cNvSpPr>
              <a:spLocks noChangeArrowheads="1"/>
            </p:cNvSpPr>
            <p:nvPr/>
          </p:nvSpPr>
          <p:spPr bwMode="auto">
            <a:xfrm>
              <a:off x="657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3" name="Rectangle 169"/>
            <p:cNvSpPr>
              <a:spLocks noChangeArrowheads="1"/>
            </p:cNvSpPr>
            <p:nvPr/>
          </p:nvSpPr>
          <p:spPr bwMode="auto">
            <a:xfrm>
              <a:off x="658" y="1479"/>
              <a:ext cx="1269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4" name="Line 170"/>
            <p:cNvSpPr>
              <a:spLocks noChangeShapeType="1"/>
            </p:cNvSpPr>
            <p:nvPr/>
          </p:nvSpPr>
          <p:spPr bwMode="auto">
            <a:xfrm>
              <a:off x="1610" y="1571"/>
              <a:ext cx="317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5" name="Rectangle 171"/>
            <p:cNvSpPr>
              <a:spLocks noChangeArrowheads="1"/>
            </p:cNvSpPr>
            <p:nvPr/>
          </p:nvSpPr>
          <p:spPr bwMode="auto">
            <a:xfrm>
              <a:off x="794" y="1571"/>
              <a:ext cx="136" cy="47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6" name="Rectangle 172"/>
            <p:cNvSpPr>
              <a:spLocks noChangeArrowheads="1"/>
            </p:cNvSpPr>
            <p:nvPr/>
          </p:nvSpPr>
          <p:spPr bwMode="auto">
            <a:xfrm>
              <a:off x="1066" y="1571"/>
              <a:ext cx="272" cy="45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7" name="Rectangle 173"/>
            <p:cNvSpPr>
              <a:spLocks noChangeArrowheads="1"/>
            </p:cNvSpPr>
            <p:nvPr/>
          </p:nvSpPr>
          <p:spPr bwMode="auto">
            <a:xfrm>
              <a:off x="1474" y="1571"/>
              <a:ext cx="136" cy="45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8" name="Line 174"/>
            <p:cNvSpPr>
              <a:spLocks noChangeShapeType="1"/>
            </p:cNvSpPr>
            <p:nvPr/>
          </p:nvSpPr>
          <p:spPr bwMode="auto">
            <a:xfrm>
              <a:off x="1475" y="1616"/>
              <a:ext cx="135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9" name="Line 175"/>
            <p:cNvSpPr>
              <a:spLocks noChangeShapeType="1"/>
            </p:cNvSpPr>
            <p:nvPr/>
          </p:nvSpPr>
          <p:spPr bwMode="auto">
            <a:xfrm>
              <a:off x="1610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0" name="Line 176"/>
            <p:cNvSpPr>
              <a:spLocks noChangeShapeType="1"/>
            </p:cNvSpPr>
            <p:nvPr/>
          </p:nvSpPr>
          <p:spPr bwMode="auto">
            <a:xfrm>
              <a:off x="1475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1" name="Line 177"/>
            <p:cNvSpPr>
              <a:spLocks noChangeShapeType="1"/>
            </p:cNvSpPr>
            <p:nvPr/>
          </p:nvSpPr>
          <p:spPr bwMode="auto">
            <a:xfrm>
              <a:off x="1066" y="1616"/>
              <a:ext cx="27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2" name="Line 178"/>
            <p:cNvSpPr>
              <a:spLocks noChangeShapeType="1"/>
            </p:cNvSpPr>
            <p:nvPr/>
          </p:nvSpPr>
          <p:spPr bwMode="auto">
            <a:xfrm>
              <a:off x="1338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3" name="Line 179"/>
            <p:cNvSpPr>
              <a:spLocks noChangeShapeType="1"/>
            </p:cNvSpPr>
            <p:nvPr/>
          </p:nvSpPr>
          <p:spPr bwMode="auto">
            <a:xfrm>
              <a:off x="1338" y="1570"/>
              <a:ext cx="136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4" name="Line 180"/>
            <p:cNvSpPr>
              <a:spLocks noChangeShapeType="1"/>
            </p:cNvSpPr>
            <p:nvPr/>
          </p:nvSpPr>
          <p:spPr bwMode="auto">
            <a:xfrm>
              <a:off x="657" y="1571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5" name="Line 181"/>
            <p:cNvSpPr>
              <a:spLocks noChangeShapeType="1"/>
            </p:cNvSpPr>
            <p:nvPr/>
          </p:nvSpPr>
          <p:spPr bwMode="auto">
            <a:xfrm>
              <a:off x="794" y="161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6" name="Line 182"/>
            <p:cNvSpPr>
              <a:spLocks noChangeShapeType="1"/>
            </p:cNvSpPr>
            <p:nvPr/>
          </p:nvSpPr>
          <p:spPr bwMode="auto">
            <a:xfrm>
              <a:off x="794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7" name="Line 183"/>
            <p:cNvSpPr>
              <a:spLocks noChangeShapeType="1"/>
            </p:cNvSpPr>
            <p:nvPr/>
          </p:nvSpPr>
          <p:spPr bwMode="auto">
            <a:xfrm>
              <a:off x="929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8" name="Line 184"/>
            <p:cNvSpPr>
              <a:spLocks noChangeShapeType="1"/>
            </p:cNvSpPr>
            <p:nvPr/>
          </p:nvSpPr>
          <p:spPr bwMode="auto">
            <a:xfrm>
              <a:off x="929" y="1570"/>
              <a:ext cx="137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9" name="Line 185"/>
            <p:cNvSpPr>
              <a:spLocks noChangeShapeType="1"/>
            </p:cNvSpPr>
            <p:nvPr/>
          </p:nvSpPr>
          <p:spPr bwMode="auto">
            <a:xfrm>
              <a:off x="1066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3" name="Rectangle 189"/>
            <p:cNvSpPr>
              <a:spLocks noChangeArrowheads="1"/>
            </p:cNvSpPr>
            <p:nvPr/>
          </p:nvSpPr>
          <p:spPr bwMode="auto">
            <a:xfrm rot="1500000">
              <a:off x="633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4" name="Rectangle 190"/>
            <p:cNvSpPr>
              <a:spLocks noChangeArrowheads="1"/>
            </p:cNvSpPr>
            <p:nvPr/>
          </p:nvSpPr>
          <p:spPr bwMode="auto">
            <a:xfrm rot="3900000">
              <a:off x="947" y="1979"/>
              <a:ext cx="91" cy="91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9" name="Line 195"/>
            <p:cNvSpPr>
              <a:spLocks noChangeShapeType="1"/>
            </p:cNvSpPr>
            <p:nvPr/>
          </p:nvSpPr>
          <p:spPr bwMode="auto">
            <a:xfrm flipV="1">
              <a:off x="1271" y="1571"/>
              <a:ext cx="149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0" name="Line 196"/>
            <p:cNvSpPr>
              <a:spLocks noChangeShapeType="1"/>
            </p:cNvSpPr>
            <p:nvPr/>
          </p:nvSpPr>
          <p:spPr bwMode="auto">
            <a:xfrm>
              <a:off x="1429" y="1571"/>
              <a:ext cx="226" cy="40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2" name="Rectangle 198"/>
            <p:cNvSpPr>
              <a:spLocks noChangeArrowheads="1"/>
            </p:cNvSpPr>
            <p:nvPr/>
          </p:nvSpPr>
          <p:spPr bwMode="auto">
            <a:xfrm rot="1500000">
              <a:off x="1202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3" name="Rectangle 199"/>
            <p:cNvSpPr>
              <a:spLocks noChangeArrowheads="1"/>
            </p:cNvSpPr>
            <p:nvPr/>
          </p:nvSpPr>
          <p:spPr bwMode="auto">
            <a:xfrm rot="3900000">
              <a:off x="1537" y="1979"/>
              <a:ext cx="91" cy="9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74" name="Group 290"/>
          <p:cNvGrpSpPr/>
          <p:nvPr/>
        </p:nvGrpSpPr>
        <p:grpSpPr bwMode="auto">
          <a:xfrm>
            <a:off x="3781896" y="1768479"/>
            <a:ext cx="2663825" cy="2160587"/>
            <a:chOff x="2200" y="1117"/>
            <a:chExt cx="1678" cy="1361"/>
          </a:xfrm>
        </p:grpSpPr>
        <p:sp>
          <p:nvSpPr>
            <p:cNvPr id="246916" name="Text Box 132"/>
            <p:cNvSpPr txBox="1">
              <a:spLocks noChangeArrowheads="1"/>
            </p:cNvSpPr>
            <p:nvPr/>
          </p:nvSpPr>
          <p:spPr bwMode="auto">
            <a:xfrm>
              <a:off x="2200" y="2251"/>
              <a:ext cx="1678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5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⑵相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变型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非晶态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246984" name="Text Box 200"/>
            <p:cNvSpPr txBox="1">
              <a:spLocks noChangeArrowheads="1"/>
            </p:cNvSpPr>
            <p:nvPr/>
          </p:nvSpPr>
          <p:spPr bwMode="auto">
            <a:xfrm>
              <a:off x="2427" y="1117"/>
              <a:ext cx="126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6985" name="Text Box 201"/>
            <p:cNvSpPr txBox="1">
              <a:spLocks noChangeArrowheads="1"/>
            </p:cNvSpPr>
            <p:nvPr/>
          </p:nvSpPr>
          <p:spPr bwMode="auto">
            <a:xfrm>
              <a:off x="2427" y="1299"/>
              <a:ext cx="1269" cy="18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6986" name="Rectangle 202"/>
            <p:cNvSpPr>
              <a:spLocks noChangeArrowheads="1"/>
            </p:cNvSpPr>
            <p:nvPr/>
          </p:nvSpPr>
          <p:spPr bwMode="auto">
            <a:xfrm>
              <a:off x="2426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9" name="Rectangle 205" descr="球体"/>
            <p:cNvSpPr>
              <a:spLocks noChangeArrowheads="1"/>
            </p:cNvSpPr>
            <p:nvPr/>
          </p:nvSpPr>
          <p:spPr bwMode="auto">
            <a:xfrm>
              <a:off x="2426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0" name="Rectangle 206" descr="浅色横线"/>
            <p:cNvSpPr>
              <a:spLocks noChangeArrowheads="1"/>
            </p:cNvSpPr>
            <p:nvPr/>
          </p:nvSpPr>
          <p:spPr bwMode="auto">
            <a:xfrm>
              <a:off x="2562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1" name="Rectangle 207" descr="球体"/>
            <p:cNvSpPr>
              <a:spLocks noChangeArrowheads="1"/>
            </p:cNvSpPr>
            <p:nvPr/>
          </p:nvSpPr>
          <p:spPr bwMode="auto">
            <a:xfrm>
              <a:off x="2699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2" name="Rectangle 208" descr="浅色横线"/>
            <p:cNvSpPr>
              <a:spLocks noChangeArrowheads="1"/>
            </p:cNvSpPr>
            <p:nvPr/>
          </p:nvSpPr>
          <p:spPr bwMode="auto">
            <a:xfrm>
              <a:off x="2835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3" name="Rectangle 209" descr="浅色横线"/>
            <p:cNvSpPr>
              <a:spLocks noChangeArrowheads="1"/>
            </p:cNvSpPr>
            <p:nvPr/>
          </p:nvSpPr>
          <p:spPr bwMode="auto">
            <a:xfrm>
              <a:off x="2971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4" name="Rectangle 210" descr="球体"/>
            <p:cNvSpPr>
              <a:spLocks noChangeArrowheads="1"/>
            </p:cNvSpPr>
            <p:nvPr/>
          </p:nvSpPr>
          <p:spPr bwMode="auto">
            <a:xfrm>
              <a:off x="3107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5" name="Rectangle 211" descr="浅色横线"/>
            <p:cNvSpPr>
              <a:spLocks noChangeArrowheads="1"/>
            </p:cNvSpPr>
            <p:nvPr/>
          </p:nvSpPr>
          <p:spPr bwMode="auto">
            <a:xfrm>
              <a:off x="3243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6" name="Rectangle 212" descr="球体"/>
            <p:cNvSpPr>
              <a:spLocks noChangeArrowheads="1"/>
            </p:cNvSpPr>
            <p:nvPr/>
          </p:nvSpPr>
          <p:spPr bwMode="auto">
            <a:xfrm>
              <a:off x="3379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7" name="Rectangle 213" descr="球体"/>
            <p:cNvSpPr>
              <a:spLocks noChangeArrowheads="1"/>
            </p:cNvSpPr>
            <p:nvPr/>
          </p:nvSpPr>
          <p:spPr bwMode="auto">
            <a:xfrm>
              <a:off x="3515" y="1480"/>
              <a:ext cx="181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9" name="Line 215"/>
            <p:cNvSpPr>
              <a:spLocks noChangeShapeType="1"/>
            </p:cNvSpPr>
            <p:nvPr/>
          </p:nvSpPr>
          <p:spPr bwMode="auto">
            <a:xfrm>
              <a:off x="2427" y="1616"/>
              <a:ext cx="126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0" name="Text Box 216"/>
            <p:cNvSpPr txBox="1">
              <a:spLocks noChangeArrowheads="1"/>
            </p:cNvSpPr>
            <p:nvPr/>
          </p:nvSpPr>
          <p:spPr bwMode="auto">
            <a:xfrm>
              <a:off x="3378" y="1662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7001" name="Line 217"/>
            <p:cNvSpPr>
              <a:spLocks noChangeShapeType="1"/>
            </p:cNvSpPr>
            <p:nvPr/>
          </p:nvSpPr>
          <p:spPr bwMode="auto">
            <a:xfrm flipV="1">
              <a:off x="2517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2" name="Line 218"/>
            <p:cNvSpPr>
              <a:spLocks noChangeShapeType="1"/>
            </p:cNvSpPr>
            <p:nvPr/>
          </p:nvSpPr>
          <p:spPr bwMode="auto">
            <a:xfrm>
              <a:off x="2653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4" name="Text Box 220"/>
            <p:cNvSpPr txBox="1">
              <a:spLocks noChangeArrowheads="1"/>
            </p:cNvSpPr>
            <p:nvPr/>
          </p:nvSpPr>
          <p:spPr bwMode="auto">
            <a:xfrm>
              <a:off x="2744" y="211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强</a:t>
              </a:r>
            </a:p>
          </p:txBody>
        </p:sp>
        <p:sp>
          <p:nvSpPr>
            <p:cNvPr id="247005" name="Text Box 221"/>
            <p:cNvSpPr txBox="1">
              <a:spLocks noChangeArrowheads="1"/>
            </p:cNvSpPr>
            <p:nvPr/>
          </p:nvSpPr>
          <p:spPr bwMode="auto">
            <a:xfrm>
              <a:off x="3288" y="211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弱</a:t>
              </a:r>
            </a:p>
          </p:txBody>
        </p:sp>
        <p:sp>
          <p:nvSpPr>
            <p:cNvPr id="247006" name="Rectangle 222"/>
            <p:cNvSpPr>
              <a:spLocks noChangeArrowheads="1"/>
            </p:cNvSpPr>
            <p:nvPr/>
          </p:nvSpPr>
          <p:spPr bwMode="auto">
            <a:xfrm rot="1500000">
              <a:off x="2447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07" name="Rectangle 223"/>
            <p:cNvSpPr>
              <a:spLocks noChangeArrowheads="1"/>
            </p:cNvSpPr>
            <p:nvPr/>
          </p:nvSpPr>
          <p:spPr bwMode="auto">
            <a:xfrm rot="3900000">
              <a:off x="2761" y="1979"/>
              <a:ext cx="91" cy="91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0" name="Rectangle 226"/>
            <p:cNvSpPr>
              <a:spLocks noChangeArrowheads="1"/>
            </p:cNvSpPr>
            <p:nvPr/>
          </p:nvSpPr>
          <p:spPr bwMode="auto">
            <a:xfrm rot="1500000">
              <a:off x="2992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1" name="Rectangle 227"/>
            <p:cNvSpPr>
              <a:spLocks noChangeArrowheads="1"/>
            </p:cNvSpPr>
            <p:nvPr/>
          </p:nvSpPr>
          <p:spPr bwMode="auto">
            <a:xfrm rot="3900000">
              <a:off x="3306" y="1979"/>
              <a:ext cx="91" cy="9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2" name="Line 228"/>
            <p:cNvSpPr>
              <a:spLocks noChangeShapeType="1"/>
            </p:cNvSpPr>
            <p:nvPr/>
          </p:nvSpPr>
          <p:spPr bwMode="auto">
            <a:xfrm flipV="1">
              <a:off x="3062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3" name="Line 229"/>
            <p:cNvSpPr>
              <a:spLocks noChangeShapeType="1"/>
            </p:cNvSpPr>
            <p:nvPr/>
          </p:nvSpPr>
          <p:spPr bwMode="auto">
            <a:xfrm>
              <a:off x="3198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7076" name="Group 292"/>
          <p:cNvGrpSpPr/>
          <p:nvPr/>
        </p:nvGrpSpPr>
        <p:grpSpPr bwMode="auto">
          <a:xfrm>
            <a:off x="6589588" y="1768479"/>
            <a:ext cx="2374900" cy="2160587"/>
            <a:chOff x="4106" y="1117"/>
            <a:chExt cx="1496" cy="1361"/>
          </a:xfrm>
        </p:grpSpPr>
        <p:sp>
          <p:nvSpPr>
            <p:cNvPr id="247014" name="Text Box 230"/>
            <p:cNvSpPr txBox="1">
              <a:spLocks noChangeArrowheads="1"/>
            </p:cNvSpPr>
            <p:nvPr/>
          </p:nvSpPr>
          <p:spPr bwMode="auto">
            <a:xfrm>
              <a:off x="4196" y="1117"/>
              <a:ext cx="1270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7015" name="Text Box 231"/>
            <p:cNvSpPr txBox="1">
              <a:spLocks noChangeArrowheads="1"/>
            </p:cNvSpPr>
            <p:nvPr/>
          </p:nvSpPr>
          <p:spPr bwMode="auto">
            <a:xfrm>
              <a:off x="4196" y="1299"/>
              <a:ext cx="1270" cy="18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7016" name="Rectangle 232"/>
            <p:cNvSpPr>
              <a:spLocks noChangeArrowheads="1"/>
            </p:cNvSpPr>
            <p:nvPr/>
          </p:nvSpPr>
          <p:spPr bwMode="auto">
            <a:xfrm>
              <a:off x="4196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7" name="Rectangle 233"/>
            <p:cNvSpPr>
              <a:spLocks noChangeArrowheads="1"/>
            </p:cNvSpPr>
            <p:nvPr/>
          </p:nvSpPr>
          <p:spPr bwMode="auto">
            <a:xfrm>
              <a:off x="4197" y="1480"/>
              <a:ext cx="1269" cy="1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9" name="Line 235"/>
            <p:cNvSpPr>
              <a:spLocks noChangeShapeType="1"/>
            </p:cNvSpPr>
            <p:nvPr/>
          </p:nvSpPr>
          <p:spPr bwMode="auto">
            <a:xfrm>
              <a:off x="4196" y="1616"/>
              <a:ext cx="127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0" name="Line 236"/>
            <p:cNvSpPr>
              <a:spLocks noChangeShapeType="1"/>
            </p:cNvSpPr>
            <p:nvPr/>
          </p:nvSpPr>
          <p:spPr bwMode="auto">
            <a:xfrm>
              <a:off x="4287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3" name="Line 239"/>
            <p:cNvSpPr>
              <a:spLocks noChangeShapeType="1"/>
            </p:cNvSpPr>
            <p:nvPr/>
          </p:nvSpPr>
          <p:spPr bwMode="auto">
            <a:xfrm flipV="1">
              <a:off x="4422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4" name="Line 240"/>
            <p:cNvSpPr>
              <a:spLocks noChangeShapeType="1"/>
            </p:cNvSpPr>
            <p:nvPr/>
          </p:nvSpPr>
          <p:spPr bwMode="auto">
            <a:xfrm>
              <a:off x="4559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5" name="Line 241"/>
            <p:cNvSpPr>
              <a:spLocks noChangeShapeType="1"/>
            </p:cNvSpPr>
            <p:nvPr/>
          </p:nvSpPr>
          <p:spPr bwMode="auto">
            <a:xfrm flipV="1">
              <a:off x="4694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6" name="Line 242"/>
            <p:cNvSpPr>
              <a:spLocks noChangeShapeType="1"/>
            </p:cNvSpPr>
            <p:nvPr/>
          </p:nvSpPr>
          <p:spPr bwMode="auto">
            <a:xfrm flipV="1">
              <a:off x="4830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7" name="Line 243"/>
            <p:cNvSpPr>
              <a:spLocks noChangeShapeType="1"/>
            </p:cNvSpPr>
            <p:nvPr/>
          </p:nvSpPr>
          <p:spPr bwMode="auto">
            <a:xfrm>
              <a:off x="4967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8" name="Line 244"/>
            <p:cNvSpPr>
              <a:spLocks noChangeShapeType="1"/>
            </p:cNvSpPr>
            <p:nvPr/>
          </p:nvSpPr>
          <p:spPr bwMode="auto">
            <a:xfrm flipV="1">
              <a:off x="5102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9" name="Line 245"/>
            <p:cNvSpPr>
              <a:spLocks noChangeShapeType="1"/>
            </p:cNvSpPr>
            <p:nvPr/>
          </p:nvSpPr>
          <p:spPr bwMode="auto">
            <a:xfrm>
              <a:off x="5239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0" name="Line 246"/>
            <p:cNvSpPr>
              <a:spLocks noChangeShapeType="1"/>
            </p:cNvSpPr>
            <p:nvPr/>
          </p:nvSpPr>
          <p:spPr bwMode="auto">
            <a:xfrm>
              <a:off x="5375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1" name="Text Box 247"/>
            <p:cNvSpPr txBox="1">
              <a:spLocks noChangeArrowheads="1"/>
            </p:cNvSpPr>
            <p:nvPr/>
          </p:nvSpPr>
          <p:spPr bwMode="auto">
            <a:xfrm>
              <a:off x="5148" y="1661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7032" name="Line 248"/>
            <p:cNvSpPr>
              <a:spLocks noChangeShapeType="1"/>
            </p:cNvSpPr>
            <p:nvPr/>
          </p:nvSpPr>
          <p:spPr bwMode="auto">
            <a:xfrm flipV="1">
              <a:off x="4604" y="1616"/>
              <a:ext cx="91" cy="54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3" name="Rectangle 249"/>
            <p:cNvSpPr>
              <a:spLocks noChangeArrowheads="1"/>
            </p:cNvSpPr>
            <p:nvPr/>
          </p:nvSpPr>
          <p:spPr bwMode="auto">
            <a:xfrm rot="600000">
              <a:off x="4547" y="2160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49" name="Text Box 265"/>
            <p:cNvSpPr txBox="1">
              <a:spLocks noChangeArrowheads="1"/>
            </p:cNvSpPr>
            <p:nvPr/>
          </p:nvSpPr>
          <p:spPr bwMode="auto">
            <a:xfrm>
              <a:off x="4196" y="1842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>
                  <a:latin typeface="宋体" panose="02010600030101010101" pitchFamily="2" charset="-122"/>
                </a:rPr>
                <a:t>I</a:t>
              </a:r>
              <a:r>
                <a:rPr lang="en-US" altLang="zh-CN" sz="1600" b="1" baseline="-14000">
                  <a:latin typeface="宋体" panose="02010600030101010101" pitchFamily="2" charset="-122"/>
                </a:rPr>
                <a:t>w</a:t>
              </a:r>
            </a:p>
          </p:txBody>
        </p:sp>
        <p:sp>
          <p:nvSpPr>
            <p:cNvPr id="247050" name="Freeform 266"/>
            <p:cNvSpPr/>
            <p:nvPr/>
          </p:nvSpPr>
          <p:spPr bwMode="auto">
            <a:xfrm>
              <a:off x="4508" y="1888"/>
              <a:ext cx="459" cy="136"/>
            </a:xfrm>
            <a:custGeom>
              <a:avLst/>
              <a:gdLst/>
              <a:ahLst/>
              <a:cxnLst>
                <a:cxn ang="0">
                  <a:pos x="6" y="93"/>
                </a:cxn>
                <a:cxn ang="0">
                  <a:pos x="149" y="94"/>
                </a:cxn>
                <a:cxn ang="0">
                  <a:pos x="233" y="94"/>
                </a:cxn>
                <a:cxn ang="0">
                  <a:pos x="303" y="88"/>
                </a:cxn>
                <a:cxn ang="0">
                  <a:pos x="324" y="60"/>
                </a:cxn>
                <a:cxn ang="0">
                  <a:pos x="255" y="31"/>
                </a:cxn>
                <a:cxn ang="0">
                  <a:pos x="119" y="27"/>
                </a:cxn>
                <a:cxn ang="0">
                  <a:pos x="11" y="42"/>
                </a:cxn>
                <a:cxn ang="0">
                  <a:pos x="51" y="67"/>
                </a:cxn>
                <a:cxn ang="0">
                  <a:pos x="275" y="70"/>
                </a:cxn>
                <a:cxn ang="0">
                  <a:pos x="327" y="37"/>
                </a:cxn>
                <a:cxn ang="0">
                  <a:pos x="287" y="13"/>
                </a:cxn>
                <a:cxn ang="0">
                  <a:pos x="221" y="3"/>
                </a:cxn>
                <a:cxn ang="0">
                  <a:pos x="107" y="0"/>
                </a:cxn>
                <a:cxn ang="0">
                  <a:pos x="6" y="0"/>
                </a:cxn>
              </a:cxnLst>
              <a:rect l="0" t="0" r="r" b="b"/>
              <a:pathLst>
                <a:path w="332" h="95">
                  <a:moveTo>
                    <a:pt x="6" y="93"/>
                  </a:moveTo>
                  <a:cubicBezTo>
                    <a:pt x="30" y="93"/>
                    <a:pt x="111" y="94"/>
                    <a:pt x="149" y="94"/>
                  </a:cubicBezTo>
                  <a:cubicBezTo>
                    <a:pt x="187" y="94"/>
                    <a:pt x="207" y="95"/>
                    <a:pt x="233" y="94"/>
                  </a:cubicBezTo>
                  <a:cubicBezTo>
                    <a:pt x="259" y="93"/>
                    <a:pt x="288" y="94"/>
                    <a:pt x="303" y="88"/>
                  </a:cubicBezTo>
                  <a:cubicBezTo>
                    <a:pt x="318" y="82"/>
                    <a:pt x="332" y="69"/>
                    <a:pt x="324" y="60"/>
                  </a:cubicBezTo>
                  <a:cubicBezTo>
                    <a:pt x="316" y="51"/>
                    <a:pt x="289" y="36"/>
                    <a:pt x="255" y="31"/>
                  </a:cubicBezTo>
                  <a:cubicBezTo>
                    <a:pt x="221" y="26"/>
                    <a:pt x="160" y="25"/>
                    <a:pt x="119" y="27"/>
                  </a:cubicBezTo>
                  <a:cubicBezTo>
                    <a:pt x="78" y="29"/>
                    <a:pt x="22" y="35"/>
                    <a:pt x="11" y="42"/>
                  </a:cubicBezTo>
                  <a:cubicBezTo>
                    <a:pt x="0" y="49"/>
                    <a:pt x="7" y="62"/>
                    <a:pt x="51" y="67"/>
                  </a:cubicBezTo>
                  <a:cubicBezTo>
                    <a:pt x="95" y="72"/>
                    <a:pt x="229" y="75"/>
                    <a:pt x="275" y="70"/>
                  </a:cubicBezTo>
                  <a:cubicBezTo>
                    <a:pt x="321" y="65"/>
                    <a:pt x="325" y="46"/>
                    <a:pt x="327" y="37"/>
                  </a:cubicBezTo>
                  <a:cubicBezTo>
                    <a:pt x="329" y="28"/>
                    <a:pt x="305" y="19"/>
                    <a:pt x="287" y="13"/>
                  </a:cubicBezTo>
                  <a:cubicBezTo>
                    <a:pt x="269" y="7"/>
                    <a:pt x="251" y="5"/>
                    <a:pt x="221" y="3"/>
                  </a:cubicBezTo>
                  <a:cubicBezTo>
                    <a:pt x="191" y="1"/>
                    <a:pt x="143" y="0"/>
                    <a:pt x="107" y="0"/>
                  </a:cubicBezTo>
                  <a:cubicBezTo>
                    <a:pt x="71" y="0"/>
                    <a:pt x="27" y="0"/>
                    <a:pt x="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1" name="Line 267"/>
            <p:cNvSpPr>
              <a:spLocks noChangeShapeType="1"/>
            </p:cNvSpPr>
            <p:nvPr/>
          </p:nvSpPr>
          <p:spPr bwMode="auto">
            <a:xfrm>
              <a:off x="4423" y="2024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2" name="Line 268"/>
            <p:cNvSpPr>
              <a:spLocks noChangeShapeType="1"/>
            </p:cNvSpPr>
            <p:nvPr/>
          </p:nvSpPr>
          <p:spPr bwMode="auto">
            <a:xfrm flipH="1">
              <a:off x="4423" y="1888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2" name="Arc 278"/>
            <p:cNvSpPr/>
            <p:nvPr/>
          </p:nvSpPr>
          <p:spPr bwMode="auto">
            <a:xfrm flipV="1">
              <a:off x="4468" y="1616"/>
              <a:ext cx="136" cy="499"/>
            </a:xfrm>
            <a:custGeom>
              <a:avLst/>
              <a:gdLst>
                <a:gd name="G0" fmla="+- 0 0 0"/>
                <a:gd name="G1" fmla="+- 21187 0 0"/>
                <a:gd name="G2" fmla="+- 21600 0 0"/>
                <a:gd name="T0" fmla="*/ 4206 w 21600"/>
                <a:gd name="T1" fmla="*/ 0 h 42411"/>
                <a:gd name="T2" fmla="*/ 4015 w 21600"/>
                <a:gd name="T3" fmla="*/ 42411 h 42411"/>
                <a:gd name="T4" fmla="*/ 0 w 21600"/>
                <a:gd name="T5" fmla="*/ 21187 h 4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1" fill="none" extrusionOk="0">
                  <a:moveTo>
                    <a:pt x="4205" y="0"/>
                  </a:moveTo>
                  <a:cubicBezTo>
                    <a:pt x="14316" y="2007"/>
                    <a:pt x="21600" y="10879"/>
                    <a:pt x="21600" y="21187"/>
                  </a:cubicBezTo>
                  <a:cubicBezTo>
                    <a:pt x="21600" y="31568"/>
                    <a:pt x="14215" y="40480"/>
                    <a:pt x="4014" y="42410"/>
                  </a:cubicBezTo>
                </a:path>
                <a:path w="21600" h="42411" stroke="0" extrusionOk="0">
                  <a:moveTo>
                    <a:pt x="4205" y="0"/>
                  </a:moveTo>
                  <a:cubicBezTo>
                    <a:pt x="14316" y="2007"/>
                    <a:pt x="21600" y="10879"/>
                    <a:pt x="21600" y="21187"/>
                  </a:cubicBezTo>
                  <a:cubicBezTo>
                    <a:pt x="21600" y="31568"/>
                    <a:pt x="14215" y="40480"/>
                    <a:pt x="4014" y="42410"/>
                  </a:cubicBezTo>
                  <a:lnTo>
                    <a:pt x="0" y="21187"/>
                  </a:lnTo>
                  <a:close/>
                </a:path>
              </a:pathLst>
            </a:cu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3" name="Arc 279"/>
            <p:cNvSpPr/>
            <p:nvPr/>
          </p:nvSpPr>
          <p:spPr bwMode="auto">
            <a:xfrm flipH="1" flipV="1">
              <a:off x="4787" y="1616"/>
              <a:ext cx="135" cy="499"/>
            </a:xfrm>
            <a:custGeom>
              <a:avLst/>
              <a:gdLst>
                <a:gd name="G0" fmla="+- 0 0 0"/>
                <a:gd name="G1" fmla="+- 20982 0 0"/>
                <a:gd name="G2" fmla="+- 21600 0 0"/>
                <a:gd name="T0" fmla="*/ 5129 w 21600"/>
                <a:gd name="T1" fmla="*/ 0 h 41889"/>
                <a:gd name="T2" fmla="*/ 5429 w 21600"/>
                <a:gd name="T3" fmla="*/ 41889 h 41889"/>
                <a:gd name="T4" fmla="*/ 0 w 21600"/>
                <a:gd name="T5" fmla="*/ 20982 h 4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889" fill="none" extrusionOk="0">
                  <a:moveTo>
                    <a:pt x="5129" y="-1"/>
                  </a:moveTo>
                  <a:cubicBezTo>
                    <a:pt x="14798" y="2363"/>
                    <a:pt x="21600" y="11028"/>
                    <a:pt x="21600" y="20982"/>
                  </a:cubicBezTo>
                  <a:cubicBezTo>
                    <a:pt x="21600" y="30820"/>
                    <a:pt x="14951" y="39415"/>
                    <a:pt x="5428" y="41888"/>
                  </a:cubicBezTo>
                </a:path>
                <a:path w="21600" h="41889" stroke="0" extrusionOk="0">
                  <a:moveTo>
                    <a:pt x="5129" y="-1"/>
                  </a:moveTo>
                  <a:cubicBezTo>
                    <a:pt x="14798" y="2363"/>
                    <a:pt x="21600" y="11028"/>
                    <a:pt x="21600" y="20982"/>
                  </a:cubicBezTo>
                  <a:cubicBezTo>
                    <a:pt x="21600" y="30820"/>
                    <a:pt x="14951" y="39415"/>
                    <a:pt x="5428" y="41888"/>
                  </a:cubicBezTo>
                  <a:lnTo>
                    <a:pt x="0" y="20982"/>
                  </a:lnTo>
                  <a:close/>
                </a:path>
              </a:pathLst>
            </a:cu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4" name="Line 280"/>
            <p:cNvSpPr>
              <a:spLocks noChangeShapeType="1"/>
            </p:cNvSpPr>
            <p:nvPr/>
          </p:nvSpPr>
          <p:spPr bwMode="auto">
            <a:xfrm flipV="1">
              <a:off x="4694" y="1616"/>
              <a:ext cx="1" cy="49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6" name="Oval 282"/>
            <p:cNvSpPr>
              <a:spLocks noChangeArrowheads="1"/>
            </p:cNvSpPr>
            <p:nvPr/>
          </p:nvSpPr>
          <p:spPr bwMode="auto">
            <a:xfrm>
              <a:off x="4377" y="1868"/>
              <a:ext cx="46" cy="4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7" name="Oval 283"/>
            <p:cNvSpPr>
              <a:spLocks noChangeArrowheads="1"/>
            </p:cNvSpPr>
            <p:nvPr/>
          </p:nvSpPr>
          <p:spPr bwMode="auto">
            <a:xfrm>
              <a:off x="4377" y="2001"/>
              <a:ext cx="46" cy="4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8" name="Text Box 284"/>
            <p:cNvSpPr txBox="1">
              <a:spLocks noChangeArrowheads="1"/>
            </p:cNvSpPr>
            <p:nvPr/>
          </p:nvSpPr>
          <p:spPr bwMode="auto">
            <a:xfrm>
              <a:off x="5012" y="1934"/>
              <a:ext cx="545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外加磁场</a:t>
              </a:r>
            </a:p>
          </p:txBody>
        </p:sp>
        <p:sp>
          <p:nvSpPr>
            <p:cNvPr id="247069" name="Text Box 285"/>
            <p:cNvSpPr txBox="1">
              <a:spLocks noChangeArrowheads="1"/>
            </p:cNvSpPr>
            <p:nvPr/>
          </p:nvSpPr>
          <p:spPr bwMode="auto">
            <a:xfrm>
              <a:off x="4106" y="2251"/>
              <a:ext cx="1496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5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⑶磁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光型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磁化方向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</p:grpSp>
      <p:sp>
        <p:nvSpPr>
          <p:cNvPr id="247078" name="Text Box 294"/>
          <p:cNvSpPr txBox="1">
            <a:spLocks noChangeArrowheads="1"/>
          </p:cNvSpPr>
          <p:nvPr/>
        </p:nvSpPr>
        <p:spPr bwMode="auto">
          <a:xfrm>
            <a:off x="179388" y="5327997"/>
            <a:ext cx="8785225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光盘存储器组成：</a:t>
            </a:r>
            <a:r>
              <a:rPr lang="zh-CN" altLang="en-US" b="1" dirty="0"/>
              <a:t>由盘片、驱动器、控制器</a:t>
            </a:r>
            <a:r>
              <a:rPr lang="zh-CN" altLang="en-US" b="1" dirty="0" smtClean="0"/>
              <a:t>组成</a:t>
            </a:r>
            <a:endParaRPr lang="en-US" altLang="zh-CN" b="1" dirty="0" smtClean="0"/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→采用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CLV[</a:t>
            </a:r>
            <a:r>
              <a:rPr lang="zh-CN" altLang="en-US" sz="1800" b="1" dirty="0">
                <a:latin typeface="宋体" panose="02010600030101010101" pitchFamily="2" charset="-122"/>
              </a:rPr>
              <a:t>恒定线速度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方式工作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0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90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5" name="Text Box 138"/>
          <p:cNvSpPr txBox="1">
            <a:spLocks noChangeArrowheads="1"/>
          </p:cNvSpPr>
          <p:nvPr/>
        </p:nvSpPr>
        <p:spPr bwMode="auto">
          <a:xfrm>
            <a:off x="179388" y="486916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扇区格式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CD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紧</a:t>
            </a:r>
            <a:r>
              <a:rPr lang="zh-CN" altLang="en-US" sz="1800" b="1" dirty="0">
                <a:latin typeface="宋体" panose="02010600030101010101" pitchFamily="2" charset="-122"/>
              </a:rPr>
              <a:t>致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DVD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数字</a:t>
            </a:r>
            <a:r>
              <a:rPr lang="zh-CN" altLang="en-US" sz="1800" b="1" dirty="0">
                <a:latin typeface="宋体" panose="02010600030101010101" pitchFamily="2" charset="-122"/>
              </a:rPr>
              <a:t>通用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BD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蓝光盘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有所不同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06" name="Text Box 293"/>
          <p:cNvSpPr txBox="1">
            <a:spLocks noChangeArrowheads="1"/>
          </p:cNvSpPr>
          <p:nvPr/>
        </p:nvSpPr>
        <p:spPr bwMode="auto">
          <a:xfrm>
            <a:off x="179388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信息记录格式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1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记录单位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扇区，地址＝光道号＋扇区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地址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flipV="1">
            <a:off x="6013128" y="4869160"/>
            <a:ext cx="719335" cy="936104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/>
      <p:bldP spid="247078" grpId="0"/>
      <p:bldP spid="105" grpId="0"/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332656"/>
            <a:ext cx="8821644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sz="2800" b="1" u="none" dirty="0" smtClean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800" b="1" u="none" dirty="0" smtClean="0">
                <a:solidFill>
                  <a:srgbClr val="FF3399"/>
                </a:solidFill>
                <a:latin typeface="+mn-ea"/>
                <a:ea typeface="+mn-ea"/>
              </a:rPr>
              <a:t>主要内容</a:t>
            </a:r>
            <a:endParaRPr lang="en-US" altLang="zh-CN" sz="2800" b="1" u="none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   ⑴</a:t>
            </a:r>
            <a:r>
              <a:rPr lang="en-US" altLang="zh-CN" b="1" u="none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系统概述</a:t>
            </a:r>
            <a:endParaRPr lang="en-US" altLang="zh-CN" b="1" u="none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tx1"/>
                </a:solidFill>
                <a:latin typeface="+mn-ea"/>
                <a:ea typeface="+mn-ea"/>
              </a:rPr>
              <a:t>      I/O</a:t>
            </a:r>
            <a:r>
              <a:rPr lang="zh-CN" altLang="en-US" b="1" u="none" dirty="0" smtClean="0">
                <a:solidFill>
                  <a:schemeClr val="tx1"/>
                </a:solidFill>
                <a:latin typeface="+mn-ea"/>
                <a:ea typeface="+mn-ea"/>
              </a:rPr>
              <a:t>系统的组成，主机与外设的联系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连接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编址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寻址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传送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endParaRPr lang="en-US" altLang="zh-CN" b="1" u="none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en-US" altLang="zh-CN" b="1" u="none" dirty="0" smtClean="0">
                <a:solidFill>
                  <a:schemeClr val="tx1"/>
                </a:solidFill>
                <a:latin typeface="+mn-ea"/>
                <a:ea typeface="+mn-ea"/>
              </a:rPr>
              <a:t>I/O</a:t>
            </a:r>
            <a:r>
              <a:rPr lang="zh-CN" altLang="en-US" b="1" u="none" dirty="0" smtClean="0">
                <a:solidFill>
                  <a:schemeClr val="tx1"/>
                </a:solidFill>
                <a:latin typeface="+mn-ea"/>
                <a:ea typeface="+mn-ea"/>
              </a:rPr>
              <a:t>的传送控制方式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查询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含直接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]/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中断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/DMA)</a:t>
            </a:r>
          </a:p>
          <a:p>
            <a:pPr algn="l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   ⑵外部设备 </a:t>
            </a:r>
            <a:r>
              <a:rPr lang="zh-CN" altLang="en-US" b="1" dirty="0" smtClean="0">
                <a:latin typeface="+mn-ea"/>
                <a:ea typeface="+mn-ea"/>
              </a:rPr>
              <a:t> 输入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输出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存储设备的组成、工作原理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   ⑶</a:t>
            </a:r>
            <a:r>
              <a:rPr lang="en-US" altLang="zh-CN" b="1" u="none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接口</a:t>
            </a:r>
            <a:r>
              <a:rPr lang="zh-CN" altLang="en-US" b="1" u="none" dirty="0" smtClean="0">
                <a:solidFill>
                  <a:schemeClr val="tx1"/>
                </a:solidFill>
                <a:latin typeface="+mn-ea"/>
                <a:ea typeface="+mn-ea"/>
              </a:rPr>
              <a:t>   功能，组成，访问方法</a:t>
            </a:r>
            <a:endParaRPr lang="en-US" altLang="zh-CN" b="1" u="none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⑷程序直接控制</a:t>
            </a:r>
            <a:r>
              <a:rPr lang="en-US" altLang="zh-CN" b="1" u="none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b="1" u="none" dirty="0" smtClean="0">
                <a:solidFill>
                  <a:srgbClr val="C00000"/>
                </a:solidFill>
                <a:latin typeface="+mn-ea"/>
                <a:ea typeface="+mn-ea"/>
              </a:rPr>
              <a:t>方式</a:t>
            </a:r>
            <a:endParaRPr lang="en-US" altLang="zh-CN" b="1" u="none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 smtClean="0">
                <a:latin typeface="+mn-ea"/>
                <a:ea typeface="+mn-ea"/>
              </a:rPr>
              <a:t>      </a:t>
            </a:r>
            <a:r>
              <a:rPr lang="zh-CN" altLang="en-US" b="1" u="none" spc="-100" dirty="0" smtClean="0">
                <a:latin typeface="+mn-ea"/>
                <a:ea typeface="+mn-ea"/>
              </a:rPr>
              <a:t>查询方式的控制流程、接口组织，直接传送方式的组</a:t>
            </a:r>
            <a:r>
              <a:rPr lang="zh-CN" altLang="en-US" b="1" u="none" dirty="0" smtClean="0">
                <a:latin typeface="+mn-ea"/>
                <a:ea typeface="+mn-ea"/>
              </a:rPr>
              <a:t>织</a:t>
            </a:r>
            <a:endParaRPr lang="en-US" altLang="zh-CN" b="1" u="none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spc="-5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spc="-50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spc="-50" dirty="0" smtClean="0">
                <a:solidFill>
                  <a:srgbClr val="C00000"/>
                </a:solidFill>
                <a:latin typeface="+mn-ea"/>
                <a:ea typeface="+mn-ea"/>
              </a:rPr>
              <a:t>⑸程序中断</a:t>
            </a:r>
            <a:r>
              <a:rPr lang="en-US" altLang="zh-CN" b="1" spc="-50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b="1" spc="-50" dirty="0" smtClean="0">
                <a:solidFill>
                  <a:srgbClr val="C00000"/>
                </a:solidFill>
                <a:latin typeface="+mn-ea"/>
                <a:ea typeface="+mn-ea"/>
              </a:rPr>
              <a:t>方式</a:t>
            </a:r>
            <a:endParaRPr lang="en-US" altLang="zh-CN" b="1" spc="-5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spc="-50" dirty="0" smtClean="0">
                <a:latin typeface="+mn-ea"/>
                <a:ea typeface="+mn-ea"/>
              </a:rPr>
              <a:t>      </a:t>
            </a:r>
            <a:r>
              <a:rPr lang="zh-CN" altLang="en-US" b="1" spc="-50" dirty="0" smtClean="0">
                <a:latin typeface="+mn-ea"/>
                <a:ea typeface="+mn-ea"/>
              </a:rPr>
              <a:t>中断概念，接口组织，中断系统结构，多重中断</a:t>
            </a:r>
            <a:r>
              <a:rPr lang="en-US" altLang="zh-CN" b="1" spc="-50" dirty="0" smtClean="0">
                <a:latin typeface="+mn-ea"/>
                <a:ea typeface="+mn-ea"/>
              </a:rPr>
              <a:t>/</a:t>
            </a:r>
            <a:r>
              <a:rPr lang="zh-CN" altLang="en-US" b="1" spc="-50" dirty="0" smtClean="0">
                <a:latin typeface="+mn-ea"/>
                <a:ea typeface="+mn-ea"/>
              </a:rPr>
              <a:t>中断屏蔽</a:t>
            </a:r>
            <a:endParaRPr lang="en-US" altLang="zh-CN" b="1" spc="-50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spc="-50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spc="-50" dirty="0" smtClean="0">
                <a:solidFill>
                  <a:srgbClr val="C00000"/>
                </a:solidFill>
                <a:latin typeface="+mn-ea"/>
                <a:ea typeface="+mn-ea"/>
              </a:rPr>
              <a:t>⑹</a:t>
            </a:r>
            <a:r>
              <a:rPr lang="en-US" altLang="zh-CN" b="1" spc="-50" dirty="0" smtClean="0">
                <a:solidFill>
                  <a:srgbClr val="C00000"/>
                </a:solidFill>
                <a:latin typeface="+mn-ea"/>
                <a:ea typeface="+mn-ea"/>
              </a:rPr>
              <a:t>DMA</a:t>
            </a:r>
            <a:r>
              <a:rPr lang="zh-CN" altLang="en-US" b="1" spc="-50" dirty="0" smtClean="0">
                <a:solidFill>
                  <a:srgbClr val="C00000"/>
                </a:solidFill>
                <a:latin typeface="+mn-ea"/>
                <a:ea typeface="+mn-ea"/>
              </a:rPr>
              <a:t>方式</a:t>
            </a:r>
            <a:endParaRPr lang="en-US" altLang="zh-CN" b="1" spc="-5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spc="-50" dirty="0">
                <a:latin typeface="+mn-ea"/>
                <a:ea typeface="+mn-ea"/>
              </a:rPr>
              <a:t> </a:t>
            </a:r>
            <a:r>
              <a:rPr lang="en-US" altLang="zh-CN" b="1" u="none" spc="-50" dirty="0" smtClean="0">
                <a:latin typeface="+mn-ea"/>
                <a:ea typeface="+mn-ea"/>
              </a:rPr>
              <a:t>     </a:t>
            </a:r>
            <a:r>
              <a:rPr lang="zh-CN" altLang="en-US" b="1" u="none" spc="-50" dirty="0" smtClean="0">
                <a:latin typeface="+mn-ea"/>
                <a:ea typeface="+mn-ea"/>
              </a:rPr>
              <a:t>传送方式、接口的功能与结构，传送过程，接口的组织</a:t>
            </a:r>
            <a:endParaRPr lang="en-US" altLang="zh-CN" b="1" u="none" spc="-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8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927-8F9A-4872-8282-2378DCCC528F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79388" y="981061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接口的功能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838200" y="287320"/>
            <a:ext cx="7467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</a:rPr>
              <a:t>§8.3  </a:t>
            </a:r>
            <a:r>
              <a:rPr lang="en-US" altLang="zh-CN" sz="3600" b="1" dirty="0">
                <a:latin typeface="宋体" panose="02010600030101010101" pitchFamily="2" charset="-122"/>
              </a:rPr>
              <a:t>I/O</a:t>
            </a:r>
            <a:r>
              <a:rPr lang="zh-CN" altLang="en-US" sz="3600" b="1" dirty="0">
                <a:latin typeface="宋体" panose="02010600030101010101" pitchFamily="2" charset="-122"/>
              </a:rPr>
              <a:t>接口</a:t>
            </a:r>
          </a:p>
        </p:txBody>
      </p:sp>
      <p:sp>
        <p:nvSpPr>
          <p:cNvPr id="114867" name="Text Box 179"/>
          <p:cNvSpPr txBox="1">
            <a:spLocks noChangeArrowheads="1"/>
          </p:cNvSpPr>
          <p:nvPr/>
        </p:nvSpPr>
        <p:spPr bwMode="auto">
          <a:xfrm>
            <a:off x="179388" y="1556792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接口：</a:t>
            </a:r>
            <a:r>
              <a:rPr lang="zh-CN" altLang="en-US" b="1" dirty="0" smtClean="0"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外设间的连接</a:t>
            </a:r>
            <a:r>
              <a:rPr lang="zh-CN" altLang="en-US" b="1" dirty="0">
                <a:latin typeface="宋体" panose="02010600030101010101" pitchFamily="2" charset="-122"/>
              </a:rPr>
              <a:t>电路，负责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中转</a:t>
            </a:r>
            <a:r>
              <a:rPr lang="zh-CN" altLang="en-US" b="1" dirty="0">
                <a:latin typeface="宋体" panose="02010600030101010101" pitchFamily="2" charset="-122"/>
              </a:rPr>
              <a:t>各种信息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14874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755575" y="2082914"/>
            <a:ext cx="5760641" cy="926370"/>
            <a:chOff x="323528" y="1842245"/>
            <a:chExt cx="5760641" cy="926370"/>
          </a:xfrm>
        </p:grpSpPr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323528" y="1915841"/>
              <a:ext cx="1152525" cy="8527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203849" y="1914253"/>
              <a:ext cx="1224136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394965" y="1987277"/>
              <a:ext cx="360362" cy="7190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ALU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826765" y="2419003"/>
              <a:ext cx="57626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CU</a:t>
              </a:r>
            </a:p>
          </p:txBody>
        </p: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826765" y="1987278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BIU</a:t>
              </a: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1619672" y="1915841"/>
              <a:ext cx="1439862" cy="850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3275286" y="2418309"/>
              <a:ext cx="108069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外设</a:t>
              </a:r>
              <a:r>
                <a:rPr lang="en-US" altLang="zh-CN" sz="1800" b="1" dirty="0" smtClean="0">
                  <a:latin typeface="+mn-ea"/>
                  <a:ea typeface="+mn-ea"/>
                </a:rPr>
                <a:t>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3275286" y="1987278"/>
              <a:ext cx="108069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dirty="0" smtClean="0">
                  <a:latin typeface="+mn-ea"/>
                  <a:ea typeface="+mn-ea"/>
                </a:rPr>
                <a:t>接口</a:t>
              </a:r>
              <a:r>
                <a:rPr lang="en-US" altLang="zh-CN" sz="1800" b="1" dirty="0" smtClean="0">
                  <a:latin typeface="+mn-ea"/>
                  <a:ea typeface="+mn-ea"/>
                </a:rPr>
                <a:t>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1691109" y="1987278"/>
              <a:ext cx="129698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主存控制器</a:t>
              </a: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1691109" y="2419003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323528" y="1842245"/>
              <a:ext cx="5760641" cy="257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endCxn id="61" idx="0"/>
            </p:cNvCxnSpPr>
            <p:nvPr/>
          </p:nvCxnSpPr>
          <p:spPr bwMode="auto">
            <a:xfrm flipH="1">
              <a:off x="1114896" y="1842245"/>
              <a:ext cx="36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1115219" y="2273598"/>
              <a:ext cx="360" cy="14471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>
              <a:endCxn id="59" idx="3"/>
            </p:cNvCxnSpPr>
            <p:nvPr/>
          </p:nvCxnSpPr>
          <p:spPr bwMode="auto">
            <a:xfrm flipH="1">
              <a:off x="755327" y="2345953"/>
              <a:ext cx="359569" cy="85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71" name="直接连接符 70"/>
            <p:cNvCxnSpPr>
              <a:endCxn id="65" idx="0"/>
            </p:cNvCxnSpPr>
            <p:nvPr/>
          </p:nvCxnSpPr>
          <p:spPr bwMode="auto">
            <a:xfrm>
              <a:off x="2339442" y="1842245"/>
              <a:ext cx="161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>
              <a:stCxn id="65" idx="2"/>
              <a:endCxn id="66" idx="0"/>
            </p:cNvCxnSpPr>
            <p:nvPr/>
          </p:nvCxnSpPr>
          <p:spPr bwMode="auto">
            <a:xfrm>
              <a:off x="2339603" y="2274616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>
              <a:endCxn id="64" idx="0"/>
            </p:cNvCxnSpPr>
            <p:nvPr/>
          </p:nvCxnSpPr>
          <p:spPr bwMode="auto">
            <a:xfrm>
              <a:off x="3815631" y="1842245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>
              <a:stCxn id="64" idx="2"/>
              <a:endCxn id="63" idx="0"/>
            </p:cNvCxnSpPr>
            <p:nvPr/>
          </p:nvCxnSpPr>
          <p:spPr bwMode="auto">
            <a:xfrm>
              <a:off x="3815631" y="2274616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4427984" y="2085939"/>
              <a:ext cx="43204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3779912" y="2276872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4860033" y="1916832"/>
              <a:ext cx="1224136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>
              <a:off x="4931470" y="2420888"/>
              <a:ext cx="108069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外设</a:t>
              </a:r>
              <a:r>
                <a:rPr lang="en-US" altLang="zh-CN" sz="1800" b="1" dirty="0" smtClean="0">
                  <a:latin typeface="+mn-ea"/>
                  <a:ea typeface="+mn-ea"/>
                </a:rPr>
                <a:t>n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4931470" y="1989857"/>
              <a:ext cx="108069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dirty="0" smtClean="0">
                  <a:latin typeface="+mn-ea"/>
                  <a:ea typeface="+mn-ea"/>
                </a:rPr>
                <a:t>接口</a:t>
              </a:r>
              <a:r>
                <a:rPr lang="en-US" altLang="zh-CN" sz="1800" b="1" dirty="0" smtClean="0">
                  <a:latin typeface="+mn-ea"/>
                  <a:ea typeface="+mn-ea"/>
                </a:rPr>
                <a:t>n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0" name="直接连接符 79"/>
            <p:cNvCxnSpPr>
              <a:endCxn id="79" idx="0"/>
            </p:cNvCxnSpPr>
            <p:nvPr/>
          </p:nvCxnSpPr>
          <p:spPr bwMode="auto">
            <a:xfrm>
              <a:off x="5471815" y="1842245"/>
              <a:ext cx="0" cy="1476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436096" y="2279451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8" name="线形标注 2 87"/>
          <p:cNvSpPr/>
          <p:nvPr/>
        </p:nvSpPr>
        <p:spPr bwMode="auto">
          <a:xfrm>
            <a:off x="6765032" y="2370946"/>
            <a:ext cx="1047328" cy="288032"/>
          </a:xfrm>
          <a:prstGeom prst="borderCallout2">
            <a:avLst>
              <a:gd name="adj1" fmla="val -2365"/>
              <a:gd name="adj2" fmla="val 50361"/>
              <a:gd name="adj3" fmla="val -38664"/>
              <a:gd name="adj4" fmla="val 50205"/>
              <a:gd name="adj5" fmla="val -113826"/>
              <a:gd name="adj6" fmla="val 4970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通过</a:t>
            </a:r>
            <a:r>
              <a:rPr lang="en-US" altLang="zh-CN" sz="1800" b="1" dirty="0" err="1" smtClean="0">
                <a:latin typeface="+mn-ea"/>
                <a:ea typeface="+mn-ea"/>
              </a:rPr>
              <a:t>DBus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99" name="线形标注 2 98"/>
          <p:cNvSpPr/>
          <p:nvPr/>
        </p:nvSpPr>
        <p:spPr bwMode="auto">
          <a:xfrm>
            <a:off x="6981056" y="2730986"/>
            <a:ext cx="1983432" cy="275719"/>
          </a:xfrm>
          <a:prstGeom prst="borderCallout2">
            <a:avLst>
              <a:gd name="adj1" fmla="val -1042"/>
              <a:gd name="adj2" fmla="val 70625"/>
              <a:gd name="adj3" fmla="val -38664"/>
              <a:gd name="adj4" fmla="val 70684"/>
              <a:gd name="adj5" fmla="val -274400"/>
              <a:gd name="adj6" fmla="val 4867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命令、数据、状态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152401" y="3037016"/>
            <a:ext cx="3123456" cy="286232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接口的功能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数据缓冲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操作中转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状态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监测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通信控制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信号转换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2699543" y="3477855"/>
            <a:ext cx="626494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 smtClean="0">
                <a:latin typeface="宋体" panose="02010600030101010101" pitchFamily="2" charset="-122"/>
              </a:rPr>
              <a:t>来自主机或外设的数据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2699668" y="3955122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存</a:t>
            </a:r>
            <a:r>
              <a:rPr lang="zh-CN" altLang="en-US" b="1" dirty="0" smtClean="0">
                <a:latin typeface="宋体" panose="02010600030101010101" pitchFamily="2" charset="-122"/>
              </a:rPr>
              <a:t>主机的</a:t>
            </a:r>
            <a:r>
              <a:rPr lang="zh-CN" altLang="en-US" b="1" dirty="0">
                <a:latin typeface="宋体" panose="02010600030101010101" pitchFamily="2" charset="-122"/>
              </a:rPr>
              <a:t>操作命令</a:t>
            </a:r>
            <a:r>
              <a:rPr lang="zh-CN" altLang="en-US" b="1" dirty="0" smtClean="0">
                <a:latin typeface="宋体" panose="02010600030101010101" pitchFamily="2" charset="-122"/>
              </a:rPr>
              <a:t>，并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适时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转发</a:t>
            </a:r>
            <a:endParaRPr lang="zh-CN" altLang="en-US" sz="20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2699668" y="4387170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b="1" dirty="0" smtClean="0">
                <a:latin typeface="宋体" panose="02010600030101010101" pitchFamily="2" charset="-122"/>
              </a:rPr>
              <a:t>外设工作状态</a:t>
            </a:r>
            <a:r>
              <a:rPr lang="zh-CN" altLang="en-US" b="1" dirty="0">
                <a:latin typeface="宋体" panose="02010600030101010101" pitchFamily="2" charset="-122"/>
              </a:rPr>
              <a:t>，并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 smtClean="0">
                <a:latin typeface="宋体" panose="02010600030101010101" pitchFamily="2" charset="-122"/>
              </a:rPr>
              <a:t>中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4" name="Text Box 9"/>
          <p:cNvSpPr txBox="1">
            <a:spLocks noChangeArrowheads="1"/>
          </p:cNvSpPr>
          <p:nvPr/>
        </p:nvSpPr>
        <p:spPr bwMode="auto">
          <a:xfrm>
            <a:off x="2699668" y="4841284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Times New Roman" panose="02020603050405020304"/>
              </a:rPr>
              <a:t>实现</a:t>
            </a:r>
            <a:r>
              <a:rPr lang="zh-CN" altLang="en-US" b="1" dirty="0" smtClean="0">
                <a:latin typeface="宋体" panose="02010600030101010101" pitchFamily="2" charset="-122"/>
              </a:rPr>
              <a:t>与主机、外设的通信</a:t>
            </a:r>
            <a:r>
              <a:rPr lang="zh-CN" altLang="en-US" b="1" dirty="0">
                <a:latin typeface="Times New Roman" panose="02020603050405020304"/>
              </a:rPr>
              <a:t>控制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2699792" y="5323274"/>
            <a:ext cx="633670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实现</a:t>
            </a:r>
            <a:r>
              <a:rPr lang="zh-CN" altLang="en-US" b="1" dirty="0" smtClean="0"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</a:t>
            </a:r>
            <a:r>
              <a:rPr lang="zh-CN" altLang="en-US" b="1" dirty="0">
                <a:latin typeface="宋体" panose="02010600030101010101" pitchFamily="2" charset="-122"/>
              </a:rPr>
              <a:t>的信号</a:t>
            </a:r>
            <a:r>
              <a:rPr lang="zh-CN" altLang="en-US" b="1" dirty="0" smtClean="0">
                <a:latin typeface="宋体" panose="02010600030101010101" pitchFamily="2" charset="-122"/>
              </a:rPr>
              <a:t>转换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含格式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电平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时序</a:t>
            </a:r>
            <a:r>
              <a:rPr lang="zh-CN" altLang="en-US" sz="1800" b="1" dirty="0">
                <a:latin typeface="宋体" panose="02010600030101010101" pitchFamily="2" charset="-122"/>
              </a:rPr>
              <a:t>等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06" name="Text Box 11"/>
          <p:cNvSpPr txBox="1">
            <a:spLocks noChangeArrowheads="1"/>
          </p:cNvSpPr>
          <p:nvPr/>
        </p:nvSpPr>
        <p:spPr bwMode="auto">
          <a:xfrm>
            <a:off x="179388" y="5755322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端口：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可与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数据总线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交换</a:t>
            </a:r>
            <a:r>
              <a:rPr lang="zh-CN" altLang="en-US" sz="2200" b="1" dirty="0">
                <a:latin typeface="宋体" panose="02010600030101010101" pitchFamily="2" charset="-122"/>
              </a:rPr>
              <a:t>信息的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寄存器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(3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类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867" grpId="0"/>
      <p:bldP spid="88" grpId="0" animBg="1"/>
      <p:bldP spid="99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E304-526A-46A4-9ED3-4D88CF6665EF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接口的组成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79388" y="901169"/>
            <a:ext cx="881221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的组成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b="1" dirty="0" smtClean="0">
                <a:latin typeface="宋体" panose="02010600030101010101" pitchFamily="2" charset="-122"/>
              </a:rPr>
              <a:t>总线缓冲器、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I/O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端口、设备选择、</a:t>
            </a:r>
            <a:r>
              <a:rPr lang="zh-CN" altLang="en-US" b="1" spc="-100" dirty="0" smtClean="0"/>
              <a:t>控制逻辑等</a:t>
            </a:r>
            <a:endParaRPr lang="zh-CN" altLang="en-US" b="1" spc="-100" dirty="0"/>
          </a:p>
        </p:txBody>
      </p:sp>
      <p:sp>
        <p:nvSpPr>
          <p:cNvPr id="346319" name="Text Box 207"/>
          <p:cNvSpPr txBox="1">
            <a:spLocks noChangeArrowheads="1"/>
          </p:cNvSpPr>
          <p:nvPr/>
        </p:nvSpPr>
        <p:spPr bwMode="auto">
          <a:xfrm>
            <a:off x="179388" y="4221088"/>
            <a:ext cx="8785225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信息中转的实现原理：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将操作过程分为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个阶段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-I/O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端口操作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按照总线</a:t>
            </a:r>
            <a:r>
              <a:rPr lang="zh-CN" altLang="en-US" b="1" dirty="0" smtClean="0">
                <a:latin typeface="宋体" panose="02010600030101010101" pitchFamily="2" charset="-122"/>
              </a:rPr>
              <a:t>标准进行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端口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外设操作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按照</a:t>
            </a:r>
            <a:r>
              <a:rPr lang="zh-CN" altLang="en-US" b="1" dirty="0" smtClean="0">
                <a:latin typeface="宋体" panose="02010600030101010101" pitchFamily="2" charset="-122"/>
              </a:rPr>
              <a:t>设备传输协议进行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9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3060055" y="2060848"/>
            <a:ext cx="3528169" cy="1728638"/>
            <a:chOff x="2339975" y="2060848"/>
            <a:chExt cx="3528169" cy="1728638"/>
          </a:xfrm>
        </p:grpSpPr>
        <p:cxnSp>
          <p:nvCxnSpPr>
            <p:cNvPr id="103" name="直接箭头连接符 102"/>
            <p:cNvCxnSpPr/>
            <p:nvPr/>
          </p:nvCxnSpPr>
          <p:spPr bwMode="auto">
            <a:xfrm>
              <a:off x="3851920" y="2204516"/>
              <a:ext cx="216471" cy="348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3851920" y="2636912"/>
              <a:ext cx="21602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3851920" y="3068118"/>
              <a:ext cx="216025" cy="84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H="1">
              <a:off x="2339975" y="2420888"/>
              <a:ext cx="1511945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851027" y="3500636"/>
              <a:ext cx="216917" cy="37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H="1">
              <a:off x="3851027" y="2204516"/>
              <a:ext cx="893" cy="129612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5508104" y="2348186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5220072" y="278092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4932040" y="3212530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4644008" y="364457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 flipV="1">
              <a:off x="5508104" y="2780482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5508104" y="3212530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5220072" y="3212976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5508104" y="3644132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5220072" y="364457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4932040" y="3645024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sp>
          <p:nvSpPr>
            <p:cNvPr id="96" name="Text Box 517"/>
            <p:cNvSpPr txBox="1">
              <a:spLocks noChangeArrowheads="1"/>
            </p:cNvSpPr>
            <p:nvPr/>
          </p:nvSpPr>
          <p:spPr bwMode="auto">
            <a:xfrm>
              <a:off x="4068391" y="2492648"/>
              <a:ext cx="179975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输出寄存器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0" name="Text Box 518"/>
            <p:cNvSpPr txBox="1">
              <a:spLocks noChangeArrowheads="1"/>
            </p:cNvSpPr>
            <p:nvPr/>
          </p:nvSpPr>
          <p:spPr bwMode="auto">
            <a:xfrm>
              <a:off x="4068391" y="3356248"/>
              <a:ext cx="179975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状态寄存器</a:t>
              </a:r>
            </a:p>
          </p:txBody>
        </p:sp>
        <p:sp>
          <p:nvSpPr>
            <p:cNvPr id="101" name="Text Box 519"/>
            <p:cNvSpPr txBox="1">
              <a:spLocks noChangeArrowheads="1"/>
            </p:cNvSpPr>
            <p:nvPr/>
          </p:nvSpPr>
          <p:spPr bwMode="auto">
            <a:xfrm>
              <a:off x="4068391" y="2917831"/>
              <a:ext cx="1799753" cy="2955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数据输入寄存器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2" name="Text Box 520"/>
            <p:cNvSpPr txBox="1">
              <a:spLocks noChangeArrowheads="1"/>
            </p:cNvSpPr>
            <p:nvPr/>
          </p:nvSpPr>
          <p:spPr bwMode="auto">
            <a:xfrm>
              <a:off x="4068391" y="2060848"/>
              <a:ext cx="1799753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控制寄存器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275857" y="2132856"/>
            <a:ext cx="1512614" cy="1512317"/>
            <a:chOff x="2555777" y="2132856"/>
            <a:chExt cx="1512614" cy="1512317"/>
          </a:xfrm>
        </p:grpSpPr>
        <p:sp>
          <p:nvSpPr>
            <p:cNvPr id="120" name="Text Box 547"/>
            <p:cNvSpPr txBox="1">
              <a:spLocks noChangeArrowheads="1"/>
            </p:cNvSpPr>
            <p:nvPr/>
          </p:nvSpPr>
          <p:spPr bwMode="auto">
            <a:xfrm>
              <a:off x="2555777" y="2708151"/>
              <a:ext cx="720080" cy="5048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>
              <a:off x="3563888" y="3349631"/>
              <a:ext cx="0" cy="29554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22" name="直接箭头连接符 121"/>
            <p:cNvCxnSpPr>
              <a:endCxn id="120" idx="2"/>
            </p:cNvCxnSpPr>
            <p:nvPr/>
          </p:nvCxnSpPr>
          <p:spPr bwMode="auto">
            <a:xfrm flipV="1">
              <a:off x="2915817" y="3212976"/>
              <a:ext cx="0" cy="13665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2915816" y="3349631"/>
              <a:ext cx="64807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3708400" y="3428999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3707904" y="2996952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sm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3707904" y="2564904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sm"/>
            </a:ln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3707904" y="2132856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V="1">
              <a:off x="3707904" y="2132857"/>
              <a:ext cx="8384" cy="129341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3275857" y="3067596"/>
              <a:ext cx="440431" cy="136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oval" w="sm" len="sm"/>
            </a:ln>
          </p:spPr>
        </p:cxnSp>
      </p:grpSp>
      <p:grpSp>
        <p:nvGrpSpPr>
          <p:cNvPr id="130" name="组合 129"/>
          <p:cNvGrpSpPr/>
          <p:nvPr/>
        </p:nvGrpSpPr>
        <p:grpSpPr>
          <a:xfrm>
            <a:off x="3995936" y="1988840"/>
            <a:ext cx="3312368" cy="1584177"/>
            <a:chOff x="3275856" y="1988840"/>
            <a:chExt cx="3312368" cy="1584177"/>
          </a:xfrm>
        </p:grpSpPr>
        <p:sp>
          <p:nvSpPr>
            <p:cNvPr id="131" name="Text Box 522"/>
            <p:cNvSpPr txBox="1">
              <a:spLocks noChangeArrowheads="1"/>
            </p:cNvSpPr>
            <p:nvPr/>
          </p:nvSpPr>
          <p:spPr bwMode="auto">
            <a:xfrm>
              <a:off x="6229449" y="2132857"/>
              <a:ext cx="358775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信号转换逻辑</a:t>
              </a: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>
              <a:off x="5868144" y="2204864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3" name="直接箭头连接符 132"/>
            <p:cNvCxnSpPr/>
            <p:nvPr/>
          </p:nvCxnSpPr>
          <p:spPr bwMode="auto">
            <a:xfrm>
              <a:off x="5868144" y="263691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5868144" y="306896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 flipH="1">
              <a:off x="5868144" y="3501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6372200" y="1988840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563888" y="1988840"/>
              <a:ext cx="280831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3275856" y="2852576"/>
              <a:ext cx="288032" cy="36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V="1">
              <a:off x="3563888" y="1988840"/>
              <a:ext cx="0" cy="87145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</p:grpSp>
      <p:grpSp>
        <p:nvGrpSpPr>
          <p:cNvPr id="140" name="组合 139"/>
          <p:cNvGrpSpPr/>
          <p:nvPr/>
        </p:nvGrpSpPr>
        <p:grpSpPr>
          <a:xfrm>
            <a:off x="1583978" y="1916832"/>
            <a:ext cx="6588422" cy="2232248"/>
            <a:chOff x="863898" y="1916832"/>
            <a:chExt cx="6588422" cy="2232248"/>
          </a:xfrm>
        </p:grpSpPr>
        <p:sp>
          <p:nvSpPr>
            <p:cNvPr id="141" name="Rectangle 8"/>
            <p:cNvSpPr>
              <a:spLocks noChangeArrowheads="1"/>
            </p:cNvSpPr>
            <p:nvPr/>
          </p:nvSpPr>
          <p:spPr bwMode="auto">
            <a:xfrm>
              <a:off x="1763687" y="1916832"/>
              <a:ext cx="4824537" cy="2232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Text Box 159"/>
            <p:cNvSpPr txBox="1">
              <a:spLocks noChangeArrowheads="1"/>
            </p:cNvSpPr>
            <p:nvPr/>
          </p:nvSpPr>
          <p:spPr bwMode="auto">
            <a:xfrm>
              <a:off x="863898" y="2132857"/>
              <a:ext cx="539750" cy="50405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143" name="Text Box 160"/>
            <p:cNvSpPr txBox="1">
              <a:spLocks noChangeArrowheads="1"/>
            </p:cNvSpPr>
            <p:nvPr/>
          </p:nvSpPr>
          <p:spPr bwMode="auto">
            <a:xfrm>
              <a:off x="863898" y="2708920"/>
              <a:ext cx="539750" cy="50361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控制总线</a:t>
              </a:r>
            </a:p>
          </p:txBody>
        </p:sp>
        <p:sp>
          <p:nvSpPr>
            <p:cNvPr id="144" name="Text Box 190"/>
            <p:cNvSpPr txBox="1">
              <a:spLocks noChangeArrowheads="1"/>
            </p:cNvSpPr>
            <p:nvPr/>
          </p:nvSpPr>
          <p:spPr bwMode="auto">
            <a:xfrm>
              <a:off x="7164983" y="2377127"/>
              <a:ext cx="287337" cy="97986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外设信号</a:t>
              </a:r>
            </a:p>
          </p:txBody>
        </p:sp>
        <p:cxnSp>
          <p:nvCxnSpPr>
            <p:cNvPr id="145" name="直接箭头连接符 144"/>
            <p:cNvCxnSpPr/>
            <p:nvPr/>
          </p:nvCxnSpPr>
          <p:spPr bwMode="auto">
            <a:xfrm>
              <a:off x="1403648" y="3861048"/>
              <a:ext cx="3600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1403648" y="2420888"/>
              <a:ext cx="36003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6588224" y="2204864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6588224" y="263691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9" name="直接箭头连接符 148"/>
            <p:cNvCxnSpPr/>
            <p:nvPr/>
          </p:nvCxnSpPr>
          <p:spPr bwMode="auto">
            <a:xfrm flipH="1">
              <a:off x="6588224" y="306896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0" name="直接箭头连接符 149"/>
            <p:cNvCxnSpPr/>
            <p:nvPr/>
          </p:nvCxnSpPr>
          <p:spPr bwMode="auto">
            <a:xfrm flipH="1">
              <a:off x="6588224" y="3501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51" name="直接箭头连接符 150"/>
            <p:cNvCxnSpPr/>
            <p:nvPr/>
          </p:nvCxnSpPr>
          <p:spPr bwMode="auto">
            <a:xfrm flipV="1">
              <a:off x="1403648" y="3068823"/>
              <a:ext cx="1152129" cy="137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2" name="直接箭头连接符 151"/>
            <p:cNvCxnSpPr/>
            <p:nvPr/>
          </p:nvCxnSpPr>
          <p:spPr bwMode="auto">
            <a:xfrm flipH="1" flipV="1">
              <a:off x="1403648" y="2924572"/>
              <a:ext cx="1152129" cy="3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3" name="Text Box 547"/>
            <p:cNvSpPr txBox="1">
              <a:spLocks noChangeArrowheads="1"/>
            </p:cNvSpPr>
            <p:nvPr/>
          </p:nvSpPr>
          <p:spPr bwMode="auto">
            <a:xfrm>
              <a:off x="1763688" y="2132856"/>
              <a:ext cx="576064" cy="504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数据缓冲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547"/>
            <p:cNvSpPr txBox="1">
              <a:spLocks noChangeArrowheads="1"/>
            </p:cNvSpPr>
            <p:nvPr/>
          </p:nvSpPr>
          <p:spPr bwMode="auto">
            <a:xfrm>
              <a:off x="1763688" y="3572247"/>
              <a:ext cx="576064" cy="504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地址锁存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61"/>
            <p:cNvSpPr txBox="1">
              <a:spLocks noChangeArrowheads="1"/>
            </p:cNvSpPr>
            <p:nvPr/>
          </p:nvSpPr>
          <p:spPr bwMode="auto">
            <a:xfrm>
              <a:off x="863898" y="3573016"/>
              <a:ext cx="539750" cy="50405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156" name="右大括号 155"/>
            <p:cNvSpPr/>
            <p:nvPr/>
          </p:nvSpPr>
          <p:spPr bwMode="auto">
            <a:xfrm>
              <a:off x="7020272" y="2204516"/>
              <a:ext cx="72008" cy="1296120"/>
            </a:xfrm>
            <a:prstGeom prst="rightBrace">
              <a:avLst>
                <a:gd name="adj1" fmla="val 3100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059832" y="3426271"/>
            <a:ext cx="3423097" cy="650801"/>
            <a:chOff x="2339752" y="3426271"/>
            <a:chExt cx="3423097" cy="650801"/>
          </a:xfrm>
        </p:grpSpPr>
        <p:sp>
          <p:nvSpPr>
            <p:cNvPr id="158" name="Text Box 161"/>
            <p:cNvSpPr txBox="1">
              <a:spLocks noChangeArrowheads="1"/>
            </p:cNvSpPr>
            <p:nvPr/>
          </p:nvSpPr>
          <p:spPr bwMode="auto">
            <a:xfrm>
              <a:off x="2339752" y="3429000"/>
              <a:ext cx="504056" cy="19260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高位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547"/>
            <p:cNvSpPr txBox="1">
              <a:spLocks noChangeArrowheads="1"/>
            </p:cNvSpPr>
            <p:nvPr/>
          </p:nvSpPr>
          <p:spPr bwMode="auto">
            <a:xfrm>
              <a:off x="2843808" y="3426271"/>
              <a:ext cx="576063" cy="5048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设备选择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0" name="Text Box 549"/>
            <p:cNvSpPr txBox="1">
              <a:spLocks noChangeArrowheads="1"/>
            </p:cNvSpPr>
            <p:nvPr/>
          </p:nvSpPr>
          <p:spPr bwMode="auto">
            <a:xfrm>
              <a:off x="4283968" y="3791420"/>
              <a:ext cx="1478881" cy="28565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端口地址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译码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1" name="直接箭头连接符 160"/>
            <p:cNvCxnSpPr/>
            <p:nvPr/>
          </p:nvCxnSpPr>
          <p:spPr bwMode="auto">
            <a:xfrm>
              <a:off x="2339975" y="4005064"/>
              <a:ext cx="194399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2" name="直接箭头连接符 161"/>
            <p:cNvCxnSpPr/>
            <p:nvPr/>
          </p:nvCxnSpPr>
          <p:spPr bwMode="auto">
            <a:xfrm flipH="1" flipV="1">
              <a:off x="3563888" y="3644132"/>
              <a:ext cx="1" cy="216917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3563888" y="3858222"/>
              <a:ext cx="720080" cy="282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2339975" y="3645024"/>
              <a:ext cx="50383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5" name="Text Box 161"/>
            <p:cNvSpPr txBox="1">
              <a:spLocks noChangeArrowheads="1"/>
            </p:cNvSpPr>
            <p:nvPr/>
          </p:nvSpPr>
          <p:spPr bwMode="auto">
            <a:xfrm>
              <a:off x="2339752" y="3789040"/>
              <a:ext cx="504056" cy="19260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低位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>
              <a:off x="3419872" y="3645024"/>
              <a:ext cx="135755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</p:spPr>
        </p:cxnSp>
      </p:grpSp>
      <p:sp>
        <p:nvSpPr>
          <p:cNvPr id="77" name="AutoShape 18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3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96F3-E060-4568-A881-951D159CB440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152400" y="287437"/>
            <a:ext cx="8812213" cy="5492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接口的分类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179388" y="769382"/>
            <a:ext cx="8812212" cy="1463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数据的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分类：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主机间为并行传送方式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并行接口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</a:t>
            </a:r>
            <a:r>
              <a:rPr lang="zh-CN" altLang="en-US" b="1" dirty="0">
                <a:latin typeface="宋体" panose="02010600030101010101" pitchFamily="2" charset="-122"/>
              </a:rPr>
              <a:t>同时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串行接口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r>
              <a:rPr lang="zh-CN" altLang="en-US" b="1" dirty="0" smtClean="0">
                <a:latin typeface="宋体" panose="02010600030101010101" pitchFamily="2" charset="-122"/>
              </a:rPr>
              <a:t>间同时传送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b="1" dirty="0">
                <a:latin typeface="宋体" panose="02010600030101010101" pitchFamily="2" charset="-122"/>
              </a:rPr>
              <a:t>数据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179388" y="2148910"/>
            <a:ext cx="8812212" cy="1463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可编程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通过软件</a:t>
            </a:r>
            <a:r>
              <a:rPr lang="zh-CN" altLang="en-US" b="1" dirty="0">
                <a:latin typeface="宋体" panose="02010600030101010101" pitchFamily="2" charset="-122"/>
              </a:rPr>
              <a:t>选择</a:t>
            </a:r>
            <a:r>
              <a:rPr lang="zh-CN" altLang="en-US" b="1" dirty="0" smtClean="0">
                <a:latin typeface="宋体" panose="02010600030101010101" pitchFamily="2" charset="-122"/>
              </a:rPr>
              <a:t>接口的当前功能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不可编程接口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须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通过硬连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线</a:t>
            </a:r>
            <a:r>
              <a:rPr lang="zh-CN" altLang="en-US" b="1" dirty="0">
                <a:latin typeface="宋体" panose="02010600030101010101" pitchFamily="2" charset="-122"/>
              </a:rPr>
              <a:t>选择</a:t>
            </a:r>
            <a:r>
              <a:rPr lang="zh-CN" altLang="en-US" b="1" dirty="0" smtClean="0"/>
              <a:t>接口的当前功能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79388" y="3506232"/>
            <a:ext cx="8812212" cy="193899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查询接口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软件控制数据传送、状态</a:t>
            </a:r>
            <a:r>
              <a:rPr lang="zh-CN" altLang="en-US" b="1" dirty="0">
                <a:latin typeface="宋体" panose="02010600030101010101" pitchFamily="2" charset="-122"/>
              </a:rPr>
              <a:t>查询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软件控制数据</a:t>
            </a:r>
            <a:r>
              <a:rPr lang="zh-CN" altLang="en-US" b="1" dirty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，接口实现状态报告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接口控制数据传送、结束报告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←适于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块设备</a:t>
            </a:r>
            <a:endParaRPr lang="zh-CN" altLang="en-US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028384" y="4082296"/>
            <a:ext cx="648072" cy="792088"/>
            <a:chOff x="8028384" y="4005064"/>
            <a:chExt cx="648072" cy="792088"/>
          </a:xfrm>
        </p:grpSpPr>
        <p:sp>
          <p:nvSpPr>
            <p:cNvPr id="2" name="右大括号 1"/>
            <p:cNvSpPr/>
            <p:nvPr/>
          </p:nvSpPr>
          <p:spPr bwMode="auto">
            <a:xfrm>
              <a:off x="8028384" y="4077072"/>
              <a:ext cx="72008" cy="720080"/>
            </a:xfrm>
            <a:prstGeom prst="rightBrace">
              <a:avLst>
                <a:gd name="adj1" fmla="val 34788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61"/>
            <p:cNvSpPr txBox="1">
              <a:spLocks noChangeArrowheads="1"/>
            </p:cNvSpPr>
            <p:nvPr/>
          </p:nvSpPr>
          <p:spPr bwMode="auto">
            <a:xfrm>
              <a:off x="8162875" y="4005064"/>
              <a:ext cx="513581" cy="7920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适于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字符设备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2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7" grpId="0"/>
      <p:bldP spid="6178" grpId="0"/>
      <p:bldP spid="61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三、对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的访问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 Box 179"/>
          <p:cNvSpPr txBox="1">
            <a:spLocks noChangeArrowheads="1"/>
          </p:cNvSpPr>
          <p:nvPr/>
        </p:nvSpPr>
        <p:spPr bwMode="auto">
          <a:xfrm>
            <a:off x="179388" y="1996854"/>
            <a:ext cx="8785225" cy="23237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访问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端口的机器指令：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统一编址方式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访存指令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                       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MIPS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lw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rt,imme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rs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及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sw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rt,imme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rs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独立编址方式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                       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8086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IN AL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DX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及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OUT DX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AL</a:t>
            </a:r>
          </a:p>
        </p:txBody>
      </p:sp>
      <p:sp>
        <p:nvSpPr>
          <p:cNvPr id="7" name="Text Box 179"/>
          <p:cNvSpPr txBox="1">
            <a:spLocks noChangeArrowheads="1"/>
          </p:cNvSpPr>
          <p:nvPr/>
        </p:nvSpPr>
        <p:spPr bwMode="auto">
          <a:xfrm>
            <a:off x="179512" y="4891226"/>
            <a:ext cx="8785225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访问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端口的时机：</a:t>
            </a:r>
            <a:r>
              <a:rPr lang="zh-CN" altLang="en-US" b="1" dirty="0" smtClean="0">
                <a:latin typeface="宋体" panose="02010600030101010101" pitchFamily="2" charset="-122"/>
              </a:rPr>
              <a:t>由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传送控制方式</a:t>
            </a:r>
            <a:r>
              <a:rPr lang="zh-CN" altLang="en-US" b="1" dirty="0" smtClean="0">
                <a:latin typeface="宋体" panose="02010600030101010101" pitchFamily="2" charset="-122"/>
              </a:rPr>
              <a:t>决定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79388" y="5847655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7-1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P293—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4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9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10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179263" y="4116268"/>
            <a:ext cx="8785474" cy="8002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说明：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C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语言的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BYTE </a:t>
            </a:r>
            <a:r>
              <a:rPr lang="en-US" altLang="zh-CN" sz="2000" b="1" dirty="0" err="1">
                <a:latin typeface="宋体" panose="02010600030101010101" pitchFamily="2" charset="-122"/>
              </a:rPr>
              <a:t>inp</a:t>
            </a:r>
            <a:r>
              <a:rPr lang="en-US" altLang="zh-CN" sz="2000" b="1" dirty="0">
                <a:latin typeface="宋体" panose="02010600030101010101" pitchFamily="2" charset="-122"/>
              </a:rPr>
              <a:t>(unsigned short </a:t>
            </a:r>
            <a:r>
              <a:rPr lang="en-US" altLang="zh-CN" sz="2000" b="1" dirty="0" err="1">
                <a:latin typeface="宋体" panose="02010600030101010101" pitchFamily="2" charset="-122"/>
              </a:rPr>
              <a:t>usPort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en-US" altLang="zh-CN" sz="2000" b="1" dirty="0"/>
              <a:t>;</a:t>
            </a: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BYTE </a:t>
            </a:r>
            <a:r>
              <a:rPr lang="en-US" altLang="zh-CN" sz="2000" b="1" dirty="0" err="1">
                <a:latin typeface="宋体" panose="02010600030101010101" pitchFamily="2" charset="-122"/>
              </a:rPr>
              <a:t>outp</a:t>
            </a:r>
            <a:r>
              <a:rPr lang="en-US" altLang="zh-CN" sz="2000" b="1" dirty="0">
                <a:latin typeface="宋体" panose="02010600030101010101" pitchFamily="2" charset="-122"/>
              </a:rPr>
              <a:t>(unsigned short </a:t>
            </a:r>
            <a:r>
              <a:rPr lang="en-US" altLang="zh-CN" sz="2000" b="1" dirty="0" err="1">
                <a:latin typeface="宋体" panose="02010600030101010101" pitchFamily="2" charset="-122"/>
              </a:rPr>
              <a:t>usPort</a:t>
            </a:r>
            <a:r>
              <a:rPr lang="zh-CN" altLang="en-US" sz="2000" b="1" dirty="0"/>
              <a:t>，</a:t>
            </a:r>
            <a:r>
              <a:rPr lang="en-US" altLang="zh-CN" sz="2000" b="1" dirty="0">
                <a:latin typeface="宋体" panose="02010600030101010101" pitchFamily="2" charset="-122"/>
              </a:rPr>
              <a:t>BYTE </a:t>
            </a:r>
            <a:r>
              <a:rPr lang="en-US" altLang="zh-CN" sz="2000" b="1" dirty="0" err="1">
                <a:latin typeface="宋体" panose="02010600030101010101" pitchFamily="2" charset="-122"/>
              </a:rPr>
              <a:t>btData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en-US" altLang="zh-CN" sz="2000" b="1" dirty="0"/>
              <a:t>;</a:t>
            </a:r>
          </a:p>
        </p:txBody>
      </p:sp>
      <p:grpSp>
        <p:nvGrpSpPr>
          <p:cNvPr id="10" name="Group 41"/>
          <p:cNvGrpSpPr/>
          <p:nvPr/>
        </p:nvGrpSpPr>
        <p:grpSpPr bwMode="auto">
          <a:xfrm>
            <a:off x="5060131" y="3429695"/>
            <a:ext cx="3616325" cy="287337"/>
            <a:chOff x="2925" y="2069"/>
            <a:chExt cx="2278" cy="181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925" y="2069"/>
              <a:ext cx="554" cy="18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479" y="2069"/>
              <a:ext cx="86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端口地址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341" y="2069"/>
              <a:ext cx="862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中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5" name="Text Box 179"/>
          <p:cNvSpPr txBox="1">
            <a:spLocks noChangeArrowheads="1"/>
          </p:cNvSpPr>
          <p:nvPr/>
        </p:nvSpPr>
        <p:spPr bwMode="auto">
          <a:xfrm>
            <a:off x="179512" y="866036"/>
            <a:ext cx="8785225" cy="133882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访问的实现：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执行指令→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BIU</a:t>
            </a:r>
            <a:r>
              <a:rPr lang="zh-CN" altLang="en-US" b="1" dirty="0" smtClean="0">
                <a:latin typeface="宋体" panose="02010600030101010101" pitchFamily="2" charset="-122"/>
              </a:rPr>
              <a:t>产生总线事务→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latin typeface="宋体" panose="02010600030101010101" pitchFamily="2" charset="-122"/>
              </a:rPr>
              <a:t>响应事务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  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读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写某个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端口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7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EED5-ADD4-4FA2-981A-AF19393737AE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</a:rPr>
              <a:t>§8.4 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程序直接控制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方式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一、程序查询方式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控制流程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179388" y="155679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基本思想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外设后，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不断地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查询</a:t>
            </a:r>
            <a:r>
              <a:rPr lang="zh-CN" altLang="en-US" b="1" dirty="0">
                <a:latin typeface="宋体" panose="02010600030101010101" pitchFamily="2" charset="-122"/>
              </a:rPr>
              <a:t>外设状态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当外设准备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latin typeface="宋体" panose="02010600030101010101" pitchFamily="2" charset="-122"/>
              </a:rPr>
              <a:t>才</a:t>
            </a:r>
            <a:r>
              <a:rPr lang="zh-CN" altLang="en-US" b="1" dirty="0">
                <a:latin typeface="宋体" panose="02010600030101010101" pitchFamily="2" charset="-122"/>
              </a:rPr>
              <a:t>进行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179388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流程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所有操作都用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指令实现</a:t>
            </a:r>
            <a:endParaRPr lang="zh-CN" altLang="en-US" b="1" dirty="0"/>
          </a:p>
        </p:txBody>
      </p:sp>
      <p:sp>
        <p:nvSpPr>
          <p:cNvPr id="347280" name="AutoShape 1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281" name="AutoShape 14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751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491880" y="3212976"/>
            <a:ext cx="1728192" cy="2016224"/>
            <a:chOff x="2771800" y="3140968"/>
            <a:chExt cx="1728192" cy="2016224"/>
          </a:xfrm>
        </p:grpSpPr>
        <p:cxnSp>
          <p:nvCxnSpPr>
            <p:cNvPr id="121" name="直接箭头连接符 120"/>
            <p:cNvCxnSpPr/>
            <p:nvPr/>
          </p:nvCxnSpPr>
          <p:spPr bwMode="auto">
            <a:xfrm flipH="1">
              <a:off x="2780184" y="3284984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3" name="Text Box 177"/>
            <p:cNvSpPr txBox="1">
              <a:spLocks noChangeArrowheads="1"/>
            </p:cNvSpPr>
            <p:nvPr/>
          </p:nvSpPr>
          <p:spPr bwMode="auto">
            <a:xfrm>
              <a:off x="3131840" y="3140968"/>
              <a:ext cx="1008831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控制口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 bwMode="auto">
            <a:xfrm flipH="1">
              <a:off x="2771800" y="3941440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5" name="Text Box 177"/>
            <p:cNvSpPr txBox="1">
              <a:spLocks noChangeArrowheads="1"/>
            </p:cNvSpPr>
            <p:nvPr/>
          </p:nvSpPr>
          <p:spPr bwMode="auto">
            <a:xfrm>
              <a:off x="3131840" y="3789040"/>
              <a:ext cx="1008831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状态口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 bwMode="auto">
            <a:xfrm flipH="1">
              <a:off x="2771800" y="5021560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7" name="Text Box 177"/>
            <p:cNvSpPr txBox="1">
              <a:spLocks noChangeArrowheads="1"/>
            </p:cNvSpPr>
            <p:nvPr/>
          </p:nvSpPr>
          <p:spPr bwMode="auto">
            <a:xfrm>
              <a:off x="3131840" y="4869160"/>
              <a:ext cx="1368152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读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87624" y="2996952"/>
            <a:ext cx="3276364" cy="3312368"/>
            <a:chOff x="899592" y="2996952"/>
            <a:chExt cx="3276364" cy="3312368"/>
          </a:xfrm>
        </p:grpSpPr>
        <p:sp>
          <p:nvSpPr>
            <p:cNvPr id="109" name="Text Box 202"/>
            <p:cNvSpPr txBox="1">
              <a:spLocks noChangeArrowheads="1"/>
            </p:cNvSpPr>
            <p:nvPr/>
          </p:nvSpPr>
          <p:spPr bwMode="auto">
            <a:xfrm>
              <a:off x="1043608" y="3647055"/>
              <a:ext cx="2016224" cy="16899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47311" name="AutoShape 175"/>
            <p:cNvSpPr>
              <a:spLocks noChangeArrowheads="1"/>
            </p:cNvSpPr>
            <p:nvPr/>
          </p:nvSpPr>
          <p:spPr bwMode="auto">
            <a:xfrm>
              <a:off x="1260152" y="4365104"/>
              <a:ext cx="1727201" cy="288355"/>
            </a:xfrm>
            <a:prstGeom prst="flowChartDecision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准备好？</a:t>
              </a:r>
              <a:endParaRPr lang="zh-CN" altLang="en-US" sz="1800" b="1" dirty="0"/>
            </a:p>
          </p:txBody>
        </p:sp>
        <p:sp>
          <p:nvSpPr>
            <p:cNvPr id="347313" name="Text Box 177"/>
            <p:cNvSpPr txBox="1">
              <a:spLocks noChangeArrowheads="1"/>
            </p:cNvSpPr>
            <p:nvPr/>
          </p:nvSpPr>
          <p:spPr bwMode="auto">
            <a:xfrm>
              <a:off x="1115616" y="4262660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47318" name="Text Box 182"/>
            <p:cNvSpPr txBox="1">
              <a:spLocks noChangeArrowheads="1"/>
            </p:cNvSpPr>
            <p:nvPr/>
          </p:nvSpPr>
          <p:spPr bwMode="auto">
            <a:xfrm>
              <a:off x="1260153" y="4941168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>
                  <a:latin typeface="宋体" panose="02010600030101010101" pitchFamily="2" charset="-122"/>
                </a:rPr>
                <a:t>与外设</a:t>
              </a:r>
              <a:r>
                <a:rPr lang="zh-CN" altLang="en-US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交换</a:t>
              </a:r>
              <a:r>
                <a:rPr lang="zh-CN" altLang="en-US" sz="1800" b="1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347320" name="Text Box 184"/>
            <p:cNvSpPr txBox="1">
              <a:spLocks noChangeArrowheads="1"/>
            </p:cNvSpPr>
            <p:nvPr/>
          </p:nvSpPr>
          <p:spPr bwMode="auto">
            <a:xfrm>
              <a:off x="1260153" y="3863330"/>
              <a:ext cx="1728267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</a:p>
          </p:txBody>
        </p:sp>
        <p:sp>
          <p:nvSpPr>
            <p:cNvPr id="347321" name="Text Box 185"/>
            <p:cNvSpPr txBox="1">
              <a:spLocks noChangeArrowheads="1"/>
            </p:cNvSpPr>
            <p:nvPr/>
          </p:nvSpPr>
          <p:spPr bwMode="auto">
            <a:xfrm>
              <a:off x="1907853" y="4653136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347323" name="AutoShape 187"/>
            <p:cNvSpPr>
              <a:spLocks noChangeArrowheads="1"/>
            </p:cNvSpPr>
            <p:nvPr/>
          </p:nvSpPr>
          <p:spPr bwMode="auto">
            <a:xfrm>
              <a:off x="1260153" y="5444777"/>
              <a:ext cx="1727199" cy="29222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传送完？</a:t>
              </a:r>
              <a:endParaRPr lang="zh-CN" altLang="en-US" sz="1800" b="1" dirty="0"/>
            </a:p>
          </p:txBody>
        </p:sp>
        <p:sp>
          <p:nvSpPr>
            <p:cNvPr id="347329" name="Text Box 193"/>
            <p:cNvSpPr txBox="1">
              <a:spLocks noChangeArrowheads="1"/>
            </p:cNvSpPr>
            <p:nvPr/>
          </p:nvSpPr>
          <p:spPr bwMode="auto">
            <a:xfrm>
              <a:off x="1260153" y="3212976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2123715" y="2996952"/>
              <a:ext cx="13" cy="21260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箭头连接符 84"/>
            <p:cNvCxnSpPr>
              <a:stCxn id="347329" idx="2"/>
              <a:endCxn id="347320" idx="0"/>
            </p:cNvCxnSpPr>
            <p:nvPr/>
          </p:nvCxnSpPr>
          <p:spPr bwMode="auto">
            <a:xfrm>
              <a:off x="2124287" y="3501008"/>
              <a:ext cx="0" cy="3623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直接箭头连接符 87"/>
            <p:cNvCxnSpPr>
              <a:stCxn id="347320" idx="2"/>
              <a:endCxn id="347311" idx="0"/>
            </p:cNvCxnSpPr>
            <p:nvPr/>
          </p:nvCxnSpPr>
          <p:spPr bwMode="auto">
            <a:xfrm flipH="1">
              <a:off x="2123753" y="4149080"/>
              <a:ext cx="534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箭头连接符 92"/>
            <p:cNvCxnSpPr>
              <a:stCxn id="347311" idx="2"/>
              <a:endCxn id="347318" idx="0"/>
            </p:cNvCxnSpPr>
            <p:nvPr/>
          </p:nvCxnSpPr>
          <p:spPr bwMode="auto">
            <a:xfrm>
              <a:off x="2123753" y="4653459"/>
              <a:ext cx="534" cy="2877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直接箭头连接符 99"/>
            <p:cNvCxnSpPr>
              <a:stCxn id="347311" idx="1"/>
            </p:cNvCxnSpPr>
            <p:nvPr/>
          </p:nvCxnSpPr>
          <p:spPr bwMode="auto">
            <a:xfrm rot="10800000" flipH="1">
              <a:off x="1260151" y="3717032"/>
              <a:ext cx="863563" cy="792250"/>
            </a:xfrm>
            <a:prstGeom prst="bentConnector3">
              <a:avLst>
                <a:gd name="adj1" fmla="val -1823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直接箭头连接符 101"/>
            <p:cNvCxnSpPr>
              <a:endCxn id="347323" idx="0"/>
            </p:cNvCxnSpPr>
            <p:nvPr/>
          </p:nvCxnSpPr>
          <p:spPr bwMode="auto">
            <a:xfrm flipH="1">
              <a:off x="2123753" y="5229200"/>
              <a:ext cx="510" cy="2155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直接箭头连接符 99"/>
            <p:cNvCxnSpPr>
              <a:stCxn id="347323" idx="1"/>
            </p:cNvCxnSpPr>
            <p:nvPr/>
          </p:nvCxnSpPr>
          <p:spPr bwMode="auto">
            <a:xfrm rot="10800000" flipH="1">
              <a:off x="1260153" y="3072380"/>
              <a:ext cx="863560" cy="2518508"/>
            </a:xfrm>
            <a:prstGeom prst="bentConnector4">
              <a:avLst>
                <a:gd name="adj1" fmla="val -34119"/>
                <a:gd name="adj2" fmla="val 9989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直接箭头连接符 114"/>
            <p:cNvCxnSpPr>
              <a:stCxn id="347323" idx="2"/>
            </p:cNvCxnSpPr>
            <p:nvPr/>
          </p:nvCxnSpPr>
          <p:spPr bwMode="auto">
            <a:xfrm>
              <a:off x="2123753" y="5736999"/>
              <a:ext cx="534" cy="2842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" name="Text Box 177"/>
            <p:cNvSpPr txBox="1">
              <a:spLocks noChangeArrowheads="1"/>
            </p:cNvSpPr>
            <p:nvPr/>
          </p:nvSpPr>
          <p:spPr bwMode="auto">
            <a:xfrm>
              <a:off x="1115616" y="5343103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19" name="Text Box 185"/>
            <p:cNvSpPr txBox="1">
              <a:spLocks noChangeArrowheads="1"/>
            </p:cNvSpPr>
            <p:nvPr/>
          </p:nvSpPr>
          <p:spPr bwMode="auto">
            <a:xfrm>
              <a:off x="1907853" y="5733579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69" name="Text Box 177"/>
            <p:cNvSpPr txBox="1">
              <a:spLocks noChangeArrowheads="1"/>
            </p:cNvSpPr>
            <p:nvPr/>
          </p:nvSpPr>
          <p:spPr bwMode="auto">
            <a:xfrm>
              <a:off x="899592" y="6021288"/>
              <a:ext cx="3276364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对传送一个数据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启动的设备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27586" y="2996952"/>
            <a:ext cx="3376862" cy="3312368"/>
            <a:chOff x="5227586" y="2996952"/>
            <a:chExt cx="3376862" cy="3312368"/>
          </a:xfrm>
        </p:grpSpPr>
        <p:sp>
          <p:nvSpPr>
            <p:cNvPr id="139" name="Text Box 202"/>
            <p:cNvSpPr txBox="1">
              <a:spLocks noChangeArrowheads="1"/>
            </p:cNvSpPr>
            <p:nvPr/>
          </p:nvSpPr>
          <p:spPr bwMode="auto">
            <a:xfrm>
              <a:off x="5940152" y="3647055"/>
              <a:ext cx="2016224" cy="16899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0" name="AutoShape 175"/>
            <p:cNvSpPr>
              <a:spLocks noChangeArrowheads="1"/>
            </p:cNvSpPr>
            <p:nvPr/>
          </p:nvSpPr>
          <p:spPr bwMode="auto">
            <a:xfrm>
              <a:off x="6156696" y="4365104"/>
              <a:ext cx="1727201" cy="288355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准备好？</a:t>
              </a:r>
              <a:endParaRPr lang="zh-CN" altLang="en-US" sz="1800" b="1" dirty="0"/>
            </a:p>
          </p:txBody>
        </p:sp>
        <p:sp>
          <p:nvSpPr>
            <p:cNvPr id="141" name="Text Box 177"/>
            <p:cNvSpPr txBox="1">
              <a:spLocks noChangeArrowheads="1"/>
            </p:cNvSpPr>
            <p:nvPr/>
          </p:nvSpPr>
          <p:spPr bwMode="auto">
            <a:xfrm>
              <a:off x="6012160" y="4262660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42" name="Text Box 182"/>
            <p:cNvSpPr txBox="1">
              <a:spLocks noChangeArrowheads="1"/>
            </p:cNvSpPr>
            <p:nvPr/>
          </p:nvSpPr>
          <p:spPr bwMode="auto">
            <a:xfrm>
              <a:off x="6156697" y="4941168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>
                  <a:latin typeface="宋体" panose="02010600030101010101" pitchFamily="2" charset="-122"/>
                </a:rPr>
                <a:t>与外设</a:t>
              </a:r>
              <a:r>
                <a:rPr lang="zh-CN" altLang="en-US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交换</a:t>
              </a:r>
              <a:r>
                <a:rPr lang="zh-CN" altLang="en-US" sz="1800" b="1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43" name="Text Box 184"/>
            <p:cNvSpPr txBox="1">
              <a:spLocks noChangeArrowheads="1"/>
            </p:cNvSpPr>
            <p:nvPr/>
          </p:nvSpPr>
          <p:spPr bwMode="auto">
            <a:xfrm>
              <a:off x="6156697" y="3863330"/>
              <a:ext cx="1728267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</a:p>
          </p:txBody>
        </p:sp>
        <p:sp>
          <p:nvSpPr>
            <p:cNvPr id="144" name="Text Box 185"/>
            <p:cNvSpPr txBox="1">
              <a:spLocks noChangeArrowheads="1"/>
            </p:cNvSpPr>
            <p:nvPr/>
          </p:nvSpPr>
          <p:spPr bwMode="auto">
            <a:xfrm>
              <a:off x="6804397" y="4653136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45" name="AutoShape 187"/>
            <p:cNvSpPr>
              <a:spLocks noChangeArrowheads="1"/>
            </p:cNvSpPr>
            <p:nvPr/>
          </p:nvSpPr>
          <p:spPr bwMode="auto">
            <a:xfrm>
              <a:off x="6156697" y="5444777"/>
              <a:ext cx="1727199" cy="29222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传送完？</a:t>
              </a:r>
              <a:endParaRPr lang="zh-CN" altLang="en-US" sz="1800" b="1" dirty="0"/>
            </a:p>
          </p:txBody>
        </p:sp>
        <p:sp>
          <p:nvSpPr>
            <p:cNvPr id="146" name="Text Box 193"/>
            <p:cNvSpPr txBox="1">
              <a:spLocks noChangeArrowheads="1"/>
            </p:cNvSpPr>
            <p:nvPr/>
          </p:nvSpPr>
          <p:spPr bwMode="auto">
            <a:xfrm>
              <a:off x="6156697" y="3212976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47" name="直接箭头连接符 146"/>
            <p:cNvCxnSpPr/>
            <p:nvPr/>
          </p:nvCxnSpPr>
          <p:spPr bwMode="auto">
            <a:xfrm>
              <a:off x="7020259" y="2996952"/>
              <a:ext cx="13" cy="21260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直接箭头连接符 147"/>
            <p:cNvCxnSpPr>
              <a:stCxn id="146" idx="2"/>
              <a:endCxn id="143" idx="0"/>
            </p:cNvCxnSpPr>
            <p:nvPr/>
          </p:nvCxnSpPr>
          <p:spPr bwMode="auto">
            <a:xfrm>
              <a:off x="7020831" y="3501008"/>
              <a:ext cx="0" cy="3623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直接箭头连接符 148"/>
            <p:cNvCxnSpPr>
              <a:stCxn id="143" idx="2"/>
              <a:endCxn id="140" idx="0"/>
            </p:cNvCxnSpPr>
            <p:nvPr/>
          </p:nvCxnSpPr>
          <p:spPr bwMode="auto">
            <a:xfrm flipH="1">
              <a:off x="7020297" y="4149080"/>
              <a:ext cx="534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直接箭头连接符 149"/>
            <p:cNvCxnSpPr>
              <a:stCxn id="140" idx="2"/>
              <a:endCxn id="142" idx="0"/>
            </p:cNvCxnSpPr>
            <p:nvPr/>
          </p:nvCxnSpPr>
          <p:spPr bwMode="auto">
            <a:xfrm>
              <a:off x="7020297" y="4653459"/>
              <a:ext cx="534" cy="2877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直接箭头连接符 99"/>
            <p:cNvCxnSpPr>
              <a:stCxn id="140" idx="1"/>
            </p:cNvCxnSpPr>
            <p:nvPr/>
          </p:nvCxnSpPr>
          <p:spPr bwMode="auto">
            <a:xfrm rot="10800000" flipH="1">
              <a:off x="6156695" y="3717032"/>
              <a:ext cx="863563" cy="792250"/>
            </a:xfrm>
            <a:prstGeom prst="bentConnector3">
              <a:avLst>
                <a:gd name="adj1" fmla="val -1823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2" name="直接箭头连接符 151"/>
            <p:cNvCxnSpPr>
              <a:endCxn id="145" idx="0"/>
            </p:cNvCxnSpPr>
            <p:nvPr/>
          </p:nvCxnSpPr>
          <p:spPr bwMode="auto">
            <a:xfrm flipH="1">
              <a:off x="7020297" y="5229200"/>
              <a:ext cx="510" cy="2155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3" name="直接箭头连接符 99"/>
            <p:cNvCxnSpPr>
              <a:stCxn id="145" idx="1"/>
            </p:cNvCxnSpPr>
            <p:nvPr/>
          </p:nvCxnSpPr>
          <p:spPr bwMode="auto">
            <a:xfrm rot="10800000" flipH="1">
              <a:off x="6156697" y="3573016"/>
              <a:ext cx="864134" cy="2017872"/>
            </a:xfrm>
            <a:prstGeom prst="bentConnector4">
              <a:avLst>
                <a:gd name="adj1" fmla="val -33383"/>
                <a:gd name="adj2" fmla="val 10001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" name="直接箭头连接符 153"/>
            <p:cNvCxnSpPr>
              <a:stCxn id="145" idx="2"/>
            </p:cNvCxnSpPr>
            <p:nvPr/>
          </p:nvCxnSpPr>
          <p:spPr bwMode="auto">
            <a:xfrm>
              <a:off x="7020297" y="5736999"/>
              <a:ext cx="534" cy="2842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6012160" y="5343103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56" name="Text Box 185"/>
            <p:cNvSpPr txBox="1">
              <a:spLocks noChangeArrowheads="1"/>
            </p:cNvSpPr>
            <p:nvPr/>
          </p:nvSpPr>
          <p:spPr bwMode="auto">
            <a:xfrm>
              <a:off x="6804397" y="5733579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70" name="Text Box 177"/>
            <p:cNvSpPr txBox="1">
              <a:spLocks noChangeArrowheads="1"/>
            </p:cNvSpPr>
            <p:nvPr/>
          </p:nvSpPr>
          <p:spPr bwMode="auto">
            <a:xfrm>
              <a:off x="5227586" y="6021288"/>
              <a:ext cx="3376862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对传送多个数据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启动的设备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7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7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 animBg="1"/>
      <p:bldP spid="347142" grpId="0"/>
      <p:bldP spid="3471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388" y="834097"/>
            <a:ext cx="8785225" cy="1768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程序查询方式的种类：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独占查询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启动设备后，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立即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开始</a:t>
            </a:r>
            <a:r>
              <a:rPr lang="zh-CN" altLang="en-US" b="1" dirty="0" smtClean="0">
                <a:latin typeface="宋体" panose="02010600030101010101" pitchFamily="2" charset="-122"/>
              </a:rPr>
              <a:t>查询状态、直到就绪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定时查询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启动设备后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稍后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开始</a:t>
            </a:r>
            <a:r>
              <a:rPr lang="zh-CN" altLang="en-US" b="1" dirty="0" smtClean="0">
                <a:latin typeface="宋体" panose="02010600030101010101" pitchFamily="2" charset="-122"/>
              </a:rPr>
              <a:t>查询状态、直到就绪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05000"/>
              </a:lnSpc>
            </a:pPr>
            <a:r>
              <a:rPr lang="en-US" altLang="zh-CN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所占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时间、响应时间</a:t>
            </a:r>
            <a:r>
              <a:rPr lang="zh-CN" altLang="en-US" sz="1800" b="1" dirty="0">
                <a:latin typeface="宋体" panose="02010600030101010101" pitchFamily="2" charset="-122"/>
              </a:rPr>
              <a:t>不同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7" y="2524486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1—</a:t>
            </a:r>
            <a:r>
              <a:rPr lang="zh-CN" altLang="zh-CN" b="1" dirty="0" smtClean="0">
                <a:latin typeface="+mn-ea"/>
                <a:ea typeface="+mn-ea"/>
              </a:rPr>
              <a:t>某</a:t>
            </a:r>
            <a:r>
              <a:rPr lang="en-US" altLang="zh-CN" b="1" dirty="0" smtClean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主频为</a:t>
            </a:r>
            <a:r>
              <a:rPr lang="en-US" altLang="zh-CN" b="1" dirty="0">
                <a:latin typeface="+mn-ea"/>
                <a:ea typeface="+mn-ea"/>
              </a:rPr>
              <a:t>100MHz</a:t>
            </a:r>
            <a:r>
              <a:rPr lang="zh-CN" altLang="zh-CN" b="1" dirty="0" smtClean="0">
                <a:latin typeface="+mn-ea"/>
                <a:ea typeface="+mn-ea"/>
              </a:rPr>
              <a:t>，鼠标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zh-CN" altLang="zh-CN" b="1" dirty="0" smtClean="0">
                <a:latin typeface="+mn-ea"/>
                <a:ea typeface="+mn-ea"/>
              </a:rPr>
              <a:t>硬盘通过</a:t>
            </a:r>
            <a:r>
              <a:rPr lang="en-US" altLang="zh-CN" b="1" dirty="0">
                <a:latin typeface="+mn-ea"/>
                <a:ea typeface="+mn-ea"/>
              </a:rPr>
              <a:t>I/O</a:t>
            </a:r>
            <a:r>
              <a:rPr lang="zh-CN" altLang="zh-CN" b="1" dirty="0">
                <a:latin typeface="+mn-ea"/>
                <a:ea typeface="+mn-ea"/>
              </a:rPr>
              <a:t>接口连接</a:t>
            </a:r>
            <a:r>
              <a:rPr lang="zh-CN" altLang="zh-CN" b="1" dirty="0" smtClean="0">
                <a:latin typeface="+mn-ea"/>
                <a:ea typeface="+mn-ea"/>
              </a:rPr>
              <a:t>到</a:t>
            </a:r>
            <a:r>
              <a:rPr lang="en-US" altLang="zh-CN" b="1" dirty="0">
                <a:latin typeface="+mn-ea"/>
                <a:ea typeface="+mn-ea"/>
              </a:rPr>
              <a:t>32</a:t>
            </a:r>
            <a:r>
              <a:rPr lang="zh-CN" altLang="zh-CN" b="1" dirty="0">
                <a:latin typeface="+mn-ea"/>
                <a:ea typeface="+mn-ea"/>
              </a:rPr>
              <a:t>位</a:t>
            </a:r>
            <a:r>
              <a:rPr lang="zh-CN" altLang="zh-CN" b="1" dirty="0" smtClean="0">
                <a:latin typeface="+mn-ea"/>
                <a:ea typeface="+mn-ea"/>
              </a:rPr>
              <a:t>系统</a:t>
            </a:r>
            <a:r>
              <a:rPr lang="zh-CN" altLang="zh-CN" b="1" dirty="0">
                <a:latin typeface="+mn-ea"/>
                <a:ea typeface="+mn-ea"/>
              </a:rPr>
              <a:t>总线</a:t>
            </a:r>
            <a:r>
              <a:rPr lang="zh-CN" altLang="zh-CN" b="1" dirty="0" smtClean="0">
                <a:latin typeface="+mn-ea"/>
                <a:ea typeface="+mn-ea"/>
              </a:rPr>
              <a:t>上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zh-CN" b="1" dirty="0" smtClean="0">
                <a:latin typeface="+mn-ea"/>
                <a:ea typeface="+mn-ea"/>
              </a:rPr>
              <a:t>硬盘数据</a:t>
            </a:r>
            <a:r>
              <a:rPr lang="zh-CN" altLang="zh-CN" b="1" dirty="0">
                <a:latin typeface="+mn-ea"/>
                <a:ea typeface="+mn-ea"/>
              </a:rPr>
              <a:t>传输率为</a:t>
            </a:r>
            <a:r>
              <a:rPr lang="en-US" altLang="zh-CN" b="1" dirty="0" smtClean="0">
                <a:latin typeface="+mn-ea"/>
                <a:ea typeface="+mn-ea"/>
              </a:rPr>
              <a:t>1MB/s</a:t>
            </a:r>
            <a:r>
              <a:rPr lang="zh-CN" altLang="en-US" b="1" dirty="0" smtClean="0">
                <a:latin typeface="+mn-ea"/>
                <a:ea typeface="+mn-ea"/>
              </a:rPr>
              <a:t>。若要求</a:t>
            </a:r>
            <a:r>
              <a:rPr lang="zh-CN" altLang="zh-CN" b="1" dirty="0">
                <a:latin typeface="+mn-ea"/>
                <a:ea typeface="+mn-ea"/>
              </a:rPr>
              <a:t>采用程序查询方式</a:t>
            </a:r>
            <a:r>
              <a:rPr lang="en-US" altLang="zh-CN" b="1" dirty="0">
                <a:latin typeface="+mn-ea"/>
                <a:ea typeface="+mn-ea"/>
              </a:rPr>
              <a:t>I/O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zh-CN" altLang="zh-CN" b="1" dirty="0" smtClean="0">
                <a:latin typeface="+mn-ea"/>
                <a:ea typeface="+mn-ea"/>
              </a:rPr>
              <a:t>鼠标每秒</a:t>
            </a:r>
            <a:r>
              <a:rPr lang="zh-CN" altLang="en-US" b="1" dirty="0">
                <a:latin typeface="+mn-ea"/>
                <a:ea typeface="+mn-ea"/>
              </a:rPr>
              <a:t>有</a:t>
            </a:r>
            <a:r>
              <a:rPr lang="en-US" altLang="zh-CN" b="1" dirty="0" smtClean="0">
                <a:latin typeface="+mn-ea"/>
                <a:ea typeface="+mn-ea"/>
              </a:rPr>
              <a:t>50</a:t>
            </a:r>
            <a:r>
              <a:rPr lang="zh-CN" altLang="zh-CN" b="1" dirty="0" smtClean="0">
                <a:latin typeface="+mn-ea"/>
                <a:ea typeface="+mn-ea"/>
              </a:rPr>
              <a:t>次</a:t>
            </a:r>
            <a:r>
              <a:rPr lang="en-US" altLang="zh-CN" b="1" dirty="0">
                <a:latin typeface="+mn-ea"/>
                <a:ea typeface="+mn-ea"/>
              </a:rPr>
              <a:t>I/O</a:t>
            </a:r>
            <a:r>
              <a:rPr lang="zh-CN" altLang="zh-CN" b="1" dirty="0" smtClean="0">
                <a:latin typeface="+mn-ea"/>
                <a:ea typeface="+mn-ea"/>
              </a:rPr>
              <a:t>，硬盘</a:t>
            </a:r>
            <a:r>
              <a:rPr lang="zh-CN" altLang="en-US" b="1" dirty="0" smtClean="0">
                <a:latin typeface="+mn-ea"/>
                <a:ea typeface="+mn-ea"/>
              </a:rPr>
              <a:t>每秒</a:t>
            </a:r>
            <a:r>
              <a:rPr lang="zh-CN" altLang="zh-CN" b="1" dirty="0" smtClean="0">
                <a:latin typeface="+mn-ea"/>
                <a:ea typeface="+mn-ea"/>
              </a:rPr>
              <a:t>有</a:t>
            </a:r>
            <a:r>
              <a:rPr lang="en-US" altLang="zh-CN" b="1" dirty="0" smtClean="0">
                <a:latin typeface="+mn-ea"/>
                <a:ea typeface="+mn-ea"/>
              </a:rPr>
              <a:t>50%</a:t>
            </a:r>
            <a:r>
              <a:rPr lang="zh-CN" altLang="zh-CN" b="1" dirty="0" smtClean="0">
                <a:latin typeface="+mn-ea"/>
                <a:ea typeface="+mn-ea"/>
              </a:rPr>
              <a:t>时间</a:t>
            </a:r>
            <a:r>
              <a:rPr lang="zh-CN" altLang="en-US" b="1" dirty="0" smtClean="0">
                <a:latin typeface="+mn-ea"/>
                <a:ea typeface="+mn-ea"/>
              </a:rPr>
              <a:t>进行</a:t>
            </a:r>
            <a:r>
              <a:rPr lang="en-US" altLang="zh-CN" b="1" dirty="0" smtClean="0">
                <a:latin typeface="+mn-ea"/>
                <a:ea typeface="+mn-ea"/>
              </a:rPr>
              <a:t>I/O</a:t>
            </a:r>
            <a:r>
              <a:rPr lang="zh-CN" altLang="en-US" b="1" dirty="0" smtClean="0">
                <a:latin typeface="+mn-ea"/>
                <a:ea typeface="+mn-ea"/>
              </a:rPr>
              <a:t>，每</a:t>
            </a:r>
            <a:r>
              <a:rPr lang="zh-CN" altLang="zh-CN" b="1" dirty="0" smtClean="0">
                <a:latin typeface="+mn-ea"/>
                <a:ea typeface="+mn-ea"/>
              </a:rPr>
              <a:t>次</a:t>
            </a:r>
            <a:r>
              <a:rPr lang="en-US" altLang="zh-CN" b="1" dirty="0">
                <a:latin typeface="+mn-ea"/>
                <a:ea typeface="+mn-ea"/>
              </a:rPr>
              <a:t>I/O</a:t>
            </a:r>
            <a:r>
              <a:rPr lang="zh-CN" altLang="zh-CN" b="1" dirty="0">
                <a:latin typeface="+mn-ea"/>
                <a:ea typeface="+mn-ea"/>
              </a:rPr>
              <a:t>平均</a:t>
            </a:r>
            <a:r>
              <a:rPr lang="zh-CN" altLang="en-US" b="1" dirty="0">
                <a:latin typeface="+mn-ea"/>
                <a:ea typeface="+mn-ea"/>
              </a:rPr>
              <a:t>需要</a:t>
            </a:r>
            <a:r>
              <a:rPr lang="en-US" altLang="zh-CN" b="1" dirty="0">
                <a:latin typeface="+mn-ea"/>
                <a:ea typeface="+mn-ea"/>
              </a:rPr>
              <a:t>400</a:t>
            </a:r>
            <a:r>
              <a:rPr lang="zh-CN" altLang="zh-CN" b="1" dirty="0">
                <a:latin typeface="+mn-ea"/>
                <a:ea typeface="+mn-ea"/>
              </a:rPr>
              <a:t>个时钟周期</a:t>
            </a:r>
            <a:r>
              <a:rPr lang="zh-CN" altLang="zh-CN" b="1" dirty="0" smtClean="0">
                <a:latin typeface="+mn-ea"/>
                <a:ea typeface="+mn-ea"/>
              </a:rPr>
              <a:t>，分别</a:t>
            </a:r>
            <a:r>
              <a:rPr lang="zh-CN" altLang="zh-CN" b="1" dirty="0">
                <a:latin typeface="+mn-ea"/>
                <a:ea typeface="+mn-ea"/>
              </a:rPr>
              <a:t>求出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用于鼠标</a:t>
            </a:r>
            <a:r>
              <a:rPr lang="en-US" altLang="zh-CN" b="1" dirty="0">
                <a:latin typeface="+mn-ea"/>
                <a:ea typeface="+mn-ea"/>
              </a:rPr>
              <a:t>I/O</a:t>
            </a:r>
            <a:r>
              <a:rPr lang="zh-CN" altLang="zh-CN" b="1" dirty="0">
                <a:latin typeface="+mn-ea"/>
                <a:ea typeface="+mn-ea"/>
              </a:rPr>
              <a:t>、硬盘</a:t>
            </a:r>
            <a:r>
              <a:rPr lang="en-US" altLang="zh-CN" b="1" dirty="0">
                <a:latin typeface="+mn-ea"/>
                <a:ea typeface="+mn-ea"/>
              </a:rPr>
              <a:t>I/O</a:t>
            </a:r>
            <a:r>
              <a:rPr lang="zh-CN" altLang="zh-CN" b="1" dirty="0">
                <a:latin typeface="+mn-ea"/>
                <a:ea typeface="+mn-ea"/>
              </a:rPr>
              <a:t>的时间占整个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时间的百分比。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512" y="4786986"/>
            <a:ext cx="8785225" cy="977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en-US" altLang="zh-CN" sz="2200" b="1" dirty="0" smtClean="0">
                <a:latin typeface="+mn-ea"/>
                <a:ea typeface="+mn-ea"/>
              </a:rPr>
              <a:t>CPU</a:t>
            </a:r>
            <a:r>
              <a:rPr lang="zh-CN" altLang="en-US" sz="2200" b="1" u="sng" dirty="0" smtClean="0">
                <a:latin typeface="+mn-ea"/>
                <a:ea typeface="+mn-ea"/>
              </a:rPr>
              <a:t>每秒用于</a:t>
            </a:r>
            <a:r>
              <a:rPr lang="zh-CN" altLang="zh-CN" sz="2200" b="1" dirty="0" smtClean="0">
                <a:latin typeface="+mn-ea"/>
                <a:ea typeface="+mn-ea"/>
              </a:rPr>
              <a:t>鼠标</a:t>
            </a:r>
            <a:r>
              <a:rPr lang="en-US" altLang="zh-CN" sz="2200" b="1" dirty="0" smtClean="0">
                <a:latin typeface="+mn-ea"/>
                <a:ea typeface="+mn-ea"/>
              </a:rPr>
              <a:t>I/O</a:t>
            </a:r>
            <a:r>
              <a:rPr lang="zh-CN" altLang="en-US" sz="2200" b="1" dirty="0" smtClean="0">
                <a:latin typeface="+mn-ea"/>
                <a:ea typeface="+mn-ea"/>
              </a:rPr>
              <a:t>的时间为</a:t>
            </a:r>
            <a:r>
              <a:rPr lang="en-US" altLang="zh-CN" sz="2200" b="1" dirty="0" smtClean="0">
                <a:latin typeface="+mn-ea"/>
                <a:ea typeface="+mn-ea"/>
              </a:rPr>
              <a:t>400</a:t>
            </a:r>
            <a:r>
              <a:rPr lang="en-US" altLang="zh-CN" sz="2200" b="1" i="1" dirty="0" smtClean="0">
                <a:latin typeface="+mn-ea"/>
                <a:ea typeface="+mn-ea"/>
              </a:rPr>
              <a:t>T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C</a:t>
            </a:r>
            <a:r>
              <a:rPr lang="zh-CN" altLang="zh-CN" sz="2200" b="1" dirty="0" smtClean="0">
                <a:latin typeface="+mn-ea"/>
                <a:ea typeface="+mn-ea"/>
              </a:rPr>
              <a:t>×</a:t>
            </a:r>
            <a:r>
              <a:rPr lang="en-US" altLang="zh-CN" sz="2200" b="1" dirty="0">
                <a:latin typeface="+mn-ea"/>
                <a:ea typeface="+mn-ea"/>
              </a:rPr>
              <a:t>50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×</a:t>
            </a:r>
            <a:r>
              <a:rPr lang="en-US" altLang="zh-CN" sz="2200" b="1" dirty="0" smtClean="0">
                <a:latin typeface="+mn-ea"/>
                <a:ea typeface="+mn-ea"/>
              </a:rPr>
              <a:t>10</a:t>
            </a:r>
            <a:r>
              <a:rPr lang="en-US" altLang="zh-CN" sz="2200" b="1" baseline="30000" dirty="0" smtClean="0">
                <a:latin typeface="+mn-ea"/>
                <a:ea typeface="+mn-ea"/>
              </a:rPr>
              <a:t>-4</a:t>
            </a:r>
            <a:r>
              <a:rPr lang="en-US" altLang="zh-CN" sz="2200" b="1" dirty="0" smtClean="0">
                <a:latin typeface="+mn-ea"/>
                <a:ea typeface="+mn-ea"/>
              </a:rPr>
              <a:t>s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            </a:t>
            </a:r>
            <a:r>
              <a:rPr lang="zh-CN" altLang="en-US" sz="2200" b="1" dirty="0" smtClean="0">
                <a:latin typeface="+mn-ea"/>
                <a:ea typeface="+mn-ea"/>
              </a:rPr>
              <a:t>占整个</a:t>
            </a:r>
            <a:r>
              <a:rPr lang="en-US" altLang="zh-CN" sz="2200" b="1" dirty="0" smtClean="0">
                <a:latin typeface="+mn-ea"/>
                <a:ea typeface="+mn-ea"/>
              </a:rPr>
              <a:t>CPU</a:t>
            </a:r>
            <a:r>
              <a:rPr lang="zh-CN" altLang="en-US" sz="2200" b="1" dirty="0" smtClean="0">
                <a:latin typeface="+mn-ea"/>
                <a:ea typeface="+mn-ea"/>
              </a:rPr>
              <a:t>时间的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×</a:t>
            </a:r>
            <a:r>
              <a:rPr lang="en-US" altLang="zh-CN" sz="2200" b="1" dirty="0">
                <a:latin typeface="+mn-ea"/>
                <a:ea typeface="+mn-ea"/>
              </a:rPr>
              <a:t>10</a:t>
            </a:r>
            <a:r>
              <a:rPr lang="en-US" altLang="zh-CN" sz="2200" b="1" baseline="30000" dirty="0">
                <a:latin typeface="+mn-ea"/>
                <a:ea typeface="+mn-ea"/>
              </a:rPr>
              <a:t>-4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en-US" altLang="zh-CN" sz="2200" b="1" dirty="0" smtClean="0">
                <a:latin typeface="+mn-ea"/>
                <a:ea typeface="+mn-ea"/>
              </a:rPr>
              <a:t>)/1s</a:t>
            </a:r>
            <a:r>
              <a:rPr lang="zh-CN" altLang="zh-CN" sz="2200" b="1" dirty="0" smtClean="0">
                <a:latin typeface="+mn-ea"/>
                <a:ea typeface="+mn-ea"/>
              </a:rPr>
              <a:t>×</a:t>
            </a:r>
            <a:r>
              <a:rPr lang="en-US" altLang="zh-CN" sz="2200" b="1" dirty="0" smtClean="0">
                <a:latin typeface="+mn-ea"/>
                <a:ea typeface="+mn-ea"/>
              </a:rPr>
              <a:t>100%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0.02%</a:t>
            </a:r>
            <a:r>
              <a:rPr lang="zh-CN" altLang="en-US" sz="2200" b="1" dirty="0" smtClean="0">
                <a:latin typeface="+mn-ea"/>
                <a:ea typeface="+mn-ea"/>
              </a:rPr>
              <a:t>。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512" y="5658633"/>
            <a:ext cx="8785225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CPU</a:t>
            </a:r>
            <a:r>
              <a:rPr lang="zh-CN" altLang="en-US" sz="2200" b="1" u="sng" dirty="0" smtClean="0">
                <a:latin typeface="+mn-ea"/>
                <a:ea typeface="+mn-ea"/>
              </a:rPr>
              <a:t>每秒用于</a:t>
            </a:r>
            <a:r>
              <a:rPr lang="zh-CN" altLang="en-US" sz="2200" b="1" dirty="0" smtClean="0">
                <a:latin typeface="+mn-ea"/>
                <a:ea typeface="+mn-ea"/>
              </a:rPr>
              <a:t>硬盘</a:t>
            </a:r>
            <a:r>
              <a:rPr lang="en-US" altLang="zh-CN" sz="2200" b="1" dirty="0" smtClean="0">
                <a:latin typeface="+mn-ea"/>
                <a:ea typeface="+mn-ea"/>
              </a:rPr>
              <a:t>I/O</a:t>
            </a:r>
            <a:r>
              <a:rPr lang="zh-CN" altLang="en-US" sz="2200" b="1" dirty="0">
                <a:latin typeface="+mn-ea"/>
                <a:ea typeface="+mn-ea"/>
              </a:rPr>
              <a:t>的时间</a:t>
            </a:r>
            <a:r>
              <a:rPr lang="zh-CN" altLang="en-US" sz="2200" b="1" dirty="0" smtClean="0">
                <a:latin typeface="+mn-ea"/>
                <a:ea typeface="+mn-ea"/>
              </a:rPr>
              <a:t>为</a:t>
            </a:r>
            <a:r>
              <a:rPr lang="en-US" altLang="zh-CN" sz="2200" b="1" dirty="0" smtClean="0">
                <a:latin typeface="+mn-ea"/>
                <a:ea typeface="+mn-ea"/>
              </a:rPr>
              <a:t>400</a:t>
            </a:r>
            <a:r>
              <a:rPr lang="en-US" altLang="zh-CN" sz="2200" b="1" i="1" dirty="0" smtClean="0">
                <a:latin typeface="+mn-ea"/>
                <a:ea typeface="+mn-ea"/>
              </a:rPr>
              <a:t>T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C</a:t>
            </a:r>
            <a:r>
              <a:rPr lang="zh-CN" altLang="zh-CN" sz="2200" b="1" dirty="0" smtClean="0">
                <a:latin typeface="+mn-ea"/>
                <a:ea typeface="+mn-ea"/>
              </a:rPr>
              <a:t>×</a:t>
            </a:r>
            <a:r>
              <a:rPr lang="en-US" altLang="zh-CN" sz="2200" b="1" dirty="0" smtClean="0">
                <a:latin typeface="+mn-ea"/>
                <a:ea typeface="+mn-ea"/>
              </a:rPr>
              <a:t>(1MB/32bit</a:t>
            </a:r>
            <a:r>
              <a:rPr lang="zh-CN" altLang="zh-CN" sz="2200" b="1" dirty="0" smtClean="0">
                <a:latin typeface="+mn-ea"/>
                <a:ea typeface="+mn-ea"/>
              </a:rPr>
              <a:t>×</a:t>
            </a:r>
            <a:r>
              <a:rPr lang="en-US" altLang="zh-CN" sz="2200" b="1" dirty="0" smtClean="0">
                <a:latin typeface="+mn-ea"/>
                <a:ea typeface="+mn-ea"/>
              </a:rPr>
              <a:t>50%)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0.5s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            占</a:t>
            </a:r>
            <a:r>
              <a:rPr lang="zh-CN" altLang="en-US" sz="2200" b="1" dirty="0">
                <a:latin typeface="+mn-ea"/>
                <a:ea typeface="+mn-ea"/>
              </a:rPr>
              <a:t>整个</a:t>
            </a:r>
            <a:r>
              <a:rPr lang="en-US" altLang="zh-CN" sz="2200" b="1" dirty="0">
                <a:latin typeface="+mn-ea"/>
                <a:ea typeface="+mn-ea"/>
              </a:rPr>
              <a:t>CPU</a:t>
            </a:r>
            <a:r>
              <a:rPr lang="zh-CN" altLang="en-US" sz="2200" b="1" dirty="0">
                <a:latin typeface="+mn-ea"/>
                <a:ea typeface="+mn-ea"/>
              </a:rPr>
              <a:t>时间</a:t>
            </a:r>
            <a:r>
              <a:rPr lang="zh-CN" altLang="en-US" sz="2200" b="1" dirty="0" smtClean="0">
                <a:latin typeface="+mn-ea"/>
                <a:ea typeface="+mn-ea"/>
              </a:rPr>
              <a:t>的</a:t>
            </a:r>
            <a:r>
              <a:rPr lang="en-US" altLang="zh-CN" sz="2200" b="1" dirty="0" smtClean="0">
                <a:latin typeface="+mn-ea"/>
                <a:ea typeface="+mn-ea"/>
              </a:rPr>
              <a:t>0.5s/1s</a:t>
            </a:r>
            <a:r>
              <a:rPr lang="zh-CN" altLang="zh-CN" sz="2200" b="1" dirty="0">
                <a:latin typeface="+mn-ea"/>
                <a:ea typeface="+mn-ea"/>
              </a:rPr>
              <a:t>×</a:t>
            </a:r>
            <a:r>
              <a:rPr lang="en-US" altLang="zh-CN" sz="2200" b="1" dirty="0">
                <a:latin typeface="+mn-ea"/>
                <a:ea typeface="+mn-ea"/>
              </a:rPr>
              <a:t>100%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50%</a:t>
            </a:r>
            <a:r>
              <a:rPr lang="zh-CN" altLang="en-US" sz="2200" b="1" dirty="0" smtClean="0">
                <a:latin typeface="+mn-ea"/>
                <a:ea typeface="+mn-ea"/>
              </a:rPr>
              <a:t>。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r>
              <a:rPr lang="zh-CN" altLang="en-US" b="1" dirty="0" smtClean="0">
                <a:latin typeface="宋体" panose="02010600030101010101" pitchFamily="2" charset="-122"/>
              </a:rPr>
              <a:t>开始查询→完成数据传送的所有时间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1835695" y="2852935"/>
            <a:ext cx="6264697" cy="2016225"/>
            <a:chOff x="1115615" y="2780928"/>
            <a:chExt cx="6264697" cy="2016225"/>
          </a:xfrm>
        </p:grpSpPr>
        <p:sp>
          <p:nvSpPr>
            <p:cNvPr id="150" name="Text Box 177"/>
            <p:cNvSpPr txBox="1">
              <a:spLocks noChangeArrowheads="1"/>
            </p:cNvSpPr>
            <p:nvPr/>
          </p:nvSpPr>
          <p:spPr bwMode="auto">
            <a:xfrm>
              <a:off x="5868144" y="2780928"/>
              <a:ext cx="1152128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⑤启动设备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1" name="Text Box 177"/>
            <p:cNvSpPr txBox="1">
              <a:spLocks noChangeArrowheads="1"/>
            </p:cNvSpPr>
            <p:nvPr/>
          </p:nvSpPr>
          <p:spPr bwMode="auto">
            <a:xfrm>
              <a:off x="5868144" y="3427436"/>
              <a:ext cx="1512168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⑦设备工作结束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2" name="Text Box 177"/>
            <p:cNvSpPr txBox="1">
              <a:spLocks noChangeArrowheads="1"/>
            </p:cNvSpPr>
            <p:nvPr/>
          </p:nvSpPr>
          <p:spPr bwMode="auto">
            <a:xfrm>
              <a:off x="5868144" y="3859484"/>
              <a:ext cx="720080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3" name="Text Box 177"/>
            <p:cNvSpPr txBox="1">
              <a:spLocks noChangeArrowheads="1"/>
            </p:cNvSpPr>
            <p:nvPr/>
          </p:nvSpPr>
          <p:spPr bwMode="auto">
            <a:xfrm>
              <a:off x="3851920" y="2923255"/>
              <a:ext cx="216023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⑧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177"/>
            <p:cNvSpPr txBox="1">
              <a:spLocks noChangeArrowheads="1"/>
            </p:cNvSpPr>
            <p:nvPr/>
          </p:nvSpPr>
          <p:spPr bwMode="auto">
            <a:xfrm>
              <a:off x="4211960" y="3067396"/>
              <a:ext cx="215589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3977097" y="4219399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3635896" y="4509120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1115617" y="4509120"/>
              <a:ext cx="216024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1115615" y="3861048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→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1115615" y="4221088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 flipV="1">
              <a:off x="5509443" y="4725143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5508104" y="4653135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5508104" y="479715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347864" y="4076862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5508104" y="3645445"/>
              <a:ext cx="0" cy="28761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sp>
        <p:nvSpPr>
          <p:cNvPr id="1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3988-4683-4F66-921F-9DAB2D0A5067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接口组织：</a:t>
            </a:r>
            <a:r>
              <a:rPr lang="zh-CN" altLang="en-US" b="1" dirty="0">
                <a:latin typeface="宋体" panose="02010600030101010101" pitchFamily="2" charset="-122"/>
              </a:rPr>
              <a:t>须设置</a:t>
            </a:r>
            <a:r>
              <a:rPr lang="zh-CN" altLang="en-US" b="1" u="sng" dirty="0">
                <a:latin typeface="宋体" panose="02010600030101010101" pitchFamily="2" charset="-122"/>
              </a:rPr>
              <a:t>状态口</a:t>
            </a:r>
            <a:r>
              <a:rPr lang="zh-CN" altLang="en-US" b="1" dirty="0" smtClean="0">
                <a:latin typeface="宋体" panose="02010600030101010101" pitchFamily="2" charset="-122"/>
              </a:rPr>
              <a:t>，包含就绪位</a:t>
            </a:r>
            <a:r>
              <a:rPr lang="en-US" altLang="zh-CN" b="1" dirty="0" smtClean="0">
                <a:latin typeface="宋体" panose="02010600030101010101" pitchFamily="2" charset="-122"/>
              </a:rPr>
              <a:t>RD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或忙位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注：</a:t>
            </a:r>
            <a:r>
              <a:rPr lang="zh-CN" altLang="en-US" b="1" dirty="0" smtClean="0">
                <a:latin typeface="宋体" panose="02010600030101010101" pitchFamily="2" charset="-122"/>
              </a:rPr>
              <a:t>条件传送方式都需设置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控制口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设启动命令位为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SD)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二、程序查询方式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800" b="1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</a:p>
        </p:txBody>
      </p:sp>
      <p:sp>
        <p:nvSpPr>
          <p:cNvPr id="349359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529" name="Text Box 345"/>
          <p:cNvSpPr txBox="1">
            <a:spLocks noChangeArrowheads="1"/>
          </p:cNvSpPr>
          <p:nvPr/>
        </p:nvSpPr>
        <p:spPr bwMode="auto">
          <a:xfrm>
            <a:off x="179388" y="1844824"/>
            <a:ext cx="4373773" cy="43242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工作过程组织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启动设备操作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查询状态操作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传送数据操作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349530" name="Text Box 346"/>
          <p:cNvSpPr txBox="1">
            <a:spLocks noChangeArrowheads="1"/>
          </p:cNvSpPr>
          <p:nvPr/>
        </p:nvSpPr>
        <p:spPr bwMode="auto">
          <a:xfrm>
            <a:off x="3347740" y="2303661"/>
            <a:ext cx="561674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完成总线事务、与外设通信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中转操作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49584" name="Text Box 400"/>
          <p:cNvSpPr txBox="1">
            <a:spLocks noChangeArrowheads="1"/>
          </p:cNvSpPr>
          <p:nvPr/>
        </p:nvSpPr>
        <p:spPr bwMode="auto">
          <a:xfrm>
            <a:off x="3347865" y="5126027"/>
            <a:ext cx="561662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完成总线事务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</a:t>
            </a:r>
            <a:r>
              <a:rPr lang="zh-CN" altLang="en-US" sz="2000" b="1" dirty="0">
                <a:latin typeface="宋体" panose="02010600030101010101" pitchFamily="2" charset="-122"/>
              </a:rPr>
              <a:t>触发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2051719" y="3789041"/>
            <a:ext cx="4392489" cy="1080121"/>
            <a:chOff x="1331639" y="3717032"/>
            <a:chExt cx="4392489" cy="1080121"/>
          </a:xfrm>
        </p:grpSpPr>
        <p:sp>
          <p:nvSpPr>
            <p:cNvPr id="206" name="Text Box 177"/>
            <p:cNvSpPr txBox="1">
              <a:spLocks noChangeArrowheads="1"/>
            </p:cNvSpPr>
            <p:nvPr/>
          </p:nvSpPr>
          <p:spPr bwMode="auto">
            <a:xfrm>
              <a:off x="3851920" y="4509120"/>
              <a:ext cx="215007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⑵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7" name="Text Box 177"/>
            <p:cNvSpPr txBox="1">
              <a:spLocks noChangeArrowheads="1"/>
            </p:cNvSpPr>
            <p:nvPr/>
          </p:nvSpPr>
          <p:spPr bwMode="auto">
            <a:xfrm>
              <a:off x="1331640" y="4509245"/>
              <a:ext cx="216024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⑴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8" name="直接连接符 189"/>
            <p:cNvCxnSpPr/>
            <p:nvPr/>
          </p:nvCxnSpPr>
          <p:spPr bwMode="auto">
            <a:xfrm rot="5400000" flipH="1" flipV="1">
              <a:off x="1905742" y="3791002"/>
              <a:ext cx="363964" cy="216024"/>
            </a:xfrm>
            <a:prstGeom prst="bentConnector3">
              <a:avLst>
                <a:gd name="adj1" fmla="val -1032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09" name="Text Box 177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34863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⑶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0" name="Text Box 177"/>
            <p:cNvSpPr txBox="1">
              <a:spLocks noChangeArrowheads="1"/>
            </p:cNvSpPr>
            <p:nvPr/>
          </p:nvSpPr>
          <p:spPr bwMode="auto">
            <a:xfrm>
              <a:off x="1331639" y="3861048"/>
              <a:ext cx="216025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←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1" name="Text Box 177"/>
            <p:cNvSpPr txBox="1">
              <a:spLocks noChangeArrowheads="1"/>
            </p:cNvSpPr>
            <p:nvPr/>
          </p:nvSpPr>
          <p:spPr bwMode="auto">
            <a:xfrm>
              <a:off x="2680953" y="4221088"/>
              <a:ext cx="234863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⑶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2" name="直接连接符 211"/>
            <p:cNvCxnSpPr/>
            <p:nvPr/>
          </p:nvCxnSpPr>
          <p:spPr bwMode="auto">
            <a:xfrm flipV="1">
              <a:off x="5509443" y="4653135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13" name="直接连接符 212"/>
            <p:cNvCxnSpPr/>
            <p:nvPr/>
          </p:nvCxnSpPr>
          <p:spPr bwMode="auto">
            <a:xfrm flipV="1">
              <a:off x="5508104" y="4725143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5508104" y="479715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grpSp>
        <p:nvGrpSpPr>
          <p:cNvPr id="215" name="组合 214"/>
          <p:cNvGrpSpPr/>
          <p:nvPr/>
        </p:nvGrpSpPr>
        <p:grpSpPr>
          <a:xfrm>
            <a:off x="2267743" y="3933057"/>
            <a:ext cx="4176465" cy="936104"/>
            <a:chOff x="1547663" y="3861048"/>
            <a:chExt cx="4176465" cy="936104"/>
          </a:xfrm>
        </p:grpSpPr>
        <p:sp>
          <p:nvSpPr>
            <p:cNvPr id="216" name="Text Box 177"/>
            <p:cNvSpPr txBox="1">
              <a:spLocks noChangeArrowheads="1"/>
            </p:cNvSpPr>
            <p:nvPr/>
          </p:nvSpPr>
          <p:spPr bwMode="auto">
            <a:xfrm>
              <a:off x="4067944" y="4509120"/>
              <a:ext cx="216024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7" name="Text Box 177"/>
            <p:cNvSpPr txBox="1">
              <a:spLocks noChangeArrowheads="1"/>
            </p:cNvSpPr>
            <p:nvPr/>
          </p:nvSpPr>
          <p:spPr bwMode="auto">
            <a:xfrm>
              <a:off x="1547664" y="4509120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8" name="Text Box 177"/>
            <p:cNvSpPr txBox="1">
              <a:spLocks noChangeArrowheads="1"/>
            </p:cNvSpPr>
            <p:nvPr/>
          </p:nvSpPr>
          <p:spPr bwMode="auto">
            <a:xfrm>
              <a:off x="5292080" y="4221088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9" name="直接连接符 218"/>
            <p:cNvCxnSpPr/>
            <p:nvPr/>
          </p:nvCxnSpPr>
          <p:spPr bwMode="auto">
            <a:xfrm flipV="1">
              <a:off x="5509443" y="4653136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5508104" y="4797151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1" name="直接连接符 220"/>
            <p:cNvCxnSpPr/>
            <p:nvPr/>
          </p:nvCxnSpPr>
          <p:spPr bwMode="auto">
            <a:xfrm flipV="1">
              <a:off x="5508104" y="4725144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2" name="直接连接符 221"/>
            <p:cNvCxnSpPr/>
            <p:nvPr/>
          </p:nvCxnSpPr>
          <p:spPr bwMode="auto">
            <a:xfrm flipV="1">
              <a:off x="4644008" y="4077072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23" name="Text Box 177"/>
            <p:cNvSpPr txBox="1">
              <a:spLocks noChangeArrowheads="1"/>
            </p:cNvSpPr>
            <p:nvPr/>
          </p:nvSpPr>
          <p:spPr bwMode="auto">
            <a:xfrm>
              <a:off x="1547663" y="3861048"/>
              <a:ext cx="216025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←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4" name="Text Box 177"/>
            <p:cNvSpPr txBox="1">
              <a:spLocks noChangeArrowheads="1"/>
            </p:cNvSpPr>
            <p:nvPr/>
          </p:nvSpPr>
          <p:spPr bwMode="auto">
            <a:xfrm>
              <a:off x="1547664" y="4221088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25" name="Text Box 400"/>
          <p:cNvSpPr txBox="1">
            <a:spLocks noChangeArrowheads="1"/>
          </p:cNvSpPr>
          <p:nvPr/>
        </p:nvSpPr>
        <p:spPr bwMode="auto">
          <a:xfrm>
            <a:off x="3347864" y="5589240"/>
            <a:ext cx="561662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完成总线事务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不触发设备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3608" y="2854625"/>
            <a:ext cx="7488832" cy="2230559"/>
            <a:chOff x="899592" y="2854625"/>
            <a:chExt cx="7488832" cy="2230559"/>
          </a:xfrm>
        </p:grpSpPr>
        <p:sp>
          <p:nvSpPr>
            <p:cNvPr id="166" name="Text Box 313"/>
            <p:cNvSpPr txBox="1">
              <a:spLocks noChangeArrowheads="1"/>
            </p:cNvSpPr>
            <p:nvPr/>
          </p:nvSpPr>
          <p:spPr bwMode="auto">
            <a:xfrm>
              <a:off x="2699792" y="4653137"/>
              <a:ext cx="1080120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选择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7" name="Text Box 319"/>
            <p:cNvSpPr txBox="1">
              <a:spLocks noChangeArrowheads="1"/>
            </p:cNvSpPr>
            <p:nvPr/>
          </p:nvSpPr>
          <p:spPr bwMode="auto">
            <a:xfrm>
              <a:off x="4067944" y="4005065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控制口</a:t>
              </a:r>
            </a:p>
          </p:txBody>
        </p:sp>
        <p:sp>
          <p:nvSpPr>
            <p:cNvPr id="168" name="Text Box 320"/>
            <p:cNvSpPr txBox="1">
              <a:spLocks noChangeArrowheads="1"/>
            </p:cNvSpPr>
            <p:nvPr/>
          </p:nvSpPr>
          <p:spPr bwMode="auto">
            <a:xfrm>
              <a:off x="5364088" y="4005065"/>
              <a:ext cx="865361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数据口</a:t>
              </a:r>
            </a:p>
          </p:txBody>
        </p:sp>
        <p:sp>
          <p:nvSpPr>
            <p:cNvPr id="169" name="Text Box 324"/>
            <p:cNvSpPr txBox="1">
              <a:spLocks noChangeArrowheads="1"/>
            </p:cNvSpPr>
            <p:nvPr/>
          </p:nvSpPr>
          <p:spPr bwMode="auto">
            <a:xfrm>
              <a:off x="5219055" y="3212977"/>
              <a:ext cx="721097" cy="4320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BS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70" name="Rectangle 327"/>
            <p:cNvSpPr>
              <a:spLocks noChangeArrowheads="1"/>
            </p:cNvSpPr>
            <p:nvPr/>
          </p:nvSpPr>
          <p:spPr bwMode="auto">
            <a:xfrm>
              <a:off x="2555776" y="2996952"/>
              <a:ext cx="1728689" cy="7885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</a:t>
              </a:r>
              <a:r>
                <a:rPr lang="zh-CN" altLang="en-US" sz="1800" b="1" dirty="0" smtClean="0">
                  <a:latin typeface="+mn-ea"/>
                  <a:ea typeface="+mn-ea"/>
                </a:rPr>
                <a:t>状态口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   …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71" name="Text Box 342"/>
            <p:cNvSpPr txBox="1">
              <a:spLocks noChangeArrowheads="1"/>
            </p:cNvSpPr>
            <p:nvPr/>
          </p:nvSpPr>
          <p:spPr bwMode="auto">
            <a:xfrm>
              <a:off x="8028384" y="2925292"/>
              <a:ext cx="360040" cy="15843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外部设备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2" name="直接连接符 171"/>
            <p:cNvCxnSpPr/>
            <p:nvPr/>
          </p:nvCxnSpPr>
          <p:spPr bwMode="auto">
            <a:xfrm>
              <a:off x="4211960" y="3573017"/>
              <a:ext cx="93610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Text Box 324"/>
            <p:cNvSpPr txBox="1">
              <a:spLocks noChangeArrowheads="1"/>
            </p:cNvSpPr>
            <p:nvPr/>
          </p:nvSpPr>
          <p:spPr bwMode="auto">
            <a:xfrm>
              <a:off x="3418855" y="3212977"/>
              <a:ext cx="721097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RD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74" name="椭圆 173"/>
            <p:cNvSpPr/>
            <p:nvPr/>
          </p:nvSpPr>
          <p:spPr bwMode="auto">
            <a:xfrm>
              <a:off x="4139952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" name="椭圆 174"/>
            <p:cNvSpPr/>
            <p:nvPr/>
          </p:nvSpPr>
          <p:spPr bwMode="auto">
            <a:xfrm>
              <a:off x="5148064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" name="椭圆 175"/>
            <p:cNvSpPr/>
            <p:nvPr/>
          </p:nvSpPr>
          <p:spPr bwMode="auto">
            <a:xfrm>
              <a:off x="3347864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 bwMode="auto">
            <a:xfrm>
              <a:off x="5940152" y="3544357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78" name="直接连接符 83"/>
            <p:cNvCxnSpPr/>
            <p:nvPr/>
          </p:nvCxnSpPr>
          <p:spPr bwMode="auto">
            <a:xfrm rot="5400000" flipH="1" flipV="1">
              <a:off x="3203638" y="3573228"/>
              <a:ext cx="144436" cy="144016"/>
            </a:xfrm>
            <a:prstGeom prst="bentConnector3">
              <a:avLst>
                <a:gd name="adj1" fmla="val 992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直接连接符 85"/>
            <p:cNvCxnSpPr/>
            <p:nvPr/>
          </p:nvCxnSpPr>
          <p:spPr bwMode="auto">
            <a:xfrm rot="16200000" flipH="1">
              <a:off x="6011950" y="3573228"/>
              <a:ext cx="144437" cy="144016"/>
            </a:xfrm>
            <a:prstGeom prst="bentConnector3">
              <a:avLst>
                <a:gd name="adj1" fmla="val 76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3203848" y="3717454"/>
              <a:ext cx="31683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Text Box 143"/>
            <p:cNvSpPr txBox="1">
              <a:spLocks noChangeArrowheads="1"/>
            </p:cNvSpPr>
            <p:nvPr/>
          </p:nvSpPr>
          <p:spPr bwMode="auto">
            <a:xfrm>
              <a:off x="4644878" y="3244948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182" name="直接连接符 90"/>
            <p:cNvCxnSpPr/>
            <p:nvPr/>
          </p:nvCxnSpPr>
          <p:spPr bwMode="auto">
            <a:xfrm flipV="1">
              <a:off x="3635896" y="3069754"/>
              <a:ext cx="792088" cy="143225"/>
            </a:xfrm>
            <a:prstGeom prst="bentConnector3">
              <a:avLst>
                <a:gd name="adj1" fmla="val -5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直接连接符 92"/>
            <p:cNvCxnSpPr/>
            <p:nvPr/>
          </p:nvCxnSpPr>
          <p:spPr bwMode="auto">
            <a:xfrm>
              <a:off x="4427986" y="3069756"/>
              <a:ext cx="216021" cy="215230"/>
            </a:xfrm>
            <a:prstGeom prst="bentConnector3">
              <a:avLst>
                <a:gd name="adj1" fmla="val -291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直接连接符 94"/>
            <p:cNvCxnSpPr/>
            <p:nvPr/>
          </p:nvCxnSpPr>
          <p:spPr bwMode="auto">
            <a:xfrm rot="16200000" flipH="1">
              <a:off x="4825905" y="3387086"/>
              <a:ext cx="212270" cy="144016"/>
            </a:xfrm>
            <a:prstGeom prst="bentConnector3">
              <a:avLst>
                <a:gd name="adj1" fmla="val 213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85" name="直接连接符 96"/>
            <p:cNvCxnSpPr/>
            <p:nvPr/>
          </p:nvCxnSpPr>
          <p:spPr bwMode="auto">
            <a:xfrm rot="5400000" flipH="1" flipV="1">
              <a:off x="4252159" y="3613218"/>
              <a:ext cx="567675" cy="216021"/>
            </a:xfrm>
            <a:prstGeom prst="bentConnector3">
              <a:avLst>
                <a:gd name="adj1" fmla="val 10033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1619672" y="4509121"/>
              <a:ext cx="4176464" cy="49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" name="Text Box 177"/>
            <p:cNvSpPr txBox="1">
              <a:spLocks noChangeArrowheads="1"/>
            </p:cNvSpPr>
            <p:nvPr/>
          </p:nvSpPr>
          <p:spPr bwMode="auto">
            <a:xfrm>
              <a:off x="4427984" y="3789166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SD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 flipV="1">
              <a:off x="4499992" y="4293097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5796136" y="4293097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3203848" y="3785491"/>
              <a:ext cx="0" cy="7152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1" name="Text Box 318"/>
            <p:cNvSpPr txBox="1">
              <a:spLocks noChangeArrowheads="1"/>
            </p:cNvSpPr>
            <p:nvPr/>
          </p:nvSpPr>
          <p:spPr bwMode="auto">
            <a:xfrm>
              <a:off x="5004048" y="4653137"/>
              <a:ext cx="1081459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端口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译码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92" name="直接连接符 138"/>
            <p:cNvCxnSpPr/>
            <p:nvPr/>
          </p:nvCxnSpPr>
          <p:spPr bwMode="auto">
            <a:xfrm flipV="1">
              <a:off x="4067944" y="4797155"/>
              <a:ext cx="935669" cy="216022"/>
            </a:xfrm>
            <a:prstGeom prst="bentConnector3">
              <a:avLst>
                <a:gd name="adj1" fmla="val -3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1619672" y="4796991"/>
              <a:ext cx="1090690" cy="16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直接连接符 141"/>
            <p:cNvCxnSpPr/>
            <p:nvPr/>
          </p:nvCxnSpPr>
          <p:spPr bwMode="auto">
            <a:xfrm>
              <a:off x="2555776" y="4797155"/>
              <a:ext cx="1512168" cy="216022"/>
            </a:xfrm>
            <a:prstGeom prst="bentConnector3">
              <a:avLst>
                <a:gd name="adj1" fmla="val -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195" name="直接连接符 194"/>
            <p:cNvCxnSpPr/>
            <p:nvPr/>
          </p:nvCxnSpPr>
          <p:spPr bwMode="auto">
            <a:xfrm flipV="1">
              <a:off x="1619672" y="4149243"/>
              <a:ext cx="864096" cy="2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6228184" y="4149081"/>
              <a:ext cx="144016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直接连接符 90"/>
            <p:cNvCxnSpPr/>
            <p:nvPr/>
          </p:nvCxnSpPr>
          <p:spPr bwMode="auto">
            <a:xfrm flipV="1">
              <a:off x="5436096" y="3068961"/>
              <a:ext cx="936104" cy="143226"/>
            </a:xfrm>
            <a:prstGeom prst="bentConnector3">
              <a:avLst>
                <a:gd name="adj1" fmla="val -3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直接连接符 197"/>
            <p:cNvCxnSpPr/>
            <p:nvPr/>
          </p:nvCxnSpPr>
          <p:spPr bwMode="auto">
            <a:xfrm>
              <a:off x="6372200" y="3068961"/>
              <a:ext cx="16561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" name="直接连接符 198"/>
            <p:cNvCxnSpPr/>
            <p:nvPr/>
          </p:nvCxnSpPr>
          <p:spPr bwMode="auto">
            <a:xfrm flipH="1">
              <a:off x="6372200" y="3717033"/>
              <a:ext cx="16561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0" name="直接连接符 199"/>
            <p:cNvCxnSpPr/>
            <p:nvPr/>
          </p:nvCxnSpPr>
          <p:spPr bwMode="auto">
            <a:xfrm flipH="1">
              <a:off x="6372200" y="4149081"/>
              <a:ext cx="165618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Rectangle 327"/>
            <p:cNvSpPr>
              <a:spLocks noChangeArrowheads="1"/>
            </p:cNvSpPr>
            <p:nvPr/>
          </p:nvSpPr>
          <p:spPr bwMode="auto">
            <a:xfrm>
              <a:off x="2483768" y="2854625"/>
              <a:ext cx="3888432" cy="223055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02" name="Text Box 177"/>
            <p:cNvSpPr txBox="1">
              <a:spLocks noChangeArrowheads="1"/>
            </p:cNvSpPr>
            <p:nvPr/>
          </p:nvSpPr>
          <p:spPr bwMode="auto">
            <a:xfrm>
              <a:off x="899592" y="4005065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3" name="Text Box 177"/>
            <p:cNvSpPr txBox="1">
              <a:spLocks noChangeArrowheads="1"/>
            </p:cNvSpPr>
            <p:nvPr/>
          </p:nvSpPr>
          <p:spPr bwMode="auto">
            <a:xfrm>
              <a:off x="899592" y="4365230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4" name="Text Box 177"/>
            <p:cNvSpPr txBox="1">
              <a:spLocks noChangeArrowheads="1"/>
            </p:cNvSpPr>
            <p:nvPr/>
          </p:nvSpPr>
          <p:spPr bwMode="auto">
            <a:xfrm>
              <a:off x="899592" y="4653262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6" name="椭圆 225"/>
            <p:cNvSpPr/>
            <p:nvPr/>
          </p:nvSpPr>
          <p:spPr bwMode="auto">
            <a:xfrm>
              <a:off x="4788024" y="3325618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2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9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6" grpId="0"/>
      <p:bldP spid="349529" grpId="0"/>
      <p:bldP spid="349530" grpId="0"/>
      <p:bldP spid="349584" grpId="0"/>
      <p:bldP spid="2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BA2-27F5-4F77-BDC2-FD186FD2A2A8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直接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传送方式的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179388" y="858778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dirty="0" smtClean="0">
                <a:latin typeface="宋体" panose="02010600030101010101" pitchFamily="2" charset="-122"/>
              </a:rPr>
              <a:t>可进行数据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启动及查询设备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接口组织：</a:t>
            </a:r>
            <a:r>
              <a:rPr lang="zh-CN" altLang="en-US" b="1" dirty="0" smtClean="0">
                <a:latin typeface="宋体" panose="02010600030101010101" pitchFamily="2" charset="-122"/>
              </a:rPr>
              <a:t>只需设置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数据口</a:t>
            </a:r>
            <a:r>
              <a:rPr lang="zh-CN" altLang="en-US" b="1" dirty="0" smtClean="0">
                <a:latin typeface="宋体" panose="02010600030101010101" pitchFamily="2" charset="-122"/>
              </a:rPr>
              <a:t>，只能是并行接口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5226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870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179388" y="2276872"/>
            <a:ext cx="8821768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 smtClean="0">
                <a:latin typeface="宋体" panose="02010600030101010101" pitchFamily="2" charset="-122"/>
              </a:rPr>
              <a:t>设总线</a:t>
            </a:r>
            <a:r>
              <a:rPr lang="zh-CN" altLang="en-US" b="1" dirty="0">
                <a:latin typeface="宋体" panose="02010600030101010101" pitchFamily="2" charset="-122"/>
              </a:rPr>
              <a:t>宽度为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位，</a:t>
            </a:r>
            <a:r>
              <a:rPr lang="zh-CN" altLang="en-US" b="1" dirty="0" smtClean="0">
                <a:latin typeface="宋体" panose="02010600030101010101" pitchFamily="2" charset="-122"/>
              </a:rPr>
              <a:t>并行输出接口的数据口地址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 smtClean="0">
                <a:latin typeface="宋体" panose="02010600030101010101" pitchFamily="2" charset="-122"/>
              </a:rPr>
              <a:t>60H</a:t>
            </a:r>
            <a:r>
              <a:rPr lang="zh-CN" altLang="en-US" b="1" dirty="0" smtClean="0">
                <a:latin typeface="宋体" panose="02010600030101010101" pitchFamily="2" charset="-122"/>
              </a:rPr>
              <a:t>，数据口的各个位与输出引脚一一对应，编写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采用直接传送方式</a:t>
            </a:r>
            <a:r>
              <a:rPr lang="zh-CN" altLang="en-US" b="1" dirty="0" smtClean="0">
                <a:latin typeface="宋体" panose="02010600030101010101" pitchFamily="2" charset="-122"/>
              </a:rPr>
              <a:t>轮流</a:t>
            </a:r>
            <a:r>
              <a:rPr lang="zh-CN" altLang="en-US" b="1" dirty="0">
                <a:latin typeface="宋体" panose="02010600030101010101" pitchFamily="2" charset="-122"/>
              </a:rPr>
              <a:t>点</a:t>
            </a:r>
            <a:r>
              <a:rPr lang="zh-CN" altLang="en-US" b="1" dirty="0" smtClean="0">
                <a:latin typeface="宋体" panose="02010600030101010101" pitchFamily="2" charset="-122"/>
              </a:rPr>
              <a:t>亮各个</a:t>
            </a:r>
            <a:r>
              <a:rPr lang="zh-CN" altLang="en-US" b="1" dirty="0">
                <a:latin typeface="宋体" panose="02010600030101010101" pitchFamily="2" charset="-122"/>
              </a:rPr>
              <a:t>信号灯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</a:t>
            </a:r>
            <a:r>
              <a:rPr lang="zh-CN" altLang="en-US" b="1" dirty="0" smtClean="0">
                <a:latin typeface="宋体" panose="02010600030101010101" pitchFamily="2" charset="-122"/>
              </a:rPr>
              <a:t>程序段。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3491881" y="4149080"/>
            <a:ext cx="5112568" cy="21852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BYTE Lamp[8]={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0xFE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0xFD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0xFB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0xF7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,…}</a:t>
            </a:r>
            <a:r>
              <a:rPr lang="en-US" altLang="zh-CN" sz="2000" b="1" dirty="0" smtClean="0">
                <a:latin typeface="+mn-lt"/>
              </a:rPr>
              <a:t>;</a:t>
            </a:r>
          </a:p>
          <a:p>
            <a:pPr algn="l"/>
            <a:r>
              <a:rPr lang="en-US" altLang="zh-CN" sz="2000" b="1" dirty="0" smtClean="0">
                <a:latin typeface="宋体" panose="02010600030101010101" pitchFamily="2" charset="-122"/>
              </a:rPr>
              <a:t>while </a:t>
            </a:r>
            <a:r>
              <a:rPr lang="en-US" altLang="zh-CN" sz="2000" b="1" dirty="0">
                <a:latin typeface="宋体" panose="02010600030101010101" pitchFamily="2" charset="-122"/>
              </a:rPr>
              <a:t>( !</a:t>
            </a:r>
            <a:r>
              <a:rPr lang="en-US" altLang="zh-CN" sz="2000" b="1" dirty="0" err="1">
                <a:latin typeface="宋体" panose="02010600030101010101" pitchFamily="2" charset="-122"/>
              </a:rPr>
              <a:t>kbhit</a:t>
            </a:r>
            <a:r>
              <a:rPr lang="en-US" altLang="zh-CN" sz="2000" b="1" dirty="0">
                <a:latin typeface="宋体" panose="02010600030101010101" pitchFamily="2" charset="-122"/>
              </a:rPr>
              <a:t>()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){  </a:t>
            </a:r>
            <a:endParaRPr lang="en-US" altLang="zh-CN" sz="2000" b="1" dirty="0">
              <a:latin typeface="+mn-lt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for ( </a:t>
            </a:r>
            <a:r>
              <a:rPr lang="en-US" altLang="zh-CN" sz="2000" b="1" dirty="0" err="1">
                <a:latin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=0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&lt;8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</a:rPr>
              <a:t>++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){</a:t>
            </a:r>
          </a:p>
          <a:p>
            <a:pPr algn="l"/>
            <a:r>
              <a:rPr lang="en-US" altLang="zh-CN" sz="2000" b="1" dirty="0" smtClean="0">
                <a:latin typeface="宋体" panose="02010600030101010101" pitchFamily="2" charset="-122"/>
              </a:rPr>
              <a:t>       </a:t>
            </a:r>
            <a:r>
              <a:rPr lang="en-US" altLang="zh-CN" sz="20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outp</a:t>
            </a:r>
            <a:r>
              <a:rPr lang="en-US" altLang="zh-CN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(0x60, Lamp[</a:t>
            </a:r>
            <a:r>
              <a:rPr lang="en-US" altLang="zh-CN" sz="20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])</a:t>
            </a:r>
            <a:r>
              <a:rPr lang="en-US" altLang="zh-CN" sz="2000" b="1" dirty="0">
                <a:solidFill>
                  <a:srgbClr val="FF3399"/>
                </a:solidFill>
                <a:latin typeface="+mn-lt"/>
              </a:rPr>
              <a:t>;</a:t>
            </a: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Sleep(1000)</a:t>
            </a:r>
            <a:r>
              <a:rPr lang="en-US" altLang="zh-CN" sz="2000" b="1" dirty="0" smtClean="0">
                <a:latin typeface="+mn-lt"/>
              </a:rPr>
              <a:t>;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//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延迟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1s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</a:rPr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}</a:t>
            </a:r>
          </a:p>
        </p:txBody>
      </p:sp>
      <p:grpSp>
        <p:nvGrpSpPr>
          <p:cNvPr id="352272" name="Group 16"/>
          <p:cNvGrpSpPr/>
          <p:nvPr/>
        </p:nvGrpSpPr>
        <p:grpSpPr bwMode="auto">
          <a:xfrm>
            <a:off x="467544" y="3933601"/>
            <a:ext cx="2778125" cy="1871663"/>
            <a:chOff x="676" y="1752"/>
            <a:chExt cx="1750" cy="1179"/>
          </a:xfrm>
        </p:grpSpPr>
        <p:sp>
          <p:nvSpPr>
            <p:cNvPr id="352273" name="Line 17"/>
            <p:cNvSpPr>
              <a:spLocks noChangeShapeType="1"/>
            </p:cNvSpPr>
            <p:nvPr/>
          </p:nvSpPr>
          <p:spPr bwMode="auto">
            <a:xfrm>
              <a:off x="994" y="197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4" name="Line 18"/>
            <p:cNvSpPr>
              <a:spLocks noChangeShapeType="1"/>
            </p:cNvSpPr>
            <p:nvPr/>
          </p:nvSpPr>
          <p:spPr bwMode="auto">
            <a:xfrm flipV="1">
              <a:off x="676" y="2115"/>
              <a:ext cx="17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5" name="Line 19"/>
            <p:cNvSpPr>
              <a:spLocks noChangeShapeType="1"/>
            </p:cNvSpPr>
            <p:nvPr/>
          </p:nvSpPr>
          <p:spPr bwMode="auto">
            <a:xfrm>
              <a:off x="1992" y="197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6" name="Line 20"/>
            <p:cNvSpPr>
              <a:spLocks noChangeShapeType="1"/>
            </p:cNvSpPr>
            <p:nvPr/>
          </p:nvSpPr>
          <p:spPr bwMode="auto">
            <a:xfrm>
              <a:off x="1793" y="211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7" name="Text Box 21"/>
            <p:cNvSpPr txBox="1">
              <a:spLocks noChangeArrowheads="1"/>
            </p:cNvSpPr>
            <p:nvPr/>
          </p:nvSpPr>
          <p:spPr bwMode="auto">
            <a:xfrm>
              <a:off x="676" y="2250"/>
              <a:ext cx="273" cy="31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b="1" dirty="0"/>
                <a:t>…</a:t>
              </a:r>
            </a:p>
          </p:txBody>
        </p:sp>
        <p:sp>
          <p:nvSpPr>
            <p:cNvPr id="352278" name="Text Box 22"/>
            <p:cNvSpPr txBox="1">
              <a:spLocks noChangeArrowheads="1"/>
            </p:cNvSpPr>
            <p:nvPr/>
          </p:nvSpPr>
          <p:spPr bwMode="auto">
            <a:xfrm>
              <a:off x="768" y="1752"/>
              <a:ext cx="479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52279" name="Text Box 23"/>
            <p:cNvSpPr txBox="1">
              <a:spLocks noChangeArrowheads="1"/>
            </p:cNvSpPr>
            <p:nvPr/>
          </p:nvSpPr>
          <p:spPr bwMode="auto">
            <a:xfrm>
              <a:off x="1713" y="1752"/>
              <a:ext cx="551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52280" name="Text Box 24"/>
            <p:cNvSpPr txBox="1">
              <a:spLocks noChangeArrowheads="1"/>
            </p:cNvSpPr>
            <p:nvPr/>
          </p:nvSpPr>
          <p:spPr bwMode="auto">
            <a:xfrm>
              <a:off x="974" y="2251"/>
              <a:ext cx="1452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anose="02010600030101010101" pitchFamily="2" charset="-122"/>
                </a:rPr>
                <a:t>并行输出接口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52281" name="Text Box 25"/>
            <p:cNvSpPr txBox="1">
              <a:spLocks noChangeArrowheads="1"/>
            </p:cNvSpPr>
            <p:nvPr/>
          </p:nvSpPr>
          <p:spPr bwMode="auto">
            <a:xfrm>
              <a:off x="696" y="2744"/>
              <a:ext cx="253" cy="18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+5V</a:t>
              </a:r>
            </a:p>
          </p:txBody>
        </p:sp>
        <p:grpSp>
          <p:nvGrpSpPr>
            <p:cNvPr id="352282" name="Group 26"/>
            <p:cNvGrpSpPr/>
            <p:nvPr/>
          </p:nvGrpSpPr>
          <p:grpSpPr bwMode="auto">
            <a:xfrm>
              <a:off x="1007" y="2573"/>
              <a:ext cx="144" cy="144"/>
              <a:chOff x="2208" y="3072"/>
              <a:chExt cx="144" cy="144"/>
            </a:xfrm>
          </p:grpSpPr>
          <p:sp>
            <p:nvSpPr>
              <p:cNvPr id="352283" name="Oval 27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84" name="Line 28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85" name="Line 29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86" name="Line 30"/>
            <p:cNvSpPr>
              <a:spLocks noChangeShapeType="1"/>
            </p:cNvSpPr>
            <p:nvPr/>
          </p:nvSpPr>
          <p:spPr bwMode="auto">
            <a:xfrm flipV="1">
              <a:off x="994" y="2840"/>
              <a:ext cx="136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87" name="Line 31"/>
            <p:cNvSpPr>
              <a:spLocks noChangeShapeType="1"/>
            </p:cNvSpPr>
            <p:nvPr/>
          </p:nvSpPr>
          <p:spPr bwMode="auto">
            <a:xfrm>
              <a:off x="1080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88" name="Line 32"/>
            <p:cNvSpPr>
              <a:spLocks noChangeShapeType="1"/>
            </p:cNvSpPr>
            <p:nvPr/>
          </p:nvSpPr>
          <p:spPr bwMode="auto">
            <a:xfrm>
              <a:off x="1080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289" name="Group 33"/>
            <p:cNvGrpSpPr/>
            <p:nvPr/>
          </p:nvGrpSpPr>
          <p:grpSpPr bwMode="auto">
            <a:xfrm>
              <a:off x="1174" y="2573"/>
              <a:ext cx="144" cy="144"/>
              <a:chOff x="2208" y="3072"/>
              <a:chExt cx="144" cy="144"/>
            </a:xfrm>
          </p:grpSpPr>
          <p:sp>
            <p:nvSpPr>
              <p:cNvPr id="352290" name="Oval 34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91" name="Line 35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92" name="Line 36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93" name="Line 37"/>
            <p:cNvSpPr>
              <a:spLocks noChangeShapeType="1"/>
            </p:cNvSpPr>
            <p:nvPr/>
          </p:nvSpPr>
          <p:spPr bwMode="auto">
            <a:xfrm>
              <a:off x="1247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94" name="Line 38"/>
            <p:cNvSpPr>
              <a:spLocks noChangeShapeType="1"/>
            </p:cNvSpPr>
            <p:nvPr/>
          </p:nvSpPr>
          <p:spPr bwMode="auto">
            <a:xfrm>
              <a:off x="1247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295" name="Group 39"/>
            <p:cNvGrpSpPr/>
            <p:nvPr/>
          </p:nvGrpSpPr>
          <p:grpSpPr bwMode="auto">
            <a:xfrm>
              <a:off x="1355" y="2573"/>
              <a:ext cx="144" cy="144"/>
              <a:chOff x="2208" y="3072"/>
              <a:chExt cx="144" cy="144"/>
            </a:xfrm>
          </p:grpSpPr>
          <p:sp>
            <p:nvSpPr>
              <p:cNvPr id="352296" name="Oval 4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97" name="Line 41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98" name="Line 42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99" name="Line 43"/>
            <p:cNvSpPr>
              <a:spLocks noChangeShapeType="1"/>
            </p:cNvSpPr>
            <p:nvPr/>
          </p:nvSpPr>
          <p:spPr bwMode="auto">
            <a:xfrm>
              <a:off x="1428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00" name="Line 44"/>
            <p:cNvSpPr>
              <a:spLocks noChangeShapeType="1"/>
            </p:cNvSpPr>
            <p:nvPr/>
          </p:nvSpPr>
          <p:spPr bwMode="auto">
            <a:xfrm>
              <a:off x="1428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01" name="Group 45"/>
            <p:cNvGrpSpPr/>
            <p:nvPr/>
          </p:nvGrpSpPr>
          <p:grpSpPr bwMode="auto">
            <a:xfrm>
              <a:off x="1537" y="2573"/>
              <a:ext cx="144" cy="144"/>
              <a:chOff x="2208" y="3072"/>
              <a:chExt cx="144" cy="144"/>
            </a:xfrm>
          </p:grpSpPr>
          <p:sp>
            <p:nvSpPr>
              <p:cNvPr id="352302" name="Oval 46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03" name="Line 47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04" name="Line 48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05" name="Line 49"/>
            <p:cNvSpPr>
              <a:spLocks noChangeShapeType="1"/>
            </p:cNvSpPr>
            <p:nvPr/>
          </p:nvSpPr>
          <p:spPr bwMode="auto">
            <a:xfrm>
              <a:off x="1610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06" name="Line 50"/>
            <p:cNvSpPr>
              <a:spLocks noChangeShapeType="1"/>
            </p:cNvSpPr>
            <p:nvPr/>
          </p:nvSpPr>
          <p:spPr bwMode="auto">
            <a:xfrm>
              <a:off x="1610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07" name="Group 51"/>
            <p:cNvGrpSpPr/>
            <p:nvPr/>
          </p:nvGrpSpPr>
          <p:grpSpPr bwMode="auto">
            <a:xfrm>
              <a:off x="1718" y="2573"/>
              <a:ext cx="144" cy="144"/>
              <a:chOff x="2208" y="3072"/>
              <a:chExt cx="144" cy="144"/>
            </a:xfrm>
          </p:grpSpPr>
          <p:sp>
            <p:nvSpPr>
              <p:cNvPr id="352308" name="Oval 52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09" name="Line 53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10" name="Line 54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11" name="Line 55"/>
            <p:cNvSpPr>
              <a:spLocks noChangeShapeType="1"/>
            </p:cNvSpPr>
            <p:nvPr/>
          </p:nvSpPr>
          <p:spPr bwMode="auto">
            <a:xfrm>
              <a:off x="1791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12" name="Line 56"/>
            <p:cNvSpPr>
              <a:spLocks noChangeShapeType="1"/>
            </p:cNvSpPr>
            <p:nvPr/>
          </p:nvSpPr>
          <p:spPr bwMode="auto">
            <a:xfrm>
              <a:off x="1791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13" name="Group 57"/>
            <p:cNvGrpSpPr/>
            <p:nvPr/>
          </p:nvGrpSpPr>
          <p:grpSpPr bwMode="auto">
            <a:xfrm>
              <a:off x="1900" y="2573"/>
              <a:ext cx="144" cy="144"/>
              <a:chOff x="2208" y="3072"/>
              <a:chExt cx="144" cy="144"/>
            </a:xfrm>
          </p:grpSpPr>
          <p:sp>
            <p:nvSpPr>
              <p:cNvPr id="352314" name="Oval 58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15" name="Line 59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16" name="Line 60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17" name="Line 61"/>
            <p:cNvSpPr>
              <a:spLocks noChangeShapeType="1"/>
            </p:cNvSpPr>
            <p:nvPr/>
          </p:nvSpPr>
          <p:spPr bwMode="auto">
            <a:xfrm>
              <a:off x="1973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18" name="Line 62"/>
            <p:cNvSpPr>
              <a:spLocks noChangeShapeType="1"/>
            </p:cNvSpPr>
            <p:nvPr/>
          </p:nvSpPr>
          <p:spPr bwMode="auto">
            <a:xfrm>
              <a:off x="1973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19" name="Group 63"/>
            <p:cNvGrpSpPr/>
            <p:nvPr/>
          </p:nvGrpSpPr>
          <p:grpSpPr bwMode="auto">
            <a:xfrm>
              <a:off x="2081" y="2573"/>
              <a:ext cx="144" cy="144"/>
              <a:chOff x="2208" y="3072"/>
              <a:chExt cx="144" cy="144"/>
            </a:xfrm>
          </p:grpSpPr>
          <p:sp>
            <p:nvSpPr>
              <p:cNvPr id="352320" name="Oval 64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21" name="Line 65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22" name="Line 66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23" name="Line 67"/>
            <p:cNvSpPr>
              <a:spLocks noChangeShapeType="1"/>
            </p:cNvSpPr>
            <p:nvPr/>
          </p:nvSpPr>
          <p:spPr bwMode="auto">
            <a:xfrm>
              <a:off x="2154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24" name="Line 68"/>
            <p:cNvSpPr>
              <a:spLocks noChangeShapeType="1"/>
            </p:cNvSpPr>
            <p:nvPr/>
          </p:nvSpPr>
          <p:spPr bwMode="auto">
            <a:xfrm>
              <a:off x="2154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25" name="Group 69"/>
            <p:cNvGrpSpPr/>
            <p:nvPr/>
          </p:nvGrpSpPr>
          <p:grpSpPr bwMode="auto">
            <a:xfrm>
              <a:off x="2263" y="2573"/>
              <a:ext cx="144" cy="144"/>
              <a:chOff x="2208" y="3072"/>
              <a:chExt cx="144" cy="144"/>
            </a:xfrm>
          </p:grpSpPr>
          <p:sp>
            <p:nvSpPr>
              <p:cNvPr id="352326" name="Oval 7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27" name="Line 71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28" name="Line 72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29" name="Line 73"/>
            <p:cNvSpPr>
              <a:spLocks noChangeShapeType="1"/>
            </p:cNvSpPr>
            <p:nvPr/>
          </p:nvSpPr>
          <p:spPr bwMode="auto">
            <a:xfrm>
              <a:off x="2336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30" name="Line 74"/>
            <p:cNvSpPr>
              <a:spLocks noChangeShapeType="1"/>
            </p:cNvSpPr>
            <p:nvPr/>
          </p:nvSpPr>
          <p:spPr bwMode="auto">
            <a:xfrm>
              <a:off x="2336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31" name="Oval 75"/>
            <p:cNvSpPr>
              <a:spLocks noChangeArrowheads="1"/>
            </p:cNvSpPr>
            <p:nvPr/>
          </p:nvSpPr>
          <p:spPr bwMode="auto">
            <a:xfrm>
              <a:off x="948" y="2819"/>
              <a:ext cx="46" cy="4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179512" y="1799605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工作过程组织：</a:t>
            </a:r>
            <a:r>
              <a:rPr lang="zh-CN" altLang="en-US" b="1" dirty="0" smtClean="0">
                <a:latin typeface="宋体" panose="02010600030101010101" pitchFamily="2" charset="-122"/>
              </a:rPr>
              <a:t>完成总线事务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读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写数据口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3491880" y="3645024"/>
            <a:ext cx="54006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点亮</a:t>
            </a:r>
            <a:r>
              <a:rPr lang="en-US" altLang="zh-CN" b="1" dirty="0" smtClean="0">
                <a:latin typeface="宋体" panose="02010600030101010101" pitchFamily="2" charset="-122"/>
              </a:rPr>
              <a:t>0#</a:t>
            </a:r>
            <a:r>
              <a:rPr lang="zh-CN" altLang="en-US" b="1" dirty="0" smtClean="0">
                <a:latin typeface="宋体" panose="02010600030101010101" pitchFamily="2" charset="-122"/>
              </a:rPr>
              <a:t>灯时，数据口的值应为</a:t>
            </a:r>
            <a:r>
              <a:rPr lang="en-US" altLang="zh-CN" b="1" dirty="0" smtClean="0">
                <a:latin typeface="宋体" panose="02010600030101010101" pitchFamily="2" charset="-122"/>
              </a:rPr>
              <a:t>0xFE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1" grpId="0"/>
      <p:bldP spid="352262" grpId="0"/>
      <p:bldP spid="352270" grpId="0"/>
      <p:bldP spid="352271" grpId="0"/>
      <p:bldP spid="79" grpId="0"/>
      <p:bldP spid="8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C84-7FF9-4760-82C8-8C6DB5D46440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</a:rPr>
              <a:t>§8.5  </a:t>
            </a:r>
            <a:r>
              <a:rPr lang="zh-CN" altLang="en-US" sz="3600" b="1" dirty="0">
                <a:latin typeface="宋体" panose="02010600030101010101" pitchFamily="2" charset="-122"/>
              </a:rPr>
              <a:t>程序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中断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方式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中断的概念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317" name="Text Box 149"/>
          <p:cNvSpPr txBox="1">
            <a:spLocks noChangeArrowheads="1"/>
          </p:cNvSpPr>
          <p:nvPr/>
        </p:nvSpPr>
        <p:spPr bwMode="auto">
          <a:xfrm>
            <a:off x="179388" y="1498321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外设产生的请求事件，或事件处理时的程序控制流改变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79388" y="198884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884680" indent="-18846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、程序中断方式的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控制流程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*基本思想：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spc="-100" dirty="0">
                <a:latin typeface="宋体" panose="02010600030101010101" pitchFamily="2" charset="-122"/>
              </a:rPr>
              <a:t>设备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后，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继续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spc="-100" dirty="0">
                <a:latin typeface="宋体" panose="02010600030101010101" pitchFamily="2" charset="-122"/>
              </a:rPr>
              <a:t>现行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程序；设备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请求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spc="-100" dirty="0">
                <a:latin typeface="宋体" panose="02010600030101010101" pitchFamily="2" charset="-122"/>
              </a:rPr>
              <a:t>，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CPU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才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spc="-100" dirty="0">
                <a:latin typeface="宋体" panose="02010600030101010101" pitchFamily="2" charset="-122"/>
              </a:rPr>
              <a:t>请求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、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数据、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spc="-100" dirty="0">
                <a:latin typeface="宋体" panose="02010600030101010101" pitchFamily="2" charset="-122"/>
              </a:rPr>
              <a:t>现行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程序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179388" y="337905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流程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响应由硬件实现，其余操作由软件实现</a:t>
            </a:r>
            <a:endParaRPr lang="zh-CN" altLang="en-US" b="1" dirty="0"/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r>
              <a:rPr lang="zh-CN" altLang="en-US" b="1" dirty="0">
                <a:latin typeface="宋体" panose="02010600030101010101" pitchFamily="2" charset="-122"/>
              </a:rPr>
              <a:t>响应时延＋</a:t>
            </a:r>
            <a:r>
              <a:rPr lang="zh-CN" altLang="en-US" b="1" dirty="0" smtClean="0">
                <a:latin typeface="宋体" panose="02010600030101010101" pitchFamily="2" charset="-122"/>
              </a:rPr>
              <a:t>中断程序执行时间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31516" y="3861048"/>
            <a:ext cx="6840885" cy="2016126"/>
            <a:chOff x="1331516" y="3861048"/>
            <a:chExt cx="6840885" cy="2016126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1881783" y="4003923"/>
              <a:ext cx="962025" cy="7207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</a:p>
            <a:p>
              <a:pPr algn="r">
                <a:lnSpc>
                  <a:spcPct val="16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1368029" y="4219823"/>
              <a:ext cx="395288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4" name="Rectangle 64"/>
            <p:cNvSpPr>
              <a:spLocks noChangeArrowheads="1"/>
            </p:cNvSpPr>
            <p:nvPr/>
          </p:nvSpPr>
          <p:spPr bwMode="auto">
            <a:xfrm>
              <a:off x="2915840" y="4076948"/>
              <a:ext cx="1800175" cy="1444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65"/>
            <p:cNvSpPr>
              <a:spLocks noChangeArrowheads="1"/>
            </p:cNvSpPr>
            <p:nvPr/>
          </p:nvSpPr>
          <p:spPr bwMode="auto">
            <a:xfrm>
              <a:off x="4931917" y="4508748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66"/>
            <p:cNvSpPr>
              <a:spLocks noChangeArrowheads="1"/>
            </p:cNvSpPr>
            <p:nvPr/>
          </p:nvSpPr>
          <p:spPr bwMode="auto">
            <a:xfrm>
              <a:off x="3274616" y="4076948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67"/>
            <p:cNvSpPr>
              <a:spLocks noChangeArrowheads="1"/>
            </p:cNvSpPr>
            <p:nvPr/>
          </p:nvSpPr>
          <p:spPr bwMode="auto">
            <a:xfrm>
              <a:off x="5694288" y="4076948"/>
              <a:ext cx="1181968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69"/>
            <p:cNvSpPr>
              <a:spLocks noChangeArrowheads="1"/>
            </p:cNvSpPr>
            <p:nvPr/>
          </p:nvSpPr>
          <p:spPr bwMode="auto">
            <a:xfrm>
              <a:off x="5148064" y="4508748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70"/>
            <p:cNvSpPr>
              <a:spLocks noChangeShapeType="1"/>
            </p:cNvSpPr>
            <p:nvPr/>
          </p:nvSpPr>
          <p:spPr bwMode="auto">
            <a:xfrm>
              <a:off x="4716016" y="4148386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1"/>
            <p:cNvSpPr>
              <a:spLocks noChangeShapeType="1"/>
            </p:cNvSpPr>
            <p:nvPr/>
          </p:nvSpPr>
          <p:spPr bwMode="auto">
            <a:xfrm>
              <a:off x="2915841" y="4148385"/>
              <a:ext cx="180017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 flipV="1">
              <a:off x="5465763" y="4148386"/>
              <a:ext cx="228525" cy="43100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3"/>
            <p:cNvSpPr>
              <a:spLocks noChangeShapeType="1"/>
            </p:cNvSpPr>
            <p:nvPr/>
          </p:nvSpPr>
          <p:spPr bwMode="auto">
            <a:xfrm flipV="1">
              <a:off x="4931917" y="4579393"/>
              <a:ext cx="533846" cy="79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4"/>
            <p:cNvSpPr>
              <a:spLocks noChangeShapeType="1"/>
            </p:cNvSpPr>
            <p:nvPr/>
          </p:nvSpPr>
          <p:spPr bwMode="auto">
            <a:xfrm>
              <a:off x="6876256" y="4148386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5"/>
            <p:cNvSpPr>
              <a:spLocks noChangeShapeType="1"/>
            </p:cNvSpPr>
            <p:nvPr/>
          </p:nvSpPr>
          <p:spPr bwMode="auto">
            <a:xfrm>
              <a:off x="5693965" y="4148385"/>
              <a:ext cx="1182291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78"/>
            <p:cNvSpPr>
              <a:spLocks noChangeArrowheads="1"/>
            </p:cNvSpPr>
            <p:nvPr/>
          </p:nvSpPr>
          <p:spPr bwMode="auto">
            <a:xfrm>
              <a:off x="7856116" y="4076948"/>
              <a:ext cx="316284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 flipV="1">
              <a:off x="7626126" y="4148385"/>
              <a:ext cx="228402" cy="43217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2"/>
            <p:cNvSpPr>
              <a:spLocks noChangeShapeType="1"/>
            </p:cNvSpPr>
            <p:nvPr/>
          </p:nvSpPr>
          <p:spPr bwMode="auto">
            <a:xfrm>
              <a:off x="7856116" y="4148385"/>
              <a:ext cx="31628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85"/>
            <p:cNvSpPr txBox="1">
              <a:spLocks noChangeArrowheads="1"/>
            </p:cNvSpPr>
            <p:nvPr/>
          </p:nvSpPr>
          <p:spPr bwMode="auto">
            <a:xfrm>
              <a:off x="1331516" y="5588248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5220072" y="5732712"/>
              <a:ext cx="1609576" cy="14446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87"/>
            <p:cNvSpPr>
              <a:spLocks noChangeShapeType="1"/>
            </p:cNvSpPr>
            <p:nvPr/>
          </p:nvSpPr>
          <p:spPr bwMode="auto">
            <a:xfrm>
              <a:off x="3346054" y="4221411"/>
              <a:ext cx="1588" cy="15113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88"/>
            <p:cNvSpPr txBox="1">
              <a:spLocks noChangeArrowheads="1"/>
            </p:cNvSpPr>
            <p:nvPr/>
          </p:nvSpPr>
          <p:spPr bwMode="auto">
            <a:xfrm>
              <a:off x="5002783" y="4796061"/>
              <a:ext cx="577329" cy="86518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传送数据事件处理</a:t>
              </a:r>
              <a:endParaRPr lang="en-US" altLang="zh-CN" sz="1600" b="1" dirty="0" smtClean="0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algn="l">
                <a:lnSpc>
                  <a:spcPct val="130000"/>
                </a:lnSpc>
              </a:pPr>
              <a:endParaRPr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4" name="Line 89"/>
            <p:cNvSpPr>
              <a:spLocks noChangeShapeType="1"/>
            </p:cNvSpPr>
            <p:nvPr/>
          </p:nvSpPr>
          <p:spPr bwMode="auto">
            <a:xfrm>
              <a:off x="5220072" y="4653211"/>
              <a:ext cx="0" cy="10795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90"/>
            <p:cNvSpPr>
              <a:spLocks noChangeArrowheads="1"/>
            </p:cNvSpPr>
            <p:nvPr/>
          </p:nvSpPr>
          <p:spPr bwMode="auto">
            <a:xfrm>
              <a:off x="3347641" y="5732712"/>
              <a:ext cx="1330275" cy="14446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91"/>
            <p:cNvSpPr txBox="1">
              <a:spLocks noChangeArrowheads="1"/>
            </p:cNvSpPr>
            <p:nvPr/>
          </p:nvSpPr>
          <p:spPr bwMode="auto">
            <a:xfrm>
              <a:off x="3058716" y="4723061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启动设备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7" name="Line 92"/>
            <p:cNvSpPr>
              <a:spLocks noChangeShapeType="1"/>
            </p:cNvSpPr>
            <p:nvPr/>
          </p:nvSpPr>
          <p:spPr bwMode="auto">
            <a:xfrm flipV="1">
              <a:off x="4677916" y="4219823"/>
              <a:ext cx="0" cy="15128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94"/>
            <p:cNvSpPr txBox="1">
              <a:spLocks noChangeArrowheads="1"/>
            </p:cNvSpPr>
            <p:nvPr/>
          </p:nvSpPr>
          <p:spPr bwMode="auto">
            <a:xfrm>
              <a:off x="4394076" y="4724648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flipV="1">
              <a:off x="6829648" y="4219823"/>
              <a:ext cx="0" cy="15128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96"/>
            <p:cNvSpPr txBox="1">
              <a:spLocks noChangeArrowheads="1"/>
            </p:cNvSpPr>
            <p:nvPr/>
          </p:nvSpPr>
          <p:spPr bwMode="auto">
            <a:xfrm>
              <a:off x="6541616" y="4723061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</a:p>
          </p:txBody>
        </p:sp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7383487" y="5732712"/>
              <a:ext cx="788913" cy="144461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99"/>
            <p:cNvSpPr>
              <a:spLocks noChangeShapeType="1"/>
            </p:cNvSpPr>
            <p:nvPr/>
          </p:nvSpPr>
          <p:spPr bwMode="auto">
            <a:xfrm>
              <a:off x="7380312" y="4653211"/>
              <a:ext cx="3175" cy="10795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4787453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76" name="Text Box 101"/>
            <p:cNvSpPr txBox="1">
              <a:spLocks noChangeArrowheads="1"/>
            </p:cNvSpPr>
            <p:nvPr/>
          </p:nvSpPr>
          <p:spPr bwMode="auto">
            <a:xfrm>
              <a:off x="5364088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77" name="Text Box 102"/>
            <p:cNvSpPr txBox="1">
              <a:spLocks noChangeArrowheads="1"/>
            </p:cNvSpPr>
            <p:nvPr/>
          </p:nvSpPr>
          <p:spPr bwMode="auto">
            <a:xfrm>
              <a:off x="6947693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78" name="Text Box 103"/>
            <p:cNvSpPr txBox="1">
              <a:spLocks noChangeArrowheads="1"/>
            </p:cNvSpPr>
            <p:nvPr/>
          </p:nvSpPr>
          <p:spPr bwMode="auto">
            <a:xfrm>
              <a:off x="7524328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5" name="左大括号 4"/>
            <p:cNvSpPr/>
            <p:nvPr/>
          </p:nvSpPr>
          <p:spPr bwMode="auto">
            <a:xfrm>
              <a:off x="1811313" y="4148386"/>
              <a:ext cx="45719" cy="431800"/>
            </a:xfrm>
            <a:prstGeom prst="leftBrace">
              <a:avLst>
                <a:gd name="adj1" fmla="val 2317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71"/>
            <p:cNvSpPr>
              <a:spLocks noChangeShapeType="1"/>
            </p:cNvSpPr>
            <p:nvPr/>
          </p:nvSpPr>
          <p:spPr bwMode="auto">
            <a:xfrm>
              <a:off x="3346053" y="5804941"/>
              <a:ext cx="1331863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1"/>
            <p:cNvSpPr>
              <a:spLocks noChangeShapeType="1"/>
            </p:cNvSpPr>
            <p:nvPr/>
          </p:nvSpPr>
          <p:spPr bwMode="auto">
            <a:xfrm flipV="1">
              <a:off x="5220072" y="5804024"/>
              <a:ext cx="1609576" cy="9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1"/>
            <p:cNvSpPr>
              <a:spLocks noChangeShapeType="1"/>
            </p:cNvSpPr>
            <p:nvPr/>
          </p:nvSpPr>
          <p:spPr bwMode="auto">
            <a:xfrm>
              <a:off x="7383487" y="5804024"/>
              <a:ext cx="78891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Rectangle 65"/>
            <p:cNvSpPr>
              <a:spLocks noChangeArrowheads="1"/>
            </p:cNvSpPr>
            <p:nvPr/>
          </p:nvSpPr>
          <p:spPr bwMode="auto">
            <a:xfrm>
              <a:off x="7092280" y="4509120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69"/>
            <p:cNvSpPr>
              <a:spLocks noChangeArrowheads="1"/>
            </p:cNvSpPr>
            <p:nvPr/>
          </p:nvSpPr>
          <p:spPr bwMode="auto">
            <a:xfrm>
              <a:off x="7308427" y="4509120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73"/>
            <p:cNvSpPr>
              <a:spLocks noChangeShapeType="1"/>
            </p:cNvSpPr>
            <p:nvPr/>
          </p:nvSpPr>
          <p:spPr bwMode="auto">
            <a:xfrm flipV="1">
              <a:off x="7092280" y="4579393"/>
              <a:ext cx="546348" cy="11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88"/>
          <p:cNvSpPr txBox="1">
            <a:spLocks noChangeArrowheads="1"/>
          </p:cNvSpPr>
          <p:nvPr/>
        </p:nvSpPr>
        <p:spPr bwMode="auto">
          <a:xfrm>
            <a:off x="7163023" y="4796061"/>
            <a:ext cx="577329" cy="865187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vert="eaVert" lIns="18000" tIns="10800" rIns="18000" bIns="10800"/>
          <a:lstStyle/>
          <a:p>
            <a:pPr algn="l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传送数据事件处理</a:t>
            </a:r>
            <a:endParaRPr lang="en-US" altLang="zh-CN" sz="1600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 animBg="1"/>
      <p:bldP spid="7317" grpId="0"/>
      <p:bldP spid="37" grpId="0"/>
      <p:bldP spid="79" grpId="0"/>
      <p:bldP spid="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 82"/>
          <p:cNvSpPr txBox="1">
            <a:spLocks noChangeArrowheads="1"/>
          </p:cNvSpPr>
          <p:nvPr/>
        </p:nvSpPr>
        <p:spPr bwMode="auto">
          <a:xfrm>
            <a:off x="179512" y="3975735"/>
            <a:ext cx="8785225" cy="25160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单重中断与多重中断：   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基于处理过程能否重叠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97D1-EB9C-4983-85E8-0CD28432B761}" type="slidenum">
              <a:rPr lang="en-US" altLang="zh-CN"/>
              <a:t>39</a:t>
            </a:fld>
            <a:endParaRPr lang="en-US" altLang="zh-CN"/>
          </a:p>
        </p:txBody>
      </p:sp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中断的类型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13" name="Text Box 82"/>
          <p:cNvSpPr txBox="1">
            <a:spLocks noChangeArrowheads="1"/>
          </p:cNvSpPr>
          <p:nvPr/>
        </p:nvSpPr>
        <p:spPr bwMode="auto">
          <a:xfrm>
            <a:off x="179388" y="764704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可屏蔽中断与不可屏蔽中断：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基于请求的紧急程度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处理时机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返回方式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屏蔽实现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21" name="Text Box 82"/>
          <p:cNvSpPr txBox="1">
            <a:spLocks noChangeArrowheads="1"/>
          </p:cNvSpPr>
          <p:nvPr/>
        </p:nvSpPr>
        <p:spPr bwMode="auto">
          <a:xfrm>
            <a:off x="2699792" y="1218818"/>
            <a:ext cx="626494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指令周期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结束时</a:t>
            </a:r>
            <a:r>
              <a:rPr lang="zh-CN" altLang="en-US" b="1" dirty="0" smtClean="0">
                <a:latin typeface="宋体" panose="02010600030101010101" pitchFamily="2" charset="-122"/>
              </a:rPr>
              <a:t>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←外设很慢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22" name="Text Box 82"/>
          <p:cNvSpPr txBox="1">
            <a:spLocks noChangeArrowheads="1"/>
          </p:cNvSpPr>
          <p:nvPr/>
        </p:nvSpPr>
        <p:spPr bwMode="auto">
          <a:xfrm>
            <a:off x="2699792" y="1700808"/>
            <a:ext cx="626494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下条指令或终止程序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CC99FF"/>
                </a:solidFill>
                <a:latin typeface="宋体" panose="02010600030101010101" pitchFamily="2" charset="-122"/>
              </a:rPr>
              <a:t>不可</a:t>
            </a:r>
            <a:r>
              <a:rPr lang="zh-CN" altLang="en-US" sz="2000" b="1" dirty="0" smtClean="0">
                <a:solidFill>
                  <a:srgbClr val="CC99FF"/>
                </a:solidFill>
                <a:latin typeface="宋体" panose="02010600030101010101" pitchFamily="2" charset="-122"/>
              </a:rPr>
              <a:t>屏蔽中断才有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123" name="Text Box 82"/>
          <p:cNvSpPr txBox="1">
            <a:spLocks noChangeArrowheads="1"/>
          </p:cNvSpPr>
          <p:nvPr/>
        </p:nvSpPr>
        <p:spPr bwMode="auto">
          <a:xfrm>
            <a:off x="2699792" y="2132856"/>
            <a:ext cx="626494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状态</a:t>
            </a:r>
            <a:r>
              <a:rPr lang="en-US" altLang="zh-CN" b="1" dirty="0" smtClean="0">
                <a:latin typeface="宋体" panose="02010600030101010101" pitchFamily="2" charset="-122"/>
              </a:rPr>
              <a:t>REG</a:t>
            </a:r>
            <a:r>
              <a:rPr lang="zh-CN" altLang="en-US" b="1" dirty="0" smtClean="0">
                <a:latin typeface="宋体" panose="02010600030101010101" pitchFamily="2" charset="-122"/>
              </a:rPr>
              <a:t>中设置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位，软件可控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开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关中断指令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24" name="Text Box 82"/>
          <p:cNvSpPr txBox="1">
            <a:spLocks noChangeArrowheads="1"/>
          </p:cNvSpPr>
          <p:nvPr/>
        </p:nvSpPr>
        <p:spPr bwMode="auto">
          <a:xfrm>
            <a:off x="179512" y="2599744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向量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中断与非向量中断：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基于响应的实现方法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识别事件类型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硬件</a:t>
            </a:r>
            <a:r>
              <a:rPr lang="zh-CN" altLang="en-US" b="1" dirty="0" smtClean="0">
                <a:latin typeface="宋体" panose="02010600030101010101" pitchFamily="2" charset="-122"/>
              </a:rPr>
              <a:t>操作、软件查询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获得处理程序入口地址的方法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查</a:t>
            </a:r>
            <a:r>
              <a:rPr lang="en-US" altLang="zh-CN" b="1" dirty="0" smtClean="0">
                <a:latin typeface="宋体" panose="02010600030101010101" pitchFamily="2" charset="-122"/>
              </a:rPr>
              <a:t>IVT</a:t>
            </a:r>
            <a:r>
              <a:rPr lang="zh-CN" altLang="en-US" b="1" dirty="0" smtClean="0">
                <a:latin typeface="宋体" panose="02010600030101010101" pitchFamily="2" charset="-122"/>
              </a:rPr>
              <a:t>、调用子程序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447687" y="4574364"/>
            <a:ext cx="4305226" cy="942868"/>
            <a:chOff x="447687" y="2421696"/>
            <a:chExt cx="4305226" cy="942868"/>
          </a:xfrm>
        </p:grpSpPr>
        <p:sp>
          <p:nvSpPr>
            <p:cNvPr id="127" name="Text Box 81"/>
            <p:cNvSpPr txBox="1">
              <a:spLocks noChangeArrowheads="1"/>
            </p:cNvSpPr>
            <p:nvPr/>
          </p:nvSpPr>
          <p:spPr bwMode="auto">
            <a:xfrm>
              <a:off x="4644901" y="3147076"/>
              <a:ext cx="108012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128" name="Text Box 79"/>
            <p:cNvSpPr txBox="1">
              <a:spLocks noChangeArrowheads="1"/>
            </p:cNvSpPr>
            <p:nvPr/>
          </p:nvSpPr>
          <p:spPr bwMode="auto">
            <a:xfrm>
              <a:off x="1403647" y="2421696"/>
              <a:ext cx="2628305" cy="28722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  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B(B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比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更紧急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29" name="Line 67"/>
            <p:cNvSpPr>
              <a:spLocks noChangeShapeType="1"/>
            </p:cNvSpPr>
            <p:nvPr/>
          </p:nvSpPr>
          <p:spPr bwMode="auto">
            <a:xfrm flipV="1">
              <a:off x="1403648" y="3212168"/>
              <a:ext cx="288032" cy="1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68"/>
            <p:cNvSpPr>
              <a:spLocks noChangeShapeType="1"/>
            </p:cNvSpPr>
            <p:nvPr/>
          </p:nvSpPr>
          <p:spPr bwMode="auto">
            <a:xfrm>
              <a:off x="4283398" y="3212168"/>
              <a:ext cx="287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70"/>
            <p:cNvSpPr>
              <a:spLocks noChangeShapeType="1"/>
            </p:cNvSpPr>
            <p:nvPr/>
          </p:nvSpPr>
          <p:spPr bwMode="auto">
            <a:xfrm>
              <a:off x="3058568" y="2853724"/>
              <a:ext cx="144016" cy="38018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72"/>
            <p:cNvSpPr>
              <a:spLocks noChangeShapeType="1"/>
            </p:cNvSpPr>
            <p:nvPr/>
          </p:nvSpPr>
          <p:spPr bwMode="auto">
            <a:xfrm flipV="1">
              <a:off x="3347864" y="2853705"/>
              <a:ext cx="79208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75"/>
            <p:cNvSpPr txBox="1">
              <a:spLocks noChangeArrowheads="1"/>
            </p:cNvSpPr>
            <p:nvPr/>
          </p:nvSpPr>
          <p:spPr bwMode="auto">
            <a:xfrm>
              <a:off x="3346600" y="2852897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4" name="Line 77"/>
            <p:cNvSpPr>
              <a:spLocks noChangeShapeType="1"/>
            </p:cNvSpPr>
            <p:nvPr/>
          </p:nvSpPr>
          <p:spPr bwMode="auto">
            <a:xfrm>
              <a:off x="1619672" y="2708796"/>
              <a:ext cx="0" cy="43124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80"/>
            <p:cNvSpPr>
              <a:spLocks noChangeShapeType="1"/>
            </p:cNvSpPr>
            <p:nvPr/>
          </p:nvSpPr>
          <p:spPr bwMode="auto">
            <a:xfrm>
              <a:off x="1403648" y="3284984"/>
              <a:ext cx="3239095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10"/>
            <p:cNvSpPr>
              <a:spLocks noChangeShapeType="1"/>
            </p:cNvSpPr>
            <p:nvPr/>
          </p:nvSpPr>
          <p:spPr bwMode="auto">
            <a:xfrm flipV="1">
              <a:off x="3203848" y="2852936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11"/>
            <p:cNvSpPr>
              <a:spLocks noChangeShapeType="1"/>
            </p:cNvSpPr>
            <p:nvPr/>
          </p:nvSpPr>
          <p:spPr bwMode="auto">
            <a:xfrm>
              <a:off x="4138688" y="2852896"/>
              <a:ext cx="144016" cy="3603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75"/>
            <p:cNvSpPr txBox="1">
              <a:spLocks noChangeArrowheads="1"/>
            </p:cNvSpPr>
            <p:nvPr/>
          </p:nvSpPr>
          <p:spPr bwMode="auto">
            <a:xfrm>
              <a:off x="447687" y="2780928"/>
              <a:ext cx="955961" cy="54016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145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当前程序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9" name="Text Box 75"/>
            <p:cNvSpPr txBox="1">
              <a:spLocks noChangeArrowheads="1"/>
            </p:cNvSpPr>
            <p:nvPr/>
          </p:nvSpPr>
          <p:spPr bwMode="auto">
            <a:xfrm>
              <a:off x="1906118" y="2852129"/>
              <a:ext cx="1043560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0" name="Line 76"/>
            <p:cNvSpPr>
              <a:spLocks noChangeShapeType="1"/>
            </p:cNvSpPr>
            <p:nvPr/>
          </p:nvSpPr>
          <p:spPr bwMode="auto">
            <a:xfrm flipV="1">
              <a:off x="1817068" y="2852936"/>
              <a:ext cx="1242764" cy="1576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10"/>
            <p:cNvSpPr>
              <a:spLocks noChangeShapeType="1"/>
            </p:cNvSpPr>
            <p:nvPr/>
          </p:nvSpPr>
          <p:spPr bwMode="auto">
            <a:xfrm flipV="1">
              <a:off x="1691680" y="2851805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77"/>
            <p:cNvSpPr>
              <a:spLocks noChangeShapeType="1"/>
            </p:cNvSpPr>
            <p:nvPr/>
          </p:nvSpPr>
          <p:spPr bwMode="auto">
            <a:xfrm>
              <a:off x="2339752" y="2673077"/>
              <a:ext cx="0" cy="14298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148064" y="4502356"/>
            <a:ext cx="3780420" cy="1008768"/>
            <a:chOff x="5148064" y="2349688"/>
            <a:chExt cx="3780420" cy="1008768"/>
          </a:xfrm>
        </p:grpSpPr>
        <p:sp>
          <p:nvSpPr>
            <p:cNvPr id="144" name="Text Box 79"/>
            <p:cNvSpPr txBox="1">
              <a:spLocks noChangeArrowheads="1"/>
            </p:cNvSpPr>
            <p:nvPr/>
          </p:nvSpPr>
          <p:spPr bwMode="auto">
            <a:xfrm>
              <a:off x="5174567" y="2349688"/>
              <a:ext cx="1412393" cy="28722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  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5148064" y="3212168"/>
              <a:ext cx="358776" cy="8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459862" y="3212976"/>
              <a:ext cx="287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>
              <a:off x="7379048" y="2492896"/>
              <a:ext cx="144016" cy="35927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72"/>
            <p:cNvSpPr>
              <a:spLocks noChangeShapeType="1"/>
            </p:cNvSpPr>
            <p:nvPr/>
          </p:nvSpPr>
          <p:spPr bwMode="auto">
            <a:xfrm flipV="1">
              <a:off x="6586960" y="2492896"/>
              <a:ext cx="79208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75"/>
            <p:cNvSpPr txBox="1">
              <a:spLocks noChangeArrowheads="1"/>
            </p:cNvSpPr>
            <p:nvPr/>
          </p:nvSpPr>
          <p:spPr bwMode="auto">
            <a:xfrm>
              <a:off x="7523064" y="2853705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0" name="Line 76"/>
            <p:cNvSpPr>
              <a:spLocks noChangeShapeType="1"/>
            </p:cNvSpPr>
            <p:nvPr/>
          </p:nvSpPr>
          <p:spPr bwMode="auto">
            <a:xfrm>
              <a:off x="7523064" y="2853704"/>
              <a:ext cx="791716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77"/>
            <p:cNvSpPr>
              <a:spLocks noChangeShapeType="1"/>
            </p:cNvSpPr>
            <p:nvPr/>
          </p:nvSpPr>
          <p:spPr bwMode="auto">
            <a:xfrm>
              <a:off x="5434832" y="2637804"/>
              <a:ext cx="0" cy="50304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80"/>
            <p:cNvSpPr>
              <a:spLocks noChangeShapeType="1"/>
            </p:cNvSpPr>
            <p:nvPr/>
          </p:nvSpPr>
          <p:spPr bwMode="auto">
            <a:xfrm>
              <a:off x="5148064" y="3284737"/>
              <a:ext cx="3671143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10"/>
            <p:cNvSpPr>
              <a:spLocks noChangeShapeType="1"/>
            </p:cNvSpPr>
            <p:nvPr/>
          </p:nvSpPr>
          <p:spPr bwMode="auto">
            <a:xfrm flipV="1">
              <a:off x="6442944" y="2492896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11"/>
            <p:cNvSpPr>
              <a:spLocks noChangeShapeType="1"/>
            </p:cNvSpPr>
            <p:nvPr/>
          </p:nvSpPr>
          <p:spPr bwMode="auto">
            <a:xfrm>
              <a:off x="8315152" y="2853704"/>
              <a:ext cx="144016" cy="3603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75"/>
            <p:cNvSpPr txBox="1">
              <a:spLocks noChangeArrowheads="1"/>
            </p:cNvSpPr>
            <p:nvPr/>
          </p:nvSpPr>
          <p:spPr bwMode="auto">
            <a:xfrm>
              <a:off x="6658968" y="2492896"/>
              <a:ext cx="613345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75"/>
            <p:cNvSpPr txBox="1">
              <a:spLocks noChangeArrowheads="1"/>
            </p:cNvSpPr>
            <p:nvPr/>
          </p:nvSpPr>
          <p:spPr bwMode="auto">
            <a:xfrm>
              <a:off x="5650856" y="2852937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Line 76"/>
            <p:cNvSpPr>
              <a:spLocks noChangeShapeType="1"/>
            </p:cNvSpPr>
            <p:nvPr/>
          </p:nvSpPr>
          <p:spPr bwMode="auto">
            <a:xfrm>
              <a:off x="5650856" y="2852936"/>
              <a:ext cx="791716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10"/>
            <p:cNvSpPr>
              <a:spLocks noChangeShapeType="1"/>
            </p:cNvSpPr>
            <p:nvPr/>
          </p:nvSpPr>
          <p:spPr bwMode="auto">
            <a:xfrm flipV="1">
              <a:off x="5506840" y="2852613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7"/>
            <p:cNvSpPr>
              <a:spLocks noChangeShapeType="1"/>
            </p:cNvSpPr>
            <p:nvPr/>
          </p:nvSpPr>
          <p:spPr bwMode="auto">
            <a:xfrm>
              <a:off x="6370936" y="2637804"/>
              <a:ext cx="0" cy="17906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81"/>
            <p:cNvSpPr txBox="1">
              <a:spLocks noChangeArrowheads="1"/>
            </p:cNvSpPr>
            <p:nvPr/>
          </p:nvSpPr>
          <p:spPr bwMode="auto">
            <a:xfrm>
              <a:off x="8820472" y="3140968"/>
              <a:ext cx="108012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</p:grpSp>
      <p:sp>
        <p:nvSpPr>
          <p:cNvPr id="161" name="Text Box 176"/>
          <p:cNvSpPr txBox="1">
            <a:spLocks noChangeArrowheads="1"/>
          </p:cNvSpPr>
          <p:nvPr/>
        </p:nvSpPr>
        <p:spPr bwMode="auto">
          <a:xfrm>
            <a:off x="2088864" y="5445224"/>
            <a:ext cx="6839620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611630" indent="-1611630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响应时</a:t>
            </a:r>
            <a:r>
              <a:rPr lang="zh-CN" altLang="en-US" b="1" dirty="0">
                <a:latin typeface="宋体" panose="02010600030101010101" pitchFamily="2" charset="-122"/>
              </a:rPr>
              <a:t>为单重</a:t>
            </a:r>
            <a:r>
              <a:rPr lang="zh-CN" altLang="en-US" b="1" dirty="0" smtClean="0">
                <a:latin typeface="宋体" panose="02010600030101010101" pitchFamily="2" charset="-122"/>
              </a:rPr>
              <a:t>方式，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处理时</a:t>
            </a:r>
            <a:r>
              <a:rPr lang="zh-CN" altLang="en-US" b="1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可</a:t>
            </a:r>
            <a:r>
              <a:rPr lang="zh-CN" altLang="en-US" b="1" dirty="0" smtClean="0">
                <a:latin typeface="宋体" panose="02010600030101010101" pitchFamily="2" charset="-122"/>
              </a:rPr>
              <a:t>为单重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多重方式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1611630" indent="-1611630" algn="l">
              <a:lnSpc>
                <a:spcPct val="105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仅用于</a:t>
            </a:r>
            <a:r>
              <a:rPr lang="zh-CN" altLang="en-US" sz="1800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可屏蔽中断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62" name="Text Box 176"/>
          <p:cNvSpPr txBox="1">
            <a:spLocks noChangeArrowheads="1"/>
          </p:cNvSpPr>
          <p:nvPr/>
        </p:nvSpPr>
        <p:spPr bwMode="auto">
          <a:xfrm>
            <a:off x="2123604" y="5927214"/>
            <a:ext cx="288044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611630" indent="-161163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使用状态</a:t>
            </a:r>
            <a:r>
              <a:rPr lang="en-US" altLang="zh-CN" b="1" dirty="0" smtClean="0">
                <a:latin typeface="宋体" panose="02010600030101010101" pitchFamily="2" charset="-122"/>
              </a:rPr>
              <a:t>REG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位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65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线形标注 2 48"/>
          <p:cNvSpPr/>
          <p:nvPr/>
        </p:nvSpPr>
        <p:spPr bwMode="auto">
          <a:xfrm>
            <a:off x="5724128" y="493272"/>
            <a:ext cx="3277752" cy="271432"/>
          </a:xfrm>
          <a:prstGeom prst="borderCallout2">
            <a:avLst>
              <a:gd name="adj1" fmla="val 50069"/>
              <a:gd name="adj2" fmla="val 189"/>
              <a:gd name="adj3" fmla="val 48340"/>
              <a:gd name="adj4" fmla="val -6051"/>
              <a:gd name="adj5" fmla="val 162263"/>
              <a:gd name="adj6" fmla="val 485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I/O</a:t>
            </a:r>
            <a:r>
              <a:rPr lang="zh-CN" altLang="en-US" sz="1800" b="1" dirty="0" smtClean="0">
                <a:latin typeface="+mn-ea"/>
                <a:ea typeface="+mn-ea"/>
              </a:rPr>
              <a:t>中断请求∈可屏蔽中断请求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50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13" grpId="0"/>
      <p:bldP spid="121" grpId="0"/>
      <p:bldP spid="122" grpId="0"/>
      <p:bldP spid="123" grpId="0"/>
      <p:bldP spid="124" grpId="0"/>
      <p:bldP spid="161" grpId="0"/>
      <p:bldP spid="1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87320"/>
            <a:ext cx="7467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</a:rPr>
              <a:t>§8.1  </a:t>
            </a:r>
            <a:r>
              <a:rPr lang="en-US" altLang="zh-CN" sz="3600" b="1" dirty="0">
                <a:latin typeface="宋体" panose="02010600030101010101" pitchFamily="2" charset="-122"/>
              </a:rPr>
              <a:t>I/O</a:t>
            </a:r>
            <a:r>
              <a:rPr lang="zh-CN" altLang="en-US" sz="3600" b="1" dirty="0">
                <a:latin typeface="宋体" panose="02010600030101010101" pitchFamily="2" charset="-122"/>
              </a:rPr>
              <a:t>系统概述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2045791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的组成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125"/>
          <p:cNvSpPr txBox="1">
            <a:spLocks noChangeArrowheads="1"/>
          </p:cNvSpPr>
          <p:nvPr/>
        </p:nvSpPr>
        <p:spPr bwMode="auto">
          <a:xfrm>
            <a:off x="179512" y="980728"/>
            <a:ext cx="8812212" cy="10525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系统的任务：</a:t>
            </a:r>
            <a:r>
              <a:rPr lang="zh-CN" altLang="en-US" b="1" dirty="0" smtClean="0">
                <a:latin typeface="宋体" panose="02010600030101010101" pitchFamily="2" charset="-122"/>
              </a:rPr>
              <a:t>实现主机与外设间的信息交换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即</a:t>
            </a:r>
            <a:r>
              <a:rPr lang="en-US" altLang="zh-CN" b="1" dirty="0" smtClean="0">
                <a:latin typeface="宋体" panose="02010600030101010101" pitchFamily="2" charset="-122"/>
              </a:rPr>
              <a:t>I/O)</a:t>
            </a:r>
          </a:p>
          <a:p>
            <a:pPr algn="l">
              <a:lnSpc>
                <a:spcPct val="13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涉及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设备</a:t>
            </a:r>
            <a:r>
              <a:rPr lang="zh-CN" altLang="en-US" b="1" dirty="0">
                <a:latin typeface="宋体" panose="02010600030101010101" pitchFamily="2" charset="-122"/>
              </a:rPr>
              <a:t>连接、传送</a:t>
            </a:r>
            <a:r>
              <a:rPr lang="zh-CN" altLang="en-US" b="1" dirty="0" smtClean="0">
                <a:latin typeface="宋体" panose="02010600030101010101" pitchFamily="2" charset="-122"/>
              </a:rPr>
              <a:t>控制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何时传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如何传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6" name="Text Box 125"/>
          <p:cNvSpPr txBox="1">
            <a:spLocks noChangeArrowheads="1"/>
          </p:cNvSpPr>
          <p:nvPr/>
        </p:nvSpPr>
        <p:spPr bwMode="auto">
          <a:xfrm>
            <a:off x="3131840" y="2636912"/>
            <a:ext cx="172819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硬件及软件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7" name="Text Box 125"/>
          <p:cNvSpPr txBox="1">
            <a:spLocks noChangeArrowheads="1"/>
          </p:cNvSpPr>
          <p:nvPr/>
        </p:nvSpPr>
        <p:spPr bwMode="auto">
          <a:xfrm>
            <a:off x="3131840" y="3140968"/>
            <a:ext cx="5859884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响应时间、吞吐率，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时间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4260545"/>
            <a:ext cx="8812213" cy="147271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系统的硬件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*组成：</a:t>
            </a:r>
            <a:r>
              <a:rPr lang="zh-CN" altLang="en-US" b="1" dirty="0">
                <a:latin typeface="宋体" panose="02010600030101010101" pitchFamily="2" charset="-122"/>
              </a:rPr>
              <a:t>外设，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接口、总线、传送控制</a:t>
            </a:r>
            <a:r>
              <a:rPr lang="zh-CN" altLang="en-US" b="1" dirty="0" smtClean="0">
                <a:latin typeface="宋体" panose="02010600030101010101" pitchFamily="2" charset="-122"/>
              </a:rPr>
              <a:t>部件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6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                      总线连接方式       减少所占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时间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491881" y="1916832"/>
            <a:ext cx="1584175" cy="821609"/>
            <a:chOff x="3491881" y="1967799"/>
            <a:chExt cx="1584175" cy="821609"/>
          </a:xfrm>
        </p:grpSpPr>
        <p:cxnSp>
          <p:nvCxnSpPr>
            <p:cNvPr id="22" name="直接箭头连接符 21"/>
            <p:cNvCxnSpPr/>
            <p:nvPr/>
          </p:nvCxnSpPr>
          <p:spPr bwMode="auto">
            <a:xfrm flipH="1">
              <a:off x="3491881" y="1967799"/>
              <a:ext cx="186828" cy="821609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23" name="直接箭头连接符 22"/>
            <p:cNvCxnSpPr/>
            <p:nvPr/>
          </p:nvCxnSpPr>
          <p:spPr bwMode="auto">
            <a:xfrm flipH="1">
              <a:off x="3678710" y="1967799"/>
              <a:ext cx="1397346" cy="76216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26" name="直接箭头连接符 25"/>
            <p:cNvCxnSpPr/>
            <p:nvPr/>
          </p:nvCxnSpPr>
          <p:spPr bwMode="auto">
            <a:xfrm flipH="1">
              <a:off x="4463988" y="1967799"/>
              <a:ext cx="612068" cy="821609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</p:spPr>
        </p:cxnSp>
      </p:grpSp>
      <p:grpSp>
        <p:nvGrpSpPr>
          <p:cNvPr id="36" name="组合 35"/>
          <p:cNvGrpSpPr/>
          <p:nvPr/>
        </p:nvGrpSpPr>
        <p:grpSpPr>
          <a:xfrm>
            <a:off x="2843808" y="5196650"/>
            <a:ext cx="3960440" cy="108012"/>
            <a:chOff x="2843808" y="5196650"/>
            <a:chExt cx="3960440" cy="108012"/>
          </a:xfrm>
        </p:grpSpPr>
        <p:sp>
          <p:nvSpPr>
            <p:cNvPr id="10" name="左大括号 9"/>
            <p:cNvSpPr/>
            <p:nvPr/>
          </p:nvSpPr>
          <p:spPr bwMode="auto">
            <a:xfrm rot="16200000">
              <a:off x="3689902" y="4350556"/>
              <a:ext cx="108012" cy="1800200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左大括号 29"/>
            <p:cNvSpPr/>
            <p:nvPr/>
          </p:nvSpPr>
          <p:spPr bwMode="auto">
            <a:xfrm rot="16200000">
              <a:off x="5922150" y="4422564"/>
              <a:ext cx="108012" cy="1656184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Text Box 125"/>
          <p:cNvSpPr txBox="1">
            <a:spLocks noChangeArrowheads="1"/>
          </p:cNvSpPr>
          <p:nvPr/>
        </p:nvSpPr>
        <p:spPr bwMode="auto">
          <a:xfrm>
            <a:off x="179512" y="2636912"/>
            <a:ext cx="3168352" cy="10525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系统的组成：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系统的性能：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347864" y="3591091"/>
            <a:ext cx="5040560" cy="824913"/>
            <a:chOff x="3347864" y="3591091"/>
            <a:chExt cx="5040560" cy="824913"/>
          </a:xfrm>
        </p:grpSpPr>
        <p:sp>
          <p:nvSpPr>
            <p:cNvPr id="8" name="左大括号 7"/>
            <p:cNvSpPr/>
            <p:nvPr/>
          </p:nvSpPr>
          <p:spPr bwMode="auto">
            <a:xfrm rot="16200000">
              <a:off x="4409982" y="2528973"/>
              <a:ext cx="108012" cy="2232248"/>
            </a:xfrm>
            <a:prstGeom prst="leftBrace">
              <a:avLst>
                <a:gd name="adj1" fmla="val 25970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125"/>
            <p:cNvSpPr txBox="1">
              <a:spLocks noChangeArrowheads="1"/>
            </p:cNvSpPr>
            <p:nvPr/>
          </p:nvSpPr>
          <p:spPr bwMode="auto">
            <a:xfrm>
              <a:off x="3851920" y="3645024"/>
              <a:ext cx="4536504" cy="77098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4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有矛盾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排队模型所致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  </a:t>
              </a:r>
              <a:r>
                <a:rPr lang="zh-CN" altLang="en-US" sz="1800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└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→常见选择：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传输信息少时关注前者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39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515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6" grpId="0" bldLvl="0"/>
      <p:bldP spid="7" grpId="0" bldLvl="0"/>
      <p:bldP spid="9" grpId="0" bldLvl="0"/>
      <p:bldP spid="35" grpId="0" bldLvl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40</a:t>
            </a:fld>
            <a:endParaRPr lang="en-US" altLang="zh-CN" dirty="0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222625" indent="-322262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、中断的过程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179388" y="778241"/>
            <a:ext cx="6840884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中断响应：</a:t>
            </a:r>
            <a:r>
              <a:rPr lang="en-US" altLang="zh-CN" b="1" dirty="0" smtClean="0">
                <a:latin typeface="宋体" panose="02010600030101010101" pitchFamily="2" charset="-122"/>
              </a:rPr>
              <a:t>(CPU</a:t>
            </a:r>
            <a:r>
              <a:rPr lang="zh-CN" altLang="en-US" b="1" dirty="0" smtClean="0">
                <a:latin typeface="宋体" panose="02010600030101010101" pitchFamily="2" charset="-122"/>
              </a:rPr>
              <a:t>的中断机构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需完成</a:t>
            </a:r>
            <a:r>
              <a:rPr lang="en-US" altLang="zh-CN" b="1" dirty="0" smtClean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个任务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⑴保存断点及程序状态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⑵关中断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⑶识别事件类型并转入处理程序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91" name="Text Box 149"/>
          <p:cNvSpPr txBox="1">
            <a:spLocks noChangeArrowheads="1"/>
          </p:cNvSpPr>
          <p:nvPr/>
        </p:nvSpPr>
        <p:spPr bwMode="auto">
          <a:xfrm>
            <a:off x="2699791" y="1240296"/>
            <a:ext cx="626494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即保存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PC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[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返回地址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]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及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PSR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用后援寄存器堆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栈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实现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←单重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多重中断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93" name="Text Box 149"/>
          <p:cNvSpPr txBox="1">
            <a:spLocks noChangeArrowheads="1"/>
          </p:cNvSpPr>
          <p:nvPr/>
        </p:nvSpPr>
        <p:spPr bwMode="auto">
          <a:xfrm>
            <a:off x="2699792" y="2132856"/>
            <a:ext cx="626494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即不响应可屏蔽中断的请求，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94" name="Text Box 149"/>
          <p:cNvSpPr txBox="1">
            <a:spLocks noChangeArrowheads="1"/>
          </p:cNvSpPr>
          <p:nvPr/>
        </p:nvSpPr>
        <p:spPr bwMode="auto">
          <a:xfrm>
            <a:off x="1619672" y="3068960"/>
            <a:ext cx="7416824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包括</a:t>
            </a:r>
            <a:r>
              <a:rPr lang="en-US" altLang="zh-CN" b="1" dirty="0" smtClean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个子任务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①识别中断源：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选择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某请求，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获得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其类型号、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撤销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该请求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②获得处理程序入口地址：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假设值为</a:t>
            </a:r>
            <a:r>
              <a:rPr lang="en-US" altLang="zh-CN" sz="2200" b="1" i="1" dirty="0"/>
              <a:t>x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③</a:t>
            </a:r>
            <a:r>
              <a:rPr lang="zh-CN" altLang="en-US" b="1" dirty="0">
                <a:latin typeface="宋体" panose="02010600030101010101" pitchFamily="2" charset="-122"/>
              </a:rPr>
              <a:t>处理程序入口地址</a:t>
            </a:r>
            <a:r>
              <a:rPr lang="zh-CN" altLang="en-US" b="1" dirty="0" smtClean="0">
                <a:latin typeface="宋体" panose="02010600030101010101" pitchFamily="2" charset="-122"/>
              </a:rPr>
              <a:t>写入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：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PC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←</a:t>
            </a:r>
            <a:r>
              <a:rPr lang="en-US" altLang="zh-CN" sz="2200" b="1" i="1" dirty="0" smtClean="0">
                <a:latin typeface="+mn-lt"/>
              </a:rPr>
              <a:t>x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179512" y="4891226"/>
            <a:ext cx="8785225" cy="8032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向量中断的实现：</a:t>
            </a:r>
            <a:r>
              <a:rPr lang="zh-CN" altLang="en-US" b="1" dirty="0" smtClean="0">
                <a:latin typeface="宋体" panose="02010600030101010101" pitchFamily="2" charset="-122"/>
              </a:rPr>
              <a:t>中断</a:t>
            </a:r>
            <a:r>
              <a:rPr lang="zh-CN" altLang="en-US" b="1" dirty="0">
                <a:latin typeface="宋体" panose="02010600030101010101" pitchFamily="2" charset="-122"/>
              </a:rPr>
              <a:t>响应操作</a:t>
            </a:r>
            <a:r>
              <a:rPr lang="zh-CN" altLang="en-US" b="1" dirty="0" smtClean="0">
                <a:latin typeface="宋体" panose="02010600030101010101" pitchFamily="2" charset="-122"/>
              </a:rPr>
              <a:t>、访</a:t>
            </a:r>
            <a:r>
              <a:rPr lang="zh-CN" altLang="en-US" b="1" dirty="0">
                <a:latin typeface="宋体" panose="02010600030101010101" pitchFamily="2" charset="-122"/>
              </a:rPr>
              <a:t>存操作</a:t>
            </a:r>
            <a:r>
              <a:rPr lang="zh-CN" altLang="en-US" b="1" dirty="0" smtClean="0">
                <a:latin typeface="宋体" panose="02010600030101010101" pitchFamily="2" charset="-122"/>
              </a:rPr>
              <a:t>、内部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OP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    (CPU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外部的操作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179512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非向量中断的实现：</a:t>
            </a:r>
            <a:r>
              <a:rPr lang="zh-CN" altLang="en-US" b="1" dirty="0">
                <a:latin typeface="宋体" panose="02010600030101010101" pitchFamily="2" charset="-122"/>
              </a:rPr>
              <a:t>软件</a:t>
            </a:r>
            <a:r>
              <a:rPr lang="zh-CN" altLang="en-US" b="1" dirty="0" smtClean="0">
                <a:latin typeface="宋体" panose="02010600030101010101" pitchFamily="2" charset="-122"/>
              </a:rPr>
              <a:t>轮询、调用指令及其参数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00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2 12"/>
          <p:cNvSpPr/>
          <p:nvPr/>
        </p:nvSpPr>
        <p:spPr bwMode="auto">
          <a:xfrm>
            <a:off x="7308304" y="4669736"/>
            <a:ext cx="792334" cy="271432"/>
          </a:xfrm>
          <a:prstGeom prst="borderCallout2">
            <a:avLst>
              <a:gd name="adj1" fmla="val 47909"/>
              <a:gd name="adj2" fmla="val -1420"/>
              <a:gd name="adj3" fmla="val 46180"/>
              <a:gd name="adj4" fmla="val -14635"/>
              <a:gd name="adj5" fmla="val 121233"/>
              <a:gd name="adj6" fmla="val -38499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查</a:t>
            </a:r>
            <a:r>
              <a:rPr lang="en-US" altLang="zh-CN" sz="1800" b="1" dirty="0" smtClean="0">
                <a:latin typeface="+mn-ea"/>
                <a:ea typeface="+mn-ea"/>
              </a:rPr>
              <a:t>IVT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4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7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0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3" grpId="0"/>
      <p:bldP spid="94" grpId="0"/>
      <p:bldP spid="98" grpId="0"/>
      <p:bldP spid="99" grpId="0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41</a:t>
            </a:fld>
            <a:endParaRPr lang="en-US" altLang="zh-CN"/>
          </a:p>
        </p:txBody>
      </p:sp>
      <p:sp>
        <p:nvSpPr>
          <p:cNvPr id="11" name="Text Box 205"/>
          <p:cNvSpPr txBox="1">
            <a:spLocks noChangeArrowheads="1"/>
          </p:cNvSpPr>
          <p:nvPr/>
        </p:nvSpPr>
        <p:spPr bwMode="auto">
          <a:xfrm>
            <a:off x="179388" y="317789"/>
            <a:ext cx="8785225" cy="5909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*中断处理：</a:t>
            </a:r>
            <a:r>
              <a:rPr lang="zh-CN" altLang="en-US" b="1" dirty="0" smtClean="0">
                <a:latin typeface="宋体" panose="02010600030101010101" pitchFamily="2" charset="-122"/>
              </a:rPr>
              <a:t>执行中断处理程序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含中断返回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sp>
        <p:nvSpPr>
          <p:cNvPr id="12" name="Text Box 338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中断处理程序结构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只传送一个数据、不应破坏现场；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        可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改变请求的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处理优先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多重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中断时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5940153" y="2202463"/>
            <a:ext cx="2016223" cy="3672408"/>
            <a:chOff x="4932040" y="2562503"/>
            <a:chExt cx="2016223" cy="3672408"/>
          </a:xfrm>
        </p:grpSpPr>
        <p:cxnSp>
          <p:nvCxnSpPr>
            <p:cNvPr id="27" name="直接箭头连接符 26"/>
            <p:cNvCxnSpPr>
              <a:endCxn id="43" idx="0"/>
            </p:cNvCxnSpPr>
            <p:nvPr/>
          </p:nvCxnSpPr>
          <p:spPr bwMode="auto">
            <a:xfrm>
              <a:off x="5935787" y="2562503"/>
              <a:ext cx="4365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1" name="Text Box 380"/>
            <p:cNvSpPr txBox="1">
              <a:spLocks noChangeArrowheads="1"/>
            </p:cNvSpPr>
            <p:nvPr/>
          </p:nvSpPr>
          <p:spPr bwMode="auto">
            <a:xfrm>
              <a:off x="5362377" y="3789040"/>
              <a:ext cx="1153839" cy="285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开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中断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3" name="Text Box 382"/>
            <p:cNvSpPr txBox="1">
              <a:spLocks noChangeArrowheads="1"/>
            </p:cNvSpPr>
            <p:nvPr/>
          </p:nvSpPr>
          <p:spPr bwMode="auto">
            <a:xfrm>
              <a:off x="4932040" y="2778526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保存现场及屏蔽字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4" name="Text Box 383"/>
            <p:cNvSpPr txBox="1">
              <a:spLocks noChangeArrowheads="1"/>
            </p:cNvSpPr>
            <p:nvPr/>
          </p:nvSpPr>
          <p:spPr bwMode="auto">
            <a:xfrm>
              <a:off x="5362377" y="4293096"/>
              <a:ext cx="1153839" cy="430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服务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6" name="Text Box 385"/>
            <p:cNvSpPr txBox="1">
              <a:spLocks noChangeArrowheads="1"/>
            </p:cNvSpPr>
            <p:nvPr/>
          </p:nvSpPr>
          <p:spPr bwMode="auto">
            <a:xfrm>
              <a:off x="5362377" y="5949280"/>
              <a:ext cx="1153839" cy="28563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返回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5" name="直接箭头连接符 54"/>
            <p:cNvCxnSpPr>
              <a:stCxn id="43" idx="2"/>
              <a:endCxn id="61" idx="0"/>
            </p:cNvCxnSpPr>
            <p:nvPr/>
          </p:nvCxnSpPr>
          <p:spPr bwMode="auto">
            <a:xfrm>
              <a:off x="5940152" y="3068959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7" name="直接箭头连接符 56"/>
            <p:cNvCxnSpPr>
              <a:stCxn id="41" idx="2"/>
              <a:endCxn id="44" idx="0"/>
            </p:cNvCxnSpPr>
            <p:nvPr/>
          </p:nvCxnSpPr>
          <p:spPr bwMode="auto">
            <a:xfrm>
              <a:off x="5939297" y="4074671"/>
              <a:ext cx="0" cy="2184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58" name="Text Box 380"/>
            <p:cNvSpPr txBox="1">
              <a:spLocks noChangeArrowheads="1"/>
            </p:cNvSpPr>
            <p:nvPr/>
          </p:nvSpPr>
          <p:spPr bwMode="auto">
            <a:xfrm>
              <a:off x="5362377" y="4941168"/>
              <a:ext cx="1153839" cy="285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关中断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9" name="直接箭头连接符 58"/>
            <p:cNvCxnSpPr>
              <a:stCxn id="44" idx="2"/>
              <a:endCxn id="58" idx="0"/>
            </p:cNvCxnSpPr>
            <p:nvPr/>
          </p:nvCxnSpPr>
          <p:spPr bwMode="auto">
            <a:xfrm>
              <a:off x="5939297" y="4723309"/>
              <a:ext cx="0" cy="21785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0" name="直接箭头连接符 59"/>
            <p:cNvCxnSpPr>
              <a:stCxn id="58" idx="2"/>
              <a:endCxn id="65" idx="0"/>
            </p:cNvCxnSpPr>
            <p:nvPr/>
          </p:nvCxnSpPr>
          <p:spPr bwMode="auto">
            <a:xfrm>
              <a:off x="5939297" y="5226799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1" name="Text Box 380"/>
            <p:cNvSpPr txBox="1">
              <a:spLocks noChangeArrowheads="1"/>
            </p:cNvSpPr>
            <p:nvPr/>
          </p:nvSpPr>
          <p:spPr bwMode="auto">
            <a:xfrm>
              <a:off x="5220072" y="3284984"/>
              <a:ext cx="1440160" cy="28563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置新屏蔽字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2" name="直接箭头连接符 61"/>
            <p:cNvCxnSpPr>
              <a:stCxn id="61" idx="2"/>
              <a:endCxn id="41" idx="0"/>
            </p:cNvCxnSpPr>
            <p:nvPr/>
          </p:nvCxnSpPr>
          <p:spPr bwMode="auto">
            <a:xfrm flipH="1">
              <a:off x="5939297" y="3570615"/>
              <a:ext cx="855" cy="2184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5" name="Text Box 382"/>
            <p:cNvSpPr txBox="1">
              <a:spLocks noChangeArrowheads="1"/>
            </p:cNvSpPr>
            <p:nvPr/>
          </p:nvSpPr>
          <p:spPr bwMode="auto">
            <a:xfrm>
              <a:off x="4932040" y="5442823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恢复现场及屏蔽字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6" name="直接箭头连接符 65"/>
            <p:cNvCxnSpPr>
              <a:stCxn id="65" idx="2"/>
              <a:endCxn id="46" idx="0"/>
            </p:cNvCxnSpPr>
            <p:nvPr/>
          </p:nvCxnSpPr>
          <p:spPr bwMode="auto">
            <a:xfrm flipH="1">
              <a:off x="5939297" y="5733256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06" name="组合 105"/>
          <p:cNvGrpSpPr/>
          <p:nvPr/>
        </p:nvGrpSpPr>
        <p:grpSpPr>
          <a:xfrm>
            <a:off x="2987824" y="2204864"/>
            <a:ext cx="2016223" cy="3672408"/>
            <a:chOff x="1907704" y="2564904"/>
            <a:chExt cx="2016223" cy="3672408"/>
          </a:xfrm>
        </p:grpSpPr>
        <p:cxnSp>
          <p:nvCxnSpPr>
            <p:cNvPr id="69" name="直接箭头连接符 68"/>
            <p:cNvCxnSpPr>
              <a:endCxn id="71" idx="0"/>
            </p:cNvCxnSpPr>
            <p:nvPr/>
          </p:nvCxnSpPr>
          <p:spPr bwMode="auto">
            <a:xfrm>
              <a:off x="2911451" y="2564904"/>
              <a:ext cx="4365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71" name="Text Box 382"/>
            <p:cNvSpPr txBox="1">
              <a:spLocks noChangeArrowheads="1"/>
            </p:cNvSpPr>
            <p:nvPr/>
          </p:nvSpPr>
          <p:spPr bwMode="auto">
            <a:xfrm>
              <a:off x="1907704" y="2780927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2" name="Text Box 383"/>
            <p:cNvSpPr txBox="1">
              <a:spLocks noChangeArrowheads="1"/>
            </p:cNvSpPr>
            <p:nvPr/>
          </p:nvSpPr>
          <p:spPr bwMode="auto">
            <a:xfrm>
              <a:off x="2338041" y="4295497"/>
              <a:ext cx="1153839" cy="430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服务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3" name="Text Box 385"/>
            <p:cNvSpPr txBox="1">
              <a:spLocks noChangeArrowheads="1"/>
            </p:cNvSpPr>
            <p:nvPr/>
          </p:nvSpPr>
          <p:spPr bwMode="auto">
            <a:xfrm>
              <a:off x="2338041" y="5951681"/>
              <a:ext cx="1153839" cy="28563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返回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4" name="直接箭头连接符 73"/>
            <p:cNvCxnSpPr>
              <a:stCxn id="71" idx="2"/>
              <a:endCxn id="72" idx="0"/>
            </p:cNvCxnSpPr>
            <p:nvPr/>
          </p:nvCxnSpPr>
          <p:spPr bwMode="auto">
            <a:xfrm flipH="1">
              <a:off x="2914961" y="3071360"/>
              <a:ext cx="855" cy="12241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7" name="直接箭头连接符 76"/>
            <p:cNvCxnSpPr>
              <a:stCxn id="72" idx="2"/>
              <a:endCxn id="81" idx="0"/>
            </p:cNvCxnSpPr>
            <p:nvPr/>
          </p:nvCxnSpPr>
          <p:spPr bwMode="auto">
            <a:xfrm>
              <a:off x="2914961" y="4725710"/>
              <a:ext cx="855" cy="71951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81" name="Text Box 382"/>
            <p:cNvSpPr txBox="1">
              <a:spLocks noChangeArrowheads="1"/>
            </p:cNvSpPr>
            <p:nvPr/>
          </p:nvSpPr>
          <p:spPr bwMode="auto">
            <a:xfrm>
              <a:off x="1907704" y="5445224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恢复现场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2" name="直接箭头连接符 81"/>
            <p:cNvCxnSpPr>
              <a:stCxn id="81" idx="2"/>
              <a:endCxn id="73" idx="0"/>
            </p:cNvCxnSpPr>
            <p:nvPr/>
          </p:nvCxnSpPr>
          <p:spPr bwMode="auto">
            <a:xfrm flipH="1">
              <a:off x="2914961" y="5735657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08" name="组合 107"/>
          <p:cNvGrpSpPr/>
          <p:nvPr/>
        </p:nvGrpSpPr>
        <p:grpSpPr>
          <a:xfrm>
            <a:off x="1403648" y="1821206"/>
            <a:ext cx="7200800" cy="4053665"/>
            <a:chOff x="251520" y="2181246"/>
            <a:chExt cx="7200800" cy="4053665"/>
          </a:xfrm>
        </p:grpSpPr>
        <p:sp>
          <p:nvSpPr>
            <p:cNvPr id="15" name="Text Box 327"/>
            <p:cNvSpPr txBox="1">
              <a:spLocks noChangeArrowheads="1"/>
            </p:cNvSpPr>
            <p:nvPr/>
          </p:nvSpPr>
          <p:spPr bwMode="auto">
            <a:xfrm>
              <a:off x="251521" y="2181246"/>
              <a:ext cx="1005779" cy="38125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响应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337"/>
            <p:cNvSpPr txBox="1">
              <a:spLocks noChangeArrowheads="1"/>
            </p:cNvSpPr>
            <p:nvPr/>
          </p:nvSpPr>
          <p:spPr bwMode="auto">
            <a:xfrm>
              <a:off x="1403350" y="2207265"/>
              <a:ext cx="6048970" cy="3576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保存断点及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PSW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，关中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断，识别中断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源并转入中断处理程序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3" name="左大括号 102"/>
            <p:cNvSpPr/>
            <p:nvPr/>
          </p:nvSpPr>
          <p:spPr bwMode="auto">
            <a:xfrm>
              <a:off x="1259632" y="2778526"/>
              <a:ext cx="108012" cy="3456385"/>
            </a:xfrm>
            <a:prstGeom prst="leftBrace">
              <a:avLst>
                <a:gd name="adj1" fmla="val 3398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259632" y="2204865"/>
              <a:ext cx="108012" cy="360040"/>
            </a:xfrm>
            <a:prstGeom prst="leftBrace">
              <a:avLst>
                <a:gd name="adj1" fmla="val 3398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Text Box 327"/>
            <p:cNvSpPr txBox="1">
              <a:spLocks noChangeArrowheads="1"/>
            </p:cNvSpPr>
            <p:nvPr/>
          </p:nvSpPr>
          <p:spPr bwMode="auto">
            <a:xfrm>
              <a:off x="251520" y="4293096"/>
              <a:ext cx="1005779" cy="38125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中断处理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9" name="线形标注 2 108"/>
          <p:cNvSpPr/>
          <p:nvPr/>
        </p:nvSpPr>
        <p:spPr bwMode="auto">
          <a:xfrm>
            <a:off x="755576" y="3030152"/>
            <a:ext cx="1152128" cy="542864"/>
          </a:xfrm>
          <a:prstGeom prst="borderCallout2">
            <a:avLst>
              <a:gd name="adj1" fmla="val 51211"/>
              <a:gd name="adj2" fmla="val 99843"/>
              <a:gd name="adj3" fmla="val 51134"/>
              <a:gd name="adj4" fmla="val 114914"/>
              <a:gd name="adj5" fmla="val -53812"/>
              <a:gd name="adj6" fmla="val 19174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仅需存程序所用</a:t>
            </a:r>
            <a:r>
              <a:rPr lang="en-US" altLang="zh-CN" sz="1800" b="1" dirty="0" smtClean="0">
                <a:latin typeface="+mn-ea"/>
                <a:ea typeface="+mn-ea"/>
              </a:rPr>
              <a:t>REG</a:t>
            </a:r>
            <a:endParaRPr lang="zh-CN" altLang="en-US" sz="1800" b="1" dirty="0">
              <a:latin typeface="+mn-ea"/>
              <a:ea typeface="+mn-ea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76056" y="2420887"/>
            <a:ext cx="432048" cy="2954730"/>
            <a:chOff x="4139952" y="2780927"/>
            <a:chExt cx="432048" cy="2954730"/>
          </a:xfrm>
        </p:grpSpPr>
        <p:sp>
          <p:nvSpPr>
            <p:cNvPr id="113" name="右大括号 112"/>
            <p:cNvSpPr/>
            <p:nvPr/>
          </p:nvSpPr>
          <p:spPr bwMode="auto">
            <a:xfrm>
              <a:off x="4139952" y="2780927"/>
              <a:ext cx="144016" cy="2954730"/>
            </a:xfrm>
            <a:prstGeom prst="rightBrace">
              <a:avLst>
                <a:gd name="adj1" fmla="val 38095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Text Box 341"/>
            <p:cNvSpPr txBox="1">
              <a:spLocks noChangeArrowheads="1"/>
            </p:cNvSpPr>
            <p:nvPr/>
          </p:nvSpPr>
          <p:spPr bwMode="auto">
            <a:xfrm>
              <a:off x="4283645" y="3681946"/>
              <a:ext cx="288355" cy="1331230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不响应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新请求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596336" y="3933056"/>
            <a:ext cx="864096" cy="432614"/>
            <a:chOff x="4139952" y="2780927"/>
            <a:chExt cx="864096" cy="432614"/>
          </a:xfrm>
        </p:grpSpPr>
        <p:sp>
          <p:nvSpPr>
            <p:cNvPr id="118" name="右大括号 117"/>
            <p:cNvSpPr/>
            <p:nvPr/>
          </p:nvSpPr>
          <p:spPr bwMode="auto">
            <a:xfrm>
              <a:off x="4139952" y="2780927"/>
              <a:ext cx="72008" cy="432614"/>
            </a:xfrm>
            <a:prstGeom prst="rightBrace">
              <a:avLst>
                <a:gd name="adj1" fmla="val 38095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" name="Text Box 341"/>
            <p:cNvSpPr txBox="1">
              <a:spLocks noChangeArrowheads="1"/>
            </p:cNvSpPr>
            <p:nvPr/>
          </p:nvSpPr>
          <p:spPr bwMode="auto">
            <a:xfrm>
              <a:off x="4283645" y="2780927"/>
              <a:ext cx="720403" cy="430213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可响应新请求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20" name="Text Box 338"/>
          <p:cNvSpPr txBox="1">
            <a:spLocks noChangeArrowheads="1"/>
          </p:cNvSpPr>
          <p:nvPr/>
        </p:nvSpPr>
        <p:spPr bwMode="auto">
          <a:xfrm>
            <a:off x="179512" y="592295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中断返回指令的功能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保存断点及程序状态的逆操作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1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17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9" grpId="0" animBg="1"/>
      <p:bldP spid="109" grpId="1" animBg="1"/>
      <p:bldP spid="1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E83-3116-4D89-A4AB-7F21572FA6AE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de-DE" b="1" dirty="0" smtClean="0">
                <a:latin typeface="宋体" panose="02010600030101010101" pitchFamily="2" charset="-122"/>
              </a:rPr>
              <a:t>某</a:t>
            </a:r>
            <a:r>
              <a:rPr lang="de-DE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主频为</a:t>
            </a:r>
            <a:r>
              <a:rPr lang="de-DE" altLang="zh-CN" b="1" dirty="0" smtClean="0">
                <a:latin typeface="宋体" panose="02010600030101010101" pitchFamily="2" charset="-122"/>
              </a:rPr>
              <a:t>50MHz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de-DE" altLang="zh-CN" b="1" dirty="0" smtClean="0">
                <a:latin typeface="宋体" panose="02010600030101010101" pitchFamily="2" charset="-122"/>
              </a:rPr>
              <a:t>CPI</a:t>
            </a:r>
            <a:r>
              <a:rPr lang="zh-CN" altLang="de-DE" b="1" dirty="0">
                <a:latin typeface="宋体" panose="02010600030101010101" pitchFamily="2" charset="-122"/>
              </a:rPr>
              <a:t>为</a:t>
            </a:r>
            <a:r>
              <a:rPr lang="de-DE" altLang="zh-CN" b="1" dirty="0">
                <a:latin typeface="宋体" panose="02010600030101010101" pitchFamily="2" charset="-122"/>
              </a:rPr>
              <a:t>5</a:t>
            </a:r>
            <a:r>
              <a:rPr lang="zh-CN" altLang="de-DE" b="1" dirty="0">
                <a:latin typeface="宋体" panose="02010600030101010101" pitchFamily="2" charset="-122"/>
              </a:rPr>
              <a:t>，中断响应需</a:t>
            </a:r>
            <a:r>
              <a:rPr lang="de-DE" altLang="zh-CN" b="1" dirty="0">
                <a:latin typeface="宋体" panose="02010600030101010101" pitchFamily="2" charset="-122"/>
              </a:rPr>
              <a:t>6</a:t>
            </a:r>
            <a:r>
              <a:rPr lang="zh-CN" altLang="de-DE" b="1" dirty="0">
                <a:latin typeface="宋体" panose="02010600030101010101" pitchFamily="2" charset="-122"/>
              </a:rPr>
              <a:t>个主时钟</a:t>
            </a:r>
            <a:r>
              <a:rPr lang="zh-CN" altLang="de-DE" b="1" dirty="0" smtClean="0">
                <a:latin typeface="宋体" panose="02010600030101010101" pitchFamily="2" charset="-122"/>
              </a:rPr>
              <a:t>周期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r>
              <a:rPr lang="zh-CN" altLang="de-DE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数据</a:t>
            </a:r>
            <a:r>
              <a:rPr lang="zh-CN" altLang="de-DE" b="1" dirty="0">
                <a:latin typeface="宋体" panose="02010600030101010101" pitchFamily="2" charset="-122"/>
              </a:rPr>
              <a:t>传输率为</a:t>
            </a:r>
            <a:r>
              <a:rPr lang="de-DE" altLang="zh-CN" b="1" dirty="0">
                <a:latin typeface="宋体" panose="02010600030101010101" pitchFamily="2" charset="-122"/>
              </a:rPr>
              <a:t>20KB/s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latin typeface="宋体" panose="02010600030101010101" pitchFamily="2" charset="-122"/>
              </a:rPr>
              <a:t>每次传输</a:t>
            </a:r>
            <a:r>
              <a:rPr lang="de-DE" altLang="zh-CN" b="1" dirty="0" smtClean="0">
                <a:latin typeface="宋体" panose="02010600030101010101" pitchFamily="2" charset="-122"/>
              </a:rPr>
              <a:t>16</a:t>
            </a:r>
            <a:r>
              <a:rPr lang="zh-CN" altLang="de-DE" b="1" dirty="0" smtClean="0">
                <a:latin typeface="宋体" panose="02010600030101010101" pitchFamily="2" charset="-122"/>
              </a:rPr>
              <a:t>位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r>
              <a:rPr lang="zh-CN" altLang="de-DE" b="1" dirty="0">
                <a:latin typeface="宋体" panose="02010600030101010101" pitchFamily="2" charset="-122"/>
              </a:rPr>
              <a:t>相应的中断服务程序包含</a:t>
            </a:r>
            <a:r>
              <a:rPr lang="de-DE" altLang="zh-CN" b="1" dirty="0">
                <a:latin typeface="宋体" panose="02010600030101010101" pitchFamily="2" charset="-122"/>
              </a:rPr>
              <a:t>10</a:t>
            </a:r>
            <a:r>
              <a:rPr lang="zh-CN" altLang="de-DE" b="1" dirty="0">
                <a:latin typeface="宋体" panose="02010600030101010101" pitchFamily="2" charset="-122"/>
              </a:rPr>
              <a:t>条机器指令。请回答下列问题：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</a:t>
            </a:r>
            <a:r>
              <a:rPr lang="zh-CN" altLang="de-DE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(1)D</a:t>
            </a:r>
            <a:r>
              <a:rPr lang="zh-CN" altLang="de-DE" b="1" dirty="0" smtClean="0">
                <a:latin typeface="宋体" panose="02010600030101010101" pitchFamily="2" charset="-122"/>
              </a:rPr>
              <a:t>是否</a:t>
            </a:r>
            <a:r>
              <a:rPr lang="zh-CN" altLang="de-DE" b="1" dirty="0">
                <a:latin typeface="宋体" panose="02010600030101010101" pitchFamily="2" charset="-122"/>
              </a:rPr>
              <a:t>可用中断方式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？若能，</a:t>
            </a:r>
            <a:r>
              <a:rPr lang="zh-CN" altLang="de-DE" b="1" dirty="0" smtClean="0">
                <a:latin typeface="宋体" panose="02010600030101010101" pitchFamily="2" charset="-122"/>
              </a:rPr>
              <a:t>在</a:t>
            </a:r>
            <a:r>
              <a:rPr lang="zh-CN" altLang="en-US" b="1" dirty="0" smtClean="0">
                <a:latin typeface="宋体" panose="02010600030101010101" pitchFamily="2" charset="-122"/>
              </a:rPr>
              <a:t>其</a:t>
            </a:r>
            <a:r>
              <a:rPr lang="zh-CN" altLang="de-DE" b="1" dirty="0" smtClean="0">
                <a:latin typeface="宋体" panose="02010600030101010101" pitchFamily="2" charset="-122"/>
              </a:rPr>
              <a:t>持续</a:t>
            </a:r>
            <a:r>
              <a:rPr lang="zh-CN" altLang="de-DE" b="1" dirty="0">
                <a:latin typeface="宋体" panose="02010600030101010101" pitchFamily="2" charset="-122"/>
              </a:rPr>
              <a:t>工作期间，</a:t>
            </a:r>
            <a:r>
              <a:rPr lang="de-DE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用于外设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时间</a:t>
            </a:r>
            <a:r>
              <a:rPr lang="zh-CN" altLang="de-DE" b="1" dirty="0">
                <a:latin typeface="宋体" panose="02010600030101010101" pitchFamily="2" charset="-122"/>
              </a:rPr>
              <a:t>占整个</a:t>
            </a:r>
            <a:r>
              <a:rPr lang="de-DE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时间的百分比为多少？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</a:t>
            </a:r>
            <a:r>
              <a:rPr lang="zh-CN" altLang="de-DE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(2)</a:t>
            </a:r>
            <a:r>
              <a:rPr lang="zh-CN" altLang="de-DE" b="1" dirty="0" smtClean="0">
                <a:latin typeface="宋体" panose="02010600030101010101" pitchFamily="2" charset="-122"/>
              </a:rPr>
              <a:t>若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数据</a:t>
            </a:r>
            <a:r>
              <a:rPr lang="zh-CN" altLang="de-DE" b="1" dirty="0">
                <a:latin typeface="宋体" panose="02010600030101010101" pitchFamily="2" charset="-122"/>
              </a:rPr>
              <a:t>传输率</a:t>
            </a:r>
            <a:r>
              <a:rPr lang="zh-CN" altLang="de-DE" b="1" dirty="0" smtClean="0">
                <a:latin typeface="宋体" panose="02010600030101010101" pitchFamily="2" charset="-122"/>
              </a:rPr>
              <a:t>为</a:t>
            </a:r>
            <a:r>
              <a:rPr lang="de-DE" altLang="zh-CN" b="1" dirty="0" smtClean="0">
                <a:latin typeface="宋体" panose="02010600030101010101" pitchFamily="2" charset="-122"/>
              </a:rPr>
              <a:t>1MB/s</a:t>
            </a:r>
            <a:r>
              <a:rPr lang="zh-CN" altLang="de-DE" b="1" dirty="0" smtClean="0">
                <a:latin typeface="宋体" panose="02010600030101010101" pitchFamily="2" charset="-122"/>
              </a:rPr>
              <a:t>，是否可</a:t>
            </a:r>
            <a:r>
              <a:rPr lang="zh-CN" altLang="en-US" b="1" dirty="0" smtClean="0">
                <a:latin typeface="宋体" panose="02010600030101010101" pitchFamily="2" charset="-122"/>
              </a:rPr>
              <a:t>采</a:t>
            </a:r>
            <a:r>
              <a:rPr lang="zh-CN" altLang="de-DE" b="1" dirty="0" smtClean="0">
                <a:latin typeface="宋体" panose="02010600030101010101" pitchFamily="2" charset="-122"/>
              </a:rPr>
              <a:t>用</a:t>
            </a:r>
            <a:r>
              <a:rPr lang="zh-CN" altLang="de-DE" b="1" dirty="0">
                <a:latin typeface="宋体" panose="02010600030101010101" pitchFamily="2" charset="-122"/>
              </a:rPr>
              <a:t>中断</a:t>
            </a:r>
            <a:r>
              <a:rPr lang="zh-CN" altLang="de-DE" b="1" dirty="0" smtClean="0">
                <a:latin typeface="宋体" panose="02010600030101010101" pitchFamily="2" charset="-122"/>
              </a:rPr>
              <a:t>方式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179388" y="3140968"/>
            <a:ext cx="885710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—⑴</a:t>
            </a:r>
            <a:r>
              <a:rPr lang="zh-CN" altLang="de-DE" b="1" dirty="0">
                <a:latin typeface="宋体" panose="02010600030101010101" pitchFamily="2" charset="-122"/>
              </a:rPr>
              <a:t>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时，中断请求间隔为</a:t>
            </a:r>
            <a:r>
              <a:rPr lang="de-DE" altLang="zh-CN" b="1" dirty="0" smtClean="0">
                <a:latin typeface="宋体" panose="02010600030101010101" pitchFamily="2" charset="-122"/>
              </a:rPr>
              <a:t>2B/20KBps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de-DE" altLang="zh-CN" b="1" dirty="0" smtClean="0">
                <a:latin typeface="宋体" panose="02010600030101010101" pitchFamily="2" charset="-122"/>
              </a:rPr>
              <a:t>100us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</a:t>
            </a:r>
            <a:r>
              <a:rPr lang="zh-CN" altLang="de-DE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用于</a:t>
            </a:r>
            <a:r>
              <a:rPr lang="zh-CN" altLang="de-DE" b="1" dirty="0" smtClean="0">
                <a:latin typeface="宋体" panose="02010600030101010101" pitchFamily="2" charset="-122"/>
              </a:rPr>
              <a:t>每次中断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时间</a:t>
            </a:r>
            <a:r>
              <a:rPr lang="zh-CN" altLang="de-DE" b="1" dirty="0">
                <a:latin typeface="宋体" panose="02010600030101010101" pitchFamily="2" charset="-122"/>
              </a:rPr>
              <a:t>为</a:t>
            </a:r>
            <a:r>
              <a:rPr lang="de-DE" altLang="zh-CN" b="1" dirty="0">
                <a:latin typeface="宋体" panose="02010600030101010101" pitchFamily="2" charset="-122"/>
              </a:rPr>
              <a:t>(6</a:t>
            </a:r>
            <a:r>
              <a:rPr lang="zh-CN" altLang="de-DE" b="1" dirty="0">
                <a:latin typeface="宋体" panose="02010600030101010101" pitchFamily="2" charset="-122"/>
              </a:rPr>
              <a:t>＋</a:t>
            </a:r>
            <a:r>
              <a:rPr lang="de-DE" altLang="zh-CN" b="1" dirty="0">
                <a:latin typeface="宋体" panose="02010600030101010101" pitchFamily="2" charset="-122"/>
              </a:rPr>
              <a:t>10*5)/(50*10</a:t>
            </a:r>
            <a:r>
              <a:rPr lang="de-DE" altLang="zh-CN" b="1" baseline="30000" dirty="0">
                <a:latin typeface="宋体" panose="02010600030101010101" pitchFamily="2" charset="-122"/>
              </a:rPr>
              <a:t>6</a:t>
            </a:r>
            <a:r>
              <a:rPr lang="de-DE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de-DE" altLang="zh-CN" b="1" dirty="0" smtClean="0">
                <a:latin typeface="宋体" panose="02010600030101010101" pitchFamily="2" charset="-122"/>
              </a:rPr>
              <a:t>1.12us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79388" y="407707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∴</a:t>
            </a:r>
            <a:r>
              <a:rPr lang="zh-CN" altLang="de-DE" b="1" dirty="0" smtClean="0">
                <a:latin typeface="宋体" panose="02010600030101010101" pitchFamily="2" charset="-122"/>
              </a:rPr>
              <a:t>可</a:t>
            </a:r>
            <a:r>
              <a:rPr lang="zh-CN" altLang="de-DE" b="1" dirty="0">
                <a:latin typeface="宋体" panose="02010600030101010101" pitchFamily="2" charset="-122"/>
              </a:rPr>
              <a:t>采用中断方式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占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de-DE" b="1" dirty="0" smtClean="0">
                <a:latin typeface="宋体" panose="02010600030101010101" pitchFamily="2" charset="-122"/>
              </a:rPr>
              <a:t>时间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百分比</a:t>
            </a:r>
            <a:r>
              <a:rPr lang="zh-CN" altLang="de-DE" b="1" dirty="0">
                <a:latin typeface="宋体" panose="02010600030101010101" pitchFamily="2" charset="-122"/>
              </a:rPr>
              <a:t>为</a:t>
            </a:r>
            <a:r>
              <a:rPr lang="de-DE" altLang="zh-CN" b="1" dirty="0">
                <a:latin typeface="宋体" panose="02010600030101010101" pitchFamily="2" charset="-122"/>
              </a:rPr>
              <a:t>1.12</a:t>
            </a:r>
            <a:r>
              <a:rPr lang="de-DE" altLang="zh-CN" b="1" dirty="0" smtClean="0">
                <a:latin typeface="宋体" panose="02010600030101010101" pitchFamily="2" charset="-122"/>
              </a:rPr>
              <a:t>%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179388" y="4607917"/>
            <a:ext cx="8785225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⑵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的速率为</a:t>
            </a:r>
            <a:r>
              <a:rPr lang="de-DE" altLang="zh-CN" b="1" dirty="0" smtClean="0">
                <a:latin typeface="宋体" panose="02010600030101010101" pitchFamily="2" charset="-122"/>
              </a:rPr>
              <a:t>1MBps</a:t>
            </a:r>
            <a:r>
              <a:rPr lang="zh-CN" altLang="de-DE" b="1" dirty="0">
                <a:latin typeface="宋体" panose="02010600030101010101" pitchFamily="2" charset="-122"/>
              </a:rPr>
              <a:t>时，中断请求间隔为</a:t>
            </a:r>
            <a:r>
              <a:rPr lang="de-DE" altLang="zh-CN" b="1" dirty="0" smtClean="0">
                <a:latin typeface="宋体" panose="02010600030101010101" pitchFamily="2" charset="-122"/>
              </a:rPr>
              <a:t>2B/1MBps=2us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de-DE" altLang="zh-CN" b="1" dirty="0" smtClean="0">
                <a:latin typeface="宋体" panose="02010600030101010101" pitchFamily="2" charset="-122"/>
              </a:rPr>
              <a:t>      I/O</a:t>
            </a:r>
            <a:r>
              <a:rPr lang="zh-CN" altLang="en-US" b="1" dirty="0">
                <a:latin typeface="宋体" panose="02010600030101010101" pitchFamily="2" charset="-122"/>
              </a:rPr>
              <a:t>占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de-DE" b="1" dirty="0">
                <a:latin typeface="宋体" panose="02010600030101010101" pitchFamily="2" charset="-122"/>
              </a:rPr>
              <a:t>百分比为</a:t>
            </a:r>
            <a:r>
              <a:rPr lang="de-DE" altLang="zh-CN" b="1" dirty="0">
                <a:latin typeface="宋体" panose="02010600030101010101" pitchFamily="2" charset="-122"/>
              </a:rPr>
              <a:t>56%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zh-CN" altLang="de-DE" b="1" dirty="0">
              <a:latin typeface="宋体" panose="02010600030101010101" pitchFamily="2" charset="-122"/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79388" y="553929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∴</a:t>
            </a:r>
            <a:r>
              <a:rPr lang="zh-CN" altLang="de-DE" b="1" dirty="0" smtClean="0">
                <a:latin typeface="宋体" panose="02010600030101010101" pitchFamily="2" charset="-122"/>
              </a:rPr>
              <a:t>不</a:t>
            </a:r>
            <a:r>
              <a:rPr lang="zh-CN" altLang="en-US" b="1" dirty="0" smtClean="0">
                <a:latin typeface="宋体" panose="02010600030101010101" pitchFamily="2" charset="-122"/>
              </a:rPr>
              <a:t>应</a:t>
            </a:r>
            <a:r>
              <a:rPr lang="zh-CN" altLang="de-DE" b="1" dirty="0" smtClean="0">
                <a:latin typeface="宋体" panose="02010600030101010101" pitchFamily="2" charset="-122"/>
              </a:rPr>
              <a:t>采用</a:t>
            </a:r>
            <a:r>
              <a:rPr lang="zh-CN" altLang="de-DE" b="1" dirty="0">
                <a:latin typeface="宋体" panose="02010600030101010101" pitchFamily="2" charset="-122"/>
              </a:rPr>
              <a:t>中断方式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/>
      <p:bldP spid="425990" grpId="0"/>
      <p:bldP spid="425991" grpId="0"/>
      <p:bldP spid="4259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/>
          <p:cNvGrpSpPr/>
          <p:nvPr/>
        </p:nvGrpSpPr>
        <p:grpSpPr>
          <a:xfrm>
            <a:off x="1763687" y="2636912"/>
            <a:ext cx="6300702" cy="2125516"/>
            <a:chOff x="1763687" y="2671637"/>
            <a:chExt cx="6300702" cy="2125516"/>
          </a:xfrm>
        </p:grpSpPr>
        <p:sp>
          <p:nvSpPr>
            <p:cNvPr id="153" name="Text Box 177"/>
            <p:cNvSpPr txBox="1">
              <a:spLocks noChangeArrowheads="1"/>
            </p:cNvSpPr>
            <p:nvPr/>
          </p:nvSpPr>
          <p:spPr bwMode="auto">
            <a:xfrm>
              <a:off x="7308304" y="2744862"/>
              <a:ext cx="756085" cy="180082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⑤启动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177"/>
            <p:cNvSpPr txBox="1">
              <a:spLocks noChangeArrowheads="1"/>
            </p:cNvSpPr>
            <p:nvPr/>
          </p:nvSpPr>
          <p:spPr bwMode="auto">
            <a:xfrm>
              <a:off x="7308305" y="3356992"/>
              <a:ext cx="720080" cy="214757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⑦结束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7308305" y="3859484"/>
              <a:ext cx="720080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5311130" y="2852936"/>
              <a:ext cx="216023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⑧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5671171" y="2924944"/>
              <a:ext cx="215589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5417258" y="4219399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5076057" y="4509120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60" name="Text Box 177"/>
            <p:cNvSpPr txBox="1">
              <a:spLocks noChangeArrowheads="1"/>
            </p:cNvSpPr>
            <p:nvPr/>
          </p:nvSpPr>
          <p:spPr bwMode="auto">
            <a:xfrm>
              <a:off x="1763688" y="4509120"/>
              <a:ext cx="216024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61" name="Text Box 177"/>
            <p:cNvSpPr txBox="1">
              <a:spLocks noChangeArrowheads="1"/>
            </p:cNvSpPr>
            <p:nvPr/>
          </p:nvSpPr>
          <p:spPr bwMode="auto">
            <a:xfrm>
              <a:off x="1763687" y="3967433"/>
              <a:ext cx="216025" cy="181647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→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62" name="Text Box 177"/>
            <p:cNvSpPr txBox="1">
              <a:spLocks noChangeArrowheads="1"/>
            </p:cNvSpPr>
            <p:nvPr/>
          </p:nvSpPr>
          <p:spPr bwMode="auto">
            <a:xfrm>
              <a:off x="1763688" y="4221088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V="1">
              <a:off x="6949604" y="4725143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4" name="直接连接符 163"/>
            <p:cNvCxnSpPr/>
            <p:nvPr/>
          </p:nvCxnSpPr>
          <p:spPr bwMode="auto">
            <a:xfrm flipV="1">
              <a:off x="6948265" y="4653135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6948265" y="479715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5004048" y="4115172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6948264" y="3571749"/>
              <a:ext cx="1" cy="36130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144" name="Text Box 177"/>
            <p:cNvSpPr txBox="1">
              <a:spLocks noChangeArrowheads="1"/>
            </p:cNvSpPr>
            <p:nvPr/>
          </p:nvSpPr>
          <p:spPr bwMode="auto">
            <a:xfrm>
              <a:off x="1979712" y="2671637"/>
              <a:ext cx="253293" cy="215899"/>
            </a:xfrm>
            <a:prstGeom prst="rect">
              <a:avLst/>
            </a:prstGeom>
            <a:solidFill>
              <a:srgbClr val="FFCC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43</a:t>
            </a:fld>
            <a:endParaRPr lang="en-US" altLang="zh-CN"/>
          </a:p>
        </p:txBody>
      </p:sp>
      <p:sp>
        <p:nvSpPr>
          <p:cNvPr id="3" name="Text Box 24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二、中断接口的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</a:p>
        </p:txBody>
      </p:sp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*基本功能：</a:t>
            </a:r>
            <a:r>
              <a:rPr lang="zh-CN" altLang="en-US" b="1" dirty="0" smtClean="0">
                <a:latin typeface="宋体" panose="02010600030101010101" pitchFamily="2" charset="-122"/>
              </a:rPr>
              <a:t>基础为查询接口，可产生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撤销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              可提供中断类型号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向量中断时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79388" y="1833615"/>
            <a:ext cx="8857108" cy="8032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接口组织：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增</a:t>
            </a:r>
            <a:r>
              <a:rPr lang="zh-CN" altLang="en-US" b="1" spc="-100" dirty="0">
                <a:latin typeface="宋体" panose="02010600030101010101" pitchFamily="2" charset="-122"/>
              </a:rPr>
              <a:t>设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中断请求位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INT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、中断允许位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EI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，响应电路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spc="-100" dirty="0" smtClean="0">
                <a:latin typeface="宋体" panose="02010600030101010101" pitchFamily="2" charset="-122"/>
              </a:rPr>
              <a:t>                                                  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支持中断及轮询方式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向量中断时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827584" y="2710137"/>
            <a:ext cx="7704856" cy="2268314"/>
            <a:chOff x="107504" y="3032894"/>
            <a:chExt cx="7704856" cy="2268314"/>
          </a:xfrm>
        </p:grpSpPr>
        <p:sp>
          <p:nvSpPr>
            <p:cNvPr id="7" name="Text Box 313"/>
            <p:cNvSpPr txBox="1">
              <a:spLocks noChangeArrowheads="1"/>
            </p:cNvSpPr>
            <p:nvPr/>
          </p:nvSpPr>
          <p:spPr bwMode="auto">
            <a:xfrm>
              <a:off x="2843808" y="4869160"/>
              <a:ext cx="1080120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选择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319"/>
            <p:cNvSpPr txBox="1">
              <a:spLocks noChangeArrowheads="1"/>
            </p:cNvSpPr>
            <p:nvPr/>
          </p:nvSpPr>
          <p:spPr bwMode="auto">
            <a:xfrm>
              <a:off x="4427984" y="4221088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控制口</a:t>
              </a:r>
            </a:p>
          </p:txBody>
        </p:sp>
        <p:sp>
          <p:nvSpPr>
            <p:cNvPr id="9" name="Text Box 320"/>
            <p:cNvSpPr txBox="1">
              <a:spLocks noChangeArrowheads="1"/>
            </p:cNvSpPr>
            <p:nvPr/>
          </p:nvSpPr>
          <p:spPr bwMode="auto">
            <a:xfrm>
              <a:off x="5508104" y="4221088"/>
              <a:ext cx="865361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数据口</a:t>
              </a:r>
            </a:p>
          </p:txBody>
        </p:sp>
        <p:sp>
          <p:nvSpPr>
            <p:cNvPr id="10" name="Text Box 324"/>
            <p:cNvSpPr txBox="1">
              <a:spLocks noChangeArrowheads="1"/>
            </p:cNvSpPr>
            <p:nvPr/>
          </p:nvSpPr>
          <p:spPr bwMode="auto">
            <a:xfrm>
              <a:off x="5363071" y="3355304"/>
              <a:ext cx="721097" cy="4320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BS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1" name="Rectangle 327"/>
            <p:cNvSpPr>
              <a:spLocks noChangeArrowheads="1"/>
            </p:cNvSpPr>
            <p:nvPr/>
          </p:nvSpPr>
          <p:spPr bwMode="auto">
            <a:xfrm>
              <a:off x="1979712" y="3140968"/>
              <a:ext cx="2448769" cy="7885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     </a:t>
              </a:r>
              <a:r>
                <a:rPr lang="zh-CN" altLang="en-US" sz="1200" b="1" dirty="0" smtClean="0">
                  <a:latin typeface="+mn-ea"/>
                  <a:ea typeface="+mn-ea"/>
                </a:rPr>
                <a:t>    </a:t>
              </a:r>
              <a:r>
                <a:rPr lang="zh-CN" altLang="en-US" sz="1800" b="1" dirty="0" smtClean="0">
                  <a:latin typeface="+mn-ea"/>
                  <a:ea typeface="+mn-ea"/>
                </a:rPr>
                <a:t>状态口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  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342"/>
            <p:cNvSpPr txBox="1">
              <a:spLocks noChangeArrowheads="1"/>
            </p:cNvSpPr>
            <p:nvPr/>
          </p:nvSpPr>
          <p:spPr bwMode="auto">
            <a:xfrm>
              <a:off x="7452320" y="3067619"/>
              <a:ext cx="360040" cy="15843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外部设备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4355976" y="3715344"/>
              <a:ext cx="93610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Text Box 324"/>
            <p:cNvSpPr txBox="1">
              <a:spLocks noChangeArrowheads="1"/>
            </p:cNvSpPr>
            <p:nvPr/>
          </p:nvSpPr>
          <p:spPr bwMode="auto">
            <a:xfrm>
              <a:off x="3562871" y="3355304"/>
              <a:ext cx="721097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RD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4283968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292080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3491880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6084168" y="3686684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83"/>
            <p:cNvCxnSpPr/>
            <p:nvPr/>
          </p:nvCxnSpPr>
          <p:spPr bwMode="auto">
            <a:xfrm rot="5400000" flipH="1" flipV="1">
              <a:off x="3347654" y="3715555"/>
              <a:ext cx="144436" cy="144016"/>
            </a:xfrm>
            <a:prstGeom prst="bentConnector3">
              <a:avLst>
                <a:gd name="adj1" fmla="val 992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直接连接符 85"/>
            <p:cNvCxnSpPr/>
            <p:nvPr/>
          </p:nvCxnSpPr>
          <p:spPr bwMode="auto">
            <a:xfrm rot="16200000" flipH="1">
              <a:off x="6155966" y="3715555"/>
              <a:ext cx="144437" cy="144016"/>
            </a:xfrm>
            <a:prstGeom prst="bentConnector3">
              <a:avLst>
                <a:gd name="adj1" fmla="val 76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347864" y="3859781"/>
              <a:ext cx="31683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Text Box 143"/>
            <p:cNvSpPr txBox="1">
              <a:spLocks noChangeArrowheads="1"/>
            </p:cNvSpPr>
            <p:nvPr/>
          </p:nvSpPr>
          <p:spPr bwMode="auto">
            <a:xfrm>
              <a:off x="4788894" y="3387275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23" name="直接连接符 90"/>
            <p:cNvCxnSpPr/>
            <p:nvPr/>
          </p:nvCxnSpPr>
          <p:spPr bwMode="auto">
            <a:xfrm flipV="1">
              <a:off x="3779912" y="3212081"/>
              <a:ext cx="792088" cy="143225"/>
            </a:xfrm>
            <a:prstGeom prst="bentConnector3">
              <a:avLst>
                <a:gd name="adj1" fmla="val -5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92"/>
            <p:cNvCxnSpPr/>
            <p:nvPr/>
          </p:nvCxnSpPr>
          <p:spPr bwMode="auto">
            <a:xfrm>
              <a:off x="4572002" y="3212083"/>
              <a:ext cx="216021" cy="215230"/>
            </a:xfrm>
            <a:prstGeom prst="bentConnector3">
              <a:avLst>
                <a:gd name="adj1" fmla="val -291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直接连接符 94"/>
            <p:cNvCxnSpPr/>
            <p:nvPr/>
          </p:nvCxnSpPr>
          <p:spPr bwMode="auto">
            <a:xfrm rot="16200000" flipH="1">
              <a:off x="4969921" y="3529413"/>
              <a:ext cx="212270" cy="144016"/>
            </a:xfrm>
            <a:prstGeom prst="bentConnector3">
              <a:avLst>
                <a:gd name="adj1" fmla="val 213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26" name="直接连接符 96"/>
            <p:cNvCxnSpPr/>
            <p:nvPr/>
          </p:nvCxnSpPr>
          <p:spPr bwMode="auto">
            <a:xfrm rot="5400000" flipH="1" flipV="1">
              <a:off x="4413333" y="3846399"/>
              <a:ext cx="641369" cy="108011"/>
            </a:xfrm>
            <a:prstGeom prst="bentConnector3">
              <a:avLst>
                <a:gd name="adj1" fmla="val 99504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827584" y="4724648"/>
              <a:ext cx="5112568" cy="49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Text Box 177"/>
            <p:cNvSpPr txBox="1">
              <a:spLocks noChangeArrowheads="1"/>
            </p:cNvSpPr>
            <p:nvPr/>
          </p:nvSpPr>
          <p:spPr bwMode="auto">
            <a:xfrm>
              <a:off x="4716017" y="4005189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SD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V="1">
              <a:off x="4644008" y="4509120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5940152" y="4509120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707904" y="3927818"/>
              <a:ext cx="0" cy="7973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" name="Text Box 318"/>
            <p:cNvSpPr txBox="1">
              <a:spLocks noChangeArrowheads="1"/>
            </p:cNvSpPr>
            <p:nvPr/>
          </p:nvSpPr>
          <p:spPr bwMode="auto">
            <a:xfrm>
              <a:off x="5148064" y="4869160"/>
              <a:ext cx="1081459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端口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译码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3" name="直接连接符 138"/>
            <p:cNvCxnSpPr/>
            <p:nvPr/>
          </p:nvCxnSpPr>
          <p:spPr bwMode="auto">
            <a:xfrm flipV="1">
              <a:off x="4211960" y="5013178"/>
              <a:ext cx="935669" cy="216022"/>
            </a:xfrm>
            <a:prstGeom prst="bentConnector3">
              <a:avLst>
                <a:gd name="adj1" fmla="val -3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827584" y="5011488"/>
              <a:ext cx="2026794" cy="16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" name="直接连接符 141"/>
            <p:cNvCxnSpPr/>
            <p:nvPr/>
          </p:nvCxnSpPr>
          <p:spPr bwMode="auto">
            <a:xfrm>
              <a:off x="2699792" y="5013178"/>
              <a:ext cx="1512168" cy="216022"/>
            </a:xfrm>
            <a:prstGeom prst="bentConnector3">
              <a:avLst>
                <a:gd name="adj1" fmla="val -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827584" y="4436900"/>
              <a:ext cx="720080" cy="2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6372200" y="4365104"/>
              <a:ext cx="144016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直接连接符 90"/>
            <p:cNvCxnSpPr/>
            <p:nvPr/>
          </p:nvCxnSpPr>
          <p:spPr bwMode="auto">
            <a:xfrm flipV="1">
              <a:off x="5580112" y="3211288"/>
              <a:ext cx="936104" cy="143226"/>
            </a:xfrm>
            <a:prstGeom prst="bentConnector3">
              <a:avLst>
                <a:gd name="adj1" fmla="val -3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6516216" y="3211288"/>
              <a:ext cx="936104" cy="79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" name="直接连接符 39"/>
            <p:cNvCxnSpPr/>
            <p:nvPr/>
          </p:nvCxnSpPr>
          <p:spPr bwMode="auto">
            <a:xfrm flipH="1" flipV="1">
              <a:off x="6516216" y="3860626"/>
              <a:ext cx="936104" cy="42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直接连接符 40"/>
            <p:cNvCxnSpPr/>
            <p:nvPr/>
          </p:nvCxnSpPr>
          <p:spPr bwMode="auto">
            <a:xfrm flipH="1" flipV="1">
              <a:off x="6516216" y="4365104"/>
              <a:ext cx="936104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Rectangle 327"/>
            <p:cNvSpPr>
              <a:spLocks noChangeArrowheads="1"/>
            </p:cNvSpPr>
            <p:nvPr/>
          </p:nvSpPr>
          <p:spPr bwMode="auto">
            <a:xfrm>
              <a:off x="1547664" y="3032894"/>
              <a:ext cx="4968552" cy="2268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3" name="Text Box 177"/>
            <p:cNvSpPr txBox="1">
              <a:spLocks noChangeArrowheads="1"/>
            </p:cNvSpPr>
            <p:nvPr/>
          </p:nvSpPr>
          <p:spPr bwMode="auto">
            <a:xfrm>
              <a:off x="251520" y="4293096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4" name="Text Box 177"/>
            <p:cNvSpPr txBox="1">
              <a:spLocks noChangeArrowheads="1"/>
            </p:cNvSpPr>
            <p:nvPr/>
          </p:nvSpPr>
          <p:spPr bwMode="auto">
            <a:xfrm>
              <a:off x="251520" y="4581253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5" name="Text Box 177"/>
            <p:cNvSpPr txBox="1">
              <a:spLocks noChangeArrowheads="1"/>
            </p:cNvSpPr>
            <p:nvPr/>
          </p:nvSpPr>
          <p:spPr bwMode="auto">
            <a:xfrm>
              <a:off x="251520" y="4869285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4932040" y="3467945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324"/>
            <p:cNvSpPr txBox="1">
              <a:spLocks noChangeArrowheads="1"/>
            </p:cNvSpPr>
            <p:nvPr/>
          </p:nvSpPr>
          <p:spPr bwMode="auto">
            <a:xfrm>
              <a:off x="2123728" y="3356992"/>
              <a:ext cx="721097" cy="4320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R</a:t>
              </a:r>
              <a:r>
                <a:rPr lang="en-US" altLang="zh-CN" sz="1100" b="1" dirty="0" smtClean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INT  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9" name="直接连接符 85"/>
            <p:cNvCxnSpPr>
              <a:stCxn id="120" idx="3"/>
              <a:endCxn id="52" idx="1"/>
            </p:cNvCxnSpPr>
            <p:nvPr/>
          </p:nvCxnSpPr>
          <p:spPr bwMode="auto">
            <a:xfrm>
              <a:off x="2840224" y="3699031"/>
              <a:ext cx="1084574" cy="379791"/>
            </a:xfrm>
            <a:prstGeom prst="bentConnector3">
              <a:avLst>
                <a:gd name="adj1" fmla="val 1318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sp>
          <p:nvSpPr>
            <p:cNvPr id="50" name="椭圆 49"/>
            <p:cNvSpPr/>
            <p:nvPr/>
          </p:nvSpPr>
          <p:spPr bwMode="auto">
            <a:xfrm>
              <a:off x="2051720" y="3683124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1" name="直接连接符 83"/>
            <p:cNvCxnSpPr/>
            <p:nvPr/>
          </p:nvCxnSpPr>
          <p:spPr bwMode="auto">
            <a:xfrm rot="5400000" flipH="1" flipV="1">
              <a:off x="1780452" y="3772276"/>
              <a:ext cx="326512" cy="216024"/>
            </a:xfrm>
            <a:prstGeom prst="bentConnector3">
              <a:avLst>
                <a:gd name="adj1" fmla="val 101343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52" name="Text Box 143"/>
            <p:cNvSpPr txBox="1">
              <a:spLocks noChangeArrowheads="1"/>
            </p:cNvSpPr>
            <p:nvPr/>
          </p:nvSpPr>
          <p:spPr bwMode="auto">
            <a:xfrm>
              <a:off x="3924798" y="3970810"/>
              <a:ext cx="143146" cy="21602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55" name="直接连接符 85"/>
            <p:cNvCxnSpPr/>
            <p:nvPr/>
          </p:nvCxnSpPr>
          <p:spPr bwMode="auto">
            <a:xfrm>
              <a:off x="4067944" y="4149080"/>
              <a:ext cx="504058" cy="72008"/>
            </a:xfrm>
            <a:prstGeom prst="bentConnector3">
              <a:avLst>
                <a:gd name="adj1" fmla="val 9958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60" name="直接连接符 85"/>
            <p:cNvCxnSpPr/>
            <p:nvPr/>
          </p:nvCxnSpPr>
          <p:spPr bwMode="auto">
            <a:xfrm rot="5400000" flipH="1" flipV="1">
              <a:off x="4020493" y="3474764"/>
              <a:ext cx="598960" cy="504058"/>
            </a:xfrm>
            <a:prstGeom prst="bentConnector3">
              <a:avLst>
                <a:gd name="adj1" fmla="val -379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sp>
          <p:nvSpPr>
            <p:cNvPr id="68" name="Text Box 177"/>
            <p:cNvSpPr txBox="1">
              <a:spLocks noChangeArrowheads="1"/>
            </p:cNvSpPr>
            <p:nvPr/>
          </p:nvSpPr>
          <p:spPr bwMode="auto">
            <a:xfrm>
              <a:off x="4139952" y="4149080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EI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70" name="Text Box 319"/>
            <p:cNvSpPr txBox="1">
              <a:spLocks noChangeArrowheads="1"/>
            </p:cNvSpPr>
            <p:nvPr/>
          </p:nvSpPr>
          <p:spPr bwMode="auto">
            <a:xfrm>
              <a:off x="2267744" y="4149080"/>
              <a:ext cx="1224136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中断类型号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1" name="直接连接符 70"/>
            <p:cNvCxnSpPr>
              <a:stCxn id="70" idx="2"/>
            </p:cNvCxnSpPr>
            <p:nvPr/>
          </p:nvCxnSpPr>
          <p:spPr bwMode="auto">
            <a:xfrm>
              <a:off x="2879812" y="4437112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" name="Text Box 143"/>
            <p:cNvSpPr txBox="1">
              <a:spLocks noChangeArrowheads="1"/>
            </p:cNvSpPr>
            <p:nvPr/>
          </p:nvSpPr>
          <p:spPr bwMode="auto">
            <a:xfrm>
              <a:off x="1907704" y="4005064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80" name="等腰三角形 79"/>
            <p:cNvSpPr/>
            <p:nvPr/>
          </p:nvSpPr>
          <p:spPr bwMode="auto">
            <a:xfrm rot="10800000">
              <a:off x="2823044" y="4507557"/>
              <a:ext cx="108012" cy="7200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1" name="直接连接符 96"/>
            <p:cNvCxnSpPr>
              <a:stCxn id="75" idx="3"/>
              <a:endCxn id="80" idx="5"/>
            </p:cNvCxnSpPr>
            <p:nvPr/>
          </p:nvCxnSpPr>
          <p:spPr bwMode="auto">
            <a:xfrm>
              <a:off x="2050850" y="4113076"/>
              <a:ext cx="799197" cy="430485"/>
            </a:xfrm>
            <a:prstGeom prst="bentConnector3">
              <a:avLst>
                <a:gd name="adj1" fmla="val 1148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96" name="直接连接符 85"/>
            <p:cNvCxnSpPr/>
            <p:nvPr/>
          </p:nvCxnSpPr>
          <p:spPr bwMode="auto">
            <a:xfrm>
              <a:off x="1547664" y="4043544"/>
              <a:ext cx="36004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100" name="直接连接符 90"/>
            <p:cNvCxnSpPr/>
            <p:nvPr/>
          </p:nvCxnSpPr>
          <p:spPr bwMode="auto">
            <a:xfrm rot="10800000">
              <a:off x="1187624" y="3212976"/>
              <a:ext cx="1152128" cy="143228"/>
            </a:xfrm>
            <a:prstGeom prst="bentConnector3">
              <a:avLst>
                <a:gd name="adj1" fmla="val -7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直接连接符 85"/>
            <p:cNvCxnSpPr/>
            <p:nvPr/>
          </p:nvCxnSpPr>
          <p:spPr bwMode="auto">
            <a:xfrm rot="16200000" flipH="1">
              <a:off x="1311950" y="3591018"/>
              <a:ext cx="975484" cy="216024"/>
            </a:xfrm>
            <a:prstGeom prst="bentConnector3">
              <a:avLst>
                <a:gd name="adj1" fmla="val 9968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120" name="等腰三角形 119"/>
            <p:cNvSpPr/>
            <p:nvPr/>
          </p:nvSpPr>
          <p:spPr bwMode="auto">
            <a:xfrm rot="16200000">
              <a:off x="2750214" y="3663027"/>
              <a:ext cx="108012" cy="7200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177"/>
            <p:cNvSpPr txBox="1">
              <a:spLocks noChangeArrowheads="1"/>
            </p:cNvSpPr>
            <p:nvPr/>
          </p:nvSpPr>
          <p:spPr bwMode="auto">
            <a:xfrm>
              <a:off x="107504" y="3141093"/>
              <a:ext cx="1008112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中断请求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1" name="Text Box 177"/>
            <p:cNvSpPr txBox="1">
              <a:spLocks noChangeArrowheads="1"/>
            </p:cNvSpPr>
            <p:nvPr/>
          </p:nvSpPr>
          <p:spPr bwMode="auto">
            <a:xfrm>
              <a:off x="107504" y="3933181"/>
              <a:ext cx="1008112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中断响应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1187624" y="4041130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1" name="Text Box 12"/>
          <p:cNvSpPr txBox="1">
            <a:spLocks noChangeArrowheads="1"/>
          </p:cNvSpPr>
          <p:nvPr/>
        </p:nvSpPr>
        <p:spPr bwMode="auto">
          <a:xfrm>
            <a:off x="179512" y="5030519"/>
            <a:ext cx="88571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工作过程组织：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种操作＋中断</a:t>
            </a:r>
            <a:r>
              <a:rPr lang="zh-CN" altLang="en-US" b="1" dirty="0"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向量中断时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80" name="Text Box 776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中断请求产生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EI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RD</a:t>
            </a:r>
            <a:r>
              <a:rPr lang="zh-CN" altLang="en-US" b="1" dirty="0" smtClean="0">
                <a:latin typeface="宋体" panose="02010600030101010101" pitchFamily="2" charset="-122"/>
              </a:rPr>
              <a:t>从</a:t>
            </a:r>
            <a:r>
              <a:rPr lang="en-US" altLang="zh-CN" b="1" dirty="0" smtClean="0"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81" name="Text Box 776"/>
          <p:cNvSpPr txBox="1">
            <a:spLocks noChangeArrowheads="1"/>
          </p:cNvSpPr>
          <p:nvPr/>
        </p:nvSpPr>
        <p:spPr bwMode="auto">
          <a:xfrm>
            <a:off x="179512" y="5899338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中断请求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撤销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中断响应操作时，读状态口时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非向量中断时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8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8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84" name="线形标注 2 183"/>
          <p:cNvSpPr/>
          <p:nvPr/>
        </p:nvSpPr>
        <p:spPr bwMode="auto">
          <a:xfrm>
            <a:off x="2483768" y="5085184"/>
            <a:ext cx="2016224" cy="271432"/>
          </a:xfrm>
          <a:prstGeom prst="borderCallout2">
            <a:avLst>
              <a:gd name="adj1" fmla="val 50068"/>
              <a:gd name="adj2" fmla="val 99750"/>
              <a:gd name="adj3" fmla="val 52659"/>
              <a:gd name="adj4" fmla="val 107467"/>
              <a:gd name="adj5" fmla="val -397314"/>
              <a:gd name="adj6" fmla="val 123249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/>
              <a:t>EI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/>
              <a:t>Enable </a:t>
            </a:r>
            <a:r>
              <a:rPr lang="en-US" altLang="zh-CN" sz="1800" dirty="0" smtClean="0"/>
              <a:t>Interrupt</a:t>
            </a:r>
            <a:r>
              <a:rPr lang="en-US" altLang="zh-CN" sz="1800" dirty="0"/>
              <a:t>)</a:t>
            </a:r>
            <a:endParaRPr lang="zh-CN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45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1" grpId="0"/>
      <p:bldP spid="180" grpId="0"/>
      <p:bldP spid="181" grpId="0"/>
      <p:bldP spid="184" grpId="0" animBg="1"/>
      <p:bldP spid="18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137769" y="2317400"/>
            <a:ext cx="5126115" cy="391520"/>
            <a:chOff x="2137769" y="1888179"/>
            <a:chExt cx="5126115" cy="391520"/>
          </a:xfrm>
        </p:grpSpPr>
        <p:sp>
          <p:nvSpPr>
            <p:cNvPr id="50" name="Text Box 317"/>
            <p:cNvSpPr txBox="1">
              <a:spLocks noChangeArrowheads="1"/>
            </p:cNvSpPr>
            <p:nvPr/>
          </p:nvSpPr>
          <p:spPr bwMode="auto">
            <a:xfrm>
              <a:off x="4932040" y="1992361"/>
              <a:ext cx="2331844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向量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/>
                <a:t>非</a:t>
              </a:r>
              <a:r>
                <a:rPr lang="zh-CN" altLang="en-US" sz="1800" b="1" dirty="0" smtClean="0"/>
                <a:t>向量中断方式</a:t>
              </a:r>
              <a:endParaRPr lang="zh-CN" altLang="en-US" sz="1800" b="1" dirty="0">
                <a:latin typeface="+mn-ea"/>
              </a:endParaRPr>
            </a:p>
          </p:txBody>
        </p:sp>
        <p:cxnSp>
          <p:nvCxnSpPr>
            <p:cNvPr id="8" name="直接箭头连接符 7"/>
            <p:cNvCxnSpPr>
              <a:stCxn id="59" idx="1"/>
            </p:cNvCxnSpPr>
            <p:nvPr/>
          </p:nvCxnSpPr>
          <p:spPr bwMode="auto">
            <a:xfrm flipH="1" flipV="1">
              <a:off x="2137769" y="1888179"/>
              <a:ext cx="376400" cy="24502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cxnSp>
        <p:cxnSp>
          <p:nvCxnSpPr>
            <p:cNvPr id="54" name="直接箭头连接符 53"/>
            <p:cNvCxnSpPr>
              <a:stCxn id="50" idx="1"/>
            </p:cNvCxnSpPr>
            <p:nvPr/>
          </p:nvCxnSpPr>
          <p:spPr bwMode="auto">
            <a:xfrm flipH="1" flipV="1">
              <a:off x="4554859" y="1888180"/>
              <a:ext cx="377181" cy="24785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cxnSp>
        <p:sp>
          <p:nvSpPr>
            <p:cNvPr id="59" name="Text Box 317"/>
            <p:cNvSpPr txBox="1">
              <a:spLocks noChangeArrowheads="1"/>
            </p:cNvSpPr>
            <p:nvPr/>
          </p:nvSpPr>
          <p:spPr bwMode="auto">
            <a:xfrm>
              <a:off x="2514169" y="1989534"/>
              <a:ext cx="1841807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请求的连接方式</a:t>
              </a:r>
              <a:endParaRPr lang="zh-CN" altLang="en-US" sz="1800" b="1" dirty="0">
                <a:latin typeface="+mn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3" name="Text Box 24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三、中断系统的结构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365"/>
          <p:cNvSpPr txBox="1">
            <a:spLocks noChangeArrowheads="1"/>
          </p:cNvSpPr>
          <p:nvPr/>
        </p:nvSpPr>
        <p:spPr bwMode="auto">
          <a:xfrm>
            <a:off x="179388" y="140522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识别中断源的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组织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选出</a:t>
            </a:r>
            <a:r>
              <a:rPr lang="zh-CN" altLang="en-US" b="1" dirty="0" smtClean="0">
                <a:latin typeface="宋体" panose="02010600030101010101" pitchFamily="2" charset="-122"/>
              </a:rPr>
              <a:t>最</a:t>
            </a:r>
            <a:r>
              <a:rPr lang="zh-CN" altLang="en-US" b="1" dirty="0">
                <a:latin typeface="宋体" panose="02010600030101010101" pitchFamily="2" charset="-122"/>
              </a:rPr>
              <a:t>紧急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获得</a:t>
            </a:r>
            <a:r>
              <a:rPr lang="zh-CN" altLang="en-US" b="1" dirty="0" smtClean="0">
                <a:latin typeface="宋体" panose="02010600030101010101" pitchFamily="2" charset="-122"/>
              </a:rPr>
              <a:t>其中断类型号、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撤销</a:t>
            </a:r>
            <a:r>
              <a:rPr lang="zh-CN" altLang="en-US" b="1" dirty="0" smtClean="0">
                <a:latin typeface="宋体" panose="02010600030101010101" pitchFamily="2" charset="-122"/>
              </a:rPr>
              <a:t>该请求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6" name="Text Box 366"/>
          <p:cNvSpPr txBox="1">
            <a:spLocks noChangeArrowheads="1"/>
          </p:cNvSpPr>
          <p:nvPr/>
        </p:nvSpPr>
        <p:spPr bwMode="auto">
          <a:xfrm>
            <a:off x="179388" y="234888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中断请求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的连接方式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共用请求式、独立请求式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755576" y="2780928"/>
            <a:ext cx="8136904" cy="1153220"/>
            <a:chOff x="755576" y="2898155"/>
            <a:chExt cx="8136904" cy="1153220"/>
          </a:xfrm>
        </p:grpSpPr>
        <p:grpSp>
          <p:nvGrpSpPr>
            <p:cNvPr id="93" name="组合 92"/>
            <p:cNvGrpSpPr/>
            <p:nvPr/>
          </p:nvGrpSpPr>
          <p:grpSpPr>
            <a:xfrm>
              <a:off x="755576" y="2898155"/>
              <a:ext cx="4104456" cy="1153220"/>
              <a:chOff x="2267744" y="3355901"/>
              <a:chExt cx="4104456" cy="1153220"/>
            </a:xfrm>
          </p:grpSpPr>
          <p:sp>
            <p:nvSpPr>
              <p:cNvPr id="15" name="Text Box 317"/>
              <p:cNvSpPr txBox="1">
                <a:spLocks noChangeArrowheads="1"/>
              </p:cNvSpPr>
              <p:nvPr/>
            </p:nvSpPr>
            <p:spPr bwMode="auto">
              <a:xfrm>
                <a:off x="3779913" y="3861048"/>
                <a:ext cx="861938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8" name="Text Box 320"/>
              <p:cNvSpPr txBox="1">
                <a:spLocks noChangeArrowheads="1"/>
              </p:cNvSpPr>
              <p:nvPr/>
            </p:nvSpPr>
            <p:spPr bwMode="auto">
              <a:xfrm>
                <a:off x="4932040" y="3861048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21" name="Text Box 323"/>
              <p:cNvSpPr txBox="1">
                <a:spLocks noChangeArrowheads="1"/>
              </p:cNvSpPr>
              <p:nvPr/>
            </p:nvSpPr>
            <p:spPr bwMode="auto">
              <a:xfrm>
                <a:off x="2771800" y="3429001"/>
                <a:ext cx="360338" cy="108012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中断</a:t>
                </a: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机构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3" name="Text Box 325"/>
              <p:cNvSpPr txBox="1">
                <a:spLocks noChangeArrowheads="1"/>
              </p:cNvSpPr>
              <p:nvPr/>
            </p:nvSpPr>
            <p:spPr bwMode="auto">
              <a:xfrm>
                <a:off x="5509170" y="3860477"/>
                <a:ext cx="863030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dirty="0"/>
                  <a:t>n</a:t>
                </a:r>
              </a:p>
            </p:txBody>
          </p:sp>
          <p:sp>
            <p:nvSpPr>
              <p:cNvPr id="24" name="Text Box 326"/>
              <p:cNvSpPr txBox="1">
                <a:spLocks noChangeArrowheads="1"/>
              </p:cNvSpPr>
              <p:nvPr/>
            </p:nvSpPr>
            <p:spPr bwMode="auto">
              <a:xfrm>
                <a:off x="3130550" y="3355901"/>
                <a:ext cx="593057" cy="289123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anose="02010600030101010101" pitchFamily="2" charset="-122"/>
                  </a:rPr>
                  <a:t>INTR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" name="Text Box 312"/>
              <p:cNvSpPr txBox="1">
                <a:spLocks noChangeArrowheads="1"/>
              </p:cNvSpPr>
              <p:nvPr/>
            </p:nvSpPr>
            <p:spPr bwMode="auto">
              <a:xfrm>
                <a:off x="3132139" y="3717032"/>
                <a:ext cx="591468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anose="02010600030101010101" pitchFamily="2" charset="-122"/>
                  </a:rPr>
                  <a:t>INTA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" name="Line 313"/>
              <p:cNvSpPr>
                <a:spLocks noChangeShapeType="1"/>
              </p:cNvSpPr>
              <p:nvPr/>
            </p:nvSpPr>
            <p:spPr bwMode="auto">
              <a:xfrm>
                <a:off x="3203848" y="3759895"/>
                <a:ext cx="4460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314"/>
              <p:cNvSpPr txBox="1">
                <a:spLocks noChangeArrowheads="1"/>
              </p:cNvSpPr>
              <p:nvPr/>
            </p:nvSpPr>
            <p:spPr bwMode="auto">
              <a:xfrm>
                <a:off x="2267744" y="3717032"/>
                <a:ext cx="431502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dirty="0" err="1">
                    <a:latin typeface="+mn-lt"/>
                  </a:rPr>
                  <a:t>μ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OP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40" name="直接箭头连接符 39"/>
              <p:cNvCxnSpPr>
                <a:endCxn id="15" idx="1"/>
              </p:cNvCxnSpPr>
              <p:nvPr/>
            </p:nvCxnSpPr>
            <p:spPr bwMode="auto">
              <a:xfrm flipV="1">
                <a:off x="3131840" y="4004717"/>
                <a:ext cx="648073" cy="193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5" name="直接箭头连接符 44"/>
              <p:cNvCxnSpPr/>
              <p:nvPr/>
            </p:nvCxnSpPr>
            <p:spPr bwMode="auto">
              <a:xfrm flipV="1">
                <a:off x="4644008" y="4005064"/>
                <a:ext cx="215503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7" name="直接箭头连接符 46"/>
              <p:cNvCxnSpPr/>
              <p:nvPr/>
            </p:nvCxnSpPr>
            <p:spPr bwMode="auto">
              <a:xfrm flipV="1">
                <a:off x="5292601" y="4005063"/>
                <a:ext cx="215503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8" name="直接箭头连接符 47"/>
              <p:cNvCxnSpPr>
                <a:stCxn id="15" idx="0"/>
              </p:cNvCxnSpPr>
              <p:nvPr/>
            </p:nvCxnSpPr>
            <p:spPr bwMode="auto">
              <a:xfrm flipV="1">
                <a:off x="4210882" y="3644032"/>
                <a:ext cx="0" cy="21701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1" name="直接箭头连接符 50"/>
              <p:cNvCxnSpPr>
                <a:stCxn id="23" idx="0"/>
              </p:cNvCxnSpPr>
              <p:nvPr/>
            </p:nvCxnSpPr>
            <p:spPr bwMode="auto">
              <a:xfrm flipV="1">
                <a:off x="5940685" y="3644032"/>
                <a:ext cx="0" cy="216445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2" name="直接箭头连接符 51"/>
              <p:cNvCxnSpPr/>
              <p:nvPr/>
            </p:nvCxnSpPr>
            <p:spPr bwMode="auto">
              <a:xfrm flipV="1">
                <a:off x="3131840" y="3645028"/>
                <a:ext cx="3024336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triangle" w="med" len="med"/>
                <a:tailEnd type="none"/>
              </a:ln>
            </p:spPr>
          </p:cxnSp>
          <p:cxnSp>
            <p:nvCxnSpPr>
              <p:cNvPr id="56" name="直接箭头连接符 55"/>
              <p:cNvCxnSpPr/>
              <p:nvPr/>
            </p:nvCxnSpPr>
            <p:spPr bwMode="auto">
              <a:xfrm flipV="1">
                <a:off x="3131840" y="4436018"/>
                <a:ext cx="3024336" cy="3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none"/>
              </a:ln>
            </p:spPr>
          </p:cxnSp>
          <p:cxnSp>
            <p:nvCxnSpPr>
              <p:cNvPr id="57" name="直接箭头连接符 56"/>
              <p:cNvCxnSpPr>
                <a:stCxn id="15" idx="2"/>
              </p:cNvCxnSpPr>
              <p:nvPr/>
            </p:nvCxnSpPr>
            <p:spPr bwMode="auto">
              <a:xfrm>
                <a:off x="4210882" y="4148386"/>
                <a:ext cx="0" cy="287635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cxnSp>
            <p:nvCxnSpPr>
              <p:cNvPr id="60" name="直接箭头连接符 59"/>
              <p:cNvCxnSpPr>
                <a:stCxn id="23" idx="2"/>
              </p:cNvCxnSpPr>
              <p:nvPr/>
            </p:nvCxnSpPr>
            <p:spPr bwMode="auto">
              <a:xfrm>
                <a:off x="5940685" y="4147815"/>
                <a:ext cx="0" cy="288203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sp>
            <p:nvSpPr>
              <p:cNvPr id="86" name="Text Box 303"/>
              <p:cNvSpPr txBox="1">
                <a:spLocks noChangeArrowheads="1"/>
              </p:cNvSpPr>
              <p:nvPr/>
            </p:nvSpPr>
            <p:spPr bwMode="auto">
              <a:xfrm>
                <a:off x="3132584" y="4182023"/>
                <a:ext cx="719336" cy="2539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spc="-100" dirty="0" smtClean="0">
                    <a:latin typeface="宋体" panose="02010600030101010101" pitchFamily="2" charset="-122"/>
                  </a:rPr>
                  <a:t>类</a:t>
                </a:r>
                <a:r>
                  <a:rPr lang="zh-CN" altLang="en-US" sz="1800" b="1" spc="-100" dirty="0">
                    <a:latin typeface="宋体" panose="02010600030101010101" pitchFamily="2" charset="-122"/>
                  </a:rPr>
                  <a:t>型号</a:t>
                </a:r>
              </a:p>
            </p:txBody>
          </p:sp>
          <p:cxnSp>
            <p:nvCxnSpPr>
              <p:cNvPr id="87" name="直接箭头连接符 86"/>
              <p:cNvCxnSpPr/>
              <p:nvPr/>
            </p:nvCxnSpPr>
            <p:spPr bwMode="auto">
              <a:xfrm flipH="1">
                <a:off x="2267744" y="4436021"/>
                <a:ext cx="504056" cy="0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9" name="直接箭头连接符 88"/>
              <p:cNvCxnSpPr/>
              <p:nvPr/>
            </p:nvCxnSpPr>
            <p:spPr bwMode="auto">
              <a:xfrm flipV="1">
                <a:off x="2267744" y="4005065"/>
                <a:ext cx="504056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p:grpSp>
          <p:nvGrpSpPr>
            <p:cNvPr id="123" name="组合 122"/>
            <p:cNvGrpSpPr/>
            <p:nvPr/>
          </p:nvGrpSpPr>
          <p:grpSpPr>
            <a:xfrm>
              <a:off x="5220072" y="2970163"/>
              <a:ext cx="3672408" cy="1081212"/>
              <a:chOff x="5220072" y="2996952"/>
              <a:chExt cx="3672408" cy="1081212"/>
            </a:xfrm>
          </p:grpSpPr>
          <p:sp>
            <p:nvSpPr>
              <p:cNvPr id="95" name="Text Box 317"/>
              <p:cNvSpPr txBox="1">
                <a:spLocks noChangeArrowheads="1"/>
              </p:cNvSpPr>
              <p:nvPr/>
            </p:nvSpPr>
            <p:spPr bwMode="auto">
              <a:xfrm>
                <a:off x="6733306" y="3789734"/>
                <a:ext cx="861938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96" name="Text Box 320"/>
              <p:cNvSpPr txBox="1">
                <a:spLocks noChangeArrowheads="1"/>
              </p:cNvSpPr>
              <p:nvPr/>
            </p:nvSpPr>
            <p:spPr bwMode="auto">
              <a:xfrm>
                <a:off x="6589290" y="3212976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97" name="Text Box 323"/>
              <p:cNvSpPr txBox="1">
                <a:spLocks noChangeArrowheads="1"/>
              </p:cNvSpPr>
              <p:nvPr/>
            </p:nvSpPr>
            <p:spPr bwMode="auto">
              <a:xfrm>
                <a:off x="6013226" y="2998044"/>
                <a:ext cx="360338" cy="108012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中断</a:t>
                </a: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机构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8" name="Text Box 325"/>
              <p:cNvSpPr txBox="1">
                <a:spLocks noChangeArrowheads="1"/>
              </p:cNvSpPr>
              <p:nvPr/>
            </p:nvSpPr>
            <p:spPr bwMode="auto">
              <a:xfrm>
                <a:off x="8029450" y="3789734"/>
                <a:ext cx="863030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dirty="0"/>
                  <a:t>n</a:t>
                </a:r>
              </a:p>
            </p:txBody>
          </p:sp>
          <p:sp>
            <p:nvSpPr>
              <p:cNvPr id="99" name="Text Box 326"/>
              <p:cNvSpPr txBox="1">
                <a:spLocks noChangeArrowheads="1"/>
              </p:cNvSpPr>
              <p:nvPr/>
            </p:nvSpPr>
            <p:spPr bwMode="auto">
              <a:xfrm>
                <a:off x="6443983" y="3429000"/>
                <a:ext cx="649363" cy="21602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anose="02010600030101010101" pitchFamily="2" charset="-122"/>
                  </a:rPr>
                  <a:t>INTR1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2" name="Text Box 314"/>
              <p:cNvSpPr txBox="1">
                <a:spLocks noChangeArrowheads="1"/>
              </p:cNvSpPr>
              <p:nvPr/>
            </p:nvSpPr>
            <p:spPr bwMode="auto">
              <a:xfrm>
                <a:off x="5436096" y="3286075"/>
                <a:ext cx="431502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dirty="0" err="1">
                    <a:latin typeface="+mn-lt"/>
                  </a:rPr>
                  <a:t>μ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OP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106" name="直接箭头连接符 105"/>
              <p:cNvCxnSpPr>
                <a:stCxn id="95" idx="0"/>
              </p:cNvCxnSpPr>
              <p:nvPr/>
            </p:nvCxnSpPr>
            <p:spPr bwMode="auto">
              <a:xfrm rot="16200000" flipV="1">
                <a:off x="6696567" y="3322025"/>
                <a:ext cx="144709" cy="790709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07" name="直接箭头连接符 106"/>
              <p:cNvCxnSpPr>
                <a:stCxn id="98" idx="0"/>
              </p:cNvCxnSpPr>
              <p:nvPr/>
            </p:nvCxnSpPr>
            <p:spPr bwMode="auto">
              <a:xfrm rot="16200000" flipV="1">
                <a:off x="7128640" y="2457409"/>
                <a:ext cx="575662" cy="2088988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12" name="Text Box 303"/>
              <p:cNvSpPr txBox="1">
                <a:spLocks noChangeArrowheads="1"/>
              </p:cNvSpPr>
              <p:nvPr/>
            </p:nvSpPr>
            <p:spPr bwMode="auto">
              <a:xfrm>
                <a:off x="5293890" y="3680148"/>
                <a:ext cx="719336" cy="2539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spc="-100" dirty="0" smtClean="0">
                    <a:latin typeface="宋体" panose="02010600030101010101" pitchFamily="2" charset="-122"/>
                  </a:rPr>
                  <a:t>类</a:t>
                </a:r>
                <a:r>
                  <a:rPr lang="zh-CN" altLang="en-US" sz="1800" b="1" spc="-100" dirty="0">
                    <a:latin typeface="宋体" panose="02010600030101010101" pitchFamily="2" charset="-122"/>
                  </a:rPr>
                  <a:t>型号</a:t>
                </a:r>
              </a:p>
            </p:txBody>
          </p:sp>
          <p:cxnSp>
            <p:nvCxnSpPr>
              <p:cNvPr id="113" name="直接箭头连接符 112"/>
              <p:cNvCxnSpPr/>
              <p:nvPr/>
            </p:nvCxnSpPr>
            <p:spPr bwMode="auto">
              <a:xfrm flipH="1">
                <a:off x="5220072" y="3969804"/>
                <a:ext cx="793154" cy="0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14" name="直接箭头连接符 113"/>
              <p:cNvCxnSpPr/>
              <p:nvPr/>
            </p:nvCxnSpPr>
            <p:spPr bwMode="auto">
              <a:xfrm>
                <a:off x="5220072" y="3573189"/>
                <a:ext cx="793154" cy="91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16" name="Text Box 320"/>
              <p:cNvSpPr txBox="1">
                <a:spLocks noChangeArrowheads="1"/>
              </p:cNvSpPr>
              <p:nvPr/>
            </p:nvSpPr>
            <p:spPr bwMode="auto">
              <a:xfrm>
                <a:off x="7669410" y="3790305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18" name="Text Box 326"/>
              <p:cNvSpPr txBox="1">
                <a:spLocks noChangeArrowheads="1"/>
              </p:cNvSpPr>
              <p:nvPr/>
            </p:nvSpPr>
            <p:spPr bwMode="auto">
              <a:xfrm>
                <a:off x="6445274" y="2996952"/>
                <a:ext cx="649363" cy="21602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INTRn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27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454"/>
          <p:cNvSpPr txBox="1">
            <a:spLocks noChangeArrowheads="1"/>
          </p:cNvSpPr>
          <p:nvPr/>
        </p:nvSpPr>
        <p:spPr bwMode="auto">
          <a:xfrm>
            <a:off x="179512" y="3933056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识别中断源的方法：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种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软件判优方式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适于共用请求式连接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非向量中断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判优原理：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软件查询，查询次序→优先级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静态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类型号获得方法：</a:t>
            </a:r>
            <a:r>
              <a:rPr lang="zh-CN" altLang="en-US" b="1" dirty="0" smtClean="0">
                <a:latin typeface="宋体" panose="02010600030101010101" pitchFamily="2" charset="-122"/>
              </a:rPr>
              <a:t>无需获得，用</a:t>
            </a:r>
            <a:r>
              <a:rPr lang="en-US" altLang="zh-CN" b="1" dirty="0" smtClean="0">
                <a:latin typeface="宋体" panose="02010600030101010101" pitchFamily="2" charset="-122"/>
              </a:rPr>
              <a:t>CALL</a:t>
            </a:r>
            <a:r>
              <a:rPr lang="zh-CN" altLang="en-US" b="1" dirty="0" smtClean="0">
                <a:latin typeface="宋体" panose="02010600030101010101" pitchFamily="2" charset="-122"/>
              </a:rPr>
              <a:t>指令的参数表示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I/O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接口需求：</a:t>
            </a:r>
            <a:r>
              <a:rPr lang="zh-CN" altLang="en-US" b="1" dirty="0" smtClean="0">
                <a:latin typeface="宋体" panose="02010600030101010101" pitchFamily="2" charset="-122"/>
              </a:rPr>
              <a:t>无需响应电路，读</a:t>
            </a:r>
            <a:r>
              <a:rPr lang="zh-CN" altLang="en-US" b="1" dirty="0">
                <a:latin typeface="宋体" panose="02010600030101010101" pitchFamily="2" charset="-122"/>
              </a:rPr>
              <a:t>状态口</a:t>
            </a:r>
            <a:r>
              <a:rPr lang="zh-CN" altLang="en-US" b="1" dirty="0" smtClean="0">
                <a:latin typeface="宋体" panose="02010600030101010101" pitchFamily="2" charset="-122"/>
              </a:rPr>
              <a:t>时撤销请求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1" name="Text Box 24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*中断方式的常见选择：</a:t>
            </a:r>
            <a:r>
              <a:rPr lang="zh-CN" altLang="en-US" b="1" dirty="0" smtClean="0">
                <a:latin typeface="宋体" panose="02010600030101010101" pitchFamily="2" charset="-122"/>
              </a:rPr>
              <a:t>向量中断、多重中断方式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6" grpId="0"/>
      <p:bldP spid="8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45</a:t>
            </a:fld>
            <a:endParaRPr lang="en-US" altLang="zh-CN"/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79388" y="40988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串行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判优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</a:t>
            </a:r>
            <a:r>
              <a:rPr lang="zh-CN" altLang="en-US" sz="2000" b="1" dirty="0">
                <a:latin typeface="宋体" panose="02010600030101010101" pitchFamily="2" charset="-122"/>
              </a:rPr>
              <a:t>共用请求式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连接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向量中断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判优原理：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硬件自动轮询，</a:t>
            </a:r>
            <a:r>
              <a:rPr lang="zh-CN" altLang="en-US" b="1" dirty="0">
                <a:latin typeface="宋体" panose="02010600030101010101" pitchFamily="2" charset="-122"/>
              </a:rPr>
              <a:t>查询次序→</a:t>
            </a:r>
            <a:r>
              <a:rPr lang="zh-CN" altLang="en-US" b="1" dirty="0" smtClean="0">
                <a:latin typeface="宋体" panose="02010600030101010101" pitchFamily="2" charset="-122"/>
              </a:rPr>
              <a:t>优先级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静态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类型号获得方法：</a:t>
            </a:r>
            <a:r>
              <a:rPr lang="zh-CN" altLang="en-US" b="1" u="sng" dirty="0">
                <a:latin typeface="宋体" panose="02010600030101010101" pitchFamily="2" charset="-122"/>
              </a:rPr>
              <a:t>中断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源</a:t>
            </a:r>
            <a:r>
              <a:rPr lang="zh-CN" altLang="en-US" b="1" dirty="0" smtClean="0">
                <a:latin typeface="宋体" panose="02010600030101010101" pitchFamily="2" charset="-122"/>
              </a:rPr>
              <a:t>给出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I/O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接口需求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设置响应电路，中断响应时</a:t>
            </a:r>
            <a:r>
              <a:rPr lang="zh-CN" altLang="en-US" b="1" dirty="0">
                <a:latin typeface="宋体" panose="02010600030101010101" pitchFamily="2" charset="-122"/>
              </a:rPr>
              <a:t>撤销请求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" name="Text Box 120"/>
          <p:cNvSpPr txBox="1">
            <a:spLocks noChangeArrowheads="1"/>
          </p:cNvSpPr>
          <p:nvPr/>
        </p:nvSpPr>
        <p:spPr bwMode="auto">
          <a:xfrm>
            <a:off x="179388" y="2282096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并行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判优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</a:t>
            </a:r>
            <a:r>
              <a:rPr lang="zh-CN" altLang="en-US" sz="2000" b="1" dirty="0">
                <a:latin typeface="宋体" panose="02010600030101010101" pitchFamily="2" charset="-122"/>
              </a:rPr>
              <a:t>独立请求式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连接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向量中断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判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优原理：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硬件算法控制，算法→优先级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动态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类型号获得方法：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中断机构</a:t>
            </a:r>
            <a:r>
              <a:rPr lang="zh-CN" altLang="en-US" b="1" dirty="0" smtClean="0">
                <a:latin typeface="宋体" panose="02010600030101010101" pitchFamily="2" charset="-122"/>
              </a:rPr>
              <a:t>产生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按请求连接次序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I/O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接口需求：</a:t>
            </a:r>
            <a:r>
              <a:rPr lang="zh-CN" altLang="en-US" b="1" dirty="0">
                <a:latin typeface="宋体" panose="02010600030101010101" pitchFamily="2" charset="-122"/>
              </a:rPr>
              <a:t>无需响应</a:t>
            </a:r>
            <a:r>
              <a:rPr lang="zh-CN" altLang="en-US" b="1" dirty="0" smtClean="0">
                <a:latin typeface="宋体" panose="02010600030101010101" pitchFamily="2" charset="-122"/>
              </a:rPr>
              <a:t>电路，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操作时</a:t>
            </a:r>
            <a:r>
              <a:rPr lang="zh-CN" altLang="en-US" b="1" dirty="0">
                <a:latin typeface="宋体" panose="02010600030101010101" pitchFamily="2" charset="-122"/>
              </a:rPr>
              <a:t>撤销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8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43"/>
          <p:cNvSpPr txBox="1">
            <a:spLocks noChangeArrowheads="1"/>
          </p:cNvSpPr>
          <p:nvPr/>
        </p:nvSpPr>
        <p:spPr bwMode="auto">
          <a:xfrm>
            <a:off x="179388" y="4077072"/>
            <a:ext cx="8785225" cy="21221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*识别中断源的常见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请求连接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可屏蔽中断、不可屏蔽中断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都为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共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式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提高可扩展性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减少资源占用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概率小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判优方法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并行判优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需增设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IC)</a:t>
            </a:r>
            <a:r>
              <a:rPr lang="zh-CN" altLang="en-US" b="1" dirty="0" smtClean="0">
                <a:latin typeface="宋体" panose="02010600030101010101" pitchFamily="2" charset="-122"/>
              </a:rPr>
              <a:t>、软件查询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提高性能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处理程序入口地址固定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6228184" y="5282158"/>
            <a:ext cx="576064" cy="216024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8339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466-330C-4093-A11D-AA0B9834796A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285902" name="Text Box 206"/>
          <p:cNvSpPr txBox="1">
            <a:spLocks noChangeArrowheads="1"/>
          </p:cNvSpPr>
          <p:nvPr/>
        </p:nvSpPr>
        <p:spPr bwMode="auto">
          <a:xfrm>
            <a:off x="179388" y="1268760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基本功能：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r>
              <a:rPr lang="zh-CN" altLang="en-US" b="1" dirty="0">
                <a:latin typeface="宋体" panose="02010600030101010101" pitchFamily="2" charset="-122"/>
              </a:rPr>
              <a:t>自动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检测并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记录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中断请求、向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②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>
                <a:latin typeface="宋体" panose="02010600030101010101" pitchFamily="2" charset="-122"/>
              </a:rPr>
              <a:t>中断</a:t>
            </a:r>
            <a:r>
              <a:rPr lang="zh-CN" altLang="en-US" b="1" dirty="0" smtClean="0">
                <a:latin typeface="宋体" panose="02010600030101010101" pitchFamily="2" charset="-122"/>
              </a:rPr>
              <a:t>响应操作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最紧急请求的中断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类型号、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复位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该请求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③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操作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如设置工作方式、修改优先级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285903" name="Text Box 207"/>
          <p:cNvSpPr txBox="1">
            <a:spLocks noChangeArrowheads="1"/>
          </p:cNvSpPr>
          <p:nvPr/>
        </p:nvSpPr>
        <p:spPr bwMode="auto">
          <a:xfrm>
            <a:off x="179388" y="334293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中断控制器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的组成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本质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并行判优部件</a:t>
            </a:r>
            <a:r>
              <a:rPr lang="zh-CN" altLang="en-US" b="1" dirty="0">
                <a:latin typeface="+mn-ea"/>
                <a:ea typeface="+mn-ea"/>
              </a:rPr>
              <a:t>＋中断</a:t>
            </a:r>
            <a:r>
              <a:rPr lang="zh-CN" altLang="en-US" b="1" dirty="0" smtClean="0">
                <a:latin typeface="+mn-ea"/>
                <a:ea typeface="+mn-ea"/>
              </a:rPr>
              <a:t>源     </a:t>
            </a:r>
            <a:r>
              <a:rPr lang="zh-CN" altLang="en-US" sz="1800" b="1" dirty="0" smtClean="0">
                <a:latin typeface="+mn-ea"/>
                <a:ea typeface="+mn-ea"/>
              </a:rPr>
              <a:t>←</a:t>
            </a:r>
            <a:r>
              <a:rPr lang="en-US" altLang="zh-CN" sz="1800" b="1" dirty="0" smtClean="0">
                <a:latin typeface="+mn-ea"/>
                <a:ea typeface="+mn-ea"/>
              </a:rPr>
              <a:t>CPU</a:t>
            </a:r>
            <a:r>
              <a:rPr lang="zh-CN" altLang="en-US" sz="1800" b="1" dirty="0" smtClean="0">
                <a:latin typeface="+mn-ea"/>
                <a:ea typeface="+mn-ea"/>
              </a:rPr>
              <a:t>外部的中断请求管理部件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8" name="Text Box 206"/>
          <p:cNvSpPr txBox="1">
            <a:spLocks noChangeArrowheads="1"/>
          </p:cNvSpPr>
          <p:nvPr/>
        </p:nvSpPr>
        <p:spPr bwMode="auto">
          <a:xfrm>
            <a:off x="179512" y="314096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基本组成：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接口、请求管理逻辑、并行</a:t>
            </a:r>
            <a:r>
              <a:rPr lang="zh-CN" altLang="en-US" b="1" dirty="0">
                <a:latin typeface="宋体" panose="02010600030101010101" pitchFamily="2" charset="-122"/>
              </a:rPr>
              <a:t>判</a:t>
            </a:r>
            <a:r>
              <a:rPr lang="zh-CN" altLang="en-US" b="1" dirty="0" smtClean="0">
                <a:latin typeface="宋体" panose="02010600030101010101" pitchFamily="2" charset="-122"/>
              </a:rPr>
              <a:t>优逻辑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7544" y="3645024"/>
            <a:ext cx="8424936" cy="2375570"/>
            <a:chOff x="467544" y="2277567"/>
            <a:chExt cx="8424936" cy="2375570"/>
          </a:xfrm>
        </p:grpSpPr>
        <p:sp>
          <p:nvSpPr>
            <p:cNvPr id="90" name="Rectangle 351"/>
            <p:cNvSpPr>
              <a:spLocks noChangeArrowheads="1"/>
            </p:cNvSpPr>
            <p:nvPr/>
          </p:nvSpPr>
          <p:spPr bwMode="auto">
            <a:xfrm>
              <a:off x="1192932" y="2708919"/>
              <a:ext cx="2150315" cy="1152129"/>
            </a:xfrm>
            <a:prstGeom prst="rect">
              <a:avLst/>
            </a:prstGeom>
            <a:solidFill>
              <a:srgbClr val="CCFFFF"/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351"/>
            <p:cNvSpPr>
              <a:spLocks noChangeArrowheads="1"/>
            </p:cNvSpPr>
            <p:nvPr/>
          </p:nvSpPr>
          <p:spPr bwMode="auto">
            <a:xfrm>
              <a:off x="3347863" y="2708920"/>
              <a:ext cx="3672409" cy="1940784"/>
            </a:xfrm>
            <a:prstGeom prst="rect">
              <a:avLst/>
            </a:prstGeom>
            <a:solidFill>
              <a:srgbClr val="CCFFFF"/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351"/>
            <p:cNvSpPr>
              <a:spLocks noChangeArrowheads="1"/>
            </p:cNvSpPr>
            <p:nvPr/>
          </p:nvSpPr>
          <p:spPr bwMode="auto">
            <a:xfrm>
              <a:off x="7020271" y="2708920"/>
              <a:ext cx="1373789" cy="1940784"/>
            </a:xfrm>
            <a:prstGeom prst="rect">
              <a:avLst/>
            </a:prstGeom>
            <a:solidFill>
              <a:srgbClr val="99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351"/>
            <p:cNvSpPr>
              <a:spLocks noChangeArrowheads="1"/>
            </p:cNvSpPr>
            <p:nvPr/>
          </p:nvSpPr>
          <p:spPr bwMode="auto">
            <a:xfrm>
              <a:off x="1192932" y="3861048"/>
              <a:ext cx="2154932" cy="78290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95"/>
            <p:cNvSpPr txBox="1">
              <a:spLocks noChangeArrowheads="1"/>
            </p:cNvSpPr>
            <p:nvPr/>
          </p:nvSpPr>
          <p:spPr bwMode="auto">
            <a:xfrm>
              <a:off x="4178695" y="3069160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中断控制器</a:t>
              </a:r>
            </a:p>
          </p:txBody>
        </p:sp>
        <p:sp>
          <p:nvSpPr>
            <p:cNvPr id="95" name="Text Box 99"/>
            <p:cNvSpPr txBox="1">
              <a:spLocks noChangeArrowheads="1"/>
            </p:cNvSpPr>
            <p:nvPr/>
          </p:nvSpPr>
          <p:spPr bwMode="auto">
            <a:xfrm>
              <a:off x="4427984" y="2277567"/>
              <a:ext cx="3744416" cy="28733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中断响应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INTA       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中断请求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INTR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6" name="Text Box 100"/>
            <p:cNvSpPr txBox="1">
              <a:spLocks noChangeArrowheads="1"/>
            </p:cNvSpPr>
            <p:nvPr/>
          </p:nvSpPr>
          <p:spPr bwMode="auto">
            <a:xfrm>
              <a:off x="5868193" y="3789040"/>
              <a:ext cx="1008063" cy="576065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排队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编码器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97" name="Text Box 101"/>
            <p:cNvSpPr txBox="1">
              <a:spLocks noChangeArrowheads="1"/>
            </p:cNvSpPr>
            <p:nvPr/>
          </p:nvSpPr>
          <p:spPr bwMode="auto">
            <a:xfrm>
              <a:off x="7812360" y="3429000"/>
              <a:ext cx="570755" cy="1008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IRR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Text Box 106"/>
            <p:cNvSpPr txBox="1">
              <a:spLocks noChangeArrowheads="1"/>
            </p:cNvSpPr>
            <p:nvPr/>
          </p:nvSpPr>
          <p:spPr bwMode="auto">
            <a:xfrm>
              <a:off x="7164288" y="3573015"/>
              <a:ext cx="432047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99" name="Text Box 109"/>
            <p:cNvSpPr txBox="1">
              <a:spLocks noChangeArrowheads="1"/>
            </p:cNvSpPr>
            <p:nvPr/>
          </p:nvSpPr>
          <p:spPr bwMode="auto">
            <a:xfrm>
              <a:off x="8471397" y="3681027"/>
              <a:ext cx="360363" cy="25202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宋体" panose="02010600030101010101" pitchFamily="2" charset="-122"/>
                </a:rPr>
                <a:t>IR0</a:t>
              </a:r>
            </a:p>
          </p:txBody>
        </p:sp>
        <p:sp>
          <p:nvSpPr>
            <p:cNvPr id="100" name="Text Box 110"/>
            <p:cNvSpPr txBox="1">
              <a:spLocks noChangeArrowheads="1"/>
            </p:cNvSpPr>
            <p:nvPr/>
          </p:nvSpPr>
          <p:spPr bwMode="auto">
            <a:xfrm>
              <a:off x="8460432" y="4221088"/>
              <a:ext cx="360363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>
                  <a:latin typeface="宋体" panose="02010600030101010101" pitchFamily="2" charset="-122"/>
                </a:rPr>
                <a:t>IR7</a:t>
              </a:r>
            </a:p>
          </p:txBody>
        </p:sp>
        <p:sp>
          <p:nvSpPr>
            <p:cNvPr id="101" name="Text Box 116"/>
            <p:cNvSpPr txBox="1">
              <a:spLocks noChangeArrowheads="1"/>
            </p:cNvSpPr>
            <p:nvPr/>
          </p:nvSpPr>
          <p:spPr bwMode="auto">
            <a:xfrm>
              <a:off x="7812360" y="2782644"/>
              <a:ext cx="360040" cy="64712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复位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2" name="Text Box 18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1363535" cy="576064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型号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形成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03" name="Text Box 185"/>
            <p:cNvSpPr txBox="1">
              <a:spLocks noChangeArrowheads="1"/>
            </p:cNvSpPr>
            <p:nvPr/>
          </p:nvSpPr>
          <p:spPr bwMode="auto">
            <a:xfrm>
              <a:off x="4499992" y="3861048"/>
              <a:ext cx="936625" cy="50405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比较器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＞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B)</a:t>
              </a:r>
            </a:p>
          </p:txBody>
        </p:sp>
        <p:sp>
          <p:nvSpPr>
            <p:cNvPr id="104" name="Text Box 195"/>
            <p:cNvSpPr txBox="1">
              <a:spLocks noChangeArrowheads="1"/>
            </p:cNvSpPr>
            <p:nvPr/>
          </p:nvSpPr>
          <p:spPr bwMode="auto">
            <a:xfrm>
              <a:off x="3491880" y="3429000"/>
              <a:ext cx="576536" cy="10081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正在服务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请求号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5416512" y="2329701"/>
              <a:ext cx="39347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7020272" y="2708920"/>
              <a:ext cx="0" cy="1944217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>
              <a:off x="6875960" y="3933055"/>
              <a:ext cx="936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H="1" flipV="1">
              <a:off x="6875960" y="4221088"/>
              <a:ext cx="93640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7236296" y="3789040"/>
              <a:ext cx="596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7524328" y="3789040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 rot="16200000">
              <a:off x="7497059" y="3977795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12" name="Text Box 106"/>
            <p:cNvSpPr txBox="1">
              <a:spLocks noChangeArrowheads="1"/>
            </p:cNvSpPr>
            <p:nvPr/>
          </p:nvSpPr>
          <p:spPr bwMode="auto">
            <a:xfrm>
              <a:off x="7092280" y="3140967"/>
              <a:ext cx="360040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3" name="直接箭头连接符 112"/>
            <p:cNvCxnSpPr>
              <a:stCxn id="98" idx="0"/>
            </p:cNvCxnSpPr>
            <p:nvPr/>
          </p:nvCxnSpPr>
          <p:spPr bwMode="auto">
            <a:xfrm flipV="1">
              <a:off x="7380312" y="3356993"/>
              <a:ext cx="0" cy="2160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7164288" y="3356993"/>
              <a:ext cx="0" cy="14401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7308304" y="2562622"/>
              <a:ext cx="0" cy="578347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" name="Text Box 107"/>
            <p:cNvSpPr txBox="1">
              <a:spLocks noChangeArrowheads="1"/>
            </p:cNvSpPr>
            <p:nvPr/>
          </p:nvSpPr>
          <p:spPr bwMode="auto">
            <a:xfrm rot="16200000">
              <a:off x="7055320" y="3984980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7" name="直接箭头连接符 116"/>
            <p:cNvCxnSpPr/>
            <p:nvPr/>
          </p:nvCxnSpPr>
          <p:spPr bwMode="auto">
            <a:xfrm flipH="1">
              <a:off x="5436617" y="4077072"/>
              <a:ext cx="43152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4068416" y="4077072"/>
              <a:ext cx="43157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直接箭头连接符 130"/>
            <p:cNvCxnSpPr>
              <a:stCxn id="103" idx="0"/>
            </p:cNvCxnSpPr>
            <p:nvPr/>
          </p:nvCxnSpPr>
          <p:spPr bwMode="auto">
            <a:xfrm rot="5400000" flipH="1" flipV="1">
              <a:off x="5886276" y="2583037"/>
              <a:ext cx="360040" cy="219598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5652120" y="2988568"/>
              <a:ext cx="596" cy="108850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oval" w="sm" len="sm"/>
            </a:ln>
          </p:spPr>
        </p:cxnSp>
        <p:sp>
          <p:nvSpPr>
            <p:cNvPr id="121" name="Text Box 107"/>
            <p:cNvSpPr txBox="1">
              <a:spLocks noChangeArrowheads="1"/>
            </p:cNvSpPr>
            <p:nvPr/>
          </p:nvSpPr>
          <p:spPr bwMode="auto">
            <a:xfrm>
              <a:off x="5580108" y="4151586"/>
              <a:ext cx="14402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22" name="Text Box 107"/>
            <p:cNvSpPr txBox="1">
              <a:spLocks noChangeArrowheads="1"/>
            </p:cNvSpPr>
            <p:nvPr/>
          </p:nvSpPr>
          <p:spPr bwMode="auto">
            <a:xfrm>
              <a:off x="4211960" y="4149080"/>
              <a:ext cx="14402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B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>
              <a:off x="2699247" y="2996952"/>
              <a:ext cx="511311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675609" y="2852936"/>
              <a:ext cx="61367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2699247" y="2988568"/>
              <a:ext cx="73" cy="1524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3851611" y="2996952"/>
              <a:ext cx="309" cy="43204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127" name="等腰三角形 126"/>
            <p:cNvSpPr/>
            <p:nvPr/>
          </p:nvSpPr>
          <p:spPr bwMode="auto">
            <a:xfrm rot="16200000">
              <a:off x="1531593" y="3340920"/>
              <a:ext cx="288031" cy="17615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8" name="直接箭头连接符 127"/>
            <p:cNvCxnSpPr>
              <a:stCxn id="102" idx="1"/>
              <a:endCxn id="127" idx="3"/>
            </p:cNvCxnSpPr>
            <p:nvPr/>
          </p:nvCxnSpPr>
          <p:spPr bwMode="auto">
            <a:xfrm flipH="1" flipV="1">
              <a:off x="1763688" y="3428999"/>
              <a:ext cx="216024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直接箭头连接符 155"/>
            <p:cNvCxnSpPr>
              <a:stCxn id="127" idx="0"/>
            </p:cNvCxnSpPr>
            <p:nvPr/>
          </p:nvCxnSpPr>
          <p:spPr bwMode="auto">
            <a:xfrm rot="10800000" flipV="1">
              <a:off x="1259632" y="3428998"/>
              <a:ext cx="327898" cy="655555"/>
            </a:xfrm>
            <a:prstGeom prst="bentConnector2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直接箭头连接符 129"/>
            <p:cNvCxnSpPr>
              <a:endCxn id="127" idx="5"/>
            </p:cNvCxnSpPr>
            <p:nvPr/>
          </p:nvCxnSpPr>
          <p:spPr bwMode="auto">
            <a:xfrm>
              <a:off x="1675609" y="2852936"/>
              <a:ext cx="0" cy="50405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1" name="Text Box 183"/>
            <p:cNvSpPr txBox="1">
              <a:spLocks noChangeArrowheads="1"/>
            </p:cNvSpPr>
            <p:nvPr/>
          </p:nvSpPr>
          <p:spPr bwMode="auto">
            <a:xfrm>
              <a:off x="1402135" y="3933055"/>
              <a:ext cx="577577" cy="7108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2" name="Text Box 183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99172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其他端口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V="1">
              <a:off x="2699792" y="3717032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1981225" y="4365104"/>
              <a:ext cx="151065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1981225" y="4077072"/>
              <a:ext cx="286519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1043608" y="4077072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直接箭头连接符 136"/>
            <p:cNvCxnSpPr/>
            <p:nvPr/>
          </p:nvCxnSpPr>
          <p:spPr bwMode="auto">
            <a:xfrm flipH="1">
              <a:off x="1989522" y="4581128"/>
              <a:ext cx="611087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直接箭头连接符 137"/>
            <p:cNvCxnSpPr>
              <a:stCxn id="97" idx="2"/>
            </p:cNvCxnSpPr>
            <p:nvPr/>
          </p:nvCxnSpPr>
          <p:spPr bwMode="auto">
            <a:xfrm>
              <a:off x="8097738" y="4437113"/>
              <a:ext cx="2654" cy="1421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直接箭头连接符 138"/>
            <p:cNvCxnSpPr/>
            <p:nvPr/>
          </p:nvCxnSpPr>
          <p:spPr bwMode="auto">
            <a:xfrm>
              <a:off x="1043608" y="4293096"/>
              <a:ext cx="370656" cy="2395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1043608" y="4509120"/>
              <a:ext cx="370656" cy="2395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直接箭头连接符 140"/>
            <p:cNvCxnSpPr/>
            <p:nvPr/>
          </p:nvCxnSpPr>
          <p:spPr bwMode="auto">
            <a:xfrm>
              <a:off x="3707904" y="2852936"/>
              <a:ext cx="869" cy="57683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42" name="直接箭头连接符 141"/>
            <p:cNvCxnSpPr/>
            <p:nvPr/>
          </p:nvCxnSpPr>
          <p:spPr bwMode="auto">
            <a:xfrm>
              <a:off x="5148933" y="2712352"/>
              <a:ext cx="0" cy="14058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5148933" y="2562622"/>
              <a:ext cx="0" cy="15125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直接箭头连接符 143"/>
            <p:cNvCxnSpPr/>
            <p:nvPr/>
          </p:nvCxnSpPr>
          <p:spPr bwMode="auto">
            <a:xfrm flipH="1">
              <a:off x="8388426" y="3933056"/>
              <a:ext cx="50405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5" name="Text Box 107"/>
            <p:cNvSpPr txBox="1">
              <a:spLocks noChangeArrowheads="1"/>
            </p:cNvSpPr>
            <p:nvPr/>
          </p:nvSpPr>
          <p:spPr bwMode="auto">
            <a:xfrm rot="16200000">
              <a:off x="8505171" y="3977795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46" name="直接箭头连接符 145"/>
            <p:cNvCxnSpPr/>
            <p:nvPr/>
          </p:nvCxnSpPr>
          <p:spPr bwMode="auto">
            <a:xfrm flipH="1">
              <a:off x="8388425" y="4221088"/>
              <a:ext cx="5040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" name="Text Box 177"/>
            <p:cNvSpPr txBox="1">
              <a:spLocks noChangeArrowheads="1"/>
            </p:cNvSpPr>
            <p:nvPr/>
          </p:nvSpPr>
          <p:spPr bwMode="auto">
            <a:xfrm>
              <a:off x="467544" y="3933181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8" name="Text Box 177"/>
            <p:cNvSpPr txBox="1">
              <a:spLocks noChangeArrowheads="1"/>
            </p:cNvSpPr>
            <p:nvPr/>
          </p:nvSpPr>
          <p:spPr bwMode="auto">
            <a:xfrm>
              <a:off x="467544" y="4149080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9" name="Text Box 177"/>
            <p:cNvSpPr txBox="1">
              <a:spLocks noChangeArrowheads="1"/>
            </p:cNvSpPr>
            <p:nvPr/>
          </p:nvSpPr>
          <p:spPr bwMode="auto">
            <a:xfrm>
              <a:off x="478114" y="4365104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1192932" y="3861048"/>
              <a:ext cx="2154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3343247" y="3861048"/>
              <a:ext cx="0" cy="7920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sp>
          <p:nvSpPr>
            <p:cNvPr id="152" name="Rectangle 351"/>
            <p:cNvSpPr>
              <a:spLocks noChangeArrowheads="1"/>
            </p:cNvSpPr>
            <p:nvPr/>
          </p:nvSpPr>
          <p:spPr bwMode="auto">
            <a:xfrm>
              <a:off x="1187624" y="2708920"/>
              <a:ext cx="7195491" cy="19407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Text Box 107"/>
            <p:cNvSpPr txBox="1">
              <a:spLocks noChangeArrowheads="1"/>
            </p:cNvSpPr>
            <p:nvPr/>
          </p:nvSpPr>
          <p:spPr bwMode="auto">
            <a:xfrm>
              <a:off x="2089848" y="4251387"/>
              <a:ext cx="451634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清零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59276" y="6123708"/>
            <a:ext cx="4970712" cy="281772"/>
            <a:chOff x="3059276" y="6123708"/>
            <a:chExt cx="4970712" cy="281772"/>
          </a:xfrm>
        </p:grpSpPr>
        <p:sp>
          <p:nvSpPr>
            <p:cNvPr id="154" name="线形标注 2 153"/>
            <p:cNvSpPr/>
            <p:nvPr/>
          </p:nvSpPr>
          <p:spPr bwMode="auto">
            <a:xfrm>
              <a:off x="3059276" y="6123708"/>
              <a:ext cx="1731400" cy="271432"/>
            </a:xfrm>
            <a:prstGeom prst="borderCallout2">
              <a:avLst>
                <a:gd name="adj1" fmla="val 46154"/>
                <a:gd name="adj2" fmla="val -320"/>
                <a:gd name="adj3" fmla="val 47934"/>
                <a:gd name="adj4" fmla="val -13260"/>
                <a:gd name="adj5" fmla="val -124409"/>
                <a:gd name="adj6" fmla="val -30797"/>
              </a:avLst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36000" tIns="18000" rIns="36000" bIns="1800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中断处理结束时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5" name="线形标注 2 154"/>
            <p:cNvSpPr/>
            <p:nvPr/>
          </p:nvSpPr>
          <p:spPr bwMode="auto">
            <a:xfrm>
              <a:off x="6298588" y="6134048"/>
              <a:ext cx="1731400" cy="271432"/>
            </a:xfrm>
            <a:prstGeom prst="borderCallout2">
              <a:avLst>
                <a:gd name="adj1" fmla="val 49663"/>
                <a:gd name="adj2" fmla="val 100354"/>
                <a:gd name="adj3" fmla="val 51237"/>
                <a:gd name="adj4" fmla="val 112041"/>
                <a:gd name="adj5" fmla="val -122551"/>
                <a:gd name="adj6" fmla="val 138967"/>
              </a:avLst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36000" tIns="18000" rIns="36000" bIns="1800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中断处理过程中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</p:grpSp>
      <p:sp>
        <p:nvSpPr>
          <p:cNvPr id="156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902" grpId="0"/>
      <p:bldP spid="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中断系统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的结构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仅</a:t>
            </a:r>
            <a:r>
              <a:rPr lang="zh-CN" altLang="en-US" b="1" dirty="0" smtClean="0">
                <a:latin typeface="宋体" panose="02010600030101010101" pitchFamily="2" charset="-122"/>
              </a:rPr>
              <a:t>讨论向量中断方式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中断</a:t>
            </a:r>
            <a:r>
              <a:rPr lang="zh-CN" altLang="en-US" b="1" dirty="0">
                <a:latin typeface="宋体" panose="02010600030101010101" pitchFamily="2" charset="-122"/>
              </a:rPr>
              <a:t>机构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接口，中断</a:t>
            </a:r>
            <a:r>
              <a:rPr lang="zh-CN" altLang="en-US" b="1" dirty="0">
                <a:latin typeface="宋体" panose="02010600030101010101" pitchFamily="2" charset="-122"/>
              </a:rPr>
              <a:t>控制器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可选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IVT</a:t>
            </a:r>
            <a:r>
              <a:rPr lang="zh-CN" altLang="en-US" b="1" dirty="0" smtClean="0">
                <a:latin typeface="宋体" panose="02010600030101010101" pitchFamily="2" charset="-122"/>
              </a:rPr>
              <a:t>、各个中断处理程序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" name="Text Box 233"/>
          <p:cNvSpPr txBox="1">
            <a:spLocks noChangeArrowheads="1"/>
          </p:cNvSpPr>
          <p:nvPr/>
        </p:nvSpPr>
        <p:spPr bwMode="auto">
          <a:xfrm>
            <a:off x="179388" y="1700808"/>
            <a:ext cx="8778521" cy="1264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基本结构：</a:t>
            </a:r>
            <a:r>
              <a:rPr lang="zh-CN" altLang="en-US" b="1" dirty="0" smtClean="0">
                <a:latin typeface="宋体" panose="02010600030101010101" pitchFamily="2" charset="-122"/>
              </a:rPr>
              <a:t>请求有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类，都采用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共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用请求式</a:t>
            </a:r>
            <a:r>
              <a:rPr lang="zh-CN" altLang="en-US" b="1" dirty="0" smtClean="0">
                <a:latin typeface="宋体" panose="02010600030101010101" pitchFamily="2" charset="-122"/>
              </a:rPr>
              <a:t>连接；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IVT</a:t>
            </a:r>
            <a:r>
              <a:rPr lang="zh-CN" altLang="en-US" b="1" dirty="0" smtClean="0">
                <a:latin typeface="宋体" panose="02010600030101010101" pitchFamily="2" charset="-122"/>
              </a:rPr>
              <a:t>中，</a:t>
            </a:r>
            <a:r>
              <a:rPr lang="en-US" altLang="zh-CN" b="1" dirty="0" smtClean="0">
                <a:latin typeface="宋体" panose="02010600030101010101" pitchFamily="2" charset="-122"/>
              </a:rPr>
              <a:t>NMI</a:t>
            </a:r>
            <a:r>
              <a:rPr lang="zh-CN" altLang="en-US" b="1" dirty="0" smtClean="0">
                <a:latin typeface="宋体" panose="02010600030101010101" pitchFamily="2" charset="-122"/>
              </a:rPr>
              <a:t>占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事件、其余各占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 smtClean="0">
                <a:latin typeface="宋体" panose="02010600030101010101" pitchFamily="2" charset="-122"/>
              </a:rPr>
              <a:t>事件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spc="-100" dirty="0" smtClean="0">
                <a:latin typeface="宋体" panose="02010600030101010101" pitchFamily="2" charset="-122"/>
              </a:rPr>
              <a:t>                  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放在主存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   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中断类型号固定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zh-CN" altLang="en-US" sz="1800" b="1" spc="-100" dirty="0">
              <a:latin typeface="宋体" panose="02010600030101010101" pitchFamily="2" charset="-122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179388" y="2996952"/>
            <a:ext cx="8677088" cy="2736304"/>
            <a:chOff x="179388" y="2276872"/>
            <a:chExt cx="8677088" cy="2736304"/>
          </a:xfrm>
        </p:grpSpPr>
        <p:sp>
          <p:nvSpPr>
            <p:cNvPr id="6" name="Text Box 211"/>
            <p:cNvSpPr txBox="1">
              <a:spLocks noChangeArrowheads="1"/>
            </p:cNvSpPr>
            <p:nvPr/>
          </p:nvSpPr>
          <p:spPr bwMode="auto">
            <a:xfrm>
              <a:off x="2699792" y="2276872"/>
              <a:ext cx="5400600" cy="2448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211"/>
            <p:cNvSpPr txBox="1">
              <a:spLocks noChangeArrowheads="1"/>
            </p:cNvSpPr>
            <p:nvPr/>
          </p:nvSpPr>
          <p:spPr bwMode="auto">
            <a:xfrm>
              <a:off x="3908813" y="3140968"/>
              <a:ext cx="3759531" cy="1494168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3347864" y="3222868"/>
              <a:ext cx="560949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Event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211"/>
            <p:cNvSpPr txBox="1">
              <a:spLocks noChangeArrowheads="1"/>
            </p:cNvSpPr>
            <p:nvPr/>
          </p:nvSpPr>
          <p:spPr bwMode="auto">
            <a:xfrm>
              <a:off x="5220072" y="3356990"/>
              <a:ext cx="359568" cy="108010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优逻辑</a:t>
              </a:r>
            </a:p>
          </p:txBody>
        </p:sp>
        <p:sp>
          <p:nvSpPr>
            <p:cNvPr id="10" name="Text Box 213"/>
            <p:cNvSpPr txBox="1">
              <a:spLocks noChangeArrowheads="1"/>
            </p:cNvSpPr>
            <p:nvPr/>
          </p:nvSpPr>
          <p:spPr bwMode="auto">
            <a:xfrm>
              <a:off x="3974316" y="3284984"/>
              <a:ext cx="108108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检测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1" name="Text Box 217"/>
            <p:cNvSpPr txBox="1">
              <a:spLocks noChangeArrowheads="1"/>
            </p:cNvSpPr>
            <p:nvPr/>
          </p:nvSpPr>
          <p:spPr bwMode="auto">
            <a:xfrm rot="16200000">
              <a:off x="3365705" y="243872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218"/>
            <p:cNvSpPr txBox="1">
              <a:spLocks noChangeArrowheads="1"/>
            </p:cNvSpPr>
            <p:nvPr/>
          </p:nvSpPr>
          <p:spPr bwMode="auto">
            <a:xfrm>
              <a:off x="6660948" y="4051192"/>
              <a:ext cx="935388" cy="24190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中断机构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213"/>
            <p:cNvSpPr txBox="1">
              <a:spLocks noChangeArrowheads="1"/>
            </p:cNvSpPr>
            <p:nvPr/>
          </p:nvSpPr>
          <p:spPr bwMode="auto">
            <a:xfrm>
              <a:off x="6660232" y="3418714"/>
              <a:ext cx="936104" cy="58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后援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堆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栈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213"/>
            <p:cNvSpPr txBox="1">
              <a:spLocks noChangeArrowheads="1"/>
            </p:cNvSpPr>
            <p:nvPr/>
          </p:nvSpPr>
          <p:spPr bwMode="auto">
            <a:xfrm>
              <a:off x="5724128" y="3418714"/>
              <a:ext cx="792224" cy="58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异常类型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112"/>
            <p:cNvSpPr txBox="1">
              <a:spLocks noChangeArrowheads="1"/>
            </p:cNvSpPr>
            <p:nvPr/>
          </p:nvSpPr>
          <p:spPr bwMode="auto">
            <a:xfrm>
              <a:off x="2915816" y="2747059"/>
              <a:ext cx="360040" cy="85895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0" idx="1"/>
            </p:cNvCxnSpPr>
            <p:nvPr/>
          </p:nvCxnSpPr>
          <p:spPr bwMode="auto">
            <a:xfrm flipH="1">
              <a:off x="3275856" y="3465004"/>
              <a:ext cx="6984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3275856" y="299695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8" name="Text Box 260"/>
            <p:cNvSpPr txBox="1">
              <a:spLocks noChangeArrowheads="1"/>
            </p:cNvSpPr>
            <p:nvPr/>
          </p:nvSpPr>
          <p:spPr bwMode="auto">
            <a:xfrm>
              <a:off x="2915816" y="2348880"/>
              <a:ext cx="360039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>
              <a:off x="3265753" y="2420887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>
              <a:off x="3265752" y="2636911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2195736" y="3933056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23728" y="4437112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211960" y="364502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4572000" y="3645026"/>
              <a:ext cx="0" cy="3594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4860032" y="3645027"/>
              <a:ext cx="0" cy="7200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91"/>
            <p:cNvCxnSpPr>
              <a:stCxn id="18" idx="1"/>
            </p:cNvCxnSpPr>
            <p:nvPr/>
          </p:nvCxnSpPr>
          <p:spPr bwMode="auto">
            <a:xfrm rot="10800000" flipV="1">
              <a:off x="2771800" y="2528900"/>
              <a:ext cx="144016" cy="1260140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275856" y="27809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9" name="Text Box 211"/>
            <p:cNvSpPr txBox="1">
              <a:spLocks noChangeArrowheads="1"/>
            </p:cNvSpPr>
            <p:nvPr/>
          </p:nvSpPr>
          <p:spPr bwMode="auto">
            <a:xfrm>
              <a:off x="3635896" y="2348879"/>
              <a:ext cx="4392488" cy="72007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    数据通路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箭头连接符 117"/>
            <p:cNvCxnSpPr/>
            <p:nvPr/>
          </p:nvCxnSpPr>
          <p:spPr bwMode="auto">
            <a:xfrm rot="10800000" flipV="1">
              <a:off x="2123730" y="4437100"/>
              <a:ext cx="3204123" cy="144027"/>
            </a:xfrm>
            <a:prstGeom prst="bentConnector3">
              <a:avLst>
                <a:gd name="adj1" fmla="val -308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124"/>
            <p:cNvCxnSpPr/>
            <p:nvPr/>
          </p:nvCxnSpPr>
          <p:spPr bwMode="auto">
            <a:xfrm rot="10800000">
              <a:off x="5508106" y="4437110"/>
              <a:ext cx="2304254" cy="144017"/>
            </a:xfrm>
            <a:prstGeom prst="bentConnector3">
              <a:avLst>
                <a:gd name="adj1" fmla="val 9997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217"/>
            <p:cNvSpPr txBox="1">
              <a:spLocks noChangeArrowheads="1"/>
            </p:cNvSpPr>
            <p:nvPr/>
          </p:nvSpPr>
          <p:spPr bwMode="auto">
            <a:xfrm rot="16200000">
              <a:off x="3365705" y="279876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3" name="Text Box 213"/>
            <p:cNvSpPr txBox="1">
              <a:spLocks noChangeArrowheads="1"/>
            </p:cNvSpPr>
            <p:nvPr/>
          </p:nvSpPr>
          <p:spPr bwMode="auto">
            <a:xfrm>
              <a:off x="6660232" y="2564904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7236023" y="2852936"/>
              <a:ext cx="0" cy="5657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7092007" y="285293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6948264" y="2966471"/>
              <a:ext cx="143743" cy="47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箭头连接符 36"/>
            <p:cNvCxnSpPr>
              <a:endCxn id="33" idx="3"/>
            </p:cNvCxnSpPr>
            <p:nvPr/>
          </p:nvCxnSpPr>
          <p:spPr bwMode="auto">
            <a:xfrm flipH="1">
              <a:off x="7596336" y="2708918"/>
              <a:ext cx="36004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连接符 142"/>
            <p:cNvCxnSpPr/>
            <p:nvPr/>
          </p:nvCxnSpPr>
          <p:spPr bwMode="auto">
            <a:xfrm>
              <a:off x="7956376" y="2574796"/>
              <a:ext cx="0" cy="15742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13"/>
            <p:cNvSpPr txBox="1">
              <a:spLocks noChangeArrowheads="1"/>
            </p:cNvSpPr>
            <p:nvPr/>
          </p:nvSpPr>
          <p:spPr bwMode="auto">
            <a:xfrm>
              <a:off x="8316416" y="3338989"/>
              <a:ext cx="540059" cy="1386155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…</a:t>
              </a:r>
            </a:p>
            <a:p>
              <a:endParaRPr lang="en-US" altLang="zh-CN" sz="1800" b="1" dirty="0">
                <a:latin typeface="宋体" panose="02010600030101010101" pitchFamily="2" charset="-122"/>
              </a:endParaRPr>
            </a:p>
            <a:p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IVT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213"/>
            <p:cNvSpPr txBox="1">
              <a:spLocks noChangeArrowheads="1"/>
            </p:cNvSpPr>
            <p:nvPr/>
          </p:nvSpPr>
          <p:spPr bwMode="auto">
            <a:xfrm>
              <a:off x="827584" y="3639880"/>
              <a:ext cx="288032" cy="10132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V="1">
              <a:off x="5580113" y="4365104"/>
              <a:ext cx="359494" cy="5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6372200" y="2971235"/>
              <a:ext cx="0" cy="4474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228184" y="2971233"/>
              <a:ext cx="0" cy="4474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2267744" y="3717032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NMI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2195736" y="4230980"/>
              <a:ext cx="457947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INTR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6" name="Text Box 111"/>
            <p:cNvSpPr txBox="1">
              <a:spLocks noChangeArrowheads="1"/>
            </p:cNvSpPr>
            <p:nvPr/>
          </p:nvSpPr>
          <p:spPr bwMode="auto">
            <a:xfrm>
              <a:off x="2195736" y="4639580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INTA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2262664" y="4629688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124"/>
            <p:cNvCxnSpPr>
              <a:endCxn id="9" idx="0"/>
            </p:cNvCxnSpPr>
            <p:nvPr/>
          </p:nvCxnSpPr>
          <p:spPr bwMode="auto">
            <a:xfrm rot="10800000" flipV="1">
              <a:off x="5399857" y="3212976"/>
              <a:ext cx="468293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124"/>
            <p:cNvCxnSpPr/>
            <p:nvPr/>
          </p:nvCxnSpPr>
          <p:spPr bwMode="auto">
            <a:xfrm flipV="1">
              <a:off x="5868144" y="3212976"/>
              <a:ext cx="5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1" name="Text Box 111"/>
            <p:cNvSpPr txBox="1">
              <a:spLocks noChangeArrowheads="1"/>
            </p:cNvSpPr>
            <p:nvPr/>
          </p:nvSpPr>
          <p:spPr bwMode="auto">
            <a:xfrm>
              <a:off x="3391426" y="3573016"/>
              <a:ext cx="46049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异常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52" name="Text Box 106"/>
            <p:cNvSpPr txBox="1">
              <a:spLocks noChangeArrowheads="1"/>
            </p:cNvSpPr>
            <p:nvPr/>
          </p:nvSpPr>
          <p:spPr bwMode="auto">
            <a:xfrm>
              <a:off x="4067944" y="3861050"/>
              <a:ext cx="217285" cy="2823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53" name="Text Box 106"/>
            <p:cNvSpPr txBox="1">
              <a:spLocks noChangeArrowheads="1"/>
            </p:cNvSpPr>
            <p:nvPr/>
          </p:nvSpPr>
          <p:spPr bwMode="auto">
            <a:xfrm>
              <a:off x="4067944" y="4221089"/>
              <a:ext cx="217285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54" name="Text Box 213"/>
            <p:cNvSpPr txBox="1">
              <a:spLocks noChangeArrowheads="1"/>
            </p:cNvSpPr>
            <p:nvPr/>
          </p:nvSpPr>
          <p:spPr bwMode="auto">
            <a:xfrm rot="5400000">
              <a:off x="7665515" y="4290267"/>
              <a:ext cx="58172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BIU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>
              <a:off x="4285229" y="4364525"/>
              <a:ext cx="934843" cy="57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4283968" y="4004485"/>
              <a:ext cx="934843" cy="57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179388" y="5013176"/>
              <a:ext cx="867708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203848" y="3606012"/>
              <a:ext cx="864096" cy="482272"/>
            </a:xfrm>
            <a:prstGeom prst="bentConnector3">
              <a:avLst>
                <a:gd name="adj1" fmla="val -1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3579003" y="4293095"/>
              <a:ext cx="47382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3725791" y="4077072"/>
              <a:ext cx="342153" cy="288032"/>
            </a:xfrm>
            <a:prstGeom prst="bentConnector3">
              <a:avLst>
                <a:gd name="adj1" fmla="val 319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8316417" y="4437112"/>
              <a:ext cx="540059" cy="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Text Box 111"/>
            <p:cNvSpPr txBox="1">
              <a:spLocks noChangeArrowheads="1"/>
            </p:cNvSpPr>
            <p:nvPr/>
          </p:nvSpPr>
          <p:spPr bwMode="auto">
            <a:xfrm>
              <a:off x="8316417" y="3052866"/>
              <a:ext cx="540059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1187624" y="3284984"/>
              <a:ext cx="1008112" cy="648072"/>
            </a:xfrm>
            <a:prstGeom prst="bentConnector3">
              <a:avLst>
                <a:gd name="adj1" fmla="val 99422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Text Box 213"/>
            <p:cNvSpPr txBox="1">
              <a:spLocks noChangeArrowheads="1"/>
            </p:cNvSpPr>
            <p:nvPr/>
          </p:nvSpPr>
          <p:spPr bwMode="auto">
            <a:xfrm>
              <a:off x="1331641" y="4149080"/>
              <a:ext cx="792088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7" name="Text Box 213"/>
            <p:cNvSpPr txBox="1">
              <a:spLocks noChangeArrowheads="1"/>
            </p:cNvSpPr>
            <p:nvPr/>
          </p:nvSpPr>
          <p:spPr bwMode="auto">
            <a:xfrm>
              <a:off x="179512" y="3645024"/>
              <a:ext cx="288032" cy="10132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Text Box 217"/>
            <p:cNvSpPr txBox="1">
              <a:spLocks noChangeArrowheads="1"/>
            </p:cNvSpPr>
            <p:nvPr/>
          </p:nvSpPr>
          <p:spPr bwMode="auto">
            <a:xfrm>
              <a:off x="539552" y="4077072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 flipV="1">
              <a:off x="323527" y="4667976"/>
              <a:ext cx="1" cy="3452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直接连接符 102"/>
            <p:cNvCxnSpPr/>
            <p:nvPr/>
          </p:nvCxnSpPr>
          <p:spPr bwMode="auto">
            <a:xfrm flipV="1">
              <a:off x="971599" y="4653136"/>
              <a:ext cx="1" cy="3600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1691680" y="4653136"/>
              <a:ext cx="0" cy="3600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直接连接符 104"/>
            <p:cNvCxnSpPr>
              <a:endCxn id="54" idx="3"/>
            </p:cNvCxnSpPr>
            <p:nvPr/>
          </p:nvCxnSpPr>
          <p:spPr bwMode="auto">
            <a:xfrm flipV="1">
              <a:off x="7956376" y="4725144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直接连接符 105"/>
            <p:cNvCxnSpPr>
              <a:endCxn id="39" idx="2"/>
            </p:cNvCxnSpPr>
            <p:nvPr/>
          </p:nvCxnSpPr>
          <p:spPr bwMode="auto">
            <a:xfrm flipV="1">
              <a:off x="8586446" y="4725144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直接箭头连接符 106"/>
            <p:cNvCxnSpPr>
              <a:stCxn id="40" idx="0"/>
            </p:cNvCxnSpPr>
            <p:nvPr/>
          </p:nvCxnSpPr>
          <p:spPr bwMode="auto">
            <a:xfrm rot="16200000" flipH="1">
              <a:off x="1006318" y="3605162"/>
              <a:ext cx="506630" cy="576066"/>
            </a:xfrm>
            <a:prstGeom prst="bentConnector4">
              <a:avLst>
                <a:gd name="adj1" fmla="val -13884"/>
                <a:gd name="adj2" fmla="val 10014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6"/>
            <p:cNvCxnSpPr>
              <a:stCxn id="97" idx="0"/>
            </p:cNvCxnSpPr>
            <p:nvPr/>
          </p:nvCxnSpPr>
          <p:spPr bwMode="auto">
            <a:xfrm rot="16200000" flipH="1">
              <a:off x="863587" y="3104965"/>
              <a:ext cx="504056" cy="1584175"/>
            </a:xfrm>
            <a:prstGeom prst="bentConnector4">
              <a:avLst>
                <a:gd name="adj1" fmla="val -41863"/>
                <a:gd name="adj2" fmla="val 10005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Text Box 217"/>
            <p:cNvSpPr txBox="1">
              <a:spLocks noChangeArrowheads="1"/>
            </p:cNvSpPr>
            <p:nvPr/>
          </p:nvSpPr>
          <p:spPr bwMode="auto">
            <a:xfrm>
              <a:off x="1619673" y="386104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1259632" y="313476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1454007" y="314096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1907704" y="314096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9" name="Text Box 217"/>
            <p:cNvSpPr txBox="1">
              <a:spLocks noChangeArrowheads="1"/>
            </p:cNvSpPr>
            <p:nvPr/>
          </p:nvSpPr>
          <p:spPr bwMode="auto">
            <a:xfrm>
              <a:off x="1547665" y="310464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0" name="Text Box 111"/>
            <p:cNvSpPr txBox="1">
              <a:spLocks noChangeArrowheads="1"/>
            </p:cNvSpPr>
            <p:nvPr/>
          </p:nvSpPr>
          <p:spPr bwMode="auto">
            <a:xfrm>
              <a:off x="2866309" y="4185084"/>
              <a:ext cx="71269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标志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IF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6" name="Text Box 111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432048" cy="23418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End</a:t>
              </a:r>
            </a:p>
          </p:txBody>
        </p:sp>
        <p:sp>
          <p:nvSpPr>
            <p:cNvPr id="165" name="Text Box 111"/>
            <p:cNvSpPr txBox="1">
              <a:spLocks noChangeArrowheads="1"/>
            </p:cNvSpPr>
            <p:nvPr/>
          </p:nvSpPr>
          <p:spPr bwMode="auto">
            <a:xfrm>
              <a:off x="6551947" y="2852936"/>
              <a:ext cx="395498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EPC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3" name="Text Box 106"/>
            <p:cNvSpPr txBox="1">
              <a:spLocks noChangeArrowheads="1"/>
            </p:cNvSpPr>
            <p:nvPr/>
          </p:nvSpPr>
          <p:spPr bwMode="auto">
            <a:xfrm>
              <a:off x="5939607" y="4256261"/>
              <a:ext cx="217285" cy="2160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>
              <a:off x="6156892" y="4365104"/>
              <a:ext cx="16554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8" name="Text Box 111"/>
            <p:cNvSpPr txBox="1">
              <a:spLocks noChangeArrowheads="1"/>
            </p:cNvSpPr>
            <p:nvPr/>
          </p:nvSpPr>
          <p:spPr bwMode="auto">
            <a:xfrm>
              <a:off x="5025451" y="4742646"/>
              <a:ext cx="914156" cy="26867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系统总线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2771800" y="3789040"/>
              <a:ext cx="24482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44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45995" y="3186688"/>
            <a:ext cx="7611914" cy="2523342"/>
            <a:chOff x="1345995" y="3258696"/>
            <a:chExt cx="7611914" cy="2523342"/>
          </a:xfrm>
        </p:grpSpPr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5724844" y="3397940"/>
              <a:ext cx="575791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IF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0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0" name="Text Box 111"/>
            <p:cNvSpPr txBox="1">
              <a:spLocks noChangeArrowheads="1"/>
            </p:cNvSpPr>
            <p:nvPr/>
          </p:nvSpPr>
          <p:spPr bwMode="auto">
            <a:xfrm>
              <a:off x="5940152" y="396442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2" name="Text Box 111"/>
            <p:cNvSpPr txBox="1">
              <a:spLocks noChangeArrowheads="1"/>
            </p:cNvSpPr>
            <p:nvPr/>
          </p:nvSpPr>
          <p:spPr bwMode="auto">
            <a:xfrm>
              <a:off x="6804248" y="396442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3" name="Text Box 111"/>
            <p:cNvSpPr txBox="1">
              <a:spLocks noChangeArrowheads="1"/>
            </p:cNvSpPr>
            <p:nvPr/>
          </p:nvSpPr>
          <p:spPr bwMode="auto">
            <a:xfrm>
              <a:off x="6372200" y="328498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4" name="Text Box 111"/>
            <p:cNvSpPr txBox="1">
              <a:spLocks noChangeArrowheads="1"/>
            </p:cNvSpPr>
            <p:nvPr/>
          </p:nvSpPr>
          <p:spPr bwMode="auto">
            <a:xfrm>
              <a:off x="2915816" y="539353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5" name="Text Box 111"/>
            <p:cNvSpPr txBox="1">
              <a:spLocks noChangeArrowheads="1"/>
            </p:cNvSpPr>
            <p:nvPr/>
          </p:nvSpPr>
          <p:spPr bwMode="auto">
            <a:xfrm>
              <a:off x="1345995" y="552330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6" name="Text Box 111"/>
            <p:cNvSpPr txBox="1">
              <a:spLocks noChangeArrowheads="1"/>
            </p:cNvSpPr>
            <p:nvPr/>
          </p:nvSpPr>
          <p:spPr bwMode="auto">
            <a:xfrm>
              <a:off x="6228184" y="4914880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7" name="Text Box 111"/>
            <p:cNvSpPr txBox="1">
              <a:spLocks noChangeArrowheads="1"/>
            </p:cNvSpPr>
            <p:nvPr/>
          </p:nvSpPr>
          <p:spPr bwMode="auto">
            <a:xfrm>
              <a:off x="7698824" y="325869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300635" y="3501006"/>
              <a:ext cx="36031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H="1">
              <a:off x="1619673" y="5517232"/>
              <a:ext cx="1549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flipH="1">
              <a:off x="8674907" y="5566014"/>
              <a:ext cx="1549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03" name="Text Box 111"/>
            <p:cNvSpPr txBox="1">
              <a:spLocks noChangeArrowheads="1"/>
            </p:cNvSpPr>
            <p:nvPr/>
          </p:nvSpPr>
          <p:spPr bwMode="auto">
            <a:xfrm>
              <a:off x="6156176" y="539353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4" name="直接箭头连接符 203"/>
            <p:cNvCxnSpPr/>
            <p:nvPr/>
          </p:nvCxnSpPr>
          <p:spPr bwMode="auto">
            <a:xfrm flipH="1" flipV="1">
              <a:off x="8530892" y="5558022"/>
              <a:ext cx="1548" cy="2064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06" name="Text Box 111"/>
            <p:cNvSpPr txBox="1">
              <a:spLocks noChangeArrowheads="1"/>
            </p:cNvSpPr>
            <p:nvPr/>
          </p:nvSpPr>
          <p:spPr bwMode="auto">
            <a:xfrm>
              <a:off x="8244408" y="556601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8741885" y="5548450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8" name="Text Box 111"/>
            <p:cNvSpPr txBox="1">
              <a:spLocks noChangeArrowheads="1"/>
            </p:cNvSpPr>
            <p:nvPr/>
          </p:nvSpPr>
          <p:spPr bwMode="auto">
            <a:xfrm>
              <a:off x="5364088" y="3776340"/>
              <a:ext cx="495672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⑶⑷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23728" y="5867980"/>
            <a:ext cx="588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INTR—</a:t>
            </a:r>
            <a:r>
              <a:rPr lang="zh-CN" altLang="en-US" sz="1800" b="1" dirty="0">
                <a:latin typeface="宋体" panose="02010600030101010101" pitchFamily="2" charset="-122"/>
              </a:rPr>
              <a:t>①、②、③④及⑤⑥     ←③④为中断响应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操作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686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5449488" y="2204864"/>
            <a:ext cx="3442992" cy="504056"/>
            <a:chOff x="5449488" y="1556098"/>
            <a:chExt cx="3442992" cy="504056"/>
          </a:xfrm>
        </p:grpSpPr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6372200" y="1556098"/>
              <a:ext cx="624822" cy="20916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cxnSp>
        <p:sp>
          <p:nvSpPr>
            <p:cNvPr id="21" name="Text Box 317"/>
            <p:cNvSpPr txBox="1">
              <a:spLocks noChangeArrowheads="1"/>
            </p:cNvSpPr>
            <p:nvPr/>
          </p:nvSpPr>
          <p:spPr bwMode="auto">
            <a:xfrm>
              <a:off x="5449488" y="1772816"/>
              <a:ext cx="3442992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接口、固定值、异常类型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+mn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48</a:t>
            </a:fld>
            <a:endParaRPr lang="en-US" altLang="zh-CN"/>
          </a:p>
        </p:txBody>
      </p:sp>
      <p:sp>
        <p:nvSpPr>
          <p:cNvPr id="3" name="Text Box 233"/>
          <p:cNvSpPr txBox="1">
            <a:spLocks noChangeArrowheads="1"/>
          </p:cNvSpPr>
          <p:nvPr/>
        </p:nvSpPr>
        <p:spPr bwMode="auto">
          <a:xfrm>
            <a:off x="179388" y="40988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检测的组织：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时机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用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检测时机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实现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INTR/NMI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的检测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指令周期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结束时</a:t>
            </a:r>
            <a:r>
              <a:rPr lang="en-US" altLang="zh-CN" b="1" dirty="0" smtClean="0">
                <a:latin typeface="宋体" panose="02010600030101010101" pitchFamily="2" charset="-122"/>
              </a:rPr>
              <a:t>(INTR</a:t>
            </a:r>
            <a:r>
              <a:rPr lang="zh-CN" altLang="en-US" b="1" dirty="0" smtClean="0">
                <a:latin typeface="宋体" panose="02010600030101010101" pitchFamily="2" charset="-122"/>
              </a:rPr>
              <a:t>还要求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异常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随时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判断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OP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latin typeface="宋体" panose="02010600030101010101" pitchFamily="2" charset="-122"/>
              </a:rPr>
              <a:t>结果</a:t>
            </a:r>
            <a:r>
              <a:rPr lang="zh-CN" altLang="en-US" b="1" dirty="0" smtClean="0">
                <a:latin typeface="宋体" panose="02010600030101010101" pitchFamily="2" charset="-122"/>
              </a:rPr>
              <a:t>状态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请求的类型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Event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sp>
        <p:nvSpPr>
          <p:cNvPr id="4" name="Text Box 233"/>
          <p:cNvSpPr txBox="1">
            <a:spLocks noChangeArrowheads="1"/>
          </p:cNvSpPr>
          <p:nvPr/>
        </p:nvSpPr>
        <p:spPr bwMode="auto">
          <a:xfrm>
            <a:off x="179512" y="278092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响应的组织：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对应的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OPCmd</a:t>
            </a:r>
            <a:r>
              <a:rPr lang="zh-CN" altLang="en-US" b="1" dirty="0" smtClean="0">
                <a:latin typeface="宋体" panose="02010600030101010101" pitchFamily="2" charset="-122"/>
              </a:rPr>
              <a:t>序列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INTR—</a:t>
            </a:r>
            <a:r>
              <a:rPr lang="zh-CN" altLang="en-US" b="1" dirty="0" smtClean="0">
                <a:latin typeface="宋体" panose="02010600030101010101" pitchFamily="2" charset="-122"/>
              </a:rPr>
              <a:t>①、②、③④及</a:t>
            </a:r>
            <a:r>
              <a:rPr lang="zh-CN" altLang="en-US" b="1" dirty="0">
                <a:latin typeface="宋体" panose="02010600030101010101" pitchFamily="2" charset="-122"/>
              </a:rPr>
              <a:t>⑤⑥ </a:t>
            </a:r>
            <a:r>
              <a:rPr lang="zh-CN" altLang="en-US" b="1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←③④为中断响应操作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NMI—</a:t>
            </a:r>
            <a:r>
              <a:rPr lang="zh-CN" altLang="en-US" b="1" dirty="0" smtClean="0">
                <a:latin typeface="宋体" panose="02010600030101010101" pitchFamily="2" charset="-122"/>
              </a:rPr>
              <a:t>①、②、⑤⑥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    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←事件类型值固定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异常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①、②、⑶⑷及⑤⑥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←⑶⑷为读</a:t>
            </a:r>
            <a:r>
              <a:rPr lang="zh-CN" altLang="en-US" sz="2000" b="1" dirty="0">
                <a:latin typeface="宋体" panose="02010600030101010101" pitchFamily="2" charset="-122"/>
              </a:rPr>
              <a:t>异常类型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REG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5" name="Text Box 233"/>
          <p:cNvSpPr txBox="1">
            <a:spLocks noChangeArrowheads="1"/>
          </p:cNvSpPr>
          <p:nvPr/>
        </p:nvSpPr>
        <p:spPr bwMode="auto">
          <a:xfrm>
            <a:off x="179512" y="4575904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事件返回的组织：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中断返回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结束进程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重</a:t>
            </a:r>
            <a:r>
              <a:rPr lang="zh-CN" altLang="en-US" b="1" dirty="0">
                <a:latin typeface="宋体" panose="02010600030101010101" pitchFamily="2" charset="-122"/>
              </a:rPr>
              <a:t>启机器指令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27"/>
          <p:cNvSpPr txBox="1">
            <a:spLocks noChangeArrowheads="1"/>
          </p:cNvSpPr>
          <p:nvPr/>
        </p:nvSpPr>
        <p:spPr bwMode="auto">
          <a:xfrm>
            <a:off x="179388" y="227687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中断请求得到响应的条件是什么？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9" name="Text Box 233"/>
          <p:cNvSpPr txBox="1">
            <a:spLocks noChangeArrowheads="1"/>
          </p:cNvSpPr>
          <p:nvPr/>
        </p:nvSpPr>
        <p:spPr bwMode="auto">
          <a:xfrm>
            <a:off x="3491756" y="1772816"/>
            <a:ext cx="396056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事件类型的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存放地不同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sp>
        <p:nvSpPr>
          <p:cNvPr id="3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8" grpId="0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15616" y="908720"/>
            <a:ext cx="3960440" cy="431354"/>
            <a:chOff x="1115616" y="908720"/>
            <a:chExt cx="3960440" cy="431354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1835696" y="908720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cxnSp>
        <p:sp>
          <p:nvSpPr>
            <p:cNvPr id="11" name="Text Box 317"/>
            <p:cNvSpPr txBox="1">
              <a:spLocks noChangeArrowheads="1"/>
            </p:cNvSpPr>
            <p:nvPr/>
          </p:nvSpPr>
          <p:spPr bwMode="auto">
            <a:xfrm>
              <a:off x="1115616" y="1052736"/>
              <a:ext cx="1798650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</a:rPr>
                <a:t>可缩短响应时间</a:t>
              </a:r>
              <a:endParaRPr lang="zh-CN" altLang="en-US" sz="1800" b="1" dirty="0">
                <a:latin typeface="+mn-ea"/>
              </a:endParaRPr>
            </a:p>
          </p:txBody>
        </p:sp>
        <p:sp>
          <p:nvSpPr>
            <p:cNvPr id="12" name="Text Box 317"/>
            <p:cNvSpPr txBox="1">
              <a:spLocks noChangeArrowheads="1"/>
            </p:cNvSpPr>
            <p:nvPr/>
          </p:nvSpPr>
          <p:spPr bwMode="auto">
            <a:xfrm>
              <a:off x="3096474" y="1052736"/>
              <a:ext cx="1979582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</a:rPr>
                <a:t>可改变</a:t>
              </a:r>
              <a:r>
                <a:rPr lang="zh-CN" altLang="en-US" sz="1800" b="1" dirty="0">
                  <a:latin typeface="+mn-ea"/>
                </a:rPr>
                <a:t>处理</a:t>
              </a:r>
              <a:r>
                <a:rPr lang="zh-CN" altLang="en-US" sz="1800" b="1" dirty="0" smtClean="0">
                  <a:latin typeface="+mn-ea"/>
                </a:rPr>
                <a:t>优先级</a:t>
              </a:r>
              <a:endParaRPr lang="zh-CN" altLang="en-US" sz="1800" b="1" dirty="0">
                <a:latin typeface="+mn-ea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3635896" y="908720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49</a:t>
            </a:fld>
            <a:endParaRPr lang="en-US" altLang="zh-CN"/>
          </a:p>
        </p:txBody>
      </p:sp>
      <p:sp>
        <p:nvSpPr>
          <p:cNvPr id="6" name="Text Box 24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四、多重中断及中断屏蔽的组织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15616" y="1844824"/>
            <a:ext cx="7632848" cy="432048"/>
            <a:chOff x="1115616" y="2132856"/>
            <a:chExt cx="7632848" cy="432048"/>
          </a:xfrm>
        </p:grpSpPr>
        <p:sp>
          <p:nvSpPr>
            <p:cNvPr id="20" name="Text Box 288"/>
            <p:cNvSpPr txBox="1">
              <a:spLocks noChangeArrowheads="1"/>
            </p:cNvSpPr>
            <p:nvPr/>
          </p:nvSpPr>
          <p:spPr bwMode="auto">
            <a:xfrm>
              <a:off x="8244408" y="2277567"/>
              <a:ext cx="504056" cy="28733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时间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293"/>
            <p:cNvSpPr txBox="1">
              <a:spLocks noChangeArrowheads="1"/>
            </p:cNvSpPr>
            <p:nvPr/>
          </p:nvSpPr>
          <p:spPr bwMode="auto">
            <a:xfrm>
              <a:off x="1187451" y="2140407"/>
              <a:ext cx="720725" cy="2813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26" name="Text Box 294"/>
            <p:cNvSpPr txBox="1">
              <a:spLocks noChangeArrowheads="1"/>
            </p:cNvSpPr>
            <p:nvPr/>
          </p:nvSpPr>
          <p:spPr bwMode="auto">
            <a:xfrm>
              <a:off x="3563888" y="2140407"/>
              <a:ext cx="2809925" cy="2797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或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7" name="Text Box 295"/>
            <p:cNvSpPr txBox="1">
              <a:spLocks noChangeArrowheads="1"/>
            </p:cNvSpPr>
            <p:nvPr/>
          </p:nvSpPr>
          <p:spPr bwMode="auto">
            <a:xfrm>
              <a:off x="7381876" y="2140407"/>
              <a:ext cx="719138" cy="2813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31" name="Text Box 299"/>
            <p:cNvSpPr txBox="1">
              <a:spLocks noChangeArrowheads="1"/>
            </p:cNvSpPr>
            <p:nvPr/>
          </p:nvSpPr>
          <p:spPr bwMode="auto">
            <a:xfrm>
              <a:off x="1908176" y="2140407"/>
              <a:ext cx="1655712" cy="27978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，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IF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←0</a:t>
              </a:r>
            </a:p>
          </p:txBody>
        </p:sp>
        <p:sp>
          <p:nvSpPr>
            <p:cNvPr id="32" name="Text Box 300"/>
            <p:cNvSpPr txBox="1">
              <a:spLocks noChangeArrowheads="1"/>
            </p:cNvSpPr>
            <p:nvPr/>
          </p:nvSpPr>
          <p:spPr bwMode="auto">
            <a:xfrm>
              <a:off x="6373813" y="2140407"/>
              <a:ext cx="1008063" cy="27978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IF←x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115616" y="2420888"/>
              <a:ext cx="7128792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1907704" y="2132856"/>
              <a:ext cx="472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563888" y="2132856"/>
              <a:ext cx="0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6372200" y="2132856"/>
              <a:ext cx="0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380311" y="2132856"/>
              <a:ext cx="2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Text Box 233"/>
          <p:cNvSpPr txBox="1">
            <a:spLocks noChangeArrowheads="1"/>
          </p:cNvSpPr>
          <p:nvPr/>
        </p:nvSpPr>
        <p:spPr bwMode="auto">
          <a:xfrm>
            <a:off x="4571875" y="1354305"/>
            <a:ext cx="439261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990600" indent="-99060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r>
              <a:rPr lang="en-US" altLang="zh-CN" b="1" dirty="0">
                <a:latin typeface="宋体" panose="02010600030101010101" pitchFamily="2" charset="-122"/>
              </a:rPr>
              <a:t>REG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位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179263" y="2210088"/>
            <a:ext cx="6698581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新请求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检测的组织：</a:t>
            </a:r>
            <a:r>
              <a:rPr lang="zh-CN" altLang="en-US" b="1" dirty="0">
                <a:latin typeface="宋体" panose="02010600030101010101" pitchFamily="2" charset="-122"/>
              </a:rPr>
              <a:t>以中断控制器</a:t>
            </a:r>
            <a:r>
              <a:rPr lang="en-US" altLang="zh-CN" b="1" dirty="0">
                <a:latin typeface="宋体" panose="02010600030101010101" pitchFamily="2" charset="-122"/>
              </a:rPr>
              <a:t>(IC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为例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中断请求的状态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新请求的产生条件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检测机构的组成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9" name="Text Box 221"/>
          <p:cNvSpPr txBox="1">
            <a:spLocks noChangeArrowheads="1"/>
          </p:cNvSpPr>
          <p:nvPr/>
        </p:nvSpPr>
        <p:spPr bwMode="auto">
          <a:xfrm>
            <a:off x="3635896" y="2664202"/>
            <a:ext cx="532859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正在</a:t>
            </a:r>
            <a:r>
              <a:rPr lang="zh-CN" altLang="en-US" b="1" dirty="0">
                <a:latin typeface="宋体" panose="02010600030101010101" pitchFamily="2" charset="-122"/>
              </a:rPr>
              <a:t>服务</a:t>
            </a:r>
            <a:r>
              <a:rPr lang="en-US" altLang="zh-CN" b="1" dirty="0" smtClean="0">
                <a:latin typeface="宋体" panose="02010600030101010101" pitchFamily="2" charset="-122"/>
              </a:rPr>
              <a:t>(IS)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尚未服务</a:t>
            </a:r>
            <a:r>
              <a:rPr lang="en-US" altLang="zh-CN" b="1" dirty="0" smtClean="0">
                <a:latin typeface="宋体" panose="02010600030101010101" pitchFamily="2" charset="-122"/>
              </a:rPr>
              <a:t>(IR)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←互斥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50" name="Text Box 221"/>
          <p:cNvSpPr txBox="1">
            <a:spLocks noChangeArrowheads="1"/>
          </p:cNvSpPr>
          <p:nvPr/>
        </p:nvSpPr>
        <p:spPr bwMode="auto">
          <a:xfrm>
            <a:off x="3995687" y="3115421"/>
            <a:ext cx="4968801" cy="5170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max(</a:t>
            </a:r>
            <a:r>
              <a:rPr lang="en-US" altLang="zh-CN" b="1" dirty="0" err="1">
                <a:latin typeface="宋体" panose="02010600030101010101" pitchFamily="2" charset="-122"/>
              </a:rPr>
              <a:t>IR</a:t>
            </a:r>
            <a:r>
              <a:rPr lang="en-US" altLang="zh-CN" b="1" baseline="-18000" dirty="0" err="1">
                <a:latin typeface="宋体" panose="02010600030101010101" pitchFamily="2" charset="-122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优先级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＞</a:t>
            </a:r>
            <a:r>
              <a:rPr lang="en-US" altLang="zh-CN" b="1" dirty="0" smtClean="0">
                <a:latin typeface="宋体" panose="02010600030101010101" pitchFamily="2" charset="-122"/>
              </a:rPr>
              <a:t>max(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IS</a:t>
            </a:r>
            <a:r>
              <a:rPr lang="en-US" altLang="zh-CN" b="1" baseline="-18000" dirty="0" err="1" smtClean="0">
                <a:latin typeface="宋体" panose="02010600030101010101" pitchFamily="2" charset="-122"/>
              </a:rPr>
              <a:t>j</a:t>
            </a:r>
            <a:r>
              <a:rPr lang="zh-CN" altLang="en-US" b="1" dirty="0" smtClean="0"/>
              <a:t>优先级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4" name="Text Box 221"/>
          <p:cNvSpPr txBox="1">
            <a:spLocks noChangeArrowheads="1"/>
          </p:cNvSpPr>
          <p:nvPr/>
        </p:nvSpPr>
        <p:spPr bwMode="auto">
          <a:xfrm>
            <a:off x="3635896" y="3565231"/>
            <a:ext cx="5400600" cy="5170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增加排队器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分类排队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ISR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1115616" y="4002781"/>
            <a:ext cx="7704856" cy="1874491"/>
            <a:chOff x="1115616" y="4002781"/>
            <a:chExt cx="7704856" cy="1874491"/>
          </a:xfrm>
        </p:grpSpPr>
        <p:sp>
          <p:nvSpPr>
            <p:cNvPr id="56" name="Rectangle 351"/>
            <p:cNvSpPr>
              <a:spLocks noChangeArrowheads="1"/>
            </p:cNvSpPr>
            <p:nvPr/>
          </p:nvSpPr>
          <p:spPr bwMode="auto">
            <a:xfrm>
              <a:off x="1336476" y="4146797"/>
              <a:ext cx="1146821" cy="9383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351"/>
            <p:cNvSpPr>
              <a:spLocks noChangeArrowheads="1"/>
            </p:cNvSpPr>
            <p:nvPr/>
          </p:nvSpPr>
          <p:spPr bwMode="auto">
            <a:xfrm>
              <a:off x="2051721" y="4146797"/>
              <a:ext cx="4680519" cy="172704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351"/>
            <p:cNvSpPr>
              <a:spLocks noChangeArrowheads="1"/>
            </p:cNvSpPr>
            <p:nvPr/>
          </p:nvSpPr>
          <p:spPr bwMode="auto">
            <a:xfrm>
              <a:off x="6732239" y="4146797"/>
              <a:ext cx="1860922" cy="1727042"/>
            </a:xfrm>
            <a:prstGeom prst="rect">
              <a:avLst/>
            </a:prstGeom>
            <a:solidFill>
              <a:srgbClr val="99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351"/>
            <p:cNvSpPr>
              <a:spLocks noChangeArrowheads="1"/>
            </p:cNvSpPr>
            <p:nvPr/>
          </p:nvSpPr>
          <p:spPr bwMode="auto">
            <a:xfrm>
              <a:off x="1336476" y="5085183"/>
              <a:ext cx="1146820" cy="78290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95"/>
            <p:cNvSpPr txBox="1">
              <a:spLocks noChangeArrowheads="1"/>
            </p:cNvSpPr>
            <p:nvPr/>
          </p:nvSpPr>
          <p:spPr bwMode="auto">
            <a:xfrm>
              <a:off x="3890663" y="4293295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中断控制器</a:t>
              </a:r>
            </a:p>
          </p:txBody>
        </p:sp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5796136" y="5013175"/>
              <a:ext cx="792088" cy="576065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排队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3" name="Text Box 101"/>
            <p:cNvSpPr txBox="1">
              <a:spLocks noChangeArrowheads="1"/>
            </p:cNvSpPr>
            <p:nvPr/>
          </p:nvSpPr>
          <p:spPr bwMode="auto">
            <a:xfrm>
              <a:off x="8028384" y="4653135"/>
              <a:ext cx="570755" cy="1008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IRR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4" name="Text Box 106"/>
            <p:cNvSpPr txBox="1">
              <a:spLocks noChangeArrowheads="1"/>
            </p:cNvSpPr>
            <p:nvPr/>
          </p:nvSpPr>
          <p:spPr bwMode="auto">
            <a:xfrm>
              <a:off x="6876256" y="4797150"/>
              <a:ext cx="432047" cy="216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67" name="Text Box 116"/>
            <p:cNvSpPr txBox="1">
              <a:spLocks noChangeArrowheads="1"/>
            </p:cNvSpPr>
            <p:nvPr/>
          </p:nvSpPr>
          <p:spPr bwMode="auto">
            <a:xfrm>
              <a:off x="8028384" y="4146797"/>
              <a:ext cx="360040" cy="50710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复位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8" name="Text Box 183"/>
            <p:cNvSpPr txBox="1">
              <a:spLocks noChangeArrowheads="1"/>
            </p:cNvSpPr>
            <p:nvPr/>
          </p:nvSpPr>
          <p:spPr bwMode="auto">
            <a:xfrm>
              <a:off x="1484994" y="4434829"/>
              <a:ext cx="998303" cy="576064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类型号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形成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9" name="Text Box 185"/>
            <p:cNvSpPr txBox="1">
              <a:spLocks noChangeArrowheads="1"/>
            </p:cNvSpPr>
            <p:nvPr/>
          </p:nvSpPr>
          <p:spPr bwMode="auto">
            <a:xfrm>
              <a:off x="4643487" y="5085183"/>
              <a:ext cx="792609" cy="50405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比较器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＞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B)</a:t>
              </a: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6732239" y="4146797"/>
              <a:ext cx="1" cy="1730475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73" name="直接箭头连接符 72"/>
            <p:cNvCxnSpPr/>
            <p:nvPr/>
          </p:nvCxnSpPr>
          <p:spPr bwMode="auto">
            <a:xfrm flipH="1">
              <a:off x="6587928" y="5157190"/>
              <a:ext cx="936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 flipV="1">
              <a:off x="6587928" y="5445223"/>
              <a:ext cx="93640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直接箭头连接符 74"/>
            <p:cNvCxnSpPr/>
            <p:nvPr/>
          </p:nvCxnSpPr>
          <p:spPr bwMode="auto">
            <a:xfrm flipV="1">
              <a:off x="6948264" y="5013175"/>
              <a:ext cx="596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7236296" y="5013175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77" name="Text Box 107"/>
            <p:cNvSpPr txBox="1">
              <a:spLocks noChangeArrowheads="1"/>
            </p:cNvSpPr>
            <p:nvPr/>
          </p:nvSpPr>
          <p:spPr bwMode="auto">
            <a:xfrm rot="16200000">
              <a:off x="7209027" y="5201930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78" name="Text Box 106"/>
            <p:cNvSpPr txBox="1">
              <a:spLocks noChangeArrowheads="1"/>
            </p:cNvSpPr>
            <p:nvPr/>
          </p:nvSpPr>
          <p:spPr bwMode="auto">
            <a:xfrm>
              <a:off x="6804248" y="4365102"/>
              <a:ext cx="360040" cy="216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>
              <a:stCxn id="64" idx="0"/>
            </p:cNvCxnSpPr>
            <p:nvPr/>
          </p:nvCxnSpPr>
          <p:spPr bwMode="auto">
            <a:xfrm flipV="1">
              <a:off x="7092280" y="4581128"/>
              <a:ext cx="0" cy="2160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6876256" y="4581128"/>
              <a:ext cx="0" cy="14401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 flipV="1">
              <a:off x="7017767" y="4002781"/>
              <a:ext cx="2506" cy="3623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" name="Text Box 107"/>
            <p:cNvSpPr txBox="1">
              <a:spLocks noChangeArrowheads="1"/>
            </p:cNvSpPr>
            <p:nvPr/>
          </p:nvSpPr>
          <p:spPr bwMode="auto">
            <a:xfrm rot="16200000">
              <a:off x="6767288" y="5209115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flipH="1">
              <a:off x="5436096" y="5301207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4283968" y="5301207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箭头连接符 130"/>
            <p:cNvCxnSpPr>
              <a:stCxn id="69" idx="0"/>
            </p:cNvCxnSpPr>
            <p:nvPr/>
          </p:nvCxnSpPr>
          <p:spPr bwMode="auto">
            <a:xfrm rot="5400000" flipH="1" flipV="1">
              <a:off x="5778005" y="3986930"/>
              <a:ext cx="360040" cy="1836466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5651524" y="4288502"/>
              <a:ext cx="596" cy="101270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oval" w="sm" len="sm"/>
            </a:ln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2185471" y="4288502"/>
              <a:ext cx="5842913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1403176" y="4212703"/>
              <a:ext cx="6625208" cy="610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2185471" y="4288502"/>
              <a:ext cx="1" cy="14925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59832" y="4288502"/>
              <a:ext cx="0" cy="146327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94" name="直接箭头连接符 93"/>
            <p:cNvCxnSpPr>
              <a:stCxn id="68" idx="1"/>
            </p:cNvCxnSpPr>
            <p:nvPr/>
          </p:nvCxnSpPr>
          <p:spPr bwMode="auto">
            <a:xfrm flipH="1" flipV="1">
              <a:off x="1403176" y="4722860"/>
              <a:ext cx="81818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1403176" y="4212703"/>
              <a:ext cx="0" cy="3684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1907232" y="5586734"/>
              <a:ext cx="720080" cy="250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1115616" y="5301207"/>
              <a:ext cx="20540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H="1" flipV="1">
              <a:off x="1917514" y="5803389"/>
              <a:ext cx="6396247" cy="187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直接箭头连接符 103"/>
            <p:cNvCxnSpPr>
              <a:stCxn id="63" idx="2"/>
            </p:cNvCxnSpPr>
            <p:nvPr/>
          </p:nvCxnSpPr>
          <p:spPr bwMode="auto">
            <a:xfrm>
              <a:off x="8313762" y="5661248"/>
              <a:ext cx="2654" cy="1421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1115616" y="5519626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1115616" y="5735650"/>
              <a:ext cx="21602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2843807" y="4212703"/>
              <a:ext cx="1" cy="22060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5004917" y="4146797"/>
              <a:ext cx="0" cy="7200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5004917" y="4005064"/>
              <a:ext cx="0" cy="14173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H="1">
              <a:off x="8593162" y="5157192"/>
              <a:ext cx="22731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 rot="16200000">
              <a:off x="8574674" y="5201930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 flipH="1" flipV="1">
              <a:off x="8593162" y="5445223"/>
              <a:ext cx="22731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1336476" y="5085183"/>
              <a:ext cx="1146821" cy="1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2483296" y="5085183"/>
              <a:ext cx="0" cy="7920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sp>
          <p:nvSpPr>
            <p:cNvPr id="118" name="Rectangle 351"/>
            <p:cNvSpPr>
              <a:spLocks noChangeArrowheads="1"/>
            </p:cNvSpPr>
            <p:nvPr/>
          </p:nvSpPr>
          <p:spPr bwMode="auto">
            <a:xfrm>
              <a:off x="1331640" y="4146797"/>
              <a:ext cx="7267499" cy="172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Text Box 107"/>
            <p:cNvSpPr txBox="1">
              <a:spLocks noChangeArrowheads="1"/>
            </p:cNvSpPr>
            <p:nvPr/>
          </p:nvSpPr>
          <p:spPr bwMode="auto">
            <a:xfrm>
              <a:off x="1959654" y="5337211"/>
              <a:ext cx="451634" cy="2472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复位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3" name="Text Box 183"/>
            <p:cNvSpPr txBox="1">
              <a:spLocks noChangeArrowheads="1"/>
            </p:cNvSpPr>
            <p:nvPr/>
          </p:nvSpPr>
          <p:spPr bwMode="auto">
            <a:xfrm>
              <a:off x="1331640" y="5164094"/>
              <a:ext cx="577577" cy="7108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906687" y="4437112"/>
            <a:ext cx="6121697" cy="1297893"/>
            <a:chOff x="1906687" y="4447283"/>
            <a:chExt cx="6121697" cy="1297893"/>
          </a:xfrm>
        </p:grpSpPr>
        <p:sp>
          <p:nvSpPr>
            <p:cNvPr id="70" name="Text Box 195"/>
            <p:cNvSpPr txBox="1">
              <a:spLocks noChangeArrowheads="1"/>
            </p:cNvSpPr>
            <p:nvPr/>
          </p:nvSpPr>
          <p:spPr bwMode="auto">
            <a:xfrm>
              <a:off x="2627312" y="4732386"/>
              <a:ext cx="576536" cy="93838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中断服务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ISR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4" name="Text Box 100"/>
            <p:cNvSpPr txBox="1">
              <a:spLocks noChangeArrowheads="1"/>
            </p:cNvSpPr>
            <p:nvPr/>
          </p:nvSpPr>
          <p:spPr bwMode="auto">
            <a:xfrm>
              <a:off x="3500140" y="5030182"/>
              <a:ext cx="783828" cy="57606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排队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B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 bwMode="auto">
            <a:xfrm flipV="1">
              <a:off x="3203848" y="5181679"/>
              <a:ext cx="29629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3203848" y="5452465"/>
              <a:ext cx="29629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" name="Text Box 107"/>
            <p:cNvSpPr txBox="1">
              <a:spLocks noChangeArrowheads="1"/>
            </p:cNvSpPr>
            <p:nvPr/>
          </p:nvSpPr>
          <p:spPr bwMode="auto">
            <a:xfrm rot="16200000">
              <a:off x="3166887" y="5215686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8" name="直接箭头连接符 167"/>
            <p:cNvCxnSpPr/>
            <p:nvPr/>
          </p:nvCxnSpPr>
          <p:spPr bwMode="auto">
            <a:xfrm>
              <a:off x="1906687" y="5741620"/>
              <a:ext cx="5760329" cy="355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Text Box 101"/>
            <p:cNvSpPr txBox="1">
              <a:spLocks noChangeArrowheads="1"/>
            </p:cNvSpPr>
            <p:nvPr/>
          </p:nvSpPr>
          <p:spPr bwMode="auto">
            <a:xfrm>
              <a:off x="7524328" y="4660379"/>
              <a:ext cx="285377" cy="100811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中断屏蔽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 flipH="1">
              <a:off x="7812360" y="5164435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直接箭头连接符 172"/>
            <p:cNvCxnSpPr/>
            <p:nvPr/>
          </p:nvCxnSpPr>
          <p:spPr bwMode="auto">
            <a:xfrm flipH="1">
              <a:off x="7812361" y="5452465"/>
              <a:ext cx="216023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Text Box 107"/>
            <p:cNvSpPr txBox="1">
              <a:spLocks noChangeArrowheads="1"/>
            </p:cNvSpPr>
            <p:nvPr/>
          </p:nvSpPr>
          <p:spPr bwMode="auto">
            <a:xfrm rot="16200000">
              <a:off x="7785091" y="5209174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79" name="直接箭头连接符 178"/>
            <p:cNvCxnSpPr/>
            <p:nvPr/>
          </p:nvCxnSpPr>
          <p:spPr bwMode="auto">
            <a:xfrm flipH="1">
              <a:off x="7667016" y="5668491"/>
              <a:ext cx="1328" cy="7668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Text Box 116"/>
            <p:cNvSpPr txBox="1">
              <a:spLocks noChangeArrowheads="1"/>
            </p:cNvSpPr>
            <p:nvPr/>
          </p:nvSpPr>
          <p:spPr bwMode="auto">
            <a:xfrm>
              <a:off x="2627313" y="4447283"/>
              <a:ext cx="576536" cy="28510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置位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11" name="Text Box 223"/>
          <p:cNvSpPr txBox="1">
            <a:spLocks noChangeArrowheads="1"/>
          </p:cNvSpPr>
          <p:nvPr/>
        </p:nvSpPr>
        <p:spPr bwMode="auto">
          <a:xfrm>
            <a:off x="179388" y="5904061"/>
            <a:ext cx="8785225" cy="506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保存部件的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组织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中断机构用</a:t>
            </a:r>
            <a:r>
              <a:rPr lang="zh-CN" altLang="en-US" b="1" dirty="0">
                <a:solidFill>
                  <a:srgbClr val="990099"/>
                </a:solidFill>
              </a:rPr>
              <a:t>寄存器栈</a:t>
            </a:r>
            <a:r>
              <a:rPr lang="zh-CN" altLang="en-US" b="1" dirty="0"/>
              <a:t>代替</a:t>
            </a:r>
            <a:r>
              <a:rPr lang="zh-CN" altLang="en-US" b="1" u="sng" dirty="0"/>
              <a:t>寄存器堆</a:t>
            </a:r>
          </a:p>
        </p:txBody>
      </p:sp>
      <p:sp>
        <p:nvSpPr>
          <p:cNvPr id="2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2627784" y="4433304"/>
            <a:ext cx="5400601" cy="1227944"/>
            <a:chOff x="2627784" y="4433304"/>
            <a:chExt cx="5400601" cy="1227944"/>
          </a:xfrm>
        </p:grpSpPr>
        <p:cxnSp>
          <p:nvCxnSpPr>
            <p:cNvPr id="214" name="直接箭头连接符 213"/>
            <p:cNvCxnSpPr/>
            <p:nvPr/>
          </p:nvCxnSpPr>
          <p:spPr bwMode="auto">
            <a:xfrm flipH="1" flipV="1">
              <a:off x="7524328" y="5157190"/>
              <a:ext cx="504057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H="1" flipV="1">
              <a:off x="7524328" y="5445222"/>
              <a:ext cx="504057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3204320" y="5301207"/>
              <a:ext cx="1079648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Text Box 195"/>
            <p:cNvSpPr txBox="1">
              <a:spLocks noChangeArrowheads="1"/>
            </p:cNvSpPr>
            <p:nvPr/>
          </p:nvSpPr>
          <p:spPr bwMode="auto">
            <a:xfrm>
              <a:off x="2627784" y="4653136"/>
              <a:ext cx="576536" cy="10081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正在服务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请求号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21" name="直接箭头连接符 220"/>
            <p:cNvCxnSpPr/>
            <p:nvPr/>
          </p:nvCxnSpPr>
          <p:spPr bwMode="auto">
            <a:xfrm>
              <a:off x="3059832" y="4437112"/>
              <a:ext cx="0" cy="21679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直接箭头连接符 223"/>
            <p:cNvCxnSpPr/>
            <p:nvPr/>
          </p:nvCxnSpPr>
          <p:spPr bwMode="auto">
            <a:xfrm>
              <a:off x="2843808" y="4433304"/>
              <a:ext cx="0" cy="21983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、多重中断的组织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*单重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多重中断方式的表示：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9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9" grpId="0"/>
      <p:bldP spid="50" grpId="0"/>
      <p:bldP spid="54" grpId="0"/>
      <p:bldP spid="211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" y="332656"/>
            <a:ext cx="8812213" cy="151426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软件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传送控制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何时传、如何传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3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涉及内容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主机</a:t>
            </a:r>
            <a:r>
              <a:rPr lang="zh-CN" altLang="en-US" b="1" dirty="0">
                <a:latin typeface="宋体" panose="02010600030101010101" pitchFamily="2" charset="-122"/>
              </a:rPr>
              <a:t>与外设的工作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协调</a:t>
            </a:r>
            <a:r>
              <a:rPr lang="zh-CN" altLang="en-US" b="1" dirty="0" smtClean="0">
                <a:latin typeface="宋体" panose="02010600030101010101" pitchFamily="2" charset="-122"/>
              </a:rPr>
              <a:t>、传送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组织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2780928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指令：</a:t>
            </a:r>
            <a:r>
              <a:rPr lang="zh-CN" altLang="en-US" b="1" dirty="0" smtClean="0">
                <a:latin typeface="宋体" panose="02010600030101010101" pitchFamily="2" charset="-122"/>
              </a:rPr>
              <a:t>指令系统中的机器指令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512" y="2276872"/>
            <a:ext cx="8812213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*实现：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或通道指令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32040" y="1196752"/>
            <a:ext cx="1800200" cy="216024"/>
            <a:chOff x="4932040" y="1196752"/>
            <a:chExt cx="1800200" cy="216024"/>
          </a:xfrm>
        </p:grpSpPr>
        <p:cxnSp>
          <p:nvCxnSpPr>
            <p:cNvPr id="15" name="直接箭头连接符 14"/>
            <p:cNvCxnSpPr/>
            <p:nvPr/>
          </p:nvCxnSpPr>
          <p:spPr bwMode="auto">
            <a:xfrm>
              <a:off x="4932040" y="1196752"/>
              <a:ext cx="576064" cy="21602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6084168" y="1196752"/>
              <a:ext cx="648072" cy="21602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</p:spPr>
        </p:cxnSp>
      </p:grpSp>
      <p:grpSp>
        <p:nvGrpSpPr>
          <p:cNvPr id="21" name="组合 20"/>
          <p:cNvGrpSpPr/>
          <p:nvPr/>
        </p:nvGrpSpPr>
        <p:grpSpPr>
          <a:xfrm>
            <a:off x="1403648" y="3334926"/>
            <a:ext cx="4824536" cy="1318210"/>
            <a:chOff x="1187624" y="2758862"/>
            <a:chExt cx="4824536" cy="131821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699792" y="2758961"/>
              <a:ext cx="1081087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187624" y="2758862"/>
              <a:ext cx="1513086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指令格式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780880" y="2758961"/>
              <a:ext cx="100647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设备码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87355" y="2758961"/>
              <a:ext cx="122480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命令码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23728" y="3068960"/>
              <a:ext cx="3888432" cy="1008112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表示操作类型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输入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、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输出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表示传送的目标设备地址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命令码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表示传送的类型及内容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2" y="1772816"/>
            <a:ext cx="8812213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传送信息的类型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数据、状态、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操作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命令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3995936" y="1700808"/>
            <a:ext cx="589682" cy="216024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512" y="4653136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通道指令：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通道</a:t>
            </a:r>
            <a:r>
              <a:rPr lang="zh-CN" altLang="en-US" b="1" dirty="0" smtClean="0">
                <a:latin typeface="宋体" panose="02010600030101010101" pitchFamily="2" charset="-122"/>
              </a:rPr>
              <a:t>所执行的指令，与指令系统无关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3" name="线形标注 2 32"/>
          <p:cNvSpPr/>
          <p:nvPr/>
        </p:nvSpPr>
        <p:spPr bwMode="auto">
          <a:xfrm>
            <a:off x="5938639" y="4278142"/>
            <a:ext cx="3024436" cy="317940"/>
          </a:xfrm>
          <a:prstGeom prst="borderCallout2">
            <a:avLst>
              <a:gd name="adj1" fmla="val 48951"/>
              <a:gd name="adj2" fmla="val -221"/>
              <a:gd name="adj3" fmla="val 48851"/>
              <a:gd name="adj4" fmla="val -6026"/>
              <a:gd name="adj5" fmla="val 150855"/>
              <a:gd name="adj6" fmla="val -97359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通道</a:t>
            </a:r>
            <a:r>
              <a:rPr lang="en-US" altLang="zh-CN" sz="1800" b="1" dirty="0" smtClean="0">
                <a:latin typeface="+mn-ea"/>
                <a:ea typeface="+mn-ea"/>
              </a:rPr>
              <a:t>I/O</a:t>
            </a:r>
            <a:r>
              <a:rPr lang="zh-CN" altLang="en-US" sz="1800" b="1" dirty="0" smtClean="0">
                <a:latin typeface="+mn-ea"/>
                <a:ea typeface="+mn-ea"/>
              </a:rPr>
              <a:t>方</a:t>
            </a:r>
            <a:r>
              <a:rPr lang="zh-CN" altLang="en-US" sz="1800" b="1" dirty="0" smtClean="0">
                <a:latin typeface="+mn-lt"/>
              </a:rPr>
              <a:t>式的传送控制部件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79512" y="5107250"/>
            <a:ext cx="881221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程序：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设备驱动程序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+mn-ea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  <a:ea typeface="+mn-ea"/>
              </a:rPr>
              <a:t>由</a:t>
            </a:r>
            <a:r>
              <a:rPr lang="zh-CN" altLang="zh-CN" b="1" dirty="0" smtClean="0">
                <a:latin typeface="+mn-ea"/>
                <a:ea typeface="+mn-ea"/>
              </a:rPr>
              <a:t>初始化、</a:t>
            </a:r>
            <a:r>
              <a:rPr lang="zh-CN" altLang="zh-CN" b="1" dirty="0">
                <a:latin typeface="+mn-ea"/>
                <a:ea typeface="+mn-ea"/>
              </a:rPr>
              <a:t>主</a:t>
            </a:r>
            <a:r>
              <a:rPr lang="zh-CN" altLang="zh-CN" b="1" dirty="0" smtClean="0">
                <a:latin typeface="+mn-ea"/>
                <a:ea typeface="+mn-ea"/>
              </a:rPr>
              <a:t>控、</a:t>
            </a:r>
            <a:r>
              <a:rPr lang="zh-CN" altLang="zh-CN" b="1" dirty="0">
                <a:latin typeface="+mn-ea"/>
                <a:ea typeface="+mn-ea"/>
              </a:rPr>
              <a:t>传送方式</a:t>
            </a:r>
            <a:r>
              <a:rPr lang="zh-CN" altLang="zh-CN" b="1" dirty="0" smtClean="0">
                <a:latin typeface="+mn-ea"/>
                <a:ea typeface="+mn-ea"/>
              </a:rPr>
              <a:t>处理、退出</a:t>
            </a:r>
            <a:r>
              <a:rPr lang="zh-CN" altLang="zh-CN" b="1" dirty="0">
                <a:latin typeface="+mn-ea"/>
                <a:ea typeface="+mn-ea"/>
              </a:rPr>
              <a:t>等</a:t>
            </a:r>
            <a:r>
              <a:rPr lang="zh-CN" altLang="zh-CN" b="1" dirty="0" smtClean="0">
                <a:latin typeface="+mn-ea"/>
                <a:ea typeface="+mn-ea"/>
              </a:rPr>
              <a:t>程序段组成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ldLvl="0"/>
      <p:bldP spid="23" grpId="0" bldLvl="0"/>
      <p:bldP spid="32" grpId="0"/>
      <p:bldP spid="33" grpId="0" animBg="1"/>
      <p:bldP spid="33" grpId="1" animBg="1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36"/>
          <p:cNvSpPr txBox="1">
            <a:spLocks noChangeArrowheads="1"/>
          </p:cNvSpPr>
          <p:nvPr/>
        </p:nvSpPr>
        <p:spPr bwMode="auto">
          <a:xfrm>
            <a:off x="179509" y="4285545"/>
            <a:ext cx="8785103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中断屏蔽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的应用：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软件编程方法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 smtClean="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  <a:sym typeface="Wingdings" panose="05000000000000000000" pitchFamily="2" charset="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  <a:sym typeface="Wingdings" panose="05000000000000000000" pitchFamily="2" charset="2"/>
              </a:rPr>
              <a:t>中断处理</a:t>
            </a:r>
            <a:r>
              <a:rPr lang="zh-CN" altLang="en-US" b="1" dirty="0" smtClean="0">
                <a:latin typeface="宋体" panose="02010600030101010101" pitchFamily="2" charset="-122"/>
              </a:rPr>
              <a:t>程序中，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需要时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改写</a:t>
            </a:r>
            <a:r>
              <a:rPr lang="zh-CN" altLang="en-US" b="1" dirty="0" smtClean="0">
                <a:latin typeface="宋体" panose="02010600030101010101" pitchFamily="2" charset="-122"/>
              </a:rPr>
              <a:t>屏蔽字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写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端口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50</a:t>
            </a:fld>
            <a:endParaRPr lang="en-US" altLang="zh-CN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、中断屏蔽的组织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*术语：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响应优先级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请求的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排队次序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排队器的</a:t>
            </a:r>
            <a:r>
              <a:rPr lang="zh-CN" altLang="en-US" sz="2000" b="1" dirty="0">
                <a:latin typeface="宋体" panose="02010600030101010101" pitchFamily="2" charset="-122"/>
              </a:rPr>
              <a:t>编码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处理优先级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请求的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嵌套次序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处理次序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多重中断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])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</a:p>
          <a:p>
            <a:pPr marL="990600" indent="-9906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优先级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指请求的响应优先级</a:t>
            </a:r>
            <a:r>
              <a:rPr lang="en-US" altLang="zh-CN" b="1" dirty="0" smtClean="0">
                <a:latin typeface="宋体" panose="02010600030101010101" pitchFamily="2" charset="-122"/>
              </a:rPr>
              <a:t>  </a:t>
            </a:r>
          </a:p>
        </p:txBody>
      </p:sp>
      <p:sp>
        <p:nvSpPr>
          <p:cNvPr id="69" name="Text Box 136"/>
          <p:cNvSpPr txBox="1">
            <a:spLocks noChangeArrowheads="1"/>
          </p:cNvSpPr>
          <p:nvPr/>
        </p:nvSpPr>
        <p:spPr bwMode="auto">
          <a:xfrm>
            <a:off x="179389" y="2996952"/>
            <a:ext cx="5904780" cy="13665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中断屏蔽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的组织：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硬件实现</a:t>
            </a:r>
            <a:r>
              <a:rPr lang="zh-CN" altLang="en-US" sz="2000" b="1" dirty="0">
                <a:latin typeface="宋体" panose="02010600030101010101" pitchFamily="2" charset="-122"/>
              </a:rPr>
              <a:t>方法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设置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中断屏蔽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REG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阻塞</a:t>
            </a:r>
            <a:r>
              <a:rPr lang="zh-CN" altLang="en-US" b="1" dirty="0" smtClean="0">
                <a:latin typeface="宋体" panose="02010600030101010101" pitchFamily="2" charset="-122"/>
              </a:rPr>
              <a:t>指定的请求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                  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→其内容称为</a:t>
            </a:r>
            <a:r>
              <a:rPr lang="zh-CN" altLang="en-US" sz="2000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屏蔽字</a:t>
            </a:r>
            <a:endParaRPr lang="zh-CN" altLang="en-US" sz="20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72200" y="3143250"/>
            <a:ext cx="1941710" cy="1149846"/>
            <a:chOff x="6156176" y="1916832"/>
            <a:chExt cx="1941710" cy="1149846"/>
          </a:xfrm>
        </p:grpSpPr>
        <p:sp>
          <p:nvSpPr>
            <p:cNvPr id="81" name="Rectangle 374"/>
            <p:cNvSpPr>
              <a:spLocks noChangeArrowheads="1"/>
            </p:cNvSpPr>
            <p:nvPr/>
          </p:nvSpPr>
          <p:spPr bwMode="auto">
            <a:xfrm>
              <a:off x="6369694" y="1916832"/>
              <a:ext cx="1512168" cy="10778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375"/>
            <p:cNvSpPr txBox="1">
              <a:spLocks noChangeArrowheads="1"/>
            </p:cNvSpPr>
            <p:nvPr/>
          </p:nvSpPr>
          <p:spPr bwMode="auto">
            <a:xfrm>
              <a:off x="6513710" y="1988841"/>
              <a:ext cx="213171" cy="22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3" name="Text Box 376"/>
            <p:cNvSpPr txBox="1">
              <a:spLocks noChangeArrowheads="1"/>
            </p:cNvSpPr>
            <p:nvPr/>
          </p:nvSpPr>
          <p:spPr bwMode="auto">
            <a:xfrm>
              <a:off x="6513710" y="2348880"/>
              <a:ext cx="213171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4" name="Text Box 377"/>
            <p:cNvSpPr txBox="1">
              <a:spLocks noChangeArrowheads="1"/>
            </p:cNvSpPr>
            <p:nvPr/>
          </p:nvSpPr>
          <p:spPr bwMode="auto">
            <a:xfrm>
              <a:off x="6442718" y="2636912"/>
              <a:ext cx="1367136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中断屏蔽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7017766" y="2492896"/>
              <a:ext cx="0" cy="14401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6156176" y="2094756"/>
              <a:ext cx="357534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 rot="16200000">
              <a:off x="6119215" y="2169817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 flipH="1" flipV="1">
              <a:off x="6156176" y="2454794"/>
              <a:ext cx="357534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H="1">
              <a:off x="6732240" y="2060848"/>
              <a:ext cx="136564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H="1" flipV="1">
              <a:off x="6729734" y="2420887"/>
              <a:ext cx="136815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" name="Text Box 107"/>
            <p:cNvSpPr txBox="1">
              <a:spLocks noChangeArrowheads="1"/>
            </p:cNvSpPr>
            <p:nvPr/>
          </p:nvSpPr>
          <p:spPr bwMode="auto">
            <a:xfrm rot="16200000">
              <a:off x="7808896" y="2133814"/>
              <a:ext cx="359449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20" name="直接箭头连接符 119"/>
            <p:cNvCxnSpPr/>
            <p:nvPr/>
          </p:nvCxnSpPr>
          <p:spPr bwMode="auto">
            <a:xfrm flipH="1">
              <a:off x="6729734" y="2132856"/>
              <a:ext cx="93610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直接箭头连接符 121"/>
            <p:cNvCxnSpPr/>
            <p:nvPr/>
          </p:nvCxnSpPr>
          <p:spPr bwMode="auto">
            <a:xfrm flipH="1" flipV="1">
              <a:off x="6729734" y="2492895"/>
              <a:ext cx="288032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7665838" y="2132854"/>
              <a:ext cx="0" cy="5040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" name="Text Box 107"/>
            <p:cNvSpPr txBox="1">
              <a:spLocks noChangeArrowheads="1"/>
            </p:cNvSpPr>
            <p:nvPr/>
          </p:nvSpPr>
          <p:spPr bwMode="auto">
            <a:xfrm rot="16200000">
              <a:off x="7127327" y="2169817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0" name="Text Box 107"/>
            <p:cNvSpPr txBox="1">
              <a:spLocks noChangeArrowheads="1"/>
            </p:cNvSpPr>
            <p:nvPr/>
          </p:nvSpPr>
          <p:spPr bwMode="auto">
            <a:xfrm>
              <a:off x="7161782" y="2423393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 flipH="1">
              <a:off x="7161781" y="2922664"/>
              <a:ext cx="1" cy="14401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Text Box 362"/>
          <p:cNvSpPr txBox="1">
            <a:spLocks noChangeArrowheads="1"/>
          </p:cNvSpPr>
          <p:nvPr/>
        </p:nvSpPr>
        <p:spPr bwMode="auto">
          <a:xfrm>
            <a:off x="179388" y="5733256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7-2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P294—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15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16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17</a:t>
            </a:r>
          </a:p>
        </p:txBody>
      </p:sp>
      <p:sp>
        <p:nvSpPr>
          <p:cNvPr id="25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40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512" y="2154922"/>
            <a:ext cx="8785225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*中断屏蔽的目标：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改变</a:t>
            </a:r>
            <a:r>
              <a:rPr lang="zh-CN" altLang="en-US" b="1" dirty="0" smtClean="0">
                <a:latin typeface="宋体" panose="02010600030101010101" pitchFamily="2" charset="-122"/>
              </a:rPr>
              <a:t>请求的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处理优先级</a:t>
            </a:r>
            <a:r>
              <a:rPr lang="en-US" altLang="zh-CN" b="1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←以增加灵活性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默认：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处理优先级＝响应优先级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563888" y="2624281"/>
            <a:ext cx="504055" cy="951017"/>
          </a:xfrm>
          <a:prstGeom prst="straightConnector1">
            <a:avLst/>
          </a:prstGeom>
          <a:noFill/>
          <a:ln w="158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9239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9" grpId="0"/>
      <p:bldP spid="24" grpId="0" animBg="1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51</a:t>
            </a:fld>
            <a:endParaRPr lang="en-US" altLang="zh-CN" dirty="0"/>
          </a:p>
        </p:txBody>
      </p:sp>
      <p:sp>
        <p:nvSpPr>
          <p:cNvPr id="3" name="Text Box 396"/>
          <p:cNvSpPr txBox="1">
            <a:spLocks noChangeArrowheads="1"/>
          </p:cNvSpPr>
          <p:nvPr/>
        </p:nvSpPr>
        <p:spPr bwMode="auto">
          <a:xfrm>
            <a:off x="827088" y="287320"/>
            <a:ext cx="7467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</a:rPr>
              <a:t>§8.6 </a:t>
            </a:r>
            <a:r>
              <a:rPr lang="en-US" altLang="zh-CN" sz="3600" b="1" dirty="0">
                <a:latin typeface="宋体" panose="02010600030101010101" pitchFamily="2" charset="-122"/>
              </a:rPr>
              <a:t>DMA</a:t>
            </a:r>
            <a:r>
              <a:rPr lang="zh-CN" altLang="en-US" sz="3600" b="1" dirty="0">
                <a:latin typeface="宋体" panose="02010600030101010101" pitchFamily="2" charset="-122"/>
              </a:rPr>
              <a:t>方式</a:t>
            </a:r>
          </a:p>
        </p:txBody>
      </p:sp>
      <p:sp>
        <p:nvSpPr>
          <p:cNvPr id="5" name="Text Box 397"/>
          <p:cNvSpPr txBox="1">
            <a:spLocks noChangeArrowheads="1"/>
          </p:cNvSpPr>
          <p:nvPr/>
        </p:nvSpPr>
        <p:spPr bwMode="auto">
          <a:xfrm>
            <a:off x="179388" y="974725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的功能：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主存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外设</a:t>
            </a:r>
            <a:r>
              <a:rPr lang="zh-CN" altLang="en-US" b="1" dirty="0" smtClean="0">
                <a:latin typeface="宋体" panose="02010600030101010101" pitchFamily="2" charset="-122"/>
              </a:rPr>
              <a:t>之间，传送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批数据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次 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459"/>
          <p:cNvSpPr txBox="1">
            <a:spLocks noChangeArrowheads="1"/>
          </p:cNvSpPr>
          <p:nvPr/>
        </p:nvSpPr>
        <p:spPr bwMode="auto">
          <a:xfrm>
            <a:off x="179388" y="3068960"/>
            <a:ext cx="8785225" cy="1865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的要求：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latin typeface="宋体" panose="02010600030101010101" pitchFamily="2" charset="-122"/>
              </a:rPr>
              <a:t>①负责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传送准备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结束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 dirty="0">
                <a:latin typeface="宋体" panose="02010600030101010101" pitchFamily="2" charset="-122"/>
              </a:rPr>
              <a:t>如设置传送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字数、主存</a:t>
            </a:r>
            <a:r>
              <a:rPr lang="zh-CN" altLang="en-US" sz="2000" b="1" dirty="0">
                <a:latin typeface="宋体" panose="02010600030101010101" pitchFamily="2" charset="-122"/>
              </a:rPr>
              <a:t>首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址、启动设备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②数据传送时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让出</a:t>
            </a:r>
            <a:r>
              <a:rPr lang="zh-CN" altLang="en-US" b="1" dirty="0" smtClean="0">
                <a:latin typeface="宋体" panose="02010600030101010101" pitchFamily="2" charset="-122"/>
              </a:rPr>
              <a:t>总线使用权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latin typeface="宋体" panose="02010600030101010101" pitchFamily="2" charset="-122"/>
              </a:rPr>
              <a:t>接口此时为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主设备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9" name="Text Box 127"/>
          <p:cNvSpPr txBox="1">
            <a:spLocks noChangeArrowheads="1"/>
          </p:cNvSpPr>
          <p:nvPr/>
        </p:nvSpPr>
        <p:spPr bwMode="auto">
          <a:xfrm>
            <a:off x="179388" y="486916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b="1" dirty="0" smtClean="0">
                <a:latin typeface="宋体" panose="02010600030101010101" pitchFamily="2" charset="-122"/>
              </a:rPr>
              <a:t>数据处理与数据传送</a:t>
            </a:r>
            <a:r>
              <a:rPr lang="en-US" altLang="zh-CN" b="1" dirty="0" smtClean="0">
                <a:latin typeface="宋体" panose="02010600030101010101" pitchFamily="2" charset="-122"/>
              </a:rPr>
              <a:t>(I/O)</a:t>
            </a:r>
            <a:r>
              <a:rPr lang="zh-CN" altLang="en-US" b="1" dirty="0" smtClean="0">
                <a:latin typeface="宋体" panose="02010600030101010101" pitchFamily="2" charset="-122"/>
              </a:rPr>
              <a:t>并行的</a:t>
            </a:r>
            <a:r>
              <a:rPr lang="zh-CN" altLang="en-US" b="1" dirty="0">
                <a:latin typeface="宋体" panose="02010600030101010101" pitchFamily="2" charset="-122"/>
              </a:rPr>
              <a:t>基本</a:t>
            </a:r>
            <a:r>
              <a:rPr lang="zh-CN" altLang="en-US" b="1" dirty="0" smtClean="0">
                <a:latin typeface="宋体" panose="02010600030101010101" pitchFamily="2" charset="-122"/>
              </a:rPr>
              <a:t>条件？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0" name="Text Box 127"/>
          <p:cNvSpPr txBox="1">
            <a:spLocks noChangeArrowheads="1"/>
          </p:cNvSpPr>
          <p:nvPr/>
        </p:nvSpPr>
        <p:spPr bwMode="auto">
          <a:xfrm>
            <a:off x="179512" y="536566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条件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不实现</a:t>
            </a:r>
            <a:r>
              <a:rPr lang="zh-CN" altLang="en-US" b="1" dirty="0" smtClean="0">
                <a:latin typeface="宋体" panose="02010600030101010101" pitchFamily="2" charset="-122"/>
              </a:rPr>
              <a:t>数据传送 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接口可为主设备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条件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能正常执行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 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b="1" dirty="0" smtClean="0">
                <a:latin typeface="宋体" panose="02010600030101010101" pitchFamily="2" charset="-122"/>
              </a:rPr>
              <a:t>增设</a:t>
            </a:r>
            <a:r>
              <a:rPr lang="en-US" altLang="zh-CN" b="1" dirty="0" smtClean="0">
                <a:latin typeface="宋体" panose="02010600030101010101" pitchFamily="2" charset="-122"/>
              </a:rPr>
              <a:t>Cache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贯穿式结构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547664" y="1484784"/>
            <a:ext cx="6912768" cy="862012"/>
            <a:chOff x="1547664" y="5663530"/>
            <a:chExt cx="6912768" cy="862012"/>
          </a:xfrm>
        </p:grpSpPr>
        <p:sp>
          <p:nvSpPr>
            <p:cNvPr id="13" name="Text Box 72"/>
            <p:cNvSpPr txBox="1">
              <a:spLocks noChangeArrowheads="1"/>
            </p:cNvSpPr>
            <p:nvPr/>
          </p:nvSpPr>
          <p:spPr bwMode="auto">
            <a:xfrm>
              <a:off x="1548160" y="5807546"/>
              <a:ext cx="1799704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72"/>
            <p:cNvSpPr txBox="1">
              <a:spLocks noChangeArrowheads="1"/>
            </p:cNvSpPr>
            <p:nvPr/>
          </p:nvSpPr>
          <p:spPr bwMode="auto">
            <a:xfrm>
              <a:off x="1619672" y="5878661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5" name="Text Box 74"/>
            <p:cNvSpPr txBox="1">
              <a:spLocks noChangeArrowheads="1"/>
            </p:cNvSpPr>
            <p:nvPr/>
          </p:nvSpPr>
          <p:spPr bwMode="auto">
            <a:xfrm>
              <a:off x="2555776" y="5878661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6" name="Text Box 75"/>
            <p:cNvSpPr txBox="1">
              <a:spLocks noChangeArrowheads="1"/>
            </p:cNvSpPr>
            <p:nvPr/>
          </p:nvSpPr>
          <p:spPr bwMode="auto">
            <a:xfrm>
              <a:off x="3995936" y="5809828"/>
              <a:ext cx="1224136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查询接口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5292080" y="6029746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8" name="Text Box 80"/>
            <p:cNvSpPr txBox="1">
              <a:spLocks noChangeArrowheads="1"/>
            </p:cNvSpPr>
            <p:nvPr/>
          </p:nvSpPr>
          <p:spPr bwMode="auto">
            <a:xfrm>
              <a:off x="3419872" y="5698405"/>
              <a:ext cx="504056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19" name="Text Box 81"/>
            <p:cNvSpPr txBox="1">
              <a:spLocks noChangeArrowheads="1"/>
            </p:cNvSpPr>
            <p:nvPr/>
          </p:nvSpPr>
          <p:spPr bwMode="auto">
            <a:xfrm>
              <a:off x="3995936" y="6237312"/>
              <a:ext cx="1224136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 smtClean="0">
                  <a:latin typeface="宋体" panose="02010600030101010101" pitchFamily="2" charset="-122"/>
                </a:rPr>
                <a:t>字符型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" name="直接连接符 19"/>
            <p:cNvCxnSpPr>
              <a:endCxn id="14" idx="0"/>
            </p:cNvCxnSpPr>
            <p:nvPr/>
          </p:nvCxnSpPr>
          <p:spPr bwMode="auto">
            <a:xfrm>
              <a:off x="1979712" y="5671641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直接连接符 20"/>
            <p:cNvCxnSpPr>
              <a:stCxn id="15" idx="0"/>
            </p:cNvCxnSpPr>
            <p:nvPr/>
          </p:nvCxnSpPr>
          <p:spPr bwMode="auto">
            <a:xfrm flipV="1">
              <a:off x="2915816" y="5673329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547664" y="5663530"/>
              <a:ext cx="69127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>
              <a:endCxn id="16" idx="0"/>
            </p:cNvCxnSpPr>
            <p:nvPr/>
          </p:nvCxnSpPr>
          <p:spPr bwMode="auto">
            <a:xfrm>
              <a:off x="4608004" y="5663530"/>
              <a:ext cx="0" cy="14629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>
              <a:stCxn id="16" idx="2"/>
              <a:endCxn id="19" idx="0"/>
            </p:cNvCxnSpPr>
            <p:nvPr/>
          </p:nvCxnSpPr>
          <p:spPr bwMode="auto">
            <a:xfrm>
              <a:off x="4608004" y="6090816"/>
              <a:ext cx="0" cy="146496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2123728" y="6203701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主机</a:t>
              </a:r>
              <a:endParaRPr lang="zh-CN" altLang="en-US" sz="1600" b="1" dirty="0"/>
            </a:p>
          </p:txBody>
        </p:sp>
        <p:sp>
          <p:nvSpPr>
            <p:cNvPr id="26" name="Text Box 75"/>
            <p:cNvSpPr txBox="1">
              <a:spLocks noChangeArrowheads="1"/>
            </p:cNvSpPr>
            <p:nvPr/>
          </p:nvSpPr>
          <p:spPr bwMode="auto">
            <a:xfrm>
              <a:off x="5652120" y="5808414"/>
              <a:ext cx="1224136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7" name="直接连接符 26"/>
            <p:cNvCxnSpPr>
              <a:endCxn id="26" idx="0"/>
            </p:cNvCxnSpPr>
            <p:nvPr/>
          </p:nvCxnSpPr>
          <p:spPr bwMode="auto">
            <a:xfrm>
              <a:off x="6264188" y="5671641"/>
              <a:ext cx="0" cy="13677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Text Box 75"/>
            <p:cNvSpPr txBox="1">
              <a:spLocks noChangeArrowheads="1"/>
            </p:cNvSpPr>
            <p:nvPr/>
          </p:nvSpPr>
          <p:spPr bwMode="auto">
            <a:xfrm>
              <a:off x="7308304" y="5808414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>
              <a:endCxn id="28" idx="0"/>
            </p:cNvCxnSpPr>
            <p:nvPr/>
          </p:nvCxnSpPr>
          <p:spPr bwMode="auto">
            <a:xfrm>
              <a:off x="7884368" y="5663530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Text Box 81"/>
            <p:cNvSpPr txBox="1">
              <a:spLocks noChangeArrowheads="1"/>
            </p:cNvSpPr>
            <p:nvPr/>
          </p:nvSpPr>
          <p:spPr bwMode="auto">
            <a:xfrm>
              <a:off x="5652120" y="6239792"/>
              <a:ext cx="1224136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 smtClean="0">
                  <a:latin typeface="宋体" panose="02010600030101010101" pitchFamily="2" charset="-122"/>
                </a:rPr>
                <a:t>字符型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0" name="直接连接符 39"/>
            <p:cNvCxnSpPr>
              <a:stCxn id="26" idx="2"/>
              <a:endCxn id="39" idx="0"/>
            </p:cNvCxnSpPr>
            <p:nvPr/>
          </p:nvCxnSpPr>
          <p:spPr bwMode="auto">
            <a:xfrm>
              <a:off x="6264188" y="6089402"/>
              <a:ext cx="0" cy="15039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Text Box 81"/>
            <p:cNvSpPr txBox="1">
              <a:spLocks noChangeArrowheads="1"/>
            </p:cNvSpPr>
            <p:nvPr/>
          </p:nvSpPr>
          <p:spPr bwMode="auto">
            <a:xfrm>
              <a:off x="7308304" y="6239792"/>
              <a:ext cx="1152128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 smtClean="0">
                  <a:latin typeface="宋体" panose="02010600030101010101" pitchFamily="2" charset="-122"/>
                </a:rPr>
                <a:t>块型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5" name="直接连接符 44"/>
            <p:cNvCxnSpPr>
              <a:stCxn id="28" idx="2"/>
              <a:endCxn id="44" idx="0"/>
            </p:cNvCxnSpPr>
            <p:nvPr/>
          </p:nvCxnSpPr>
          <p:spPr bwMode="auto">
            <a:xfrm>
              <a:off x="7884368" y="6089402"/>
              <a:ext cx="0" cy="15039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Text Box 79"/>
            <p:cNvSpPr txBox="1">
              <a:spLocks noChangeArrowheads="1"/>
            </p:cNvSpPr>
            <p:nvPr/>
          </p:nvSpPr>
          <p:spPr bwMode="auto">
            <a:xfrm>
              <a:off x="6948264" y="6021288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</p:grpSp>
      <p:sp>
        <p:nvSpPr>
          <p:cNvPr id="51" name="Text Box 397"/>
          <p:cNvSpPr txBox="1">
            <a:spLocks noChangeArrowheads="1"/>
          </p:cNvSpPr>
          <p:nvPr/>
        </p:nvSpPr>
        <p:spPr bwMode="auto">
          <a:xfrm>
            <a:off x="179512" y="2379801"/>
            <a:ext cx="8785225" cy="977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的特点：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不占</a:t>
            </a:r>
            <a:r>
              <a:rPr lang="en-US" altLang="zh-CN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个数据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总线周期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</a:rPr>
              <a:t>                               </a:t>
            </a:r>
            <a:r>
              <a:rPr lang="zh-CN" altLang="en-US" sz="2200" dirty="0" smtClean="0">
                <a:latin typeface="宋体" panose="02010600030101010101" pitchFamily="2" charset="-122"/>
              </a:rPr>
              <a:t>└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→由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控制总线实现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6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  <p:bldP spid="9" grpId="0"/>
      <p:bldP spid="10" grpId="0"/>
      <p:bldP spid="5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20" name="Text Box 304"/>
          <p:cNvSpPr txBox="1">
            <a:spLocks noChangeArrowheads="1"/>
          </p:cNvSpPr>
          <p:nvPr/>
        </p:nvSpPr>
        <p:spPr bwMode="auto">
          <a:xfrm>
            <a:off x="179388" y="4968692"/>
            <a:ext cx="8785225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控制简单，传输效率高，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latin typeface="宋体" panose="02010600030101010101" pitchFamily="2" charset="-122"/>
              </a:rPr>
              <a:t>低；</a:t>
            </a:r>
          </a:p>
          <a:p>
            <a:pPr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    适于</a:t>
            </a:r>
            <a:r>
              <a:rPr lang="zh-CN" altLang="en-US" b="1" dirty="0" smtClean="0">
                <a:solidFill>
                  <a:srgbClr val="990099"/>
                </a:solidFill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</a:rPr>
              <a:t>速度</a:t>
            </a:r>
            <a:r>
              <a:rPr lang="zh-CN" altLang="en-US" b="1" dirty="0" smtClean="0">
                <a:solidFill>
                  <a:srgbClr val="990099"/>
                </a:solidFill>
              </a:rPr>
              <a:t>≈主存速度</a:t>
            </a:r>
            <a:r>
              <a:rPr lang="zh-CN" altLang="en-US" b="1" dirty="0" smtClean="0">
                <a:latin typeface="宋体" panose="02010600030101010101" pitchFamily="2" charset="-122"/>
              </a:rPr>
              <a:t>的传送场合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63E0-FF53-45A9-B537-4D62C63281A9}" type="slidenum">
              <a:rPr lang="en-US" altLang="zh-CN"/>
              <a:t>52</a:t>
            </a:fld>
            <a:endParaRPr lang="en-US" altLang="zh-CN"/>
          </a:p>
        </p:txBody>
      </p:sp>
      <p:sp>
        <p:nvSpPr>
          <p:cNvPr id="188505" name="Text Box 89"/>
          <p:cNvSpPr txBox="1">
            <a:spLocks noChangeArrowheads="1"/>
          </p:cNvSpPr>
          <p:nvPr/>
        </p:nvSpPr>
        <p:spPr bwMode="auto">
          <a:xfrm>
            <a:off x="179388" y="908720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指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获得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  <a:r>
              <a:rPr lang="zh-CN" altLang="en-US" b="1" dirty="0" smtClean="0">
                <a:latin typeface="宋体" panose="02010600030101010101" pitchFamily="2" charset="-122"/>
              </a:rPr>
              <a:t>的方法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88506" name="Text Box 90"/>
          <p:cNvSpPr txBox="1">
            <a:spLocks noChangeArrowheads="1"/>
          </p:cNvSpPr>
          <p:nvPr/>
        </p:nvSpPr>
        <p:spPr bwMode="auto">
          <a:xfrm>
            <a:off x="179388" y="1414413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停止访问方式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在首个</a:t>
            </a:r>
            <a:r>
              <a:rPr lang="zh-CN" altLang="en-US" b="1" dirty="0" smtClean="0">
                <a:latin typeface="宋体" panose="02010600030101010101" pitchFamily="2" charset="-122"/>
              </a:rPr>
              <a:t>数据准备传送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申请</a:t>
            </a:r>
            <a:r>
              <a:rPr lang="zh-CN" altLang="en-US" b="1" dirty="0" smtClean="0">
                <a:latin typeface="宋体" panose="02010600030101010101" pitchFamily="2" charset="-122"/>
              </a:rPr>
              <a:t>总线使用权；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在所有</a:t>
            </a:r>
            <a:r>
              <a:rPr lang="zh-CN" altLang="en-US" b="1" dirty="0" smtClean="0">
                <a:latin typeface="宋体" panose="02010600030101010101" pitchFamily="2" charset="-122"/>
              </a:rPr>
              <a:t>数据传送结束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放弃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</a:p>
        </p:txBody>
      </p:sp>
      <p:sp>
        <p:nvSpPr>
          <p:cNvPr id="188587" name="Text Box 171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的传送方式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8722" name="AutoShape 3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26666" y="2853630"/>
            <a:ext cx="7344942" cy="2014252"/>
            <a:chOff x="826666" y="2853630"/>
            <a:chExt cx="7344942" cy="2014252"/>
          </a:xfrm>
        </p:grpSpPr>
        <p:sp>
          <p:nvSpPr>
            <p:cNvPr id="188603" name="AutoShape 187"/>
            <p:cNvSpPr>
              <a:spLocks noChangeArrowheads="1"/>
            </p:cNvSpPr>
            <p:nvPr/>
          </p:nvSpPr>
          <p:spPr bwMode="auto">
            <a:xfrm>
              <a:off x="2915816" y="2996219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88605" name="Line 189"/>
            <p:cNvSpPr>
              <a:spLocks noChangeShapeType="1"/>
            </p:cNvSpPr>
            <p:nvPr/>
          </p:nvSpPr>
          <p:spPr bwMode="auto">
            <a:xfrm>
              <a:off x="3203575" y="3428019"/>
              <a:ext cx="0" cy="866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17" name="Line 201"/>
            <p:cNvSpPr>
              <a:spLocks noChangeShapeType="1"/>
            </p:cNvSpPr>
            <p:nvPr/>
          </p:nvSpPr>
          <p:spPr bwMode="auto">
            <a:xfrm flipH="1">
              <a:off x="3635375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20" name="AutoShape 204"/>
            <p:cNvSpPr/>
            <p:nvPr/>
          </p:nvSpPr>
          <p:spPr bwMode="auto">
            <a:xfrm>
              <a:off x="1690266" y="3069244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24" name="Text Box 208"/>
            <p:cNvSpPr txBox="1">
              <a:spLocks noChangeArrowheads="1"/>
            </p:cNvSpPr>
            <p:nvPr/>
          </p:nvSpPr>
          <p:spPr bwMode="auto">
            <a:xfrm>
              <a:off x="1474366" y="4509106"/>
              <a:ext cx="1296988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188641" name="Rectangle 225"/>
            <p:cNvSpPr>
              <a:spLocks noChangeArrowheads="1"/>
            </p:cNvSpPr>
            <p:nvPr/>
          </p:nvSpPr>
          <p:spPr bwMode="auto">
            <a:xfrm>
              <a:off x="7668220" y="4580544"/>
              <a:ext cx="503387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642" name="AutoShape 226"/>
            <p:cNvSpPr>
              <a:spLocks noChangeArrowheads="1"/>
            </p:cNvSpPr>
            <p:nvPr/>
          </p:nvSpPr>
          <p:spPr bwMode="auto">
            <a:xfrm rot="16200000">
              <a:off x="7452320" y="4651981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51" name="Line 235"/>
            <p:cNvSpPr>
              <a:spLocks noChangeShapeType="1"/>
            </p:cNvSpPr>
            <p:nvPr/>
          </p:nvSpPr>
          <p:spPr bwMode="auto">
            <a:xfrm flipH="1" flipV="1">
              <a:off x="7452320" y="3788381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66" name="Text Box 250"/>
            <p:cNvSpPr txBox="1">
              <a:spLocks noChangeArrowheads="1"/>
            </p:cNvSpPr>
            <p:nvPr/>
          </p:nvSpPr>
          <p:spPr bwMode="auto">
            <a:xfrm>
              <a:off x="1187029" y="3140681"/>
              <a:ext cx="4318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88667" name="Text Box 251"/>
            <p:cNvSpPr txBox="1">
              <a:spLocks noChangeArrowheads="1"/>
            </p:cNvSpPr>
            <p:nvPr/>
          </p:nvSpPr>
          <p:spPr bwMode="auto">
            <a:xfrm>
              <a:off x="1763688" y="2996219"/>
              <a:ext cx="1079500" cy="6477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应答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88668" name="Text Box 252"/>
            <p:cNvSpPr txBox="1">
              <a:spLocks noChangeArrowheads="1"/>
            </p:cNvSpPr>
            <p:nvPr/>
          </p:nvSpPr>
          <p:spPr bwMode="auto">
            <a:xfrm>
              <a:off x="1763291" y="3717032"/>
              <a:ext cx="1079500" cy="7191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80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请求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HRQ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</p:txBody>
        </p:sp>
        <p:sp>
          <p:nvSpPr>
            <p:cNvPr id="188669" name="Text Box 253"/>
            <p:cNvSpPr txBox="1">
              <a:spLocks noChangeArrowheads="1"/>
            </p:cNvSpPr>
            <p:nvPr/>
          </p:nvSpPr>
          <p:spPr bwMode="auto">
            <a:xfrm>
              <a:off x="826666" y="3932844"/>
              <a:ext cx="8636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88670" name="AutoShape 254"/>
            <p:cNvSpPr/>
            <p:nvPr/>
          </p:nvSpPr>
          <p:spPr bwMode="auto">
            <a:xfrm>
              <a:off x="1691854" y="3861406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72" name="Line 256"/>
            <p:cNvSpPr>
              <a:spLocks noChangeShapeType="1"/>
            </p:cNvSpPr>
            <p:nvPr/>
          </p:nvSpPr>
          <p:spPr bwMode="auto">
            <a:xfrm flipV="1">
              <a:off x="3562871" y="3428019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3" name="AutoShape 257"/>
            <p:cNvSpPr>
              <a:spLocks noChangeArrowheads="1"/>
            </p:cNvSpPr>
            <p:nvPr/>
          </p:nvSpPr>
          <p:spPr bwMode="auto">
            <a:xfrm>
              <a:off x="3635375" y="4148744"/>
              <a:ext cx="720601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88675" name="Line 259"/>
            <p:cNvSpPr>
              <a:spLocks noChangeShapeType="1"/>
            </p:cNvSpPr>
            <p:nvPr/>
          </p:nvSpPr>
          <p:spPr bwMode="auto">
            <a:xfrm>
              <a:off x="2771775" y="3139887"/>
              <a:ext cx="144041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6" name="Line 260"/>
            <p:cNvSpPr>
              <a:spLocks noChangeShapeType="1"/>
            </p:cNvSpPr>
            <p:nvPr/>
          </p:nvSpPr>
          <p:spPr bwMode="auto">
            <a:xfrm>
              <a:off x="2771775" y="3643919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9" name="Line 263"/>
            <p:cNvSpPr>
              <a:spLocks noChangeShapeType="1"/>
            </p:cNvSpPr>
            <p:nvPr/>
          </p:nvSpPr>
          <p:spPr bwMode="auto">
            <a:xfrm>
              <a:off x="3635896" y="3428019"/>
              <a:ext cx="388786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1" name="Line 265"/>
            <p:cNvSpPr>
              <a:spLocks noChangeShapeType="1"/>
            </p:cNvSpPr>
            <p:nvPr/>
          </p:nvSpPr>
          <p:spPr bwMode="auto">
            <a:xfrm flipV="1">
              <a:off x="3203575" y="3788381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2" name="Line 266"/>
            <p:cNvSpPr>
              <a:spLocks noChangeShapeType="1"/>
            </p:cNvSpPr>
            <p:nvPr/>
          </p:nvSpPr>
          <p:spPr bwMode="auto">
            <a:xfrm>
              <a:off x="2771775" y="4004281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4" name="Line 268"/>
            <p:cNvSpPr>
              <a:spLocks noChangeShapeType="1"/>
            </p:cNvSpPr>
            <p:nvPr/>
          </p:nvSpPr>
          <p:spPr bwMode="auto">
            <a:xfrm>
              <a:off x="3276600" y="3788381"/>
              <a:ext cx="41757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5" name="AutoShape 269"/>
            <p:cNvSpPr>
              <a:spLocks noChangeArrowheads="1"/>
            </p:cNvSpPr>
            <p:nvPr/>
          </p:nvSpPr>
          <p:spPr bwMode="auto">
            <a:xfrm>
              <a:off x="2915816" y="4578956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687" name="Line 271"/>
            <p:cNvSpPr>
              <a:spLocks noChangeShapeType="1"/>
            </p:cNvSpPr>
            <p:nvPr/>
          </p:nvSpPr>
          <p:spPr bwMode="auto">
            <a:xfrm>
              <a:off x="2771775" y="4724213"/>
              <a:ext cx="14404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8" name="Line 272"/>
            <p:cNvSpPr>
              <a:spLocks noChangeShapeType="1"/>
            </p:cNvSpPr>
            <p:nvPr/>
          </p:nvSpPr>
          <p:spPr bwMode="auto">
            <a:xfrm>
              <a:off x="2771775" y="4293206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9" name="Line 273"/>
            <p:cNvSpPr>
              <a:spLocks noChangeShapeType="1"/>
            </p:cNvSpPr>
            <p:nvPr/>
          </p:nvSpPr>
          <p:spPr bwMode="auto">
            <a:xfrm flipH="1">
              <a:off x="2914229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93" name="Text Box 277"/>
            <p:cNvSpPr txBox="1">
              <a:spLocks noChangeArrowheads="1"/>
            </p:cNvSpPr>
            <p:nvPr/>
          </p:nvSpPr>
          <p:spPr bwMode="auto">
            <a:xfrm>
              <a:off x="4356323" y="2853630"/>
              <a:ext cx="2447925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不能访存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无总线使用权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8695" name="Text Box 279"/>
            <p:cNvSpPr txBox="1">
              <a:spLocks noChangeArrowheads="1"/>
            </p:cNvSpPr>
            <p:nvPr/>
          </p:nvSpPr>
          <p:spPr bwMode="auto">
            <a:xfrm>
              <a:off x="4372405" y="4005758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  <p:sp>
          <p:nvSpPr>
            <p:cNvPr id="188696" name="AutoShape 280"/>
            <p:cNvSpPr>
              <a:spLocks noChangeArrowheads="1"/>
            </p:cNvSpPr>
            <p:nvPr/>
          </p:nvSpPr>
          <p:spPr bwMode="auto">
            <a:xfrm>
              <a:off x="6804248" y="4148744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88698" name="Line 282"/>
            <p:cNvSpPr>
              <a:spLocks noChangeShapeType="1"/>
            </p:cNvSpPr>
            <p:nvPr/>
          </p:nvSpPr>
          <p:spPr bwMode="auto">
            <a:xfrm>
              <a:off x="7523758" y="4004281"/>
              <a:ext cx="64784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99" name="Line 283"/>
            <p:cNvSpPr>
              <a:spLocks noChangeShapeType="1"/>
            </p:cNvSpPr>
            <p:nvPr/>
          </p:nvSpPr>
          <p:spPr bwMode="auto">
            <a:xfrm flipH="1">
              <a:off x="7523758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0" name="Line 284"/>
            <p:cNvSpPr>
              <a:spLocks noChangeShapeType="1"/>
            </p:cNvSpPr>
            <p:nvPr/>
          </p:nvSpPr>
          <p:spPr bwMode="auto">
            <a:xfrm flipH="1" flipV="1">
              <a:off x="7523758" y="3428019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1" name="Line 285"/>
            <p:cNvSpPr>
              <a:spLocks noChangeShapeType="1"/>
            </p:cNvSpPr>
            <p:nvPr/>
          </p:nvSpPr>
          <p:spPr bwMode="auto">
            <a:xfrm>
              <a:off x="7595196" y="3643919"/>
              <a:ext cx="576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2" name="Line 286"/>
            <p:cNvSpPr>
              <a:spLocks noChangeShapeType="1"/>
            </p:cNvSpPr>
            <p:nvPr/>
          </p:nvSpPr>
          <p:spPr bwMode="auto">
            <a:xfrm>
              <a:off x="7666633" y="4580544"/>
              <a:ext cx="5049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3" name="Line 287"/>
            <p:cNvSpPr>
              <a:spLocks noChangeShapeType="1"/>
            </p:cNvSpPr>
            <p:nvPr/>
          </p:nvSpPr>
          <p:spPr bwMode="auto">
            <a:xfrm>
              <a:off x="7668220" y="4867880"/>
              <a:ext cx="5033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4" name="Line 288"/>
            <p:cNvSpPr>
              <a:spLocks noChangeShapeType="1"/>
            </p:cNvSpPr>
            <p:nvPr/>
          </p:nvSpPr>
          <p:spPr bwMode="auto">
            <a:xfrm>
              <a:off x="7523758" y="4725006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5" name="Line 289"/>
            <p:cNvSpPr>
              <a:spLocks noChangeShapeType="1"/>
            </p:cNvSpPr>
            <p:nvPr/>
          </p:nvSpPr>
          <p:spPr bwMode="auto">
            <a:xfrm flipV="1">
              <a:off x="7523758" y="4580544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7" name="Rectangle 291"/>
            <p:cNvSpPr>
              <a:spLocks noChangeArrowheads="1"/>
            </p:cNvSpPr>
            <p:nvPr/>
          </p:nvSpPr>
          <p:spPr bwMode="auto">
            <a:xfrm>
              <a:off x="7668221" y="2996219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88708" name="AutoShape 292"/>
            <p:cNvSpPr>
              <a:spLocks noChangeArrowheads="1"/>
            </p:cNvSpPr>
            <p:nvPr/>
          </p:nvSpPr>
          <p:spPr bwMode="auto">
            <a:xfrm rot="16200000">
              <a:off x="7452320" y="3067656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09" name="Line 293"/>
            <p:cNvSpPr>
              <a:spLocks noChangeShapeType="1"/>
            </p:cNvSpPr>
            <p:nvPr/>
          </p:nvSpPr>
          <p:spPr bwMode="auto">
            <a:xfrm>
              <a:off x="7666633" y="2996219"/>
              <a:ext cx="504974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0" name="Line 294"/>
            <p:cNvSpPr>
              <a:spLocks noChangeShapeType="1"/>
            </p:cNvSpPr>
            <p:nvPr/>
          </p:nvSpPr>
          <p:spPr bwMode="auto">
            <a:xfrm>
              <a:off x="7668220" y="3283556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1" name="Line 295"/>
            <p:cNvSpPr>
              <a:spLocks noChangeShapeType="1"/>
            </p:cNvSpPr>
            <p:nvPr/>
          </p:nvSpPr>
          <p:spPr bwMode="auto">
            <a:xfrm>
              <a:off x="7523758" y="3140681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2" name="Line 296"/>
            <p:cNvSpPr>
              <a:spLocks noChangeShapeType="1"/>
            </p:cNvSpPr>
            <p:nvPr/>
          </p:nvSpPr>
          <p:spPr bwMode="auto">
            <a:xfrm flipV="1">
              <a:off x="7523758" y="2996219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4" name="AutoShape 298"/>
            <p:cNvSpPr>
              <a:spLocks noChangeArrowheads="1"/>
            </p:cNvSpPr>
            <p:nvPr/>
          </p:nvSpPr>
          <p:spPr bwMode="auto">
            <a:xfrm>
              <a:off x="3635375" y="4580544"/>
              <a:ext cx="3888381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r>
                <a:rPr lang="zh-CN" altLang="en-US" sz="1800" b="1" dirty="0" smtClean="0">
                  <a:latin typeface="+mn-ea"/>
                  <a:ea typeface="+mn-ea"/>
                </a:rPr>
                <a:t>接口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716" name="Line 300"/>
            <p:cNvSpPr>
              <a:spLocks noChangeShapeType="1"/>
            </p:cNvSpPr>
            <p:nvPr/>
          </p:nvSpPr>
          <p:spPr bwMode="auto">
            <a:xfrm>
              <a:off x="7523758" y="4293206"/>
              <a:ext cx="6478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59"/>
            <p:cNvSpPr>
              <a:spLocks noChangeShapeType="1"/>
            </p:cNvSpPr>
            <p:nvPr/>
          </p:nvSpPr>
          <p:spPr bwMode="auto">
            <a:xfrm flipV="1">
              <a:off x="3635896" y="3140967"/>
              <a:ext cx="38894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257"/>
            <p:cNvSpPr>
              <a:spLocks noChangeArrowheads="1"/>
            </p:cNvSpPr>
            <p:nvPr/>
          </p:nvSpPr>
          <p:spPr bwMode="auto">
            <a:xfrm>
              <a:off x="5235931" y="4149080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69" name="Line 259"/>
            <p:cNvSpPr>
              <a:spLocks noChangeShapeType="1"/>
            </p:cNvSpPr>
            <p:nvPr/>
          </p:nvSpPr>
          <p:spPr bwMode="auto">
            <a:xfrm flipV="1">
              <a:off x="4355976" y="4292749"/>
              <a:ext cx="879881" cy="1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9"/>
            <p:cNvSpPr>
              <a:spLocks noChangeShapeType="1"/>
            </p:cNvSpPr>
            <p:nvPr/>
          </p:nvSpPr>
          <p:spPr bwMode="auto">
            <a:xfrm flipV="1">
              <a:off x="5940152" y="4292402"/>
              <a:ext cx="864096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279"/>
            <p:cNvSpPr txBox="1">
              <a:spLocks noChangeArrowheads="1"/>
            </p:cNvSpPr>
            <p:nvPr/>
          </p:nvSpPr>
          <p:spPr bwMode="auto">
            <a:xfrm>
              <a:off x="5940647" y="4005064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720" grpId="0"/>
      <p:bldP spid="18850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353" name="Group 329"/>
          <p:cNvGrpSpPr/>
          <p:nvPr/>
        </p:nvGrpSpPr>
        <p:grpSpPr bwMode="auto">
          <a:xfrm>
            <a:off x="5148266" y="2637929"/>
            <a:ext cx="1727201" cy="655637"/>
            <a:chOff x="3243" y="1435"/>
            <a:chExt cx="1088" cy="413"/>
          </a:xfrm>
        </p:grpSpPr>
        <p:sp>
          <p:nvSpPr>
            <p:cNvPr id="385276" name="Oval 252"/>
            <p:cNvSpPr>
              <a:spLocks noChangeArrowheads="1"/>
            </p:cNvSpPr>
            <p:nvPr/>
          </p:nvSpPr>
          <p:spPr bwMode="auto">
            <a:xfrm>
              <a:off x="3243" y="1435"/>
              <a:ext cx="114" cy="40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352" name="Oval 328"/>
            <p:cNvSpPr>
              <a:spLocks noChangeArrowheads="1"/>
            </p:cNvSpPr>
            <p:nvPr/>
          </p:nvSpPr>
          <p:spPr bwMode="auto">
            <a:xfrm>
              <a:off x="4240" y="1435"/>
              <a:ext cx="91" cy="413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F55-0B9D-429F-B50E-53D6AD6B0C90}" type="slidenum">
              <a:rPr lang="en-US" altLang="zh-CN"/>
              <a:t>53</a:t>
            </a:fld>
            <a:endParaRPr lang="en-US" altLang="zh-CN"/>
          </a:p>
        </p:txBody>
      </p:sp>
      <p:sp>
        <p:nvSpPr>
          <p:cNvPr id="385108" name="Text Box 84"/>
          <p:cNvSpPr txBox="1">
            <a:spLocks noChangeArrowheads="1"/>
          </p:cNvSpPr>
          <p:nvPr/>
        </p:nvSpPr>
        <p:spPr bwMode="auto">
          <a:xfrm>
            <a:off x="179388" y="332656"/>
            <a:ext cx="8785225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、周期挪用方式   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又称周期窃取法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每当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zh-CN" altLang="en-US" b="1" dirty="0">
                <a:latin typeface="宋体" panose="02010600030101010101" pitchFamily="2" charset="-122"/>
              </a:rPr>
              <a:t>准备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就绪时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请求</a:t>
            </a:r>
            <a:r>
              <a:rPr lang="zh-CN" altLang="en-US" b="1" dirty="0">
                <a:latin typeface="宋体" panose="02010600030101010101" pitchFamily="2" charset="-122"/>
              </a:rPr>
              <a:t>总线</a:t>
            </a:r>
            <a:r>
              <a:rPr lang="zh-CN" altLang="en-US" b="1" dirty="0" smtClean="0">
                <a:latin typeface="宋体" panose="02010600030101010101" pitchFamily="2" charset="-122"/>
              </a:rPr>
              <a:t>使用权；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每当等待</a:t>
            </a:r>
            <a:r>
              <a:rPr lang="zh-CN" altLang="en-US" b="1" dirty="0" smtClean="0">
                <a:latin typeface="宋体" panose="02010600030101010101" pitchFamily="2" charset="-122"/>
              </a:rPr>
              <a:t>外设准备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放弃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</a:p>
        </p:txBody>
      </p:sp>
      <p:sp>
        <p:nvSpPr>
          <p:cNvPr id="385109" name="Text Box 85"/>
          <p:cNvSpPr txBox="1">
            <a:spLocks noChangeArrowheads="1"/>
          </p:cNvSpPr>
          <p:nvPr/>
        </p:nvSpPr>
        <p:spPr bwMode="auto">
          <a:xfrm>
            <a:off x="179388" y="3789040"/>
            <a:ext cx="8785225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请求的优先级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应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高于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请求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总线使用权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marL="1524000" indent="-1524000" algn="l">
              <a:lnSpc>
                <a:spcPct val="125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                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←防止丢失数据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如磁盘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或工作紊乱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85429" name="Text Box 405"/>
          <p:cNvSpPr txBox="1">
            <a:spLocks noChangeArrowheads="1"/>
          </p:cNvSpPr>
          <p:nvPr/>
        </p:nvSpPr>
        <p:spPr bwMode="auto">
          <a:xfrm>
            <a:off x="179388" y="4582413"/>
            <a:ext cx="8785225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传输</a:t>
            </a:r>
            <a:r>
              <a:rPr lang="zh-CN" altLang="en-US" b="1" dirty="0">
                <a:latin typeface="宋体" panose="02010600030101010101" pitchFamily="2" charset="-122"/>
              </a:rPr>
              <a:t>效率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latin typeface="宋体" panose="02010600030101010101" pitchFamily="2" charset="-122"/>
              </a:rPr>
              <a:t>均高，控制略复杂；</a:t>
            </a:r>
          </a:p>
          <a:p>
            <a:pPr marL="1524000" indent="-1524000" algn="l">
              <a:lnSpc>
                <a:spcPct val="13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</a:t>
            </a:r>
            <a:r>
              <a:rPr lang="zh-CN" altLang="en-US" dirty="0" smtClean="0"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适用于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速度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＜主存速度</a:t>
            </a:r>
            <a:r>
              <a:rPr lang="zh-CN" altLang="en-US" b="1" dirty="0" smtClean="0">
                <a:latin typeface="宋体" panose="02010600030101010101" pitchFamily="2" charset="-122"/>
              </a:rPr>
              <a:t>的传送场合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5434" name="AutoShape 4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435" name="AutoShape 4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827584" y="1771375"/>
            <a:ext cx="7344024" cy="1945657"/>
            <a:chOff x="827584" y="2204007"/>
            <a:chExt cx="7344024" cy="1945657"/>
          </a:xfrm>
        </p:grpSpPr>
        <p:sp>
          <p:nvSpPr>
            <p:cNvPr id="90" name="AutoShape 187"/>
            <p:cNvSpPr>
              <a:spLocks noChangeArrowheads="1"/>
            </p:cNvSpPr>
            <p:nvPr/>
          </p:nvSpPr>
          <p:spPr bwMode="auto">
            <a:xfrm>
              <a:off x="2915816" y="2276872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91" name="Line 189"/>
            <p:cNvSpPr>
              <a:spLocks noChangeShapeType="1"/>
            </p:cNvSpPr>
            <p:nvPr/>
          </p:nvSpPr>
          <p:spPr bwMode="auto">
            <a:xfrm>
              <a:off x="3203575" y="2707245"/>
              <a:ext cx="0" cy="866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01"/>
            <p:cNvSpPr>
              <a:spLocks noChangeShapeType="1"/>
            </p:cNvSpPr>
            <p:nvPr/>
          </p:nvSpPr>
          <p:spPr bwMode="auto">
            <a:xfrm flipH="1">
              <a:off x="3635375" y="2204007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AutoShape 204"/>
            <p:cNvSpPr/>
            <p:nvPr/>
          </p:nvSpPr>
          <p:spPr bwMode="auto">
            <a:xfrm>
              <a:off x="1690266" y="2348470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208"/>
            <p:cNvSpPr txBox="1">
              <a:spLocks noChangeArrowheads="1"/>
            </p:cNvSpPr>
            <p:nvPr/>
          </p:nvSpPr>
          <p:spPr bwMode="auto">
            <a:xfrm>
              <a:off x="1474366" y="3788332"/>
              <a:ext cx="1296988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95" name="Rectangle 225"/>
            <p:cNvSpPr>
              <a:spLocks noChangeArrowheads="1"/>
            </p:cNvSpPr>
            <p:nvPr/>
          </p:nvSpPr>
          <p:spPr bwMode="auto">
            <a:xfrm>
              <a:off x="7668220" y="3859770"/>
              <a:ext cx="503387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6" name="AutoShape 226"/>
            <p:cNvSpPr>
              <a:spLocks noChangeArrowheads="1"/>
            </p:cNvSpPr>
            <p:nvPr/>
          </p:nvSpPr>
          <p:spPr bwMode="auto">
            <a:xfrm rot="16200000">
              <a:off x="7452320" y="3931207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235"/>
            <p:cNvSpPr>
              <a:spLocks noChangeShapeType="1"/>
            </p:cNvSpPr>
            <p:nvPr/>
          </p:nvSpPr>
          <p:spPr bwMode="auto">
            <a:xfrm flipH="1" flipV="1">
              <a:off x="7452320" y="3067607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250"/>
            <p:cNvSpPr txBox="1">
              <a:spLocks noChangeArrowheads="1"/>
            </p:cNvSpPr>
            <p:nvPr/>
          </p:nvSpPr>
          <p:spPr bwMode="auto">
            <a:xfrm>
              <a:off x="1187029" y="2419907"/>
              <a:ext cx="4318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9" name="Text Box 251"/>
            <p:cNvSpPr txBox="1">
              <a:spLocks noChangeArrowheads="1"/>
            </p:cNvSpPr>
            <p:nvPr/>
          </p:nvSpPr>
          <p:spPr bwMode="auto">
            <a:xfrm>
              <a:off x="1763688" y="2275445"/>
              <a:ext cx="1079500" cy="6477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应答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00" name="Text Box 252"/>
            <p:cNvSpPr txBox="1">
              <a:spLocks noChangeArrowheads="1"/>
            </p:cNvSpPr>
            <p:nvPr/>
          </p:nvSpPr>
          <p:spPr bwMode="auto">
            <a:xfrm>
              <a:off x="1763291" y="2996258"/>
              <a:ext cx="1079500" cy="7191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80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请求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HRQ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</p:txBody>
        </p:sp>
        <p:sp>
          <p:nvSpPr>
            <p:cNvPr id="101" name="Text Box 253"/>
            <p:cNvSpPr txBox="1">
              <a:spLocks noChangeArrowheads="1"/>
            </p:cNvSpPr>
            <p:nvPr/>
          </p:nvSpPr>
          <p:spPr bwMode="auto">
            <a:xfrm>
              <a:off x="827584" y="3212070"/>
              <a:ext cx="862682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02" name="AutoShape 254"/>
            <p:cNvSpPr/>
            <p:nvPr/>
          </p:nvSpPr>
          <p:spPr bwMode="auto">
            <a:xfrm>
              <a:off x="1691854" y="3140632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256"/>
            <p:cNvSpPr>
              <a:spLocks noChangeShapeType="1"/>
            </p:cNvSpPr>
            <p:nvPr/>
          </p:nvSpPr>
          <p:spPr bwMode="auto">
            <a:xfrm flipV="1">
              <a:off x="3562871" y="2707245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AutoShape 257"/>
            <p:cNvSpPr>
              <a:spLocks noChangeArrowheads="1"/>
            </p:cNvSpPr>
            <p:nvPr/>
          </p:nvSpPr>
          <p:spPr bwMode="auto">
            <a:xfrm>
              <a:off x="3635375" y="3427970"/>
              <a:ext cx="720601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05" name="Line 259"/>
            <p:cNvSpPr>
              <a:spLocks noChangeShapeType="1"/>
            </p:cNvSpPr>
            <p:nvPr/>
          </p:nvSpPr>
          <p:spPr bwMode="auto">
            <a:xfrm>
              <a:off x="2771775" y="2419113"/>
              <a:ext cx="144041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60"/>
            <p:cNvSpPr>
              <a:spLocks noChangeShapeType="1"/>
            </p:cNvSpPr>
            <p:nvPr/>
          </p:nvSpPr>
          <p:spPr bwMode="auto">
            <a:xfrm>
              <a:off x="2771775" y="2923145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63"/>
            <p:cNvSpPr>
              <a:spLocks noChangeShapeType="1"/>
            </p:cNvSpPr>
            <p:nvPr/>
          </p:nvSpPr>
          <p:spPr bwMode="auto">
            <a:xfrm>
              <a:off x="3635896" y="2707245"/>
              <a:ext cx="72109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65"/>
            <p:cNvSpPr>
              <a:spLocks noChangeShapeType="1"/>
            </p:cNvSpPr>
            <p:nvPr/>
          </p:nvSpPr>
          <p:spPr bwMode="auto">
            <a:xfrm flipV="1">
              <a:off x="3203575" y="3067607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66"/>
            <p:cNvSpPr>
              <a:spLocks noChangeShapeType="1"/>
            </p:cNvSpPr>
            <p:nvPr/>
          </p:nvSpPr>
          <p:spPr bwMode="auto">
            <a:xfrm>
              <a:off x="2771775" y="3283507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68"/>
            <p:cNvSpPr>
              <a:spLocks noChangeShapeType="1"/>
            </p:cNvSpPr>
            <p:nvPr/>
          </p:nvSpPr>
          <p:spPr bwMode="auto">
            <a:xfrm>
              <a:off x="3276600" y="3067607"/>
              <a:ext cx="100736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AutoShape 269"/>
            <p:cNvSpPr>
              <a:spLocks noChangeArrowheads="1"/>
            </p:cNvSpPr>
            <p:nvPr/>
          </p:nvSpPr>
          <p:spPr bwMode="auto">
            <a:xfrm>
              <a:off x="2915816" y="3858182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Line 271"/>
            <p:cNvSpPr>
              <a:spLocks noChangeShapeType="1"/>
            </p:cNvSpPr>
            <p:nvPr/>
          </p:nvSpPr>
          <p:spPr bwMode="auto">
            <a:xfrm>
              <a:off x="2771775" y="4003439"/>
              <a:ext cx="14404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72"/>
            <p:cNvSpPr>
              <a:spLocks noChangeShapeType="1"/>
            </p:cNvSpPr>
            <p:nvPr/>
          </p:nvSpPr>
          <p:spPr bwMode="auto">
            <a:xfrm>
              <a:off x="2771775" y="3572432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73"/>
            <p:cNvSpPr>
              <a:spLocks noChangeShapeType="1"/>
            </p:cNvSpPr>
            <p:nvPr/>
          </p:nvSpPr>
          <p:spPr bwMode="auto">
            <a:xfrm flipH="1">
              <a:off x="2914229" y="2204007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79"/>
            <p:cNvSpPr txBox="1">
              <a:spLocks noChangeArrowheads="1"/>
            </p:cNvSpPr>
            <p:nvPr/>
          </p:nvSpPr>
          <p:spPr bwMode="auto">
            <a:xfrm>
              <a:off x="4372405" y="3284984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  <p:sp>
          <p:nvSpPr>
            <p:cNvPr id="116" name="AutoShape 280"/>
            <p:cNvSpPr>
              <a:spLocks noChangeArrowheads="1"/>
            </p:cNvSpPr>
            <p:nvPr/>
          </p:nvSpPr>
          <p:spPr bwMode="auto">
            <a:xfrm>
              <a:off x="6804248" y="3427970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17" name="Line 282"/>
            <p:cNvSpPr>
              <a:spLocks noChangeShapeType="1"/>
            </p:cNvSpPr>
            <p:nvPr/>
          </p:nvSpPr>
          <p:spPr bwMode="auto">
            <a:xfrm>
              <a:off x="7523758" y="3283507"/>
              <a:ext cx="64784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83"/>
            <p:cNvSpPr>
              <a:spLocks noChangeShapeType="1"/>
            </p:cNvSpPr>
            <p:nvPr/>
          </p:nvSpPr>
          <p:spPr bwMode="auto">
            <a:xfrm flipH="1">
              <a:off x="7523758" y="2204864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84"/>
            <p:cNvSpPr>
              <a:spLocks noChangeShapeType="1"/>
            </p:cNvSpPr>
            <p:nvPr/>
          </p:nvSpPr>
          <p:spPr bwMode="auto">
            <a:xfrm flipH="1" flipV="1">
              <a:off x="7523758" y="2707245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85"/>
            <p:cNvSpPr>
              <a:spLocks noChangeShapeType="1"/>
            </p:cNvSpPr>
            <p:nvPr/>
          </p:nvSpPr>
          <p:spPr bwMode="auto">
            <a:xfrm>
              <a:off x="7595196" y="2923145"/>
              <a:ext cx="576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86"/>
            <p:cNvSpPr>
              <a:spLocks noChangeShapeType="1"/>
            </p:cNvSpPr>
            <p:nvPr/>
          </p:nvSpPr>
          <p:spPr bwMode="auto">
            <a:xfrm>
              <a:off x="7666633" y="3859770"/>
              <a:ext cx="5049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87"/>
            <p:cNvSpPr>
              <a:spLocks noChangeShapeType="1"/>
            </p:cNvSpPr>
            <p:nvPr/>
          </p:nvSpPr>
          <p:spPr bwMode="auto">
            <a:xfrm>
              <a:off x="7668220" y="4147106"/>
              <a:ext cx="5033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88"/>
            <p:cNvSpPr>
              <a:spLocks noChangeShapeType="1"/>
            </p:cNvSpPr>
            <p:nvPr/>
          </p:nvSpPr>
          <p:spPr bwMode="auto">
            <a:xfrm>
              <a:off x="7523758" y="4004232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89"/>
            <p:cNvSpPr>
              <a:spLocks noChangeShapeType="1"/>
            </p:cNvSpPr>
            <p:nvPr/>
          </p:nvSpPr>
          <p:spPr bwMode="auto">
            <a:xfrm flipV="1">
              <a:off x="7523758" y="3859770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291"/>
            <p:cNvSpPr>
              <a:spLocks noChangeArrowheads="1"/>
            </p:cNvSpPr>
            <p:nvPr/>
          </p:nvSpPr>
          <p:spPr bwMode="auto">
            <a:xfrm>
              <a:off x="7668221" y="2276873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26" name="AutoShape 292"/>
            <p:cNvSpPr>
              <a:spLocks noChangeArrowheads="1"/>
            </p:cNvSpPr>
            <p:nvPr/>
          </p:nvSpPr>
          <p:spPr bwMode="auto">
            <a:xfrm rot="16200000">
              <a:off x="7452320" y="2348310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293"/>
            <p:cNvSpPr>
              <a:spLocks noChangeShapeType="1"/>
            </p:cNvSpPr>
            <p:nvPr/>
          </p:nvSpPr>
          <p:spPr bwMode="auto">
            <a:xfrm flipV="1">
              <a:off x="7666633" y="2276872"/>
              <a:ext cx="5049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94"/>
            <p:cNvSpPr>
              <a:spLocks noChangeShapeType="1"/>
            </p:cNvSpPr>
            <p:nvPr/>
          </p:nvSpPr>
          <p:spPr bwMode="auto">
            <a:xfrm>
              <a:off x="7668220" y="2564210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95"/>
            <p:cNvSpPr>
              <a:spLocks noChangeShapeType="1"/>
            </p:cNvSpPr>
            <p:nvPr/>
          </p:nvSpPr>
          <p:spPr bwMode="auto">
            <a:xfrm>
              <a:off x="7523758" y="2421335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96"/>
            <p:cNvSpPr>
              <a:spLocks noChangeShapeType="1"/>
            </p:cNvSpPr>
            <p:nvPr/>
          </p:nvSpPr>
          <p:spPr bwMode="auto">
            <a:xfrm flipV="1">
              <a:off x="7523758" y="2276873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AutoShape 298"/>
            <p:cNvSpPr>
              <a:spLocks noChangeArrowheads="1"/>
            </p:cNvSpPr>
            <p:nvPr/>
          </p:nvSpPr>
          <p:spPr bwMode="auto">
            <a:xfrm>
              <a:off x="3635376" y="3859770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32" name="Line 300"/>
            <p:cNvSpPr>
              <a:spLocks noChangeShapeType="1"/>
            </p:cNvSpPr>
            <p:nvPr/>
          </p:nvSpPr>
          <p:spPr bwMode="auto">
            <a:xfrm>
              <a:off x="7523758" y="3572432"/>
              <a:ext cx="6478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9"/>
            <p:cNvSpPr>
              <a:spLocks noChangeShapeType="1"/>
            </p:cNvSpPr>
            <p:nvPr/>
          </p:nvSpPr>
          <p:spPr bwMode="auto">
            <a:xfrm flipV="1">
              <a:off x="3635896" y="2419113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AutoShape 257"/>
            <p:cNvSpPr>
              <a:spLocks noChangeArrowheads="1"/>
            </p:cNvSpPr>
            <p:nvPr/>
          </p:nvSpPr>
          <p:spPr bwMode="auto">
            <a:xfrm>
              <a:off x="5235931" y="3428306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35" name="Line 259"/>
            <p:cNvSpPr>
              <a:spLocks noChangeShapeType="1"/>
            </p:cNvSpPr>
            <p:nvPr/>
          </p:nvSpPr>
          <p:spPr bwMode="auto">
            <a:xfrm flipV="1">
              <a:off x="4355976" y="3571975"/>
              <a:ext cx="879881" cy="1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59"/>
            <p:cNvSpPr>
              <a:spLocks noChangeShapeType="1"/>
            </p:cNvSpPr>
            <p:nvPr/>
          </p:nvSpPr>
          <p:spPr bwMode="auto">
            <a:xfrm flipV="1">
              <a:off x="5940152" y="3571628"/>
              <a:ext cx="864096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79"/>
            <p:cNvSpPr txBox="1">
              <a:spLocks noChangeArrowheads="1"/>
            </p:cNvSpPr>
            <p:nvPr/>
          </p:nvSpPr>
          <p:spPr bwMode="auto">
            <a:xfrm>
              <a:off x="5940647" y="3284290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  <p:sp>
          <p:nvSpPr>
            <p:cNvPr id="138" name="Line 235"/>
            <p:cNvSpPr>
              <a:spLocks noChangeShapeType="1"/>
            </p:cNvSpPr>
            <p:nvPr/>
          </p:nvSpPr>
          <p:spPr bwMode="auto">
            <a:xfrm flipH="1" flipV="1">
              <a:off x="4283968" y="3069282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84"/>
            <p:cNvSpPr>
              <a:spLocks noChangeShapeType="1"/>
            </p:cNvSpPr>
            <p:nvPr/>
          </p:nvSpPr>
          <p:spPr bwMode="auto">
            <a:xfrm flipH="1" flipV="1">
              <a:off x="4355406" y="2708920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60"/>
            <p:cNvSpPr>
              <a:spLocks noChangeShapeType="1"/>
            </p:cNvSpPr>
            <p:nvPr/>
          </p:nvSpPr>
          <p:spPr bwMode="auto">
            <a:xfrm>
              <a:off x="4428976" y="2923356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56"/>
            <p:cNvSpPr>
              <a:spLocks noChangeShapeType="1"/>
            </p:cNvSpPr>
            <p:nvPr/>
          </p:nvSpPr>
          <p:spPr bwMode="auto">
            <a:xfrm flipV="1">
              <a:off x="5220072" y="2708920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63"/>
            <p:cNvSpPr>
              <a:spLocks noChangeShapeType="1"/>
            </p:cNvSpPr>
            <p:nvPr/>
          </p:nvSpPr>
          <p:spPr bwMode="auto">
            <a:xfrm>
              <a:off x="5292080" y="2708919"/>
              <a:ext cx="648071" cy="16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65"/>
            <p:cNvSpPr>
              <a:spLocks noChangeShapeType="1"/>
            </p:cNvSpPr>
            <p:nvPr/>
          </p:nvSpPr>
          <p:spPr bwMode="auto">
            <a:xfrm flipV="1">
              <a:off x="5148064" y="3069282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68"/>
            <p:cNvSpPr>
              <a:spLocks noChangeShapeType="1"/>
            </p:cNvSpPr>
            <p:nvPr/>
          </p:nvSpPr>
          <p:spPr bwMode="auto">
            <a:xfrm flipV="1">
              <a:off x="5221089" y="3068960"/>
              <a:ext cx="647055" cy="32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35"/>
            <p:cNvSpPr>
              <a:spLocks noChangeShapeType="1"/>
            </p:cNvSpPr>
            <p:nvPr/>
          </p:nvSpPr>
          <p:spPr bwMode="auto">
            <a:xfrm flipH="1" flipV="1">
              <a:off x="5868144" y="3070957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84"/>
            <p:cNvSpPr>
              <a:spLocks noChangeShapeType="1"/>
            </p:cNvSpPr>
            <p:nvPr/>
          </p:nvSpPr>
          <p:spPr bwMode="auto">
            <a:xfrm flipH="1" flipV="1">
              <a:off x="5940152" y="2710595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60"/>
            <p:cNvSpPr>
              <a:spLocks noChangeShapeType="1"/>
            </p:cNvSpPr>
            <p:nvPr/>
          </p:nvSpPr>
          <p:spPr bwMode="auto">
            <a:xfrm>
              <a:off x="6012160" y="2925031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66"/>
            <p:cNvSpPr>
              <a:spLocks noChangeShapeType="1"/>
            </p:cNvSpPr>
            <p:nvPr/>
          </p:nvSpPr>
          <p:spPr bwMode="auto">
            <a:xfrm flipV="1">
              <a:off x="4356224" y="3283508"/>
              <a:ext cx="791840" cy="147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89"/>
            <p:cNvSpPr>
              <a:spLocks noChangeShapeType="1"/>
            </p:cNvSpPr>
            <p:nvPr/>
          </p:nvSpPr>
          <p:spPr bwMode="auto">
            <a:xfrm>
              <a:off x="5220072" y="2707245"/>
              <a:ext cx="0" cy="10186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89"/>
            <p:cNvSpPr>
              <a:spLocks noChangeShapeType="1"/>
            </p:cNvSpPr>
            <p:nvPr/>
          </p:nvSpPr>
          <p:spPr bwMode="auto">
            <a:xfrm flipH="1">
              <a:off x="6803231" y="2707246"/>
              <a:ext cx="1017" cy="10119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65"/>
            <p:cNvSpPr>
              <a:spLocks noChangeShapeType="1"/>
            </p:cNvSpPr>
            <p:nvPr/>
          </p:nvSpPr>
          <p:spPr bwMode="auto">
            <a:xfrm flipV="1">
              <a:off x="6730950" y="3068960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8"/>
            <p:cNvSpPr>
              <a:spLocks noChangeShapeType="1"/>
            </p:cNvSpPr>
            <p:nvPr/>
          </p:nvSpPr>
          <p:spPr bwMode="auto">
            <a:xfrm>
              <a:off x="6803975" y="3068959"/>
              <a:ext cx="648345" cy="19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66"/>
            <p:cNvSpPr>
              <a:spLocks noChangeShapeType="1"/>
            </p:cNvSpPr>
            <p:nvPr/>
          </p:nvSpPr>
          <p:spPr bwMode="auto">
            <a:xfrm flipV="1">
              <a:off x="5940400" y="3284984"/>
              <a:ext cx="791840" cy="147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56"/>
            <p:cNvSpPr>
              <a:spLocks noChangeShapeType="1"/>
            </p:cNvSpPr>
            <p:nvPr/>
          </p:nvSpPr>
          <p:spPr bwMode="auto">
            <a:xfrm flipV="1">
              <a:off x="6804248" y="2708921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63"/>
            <p:cNvSpPr>
              <a:spLocks noChangeShapeType="1"/>
            </p:cNvSpPr>
            <p:nvPr/>
          </p:nvSpPr>
          <p:spPr bwMode="auto">
            <a:xfrm>
              <a:off x="6876256" y="2708920"/>
              <a:ext cx="648071" cy="16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AutoShape 269"/>
            <p:cNvSpPr>
              <a:spLocks noChangeArrowheads="1"/>
            </p:cNvSpPr>
            <p:nvPr/>
          </p:nvSpPr>
          <p:spPr bwMode="auto">
            <a:xfrm>
              <a:off x="4356496" y="3861048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7" name="AutoShape 298"/>
            <p:cNvSpPr>
              <a:spLocks noChangeArrowheads="1"/>
            </p:cNvSpPr>
            <p:nvPr/>
          </p:nvSpPr>
          <p:spPr bwMode="auto">
            <a:xfrm>
              <a:off x="5219552" y="3861048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8" name="AutoShape 269"/>
            <p:cNvSpPr>
              <a:spLocks noChangeArrowheads="1"/>
            </p:cNvSpPr>
            <p:nvPr/>
          </p:nvSpPr>
          <p:spPr bwMode="auto">
            <a:xfrm>
              <a:off x="5940672" y="3862326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9" name="AutoShape 298"/>
            <p:cNvSpPr>
              <a:spLocks noChangeArrowheads="1"/>
            </p:cNvSpPr>
            <p:nvPr/>
          </p:nvSpPr>
          <p:spPr bwMode="auto">
            <a:xfrm>
              <a:off x="6787298" y="3861048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60" name="AutoShape 187"/>
            <p:cNvSpPr>
              <a:spLocks noChangeArrowheads="1"/>
            </p:cNvSpPr>
            <p:nvPr/>
          </p:nvSpPr>
          <p:spPr bwMode="auto">
            <a:xfrm>
              <a:off x="4355976" y="2276872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61" name="Line 259"/>
            <p:cNvSpPr>
              <a:spLocks noChangeShapeType="1"/>
            </p:cNvSpPr>
            <p:nvPr/>
          </p:nvSpPr>
          <p:spPr bwMode="auto">
            <a:xfrm flipV="1">
              <a:off x="5220592" y="2419113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AutoShape 187"/>
            <p:cNvSpPr>
              <a:spLocks noChangeArrowheads="1"/>
            </p:cNvSpPr>
            <p:nvPr/>
          </p:nvSpPr>
          <p:spPr bwMode="auto">
            <a:xfrm>
              <a:off x="5940672" y="2276872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63" name="Line 259"/>
            <p:cNvSpPr>
              <a:spLocks noChangeShapeType="1"/>
            </p:cNvSpPr>
            <p:nvPr/>
          </p:nvSpPr>
          <p:spPr bwMode="auto">
            <a:xfrm flipV="1">
              <a:off x="6787819" y="2419808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109" grpId="0"/>
      <p:bldP spid="3854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B91-5E2A-4696-8164-8069992D9F0C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179388" y="35645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、分时交替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访问方式 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又称透明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 总线使用权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定时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轮流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分配</a:t>
            </a:r>
            <a:r>
              <a:rPr lang="zh-CN" altLang="en-US" b="1" dirty="0">
                <a:latin typeface="宋体" panose="02010600030101010101" pitchFamily="2" charset="-122"/>
              </a:rPr>
              <a:t>给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接口使用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179388" y="3277433"/>
            <a:ext cx="885710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无需请求总线使用权，</a:t>
            </a:r>
            <a:r>
              <a:rPr lang="zh-CN" altLang="en-US" b="1" dirty="0">
                <a:latin typeface="宋体" panose="02010600030101010101" pitchFamily="2" charset="-122"/>
              </a:rPr>
              <a:t>传输</a:t>
            </a:r>
            <a:r>
              <a:rPr lang="zh-CN" altLang="en-US" b="1" dirty="0" smtClean="0">
                <a:latin typeface="宋体" panose="02010600030101010101" pitchFamily="2" charset="-122"/>
              </a:rPr>
              <a:t>效率、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工作效率均高；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适于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访存间隔＞主存周期</a:t>
            </a:r>
            <a:r>
              <a:rPr lang="zh-CN" altLang="en-US" b="1" dirty="0" smtClean="0">
                <a:latin typeface="宋体" panose="02010600030101010101" pitchFamily="2" charset="-122"/>
              </a:rPr>
              <a:t>的传送场合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很少使用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86223" name="Text Box 175"/>
          <p:cNvSpPr txBox="1">
            <a:spLocks noChangeArrowheads="1"/>
          </p:cNvSpPr>
          <p:nvPr/>
        </p:nvSpPr>
        <p:spPr bwMode="auto">
          <a:xfrm>
            <a:off x="179388" y="517925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怎知</a:t>
            </a:r>
            <a:r>
              <a:rPr lang="zh-CN" altLang="en-US" b="1" dirty="0" smtClean="0">
                <a:latin typeface="宋体" panose="02010600030101010101" pitchFamily="2" charset="-122"/>
              </a:rPr>
              <a:t>应采用的传送方式？   </a:t>
            </a: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传送前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需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通知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86226" name="AutoShape 1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228" name="Text Box 180"/>
          <p:cNvSpPr txBox="1">
            <a:spLocks noChangeArrowheads="1"/>
          </p:cNvSpPr>
          <p:nvPr/>
        </p:nvSpPr>
        <p:spPr bwMode="auto">
          <a:xfrm>
            <a:off x="179388" y="423462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常见选择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接口常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支持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多种</a:t>
            </a:r>
            <a:r>
              <a:rPr lang="zh-CN" altLang="en-US" b="1" dirty="0" smtClean="0">
                <a:latin typeface="宋体" panose="02010600030101010101" pitchFamily="2" charset="-122"/>
              </a:rPr>
              <a:t>传送方式，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I/O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dirty="0" smtClean="0">
                <a:latin typeface="宋体" panose="02010600030101010101" pitchFamily="2" charset="-122"/>
              </a:rPr>
              <a:t>适合外设的传送方式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99592" y="1340768"/>
            <a:ext cx="7560840" cy="1888688"/>
            <a:chOff x="899592" y="1340768"/>
            <a:chExt cx="7560840" cy="1888688"/>
          </a:xfrm>
        </p:grpSpPr>
        <p:sp>
          <p:nvSpPr>
            <p:cNvPr id="386099" name="Line 51"/>
            <p:cNvSpPr>
              <a:spLocks noChangeShapeType="1"/>
            </p:cNvSpPr>
            <p:nvPr/>
          </p:nvSpPr>
          <p:spPr bwMode="auto">
            <a:xfrm flipH="1">
              <a:off x="3852441" y="1344517"/>
              <a:ext cx="0" cy="158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00" name="AutoShape 52"/>
            <p:cNvSpPr/>
            <p:nvPr/>
          </p:nvSpPr>
          <p:spPr bwMode="auto">
            <a:xfrm>
              <a:off x="2482751" y="2294418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101" name="Text Box 53"/>
            <p:cNvSpPr txBox="1">
              <a:spLocks noChangeArrowheads="1"/>
            </p:cNvSpPr>
            <p:nvPr/>
          </p:nvSpPr>
          <p:spPr bwMode="auto">
            <a:xfrm>
              <a:off x="1619374" y="2943706"/>
              <a:ext cx="1296987" cy="28575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386105" name="Text Box 57"/>
            <p:cNvSpPr txBox="1">
              <a:spLocks noChangeArrowheads="1"/>
            </p:cNvSpPr>
            <p:nvPr/>
          </p:nvSpPr>
          <p:spPr bwMode="auto">
            <a:xfrm>
              <a:off x="1043906" y="2365855"/>
              <a:ext cx="1439862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分时控制信号</a:t>
              </a:r>
            </a:p>
          </p:txBody>
        </p:sp>
        <p:sp>
          <p:nvSpPr>
            <p:cNvPr id="386106" name="Text Box 58"/>
            <p:cNvSpPr txBox="1">
              <a:spLocks noChangeArrowheads="1"/>
            </p:cNvSpPr>
            <p:nvPr/>
          </p:nvSpPr>
          <p:spPr bwMode="auto">
            <a:xfrm>
              <a:off x="1332508" y="1357793"/>
              <a:ext cx="1511300" cy="272089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  <a:endPara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6107" name="Text Box 59"/>
            <p:cNvSpPr txBox="1">
              <a:spLocks noChangeArrowheads="1"/>
            </p:cNvSpPr>
            <p:nvPr/>
          </p:nvSpPr>
          <p:spPr bwMode="auto">
            <a:xfrm>
              <a:off x="2556470" y="2221393"/>
              <a:ext cx="287338" cy="5762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C1</a:t>
              </a:r>
            </a:p>
            <a:p>
              <a:pPr algn="l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800" b="1" dirty="0">
                  <a:latin typeface="宋体" panose="02010600030101010101" pitchFamily="2" charset="-122"/>
                </a:rPr>
                <a:t>C2</a:t>
              </a:r>
            </a:p>
          </p:txBody>
        </p:sp>
        <p:sp>
          <p:nvSpPr>
            <p:cNvPr id="386113" name="Line 65"/>
            <p:cNvSpPr>
              <a:spLocks noChangeShapeType="1"/>
            </p:cNvSpPr>
            <p:nvPr/>
          </p:nvSpPr>
          <p:spPr bwMode="auto">
            <a:xfrm>
              <a:off x="2916361" y="1486213"/>
              <a:ext cx="144463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6" name="Line 68"/>
            <p:cNvSpPr>
              <a:spLocks noChangeShapeType="1"/>
            </p:cNvSpPr>
            <p:nvPr/>
          </p:nvSpPr>
          <p:spPr bwMode="auto">
            <a:xfrm>
              <a:off x="3059237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7" name="Line 69"/>
            <p:cNvSpPr>
              <a:spLocks noChangeShapeType="1"/>
            </p:cNvSpPr>
            <p:nvPr/>
          </p:nvSpPr>
          <p:spPr bwMode="auto">
            <a:xfrm flipV="1">
              <a:off x="3851399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8" name="Line 70"/>
            <p:cNvSpPr>
              <a:spLocks noChangeShapeType="1"/>
            </p:cNvSpPr>
            <p:nvPr/>
          </p:nvSpPr>
          <p:spPr bwMode="auto">
            <a:xfrm>
              <a:off x="3059237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0" name="Line 72"/>
            <p:cNvSpPr>
              <a:spLocks noChangeShapeType="1"/>
            </p:cNvSpPr>
            <p:nvPr/>
          </p:nvSpPr>
          <p:spPr bwMode="auto">
            <a:xfrm>
              <a:off x="3851399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3" name="Line 75"/>
            <p:cNvSpPr>
              <a:spLocks noChangeShapeType="1"/>
            </p:cNvSpPr>
            <p:nvPr/>
          </p:nvSpPr>
          <p:spPr bwMode="auto">
            <a:xfrm>
              <a:off x="2916361" y="3070736"/>
              <a:ext cx="1434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4" name="Line 76"/>
            <p:cNvSpPr>
              <a:spLocks noChangeShapeType="1"/>
            </p:cNvSpPr>
            <p:nvPr/>
          </p:nvSpPr>
          <p:spPr bwMode="auto">
            <a:xfrm>
              <a:off x="2916361" y="1918261"/>
              <a:ext cx="935038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5" name="Line 77"/>
            <p:cNvSpPr>
              <a:spLocks noChangeShapeType="1"/>
            </p:cNvSpPr>
            <p:nvPr/>
          </p:nvSpPr>
          <p:spPr bwMode="auto">
            <a:xfrm flipH="1">
              <a:off x="3060823" y="1340768"/>
              <a:ext cx="1" cy="1586645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33" name="Line 85"/>
            <p:cNvSpPr>
              <a:spLocks noChangeShapeType="1"/>
            </p:cNvSpPr>
            <p:nvPr/>
          </p:nvSpPr>
          <p:spPr bwMode="auto">
            <a:xfrm flipH="1">
              <a:off x="7813946" y="1344517"/>
              <a:ext cx="1" cy="1582203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48" name="Line 100"/>
            <p:cNvSpPr>
              <a:spLocks noChangeShapeType="1"/>
            </p:cNvSpPr>
            <p:nvPr/>
          </p:nvSpPr>
          <p:spPr bwMode="auto">
            <a:xfrm>
              <a:off x="7813946" y="1918608"/>
              <a:ext cx="646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49" name="Line 101"/>
            <p:cNvSpPr>
              <a:spLocks noChangeShapeType="1"/>
            </p:cNvSpPr>
            <p:nvPr/>
          </p:nvSpPr>
          <p:spPr bwMode="auto">
            <a:xfrm>
              <a:off x="4642495" y="1357793"/>
              <a:ext cx="1513" cy="1568927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50" name="Line 102"/>
            <p:cNvSpPr>
              <a:spLocks noChangeShapeType="1"/>
            </p:cNvSpPr>
            <p:nvPr/>
          </p:nvSpPr>
          <p:spPr bwMode="auto">
            <a:xfrm flipH="1">
              <a:off x="7021785" y="1357793"/>
              <a:ext cx="0" cy="15689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0" name="Text Box 122"/>
            <p:cNvSpPr txBox="1">
              <a:spLocks noChangeArrowheads="1"/>
            </p:cNvSpPr>
            <p:nvPr/>
          </p:nvSpPr>
          <p:spPr bwMode="auto">
            <a:xfrm>
              <a:off x="899592" y="1789593"/>
              <a:ext cx="1944216" cy="272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 工作状态</a:t>
              </a:r>
              <a:endPara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6171" name="Line 123"/>
            <p:cNvSpPr>
              <a:spLocks noChangeShapeType="1"/>
            </p:cNvSpPr>
            <p:nvPr/>
          </p:nvSpPr>
          <p:spPr bwMode="auto">
            <a:xfrm flipV="1">
              <a:off x="3851399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2" name="Line 124"/>
            <p:cNvSpPr>
              <a:spLocks noChangeShapeType="1"/>
            </p:cNvSpPr>
            <p:nvPr/>
          </p:nvSpPr>
          <p:spPr bwMode="auto">
            <a:xfrm>
              <a:off x="3851399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5" name="Line 127"/>
            <p:cNvSpPr>
              <a:spLocks noChangeShapeType="1"/>
            </p:cNvSpPr>
            <p:nvPr/>
          </p:nvSpPr>
          <p:spPr bwMode="auto">
            <a:xfrm flipV="1">
              <a:off x="4643562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6" name="Line 128"/>
            <p:cNvSpPr>
              <a:spLocks noChangeShapeType="1"/>
            </p:cNvSpPr>
            <p:nvPr/>
          </p:nvSpPr>
          <p:spPr bwMode="auto">
            <a:xfrm>
              <a:off x="4643562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7" name="Line 129"/>
            <p:cNvSpPr>
              <a:spLocks noChangeShapeType="1"/>
            </p:cNvSpPr>
            <p:nvPr/>
          </p:nvSpPr>
          <p:spPr bwMode="auto">
            <a:xfrm flipV="1">
              <a:off x="4643562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8" name="Line 130"/>
            <p:cNvSpPr>
              <a:spLocks noChangeShapeType="1"/>
            </p:cNvSpPr>
            <p:nvPr/>
          </p:nvSpPr>
          <p:spPr bwMode="auto">
            <a:xfrm>
              <a:off x="4643562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9" name="Line 131"/>
            <p:cNvSpPr>
              <a:spLocks noChangeShapeType="1"/>
            </p:cNvSpPr>
            <p:nvPr/>
          </p:nvSpPr>
          <p:spPr bwMode="auto">
            <a:xfrm flipV="1">
              <a:off x="5435724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1" name="Line 133"/>
            <p:cNvSpPr>
              <a:spLocks noChangeShapeType="1"/>
            </p:cNvSpPr>
            <p:nvPr/>
          </p:nvSpPr>
          <p:spPr bwMode="auto">
            <a:xfrm flipV="1">
              <a:off x="5435724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3" name="Line 135"/>
            <p:cNvSpPr>
              <a:spLocks noChangeShapeType="1"/>
            </p:cNvSpPr>
            <p:nvPr/>
          </p:nvSpPr>
          <p:spPr bwMode="auto">
            <a:xfrm>
              <a:off x="5435724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4" name="Line 136"/>
            <p:cNvSpPr>
              <a:spLocks noChangeShapeType="1"/>
            </p:cNvSpPr>
            <p:nvPr/>
          </p:nvSpPr>
          <p:spPr bwMode="auto">
            <a:xfrm>
              <a:off x="5435724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5" name="Line 137"/>
            <p:cNvSpPr>
              <a:spLocks noChangeShapeType="1"/>
            </p:cNvSpPr>
            <p:nvPr/>
          </p:nvSpPr>
          <p:spPr bwMode="auto">
            <a:xfrm flipV="1">
              <a:off x="6227887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6" name="Line 138"/>
            <p:cNvSpPr>
              <a:spLocks noChangeShapeType="1"/>
            </p:cNvSpPr>
            <p:nvPr/>
          </p:nvSpPr>
          <p:spPr bwMode="auto">
            <a:xfrm>
              <a:off x="6227887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7" name="Line 139"/>
            <p:cNvSpPr>
              <a:spLocks noChangeShapeType="1"/>
            </p:cNvSpPr>
            <p:nvPr/>
          </p:nvSpPr>
          <p:spPr bwMode="auto">
            <a:xfrm flipV="1">
              <a:off x="6227887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8" name="Line 140"/>
            <p:cNvSpPr>
              <a:spLocks noChangeShapeType="1"/>
            </p:cNvSpPr>
            <p:nvPr/>
          </p:nvSpPr>
          <p:spPr bwMode="auto">
            <a:xfrm>
              <a:off x="6227887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9" name="Line 141"/>
            <p:cNvSpPr>
              <a:spLocks noChangeShapeType="1"/>
            </p:cNvSpPr>
            <p:nvPr/>
          </p:nvSpPr>
          <p:spPr bwMode="auto">
            <a:xfrm flipV="1">
              <a:off x="7020049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0" name="Line 142"/>
            <p:cNvSpPr>
              <a:spLocks noChangeShapeType="1"/>
            </p:cNvSpPr>
            <p:nvPr/>
          </p:nvSpPr>
          <p:spPr bwMode="auto">
            <a:xfrm flipV="1">
              <a:off x="7020049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1" name="Line 143"/>
            <p:cNvSpPr>
              <a:spLocks noChangeShapeType="1"/>
            </p:cNvSpPr>
            <p:nvPr/>
          </p:nvSpPr>
          <p:spPr bwMode="auto">
            <a:xfrm flipV="1">
              <a:off x="3059237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2" name="Line 144"/>
            <p:cNvSpPr>
              <a:spLocks noChangeShapeType="1"/>
            </p:cNvSpPr>
            <p:nvPr/>
          </p:nvSpPr>
          <p:spPr bwMode="auto">
            <a:xfrm flipV="1">
              <a:off x="3059237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3" name="Line 145"/>
            <p:cNvSpPr>
              <a:spLocks noChangeShapeType="1"/>
            </p:cNvSpPr>
            <p:nvPr/>
          </p:nvSpPr>
          <p:spPr bwMode="auto">
            <a:xfrm>
              <a:off x="2916361" y="2437293"/>
              <a:ext cx="1412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4" name="Line 146"/>
            <p:cNvSpPr>
              <a:spLocks noChangeShapeType="1"/>
            </p:cNvSpPr>
            <p:nvPr/>
          </p:nvSpPr>
          <p:spPr bwMode="auto">
            <a:xfrm>
              <a:off x="2916361" y="2581755"/>
              <a:ext cx="1412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5" name="Line 147"/>
            <p:cNvSpPr>
              <a:spLocks noChangeShapeType="1"/>
            </p:cNvSpPr>
            <p:nvPr/>
          </p:nvSpPr>
          <p:spPr bwMode="auto">
            <a:xfrm>
              <a:off x="7020049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6" name="Line 148"/>
            <p:cNvSpPr>
              <a:spLocks noChangeShapeType="1"/>
            </p:cNvSpPr>
            <p:nvPr/>
          </p:nvSpPr>
          <p:spPr bwMode="auto">
            <a:xfrm>
              <a:off x="7020049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7" name="Line 149"/>
            <p:cNvSpPr>
              <a:spLocks noChangeShapeType="1"/>
            </p:cNvSpPr>
            <p:nvPr/>
          </p:nvSpPr>
          <p:spPr bwMode="auto">
            <a:xfrm flipV="1">
              <a:off x="7812212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8" name="Line 150"/>
            <p:cNvSpPr>
              <a:spLocks noChangeShapeType="1"/>
            </p:cNvSpPr>
            <p:nvPr/>
          </p:nvSpPr>
          <p:spPr bwMode="auto">
            <a:xfrm>
              <a:off x="7812212" y="2221393"/>
              <a:ext cx="6482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9" name="Line 151"/>
            <p:cNvSpPr>
              <a:spLocks noChangeShapeType="1"/>
            </p:cNvSpPr>
            <p:nvPr/>
          </p:nvSpPr>
          <p:spPr bwMode="auto">
            <a:xfrm flipV="1">
              <a:off x="7812212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00" name="Line 152"/>
            <p:cNvSpPr>
              <a:spLocks noChangeShapeType="1"/>
            </p:cNvSpPr>
            <p:nvPr/>
          </p:nvSpPr>
          <p:spPr bwMode="auto">
            <a:xfrm>
              <a:off x="7812212" y="2797655"/>
              <a:ext cx="6482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09" name="Line 161"/>
            <p:cNvSpPr>
              <a:spLocks noChangeShapeType="1"/>
            </p:cNvSpPr>
            <p:nvPr/>
          </p:nvSpPr>
          <p:spPr bwMode="auto">
            <a:xfrm flipV="1">
              <a:off x="4643562" y="1918261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2" name="Line 164"/>
            <p:cNvSpPr>
              <a:spLocks noChangeShapeType="1"/>
            </p:cNvSpPr>
            <p:nvPr/>
          </p:nvSpPr>
          <p:spPr bwMode="auto">
            <a:xfrm>
              <a:off x="6227887" y="1918608"/>
              <a:ext cx="792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5" name="Line 167"/>
            <p:cNvSpPr>
              <a:spLocks noChangeShapeType="1"/>
            </p:cNvSpPr>
            <p:nvPr/>
          </p:nvSpPr>
          <p:spPr bwMode="auto">
            <a:xfrm>
              <a:off x="5434584" y="1344517"/>
              <a:ext cx="0" cy="158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6" name="Line 168"/>
            <p:cNvSpPr>
              <a:spLocks noChangeShapeType="1"/>
            </p:cNvSpPr>
            <p:nvPr/>
          </p:nvSpPr>
          <p:spPr bwMode="auto">
            <a:xfrm>
              <a:off x="6225679" y="1342544"/>
              <a:ext cx="5010" cy="1584176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225"/>
            <p:cNvSpPr>
              <a:spLocks noChangeArrowheads="1"/>
            </p:cNvSpPr>
            <p:nvPr/>
          </p:nvSpPr>
          <p:spPr bwMode="auto">
            <a:xfrm>
              <a:off x="7813947" y="2927414"/>
              <a:ext cx="646484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4" name="Line 286"/>
            <p:cNvSpPr>
              <a:spLocks noChangeShapeType="1"/>
            </p:cNvSpPr>
            <p:nvPr/>
          </p:nvSpPr>
          <p:spPr bwMode="auto">
            <a:xfrm flipV="1">
              <a:off x="7812359" y="2926720"/>
              <a:ext cx="648071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7"/>
            <p:cNvSpPr>
              <a:spLocks noChangeShapeType="1"/>
            </p:cNvSpPr>
            <p:nvPr/>
          </p:nvSpPr>
          <p:spPr bwMode="auto">
            <a:xfrm>
              <a:off x="7813947" y="3212974"/>
              <a:ext cx="64648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Rectangle 291"/>
            <p:cNvSpPr>
              <a:spLocks noChangeArrowheads="1"/>
            </p:cNvSpPr>
            <p:nvPr/>
          </p:nvSpPr>
          <p:spPr bwMode="auto">
            <a:xfrm>
              <a:off x="7957045" y="1344517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09" name="AutoShape 292"/>
            <p:cNvSpPr>
              <a:spLocks noChangeArrowheads="1"/>
            </p:cNvSpPr>
            <p:nvPr/>
          </p:nvSpPr>
          <p:spPr bwMode="auto">
            <a:xfrm rot="16200000">
              <a:off x="7741144" y="1415954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293"/>
            <p:cNvSpPr>
              <a:spLocks noChangeShapeType="1"/>
            </p:cNvSpPr>
            <p:nvPr/>
          </p:nvSpPr>
          <p:spPr bwMode="auto">
            <a:xfrm flipV="1">
              <a:off x="7955457" y="1344516"/>
              <a:ext cx="5049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94"/>
            <p:cNvSpPr>
              <a:spLocks noChangeShapeType="1"/>
            </p:cNvSpPr>
            <p:nvPr/>
          </p:nvSpPr>
          <p:spPr bwMode="auto">
            <a:xfrm>
              <a:off x="7957044" y="1631854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5"/>
            <p:cNvSpPr>
              <a:spLocks noChangeShapeType="1"/>
            </p:cNvSpPr>
            <p:nvPr/>
          </p:nvSpPr>
          <p:spPr bwMode="auto">
            <a:xfrm>
              <a:off x="7812582" y="1488979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96"/>
            <p:cNvSpPr>
              <a:spLocks noChangeShapeType="1"/>
            </p:cNvSpPr>
            <p:nvPr/>
          </p:nvSpPr>
          <p:spPr bwMode="auto">
            <a:xfrm flipV="1">
              <a:off x="7812582" y="1344517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Rectangle 225"/>
            <p:cNvSpPr>
              <a:spLocks noChangeArrowheads="1"/>
            </p:cNvSpPr>
            <p:nvPr/>
          </p:nvSpPr>
          <p:spPr bwMode="auto">
            <a:xfrm>
              <a:off x="3060824" y="2927414"/>
              <a:ext cx="790575" cy="28556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9" name="Rectangle 225"/>
            <p:cNvSpPr>
              <a:spLocks noChangeArrowheads="1"/>
            </p:cNvSpPr>
            <p:nvPr/>
          </p:nvSpPr>
          <p:spPr bwMode="auto">
            <a:xfrm>
              <a:off x="3851920" y="2926720"/>
              <a:ext cx="790575" cy="2862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0" name="Rectangle 225"/>
            <p:cNvSpPr>
              <a:spLocks noChangeArrowheads="1"/>
            </p:cNvSpPr>
            <p:nvPr/>
          </p:nvSpPr>
          <p:spPr bwMode="auto">
            <a:xfrm>
              <a:off x="4644008" y="2926720"/>
              <a:ext cx="790575" cy="2862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1" name="Rectangle 225"/>
            <p:cNvSpPr>
              <a:spLocks noChangeArrowheads="1"/>
            </p:cNvSpPr>
            <p:nvPr/>
          </p:nvSpPr>
          <p:spPr bwMode="auto">
            <a:xfrm>
              <a:off x="5435104" y="2927414"/>
              <a:ext cx="790575" cy="2855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2" name="Rectangle 225"/>
            <p:cNvSpPr>
              <a:spLocks noChangeArrowheads="1"/>
            </p:cNvSpPr>
            <p:nvPr/>
          </p:nvSpPr>
          <p:spPr bwMode="auto">
            <a:xfrm>
              <a:off x="6230689" y="2926720"/>
              <a:ext cx="790575" cy="2862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3" name="Rectangle 225"/>
            <p:cNvSpPr>
              <a:spLocks noChangeArrowheads="1"/>
            </p:cNvSpPr>
            <p:nvPr/>
          </p:nvSpPr>
          <p:spPr bwMode="auto">
            <a:xfrm>
              <a:off x="7021785" y="2925638"/>
              <a:ext cx="79057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5" name="AutoShape 257"/>
            <p:cNvSpPr>
              <a:spLocks noChangeArrowheads="1"/>
            </p:cNvSpPr>
            <p:nvPr/>
          </p:nvSpPr>
          <p:spPr bwMode="auto">
            <a:xfrm>
              <a:off x="3851399" y="1775286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26" name="AutoShape 257"/>
            <p:cNvSpPr>
              <a:spLocks noChangeArrowheads="1"/>
            </p:cNvSpPr>
            <p:nvPr/>
          </p:nvSpPr>
          <p:spPr bwMode="auto">
            <a:xfrm>
              <a:off x="7019751" y="1774592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27" name="AutoShape 257"/>
            <p:cNvSpPr>
              <a:spLocks noChangeArrowheads="1"/>
            </p:cNvSpPr>
            <p:nvPr/>
          </p:nvSpPr>
          <p:spPr bwMode="auto">
            <a:xfrm>
              <a:off x="5435575" y="1774592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28" name="AutoShape 257"/>
            <p:cNvSpPr>
              <a:spLocks noChangeArrowheads="1"/>
            </p:cNvSpPr>
            <p:nvPr/>
          </p:nvSpPr>
          <p:spPr bwMode="auto">
            <a:xfrm>
              <a:off x="3059832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29" name="AutoShape 257"/>
            <p:cNvSpPr>
              <a:spLocks noChangeArrowheads="1"/>
            </p:cNvSpPr>
            <p:nvPr/>
          </p:nvSpPr>
          <p:spPr bwMode="auto">
            <a:xfrm>
              <a:off x="4643487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30" name="AutoShape 257"/>
            <p:cNvSpPr>
              <a:spLocks noChangeArrowheads="1"/>
            </p:cNvSpPr>
            <p:nvPr/>
          </p:nvSpPr>
          <p:spPr bwMode="auto">
            <a:xfrm>
              <a:off x="6227663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31" name="Line 161"/>
            <p:cNvSpPr>
              <a:spLocks noChangeShapeType="1"/>
            </p:cNvSpPr>
            <p:nvPr/>
          </p:nvSpPr>
          <p:spPr bwMode="auto">
            <a:xfrm flipV="1">
              <a:off x="3851920" y="1486213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61"/>
            <p:cNvSpPr>
              <a:spLocks noChangeShapeType="1"/>
            </p:cNvSpPr>
            <p:nvPr/>
          </p:nvSpPr>
          <p:spPr bwMode="auto">
            <a:xfrm flipV="1">
              <a:off x="5437163" y="1486560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61"/>
            <p:cNvSpPr>
              <a:spLocks noChangeShapeType="1"/>
            </p:cNvSpPr>
            <p:nvPr/>
          </p:nvSpPr>
          <p:spPr bwMode="auto">
            <a:xfrm flipV="1">
              <a:off x="7021339" y="1486560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94" grpId="0"/>
      <p:bldP spid="386223" grpId="0"/>
      <p:bldP spid="3862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9B4D-A33F-4B37-AE79-0E5C52B1CB1A}" type="slidenum">
              <a:rPr lang="en-US" altLang="zh-CN"/>
              <a:t>55</a:t>
            </a:fld>
            <a:endParaRPr lang="en-US" altLang="zh-CN" dirty="0"/>
          </a:p>
        </p:txBody>
      </p:sp>
      <p:sp>
        <p:nvSpPr>
          <p:cNvPr id="13497" name="Text Box 185"/>
          <p:cNvSpPr txBox="1">
            <a:spLocks noChangeArrowheads="1"/>
          </p:cNvSpPr>
          <p:nvPr/>
        </p:nvSpPr>
        <p:spPr bwMode="auto">
          <a:xfrm>
            <a:off x="179388" y="389608"/>
            <a:ext cx="8819356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的功能与结构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554" name="Text Box 242"/>
          <p:cNvSpPr txBox="1">
            <a:spLocks noChangeArrowheads="1"/>
          </p:cNvSpPr>
          <p:nvPr/>
        </p:nvSpPr>
        <p:spPr bwMode="auto">
          <a:xfrm>
            <a:off x="179388" y="935509"/>
            <a:ext cx="881935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接口的功能：</a:t>
            </a:r>
            <a:r>
              <a:rPr lang="zh-CN" altLang="en-US" b="1" dirty="0" smtClean="0">
                <a:latin typeface="宋体" panose="02010600030101010101" pitchFamily="2" charset="-122"/>
              </a:rPr>
              <a:t>①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传送控制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总线请求、</a:t>
            </a:r>
            <a:r>
              <a:rPr lang="zh-CN" altLang="en-US" sz="1800" b="1" dirty="0">
                <a:latin typeface="宋体" panose="02010600030101010101" pitchFamily="2" charset="-122"/>
              </a:rPr>
              <a:t>总线传输、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批量管理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②设备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←传送结束时产生请求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3631" name="Text Box 319"/>
          <p:cNvSpPr txBox="1">
            <a:spLocks noChangeArrowheads="1"/>
          </p:cNvSpPr>
          <p:nvPr/>
        </p:nvSpPr>
        <p:spPr bwMode="auto">
          <a:xfrm>
            <a:off x="179388" y="2297772"/>
            <a:ext cx="8425408" cy="39395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接口的结构：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设备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中断式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DMA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传送控制逻辑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3632" name="Text Box 320"/>
          <p:cNvSpPr txBox="1">
            <a:spLocks noChangeArrowheads="1"/>
          </p:cNvSpPr>
          <p:nvPr/>
        </p:nvSpPr>
        <p:spPr bwMode="auto">
          <a:xfrm>
            <a:off x="3779912" y="5632206"/>
            <a:ext cx="51847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70" dirty="0" smtClean="0">
                <a:latin typeface="宋体" panose="02010600030101010101" pitchFamily="2" charset="-122"/>
              </a:rPr>
              <a:t>MAC</a:t>
            </a:r>
            <a:r>
              <a:rPr lang="zh-CN" altLang="en-US" b="1" spc="-70" dirty="0">
                <a:latin typeface="宋体" panose="02010600030101010101" pitchFamily="2" charset="-122"/>
              </a:rPr>
              <a:t>及</a:t>
            </a:r>
            <a:r>
              <a:rPr lang="en-US" altLang="zh-CN" b="1" spc="-70" dirty="0">
                <a:latin typeface="宋体" panose="02010600030101010101" pitchFamily="2" charset="-122"/>
              </a:rPr>
              <a:t>WC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，总线控制，</a:t>
            </a:r>
            <a:r>
              <a:rPr lang="en-US" altLang="zh-CN" b="1" spc="-70" dirty="0" smtClean="0">
                <a:latin typeface="宋体" panose="02010600030101010101" pitchFamily="2" charset="-122"/>
              </a:rPr>
              <a:t>DMA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控制</a:t>
            </a:r>
            <a:r>
              <a:rPr lang="en-US" altLang="zh-CN" sz="1800" b="1" spc="-7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70" dirty="0" smtClean="0">
                <a:latin typeface="宋体" panose="02010600030101010101" pitchFamily="2" charset="-122"/>
              </a:rPr>
              <a:t>含请求</a:t>
            </a:r>
            <a:r>
              <a:rPr lang="en-US" altLang="zh-CN" sz="1800" b="1" spc="-70" dirty="0" smtClean="0">
                <a:latin typeface="宋体" panose="02010600030101010101" pitchFamily="2" charset="-122"/>
              </a:rPr>
              <a:t>)</a:t>
            </a:r>
            <a:endParaRPr lang="zh-CN" altLang="en-US" b="1" spc="-70" dirty="0">
              <a:latin typeface="宋体" panose="02010600030101010101" pitchFamily="2" charset="-122"/>
            </a:endParaRPr>
          </a:p>
        </p:txBody>
      </p:sp>
      <p:sp>
        <p:nvSpPr>
          <p:cNvPr id="13748" name="AutoShape 4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49" name="AutoShape 43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53" name="AutoShape 44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Group 445"/>
          <p:cNvGrpSpPr/>
          <p:nvPr/>
        </p:nvGrpSpPr>
        <p:grpSpPr bwMode="auto">
          <a:xfrm>
            <a:off x="3780580" y="2873836"/>
            <a:ext cx="2735263" cy="1731964"/>
            <a:chOff x="1974" y="1660"/>
            <a:chExt cx="1723" cy="1091"/>
          </a:xfrm>
        </p:grpSpPr>
        <p:sp>
          <p:nvSpPr>
            <p:cNvPr id="96" name="Rectangle 333"/>
            <p:cNvSpPr>
              <a:spLocks noChangeArrowheads="1"/>
            </p:cNvSpPr>
            <p:nvPr/>
          </p:nvSpPr>
          <p:spPr bwMode="auto">
            <a:xfrm>
              <a:off x="2291" y="1843"/>
              <a:ext cx="999" cy="36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322"/>
            <p:cNvSpPr>
              <a:spLocks noChangeArrowheads="1"/>
            </p:cNvSpPr>
            <p:nvPr/>
          </p:nvSpPr>
          <p:spPr bwMode="auto">
            <a:xfrm>
              <a:off x="1974" y="2251"/>
              <a:ext cx="1451" cy="5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327"/>
            <p:cNvSpPr>
              <a:spLocks noChangeShapeType="1"/>
            </p:cNvSpPr>
            <p:nvPr/>
          </p:nvSpPr>
          <p:spPr bwMode="auto">
            <a:xfrm flipV="1">
              <a:off x="3380" y="2387"/>
              <a:ext cx="31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29"/>
            <p:cNvSpPr>
              <a:spLocks noChangeShapeType="1"/>
            </p:cNvSpPr>
            <p:nvPr/>
          </p:nvSpPr>
          <p:spPr bwMode="auto">
            <a:xfrm flipV="1">
              <a:off x="3244" y="2115"/>
              <a:ext cx="0" cy="181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336"/>
            <p:cNvSpPr txBox="1">
              <a:spLocks noChangeArrowheads="1"/>
            </p:cNvSpPr>
            <p:nvPr/>
          </p:nvSpPr>
          <p:spPr bwMode="auto">
            <a:xfrm>
              <a:off x="2019" y="2296"/>
              <a:ext cx="1361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地址</a:t>
              </a:r>
              <a:r>
                <a:rPr lang="zh-CN" altLang="en-US" sz="1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计数器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MAC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1" name="Line 348"/>
            <p:cNvSpPr>
              <a:spLocks noChangeShapeType="1"/>
            </p:cNvSpPr>
            <p:nvPr/>
          </p:nvSpPr>
          <p:spPr bwMode="auto">
            <a:xfrm flipV="1">
              <a:off x="2336" y="1661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349"/>
            <p:cNvSpPr>
              <a:spLocks noChangeShapeType="1"/>
            </p:cNvSpPr>
            <p:nvPr/>
          </p:nvSpPr>
          <p:spPr bwMode="auto">
            <a:xfrm flipH="1" flipV="1">
              <a:off x="2382" y="1660"/>
              <a:ext cx="0" cy="2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350"/>
            <p:cNvSpPr txBox="1">
              <a:spLocks noChangeArrowheads="1"/>
            </p:cNvSpPr>
            <p:nvPr/>
          </p:nvSpPr>
          <p:spPr bwMode="auto">
            <a:xfrm>
              <a:off x="2382" y="1661"/>
              <a:ext cx="771" cy="18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#/MEMR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104" name="Line 354"/>
            <p:cNvSpPr>
              <a:spLocks noChangeShapeType="1"/>
            </p:cNvSpPr>
            <p:nvPr/>
          </p:nvSpPr>
          <p:spPr bwMode="auto">
            <a:xfrm flipH="1">
              <a:off x="3243" y="1660"/>
              <a:ext cx="1" cy="274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Text Box 417"/>
            <p:cNvSpPr txBox="1">
              <a:spLocks noChangeArrowheads="1"/>
            </p:cNvSpPr>
            <p:nvPr/>
          </p:nvSpPr>
          <p:spPr bwMode="auto">
            <a:xfrm>
              <a:off x="2019" y="2523"/>
              <a:ext cx="1361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传送字数</a:t>
              </a:r>
              <a:r>
                <a:rPr lang="zh-CN" altLang="en-US" sz="1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计数器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WC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6" name="Line 415"/>
            <p:cNvSpPr>
              <a:spLocks noChangeShapeType="1"/>
            </p:cNvSpPr>
            <p:nvPr/>
          </p:nvSpPr>
          <p:spPr bwMode="auto">
            <a:xfrm>
              <a:off x="3380" y="2614"/>
              <a:ext cx="317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" name="Group 355"/>
          <p:cNvGrpSpPr/>
          <p:nvPr/>
        </p:nvGrpSpPr>
        <p:grpSpPr bwMode="auto">
          <a:xfrm>
            <a:off x="1547564" y="2873836"/>
            <a:ext cx="7200900" cy="2738438"/>
            <a:chOff x="748" y="844"/>
            <a:chExt cx="4536" cy="1725"/>
          </a:xfrm>
        </p:grpSpPr>
        <p:sp>
          <p:nvSpPr>
            <p:cNvPr id="108" name="Rectangle 356"/>
            <p:cNvSpPr>
              <a:spLocks noChangeArrowheads="1"/>
            </p:cNvSpPr>
            <p:nvPr/>
          </p:nvSpPr>
          <p:spPr bwMode="auto">
            <a:xfrm>
              <a:off x="2018" y="1027"/>
              <a:ext cx="2994" cy="1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357"/>
            <p:cNvSpPr txBox="1">
              <a:spLocks noChangeArrowheads="1"/>
            </p:cNvSpPr>
            <p:nvPr/>
          </p:nvSpPr>
          <p:spPr bwMode="auto">
            <a:xfrm>
              <a:off x="4015" y="1616"/>
              <a:ext cx="90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控制</a:t>
              </a:r>
              <a:r>
                <a:rPr lang="en-US" altLang="zh-CN" sz="1800" b="1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0" name="Text Box 358"/>
            <p:cNvSpPr txBox="1">
              <a:spLocks noChangeArrowheads="1"/>
            </p:cNvSpPr>
            <p:nvPr/>
          </p:nvSpPr>
          <p:spPr bwMode="auto">
            <a:xfrm>
              <a:off x="4015" y="1118"/>
              <a:ext cx="906" cy="181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缓冲器</a:t>
              </a:r>
            </a:p>
          </p:txBody>
        </p:sp>
        <p:sp>
          <p:nvSpPr>
            <p:cNvPr id="111" name="Line 359"/>
            <p:cNvSpPr>
              <a:spLocks noChangeShapeType="1"/>
            </p:cNvSpPr>
            <p:nvPr/>
          </p:nvSpPr>
          <p:spPr bwMode="auto">
            <a:xfrm>
              <a:off x="4331" y="2342"/>
              <a:ext cx="9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360"/>
            <p:cNvSpPr>
              <a:spLocks noChangeShapeType="1"/>
            </p:cNvSpPr>
            <p:nvPr/>
          </p:nvSpPr>
          <p:spPr bwMode="auto">
            <a:xfrm flipH="1">
              <a:off x="4740" y="2024"/>
              <a:ext cx="1" cy="13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361"/>
            <p:cNvSpPr txBox="1">
              <a:spLocks noChangeArrowheads="1"/>
            </p:cNvSpPr>
            <p:nvPr/>
          </p:nvSpPr>
          <p:spPr bwMode="auto">
            <a:xfrm>
              <a:off x="4015" y="1389"/>
              <a:ext cx="90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4" name="Text Box 362"/>
            <p:cNvSpPr txBox="1">
              <a:spLocks noChangeArrowheads="1"/>
            </p:cNvSpPr>
            <p:nvPr/>
          </p:nvSpPr>
          <p:spPr bwMode="auto">
            <a:xfrm>
              <a:off x="4015" y="1843"/>
              <a:ext cx="90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5" name="Text Box 363"/>
            <p:cNvSpPr txBox="1">
              <a:spLocks noChangeArrowheads="1"/>
            </p:cNvSpPr>
            <p:nvPr/>
          </p:nvSpPr>
          <p:spPr bwMode="auto">
            <a:xfrm>
              <a:off x="4422" y="2160"/>
              <a:ext cx="499" cy="31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中断请求逻辑</a:t>
              </a:r>
            </a:p>
          </p:txBody>
        </p:sp>
        <p:sp>
          <p:nvSpPr>
            <p:cNvPr id="116" name="Line 364"/>
            <p:cNvSpPr>
              <a:spLocks noChangeShapeType="1"/>
            </p:cNvSpPr>
            <p:nvPr/>
          </p:nvSpPr>
          <p:spPr bwMode="auto">
            <a:xfrm flipH="1" flipV="1">
              <a:off x="4921" y="1480"/>
              <a:ext cx="182" cy="1"/>
            </a:xfrm>
            <a:prstGeom prst="line">
              <a:avLst/>
            </a:pr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365"/>
            <p:cNvSpPr>
              <a:spLocks noChangeShapeType="1"/>
            </p:cNvSpPr>
            <p:nvPr/>
          </p:nvSpPr>
          <p:spPr bwMode="auto">
            <a:xfrm>
              <a:off x="4921" y="1707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366"/>
            <p:cNvSpPr>
              <a:spLocks noChangeShapeType="1"/>
            </p:cNvSpPr>
            <p:nvPr/>
          </p:nvSpPr>
          <p:spPr bwMode="auto">
            <a:xfrm flipH="1" flipV="1">
              <a:off x="4921" y="1934"/>
              <a:ext cx="18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67"/>
            <p:cNvSpPr txBox="1">
              <a:spLocks noChangeArrowheads="1"/>
            </p:cNvSpPr>
            <p:nvPr/>
          </p:nvSpPr>
          <p:spPr bwMode="auto">
            <a:xfrm>
              <a:off x="5103" y="1389"/>
              <a:ext cx="181" cy="63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外  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0" name="Line 368"/>
            <p:cNvSpPr>
              <a:spLocks noChangeShapeType="1"/>
            </p:cNvSpPr>
            <p:nvPr/>
          </p:nvSpPr>
          <p:spPr bwMode="auto">
            <a:xfrm flipV="1">
              <a:off x="4331" y="2024"/>
              <a:ext cx="0" cy="31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369"/>
            <p:cNvSpPr txBox="1">
              <a:spLocks noChangeArrowheads="1"/>
            </p:cNvSpPr>
            <p:nvPr/>
          </p:nvSpPr>
          <p:spPr bwMode="auto">
            <a:xfrm>
              <a:off x="2925" y="1118"/>
              <a:ext cx="862" cy="181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锁存器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2" name="Line 370"/>
            <p:cNvSpPr>
              <a:spLocks noChangeShapeType="1"/>
            </p:cNvSpPr>
            <p:nvPr/>
          </p:nvSpPr>
          <p:spPr bwMode="auto">
            <a:xfrm>
              <a:off x="3878" y="1209"/>
              <a:ext cx="0" cy="725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371"/>
            <p:cNvSpPr>
              <a:spLocks noChangeShapeType="1"/>
            </p:cNvSpPr>
            <p:nvPr/>
          </p:nvSpPr>
          <p:spPr bwMode="auto">
            <a:xfrm>
              <a:off x="3878" y="1934"/>
              <a:ext cx="137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372"/>
            <p:cNvSpPr>
              <a:spLocks noChangeShapeType="1"/>
            </p:cNvSpPr>
            <p:nvPr/>
          </p:nvSpPr>
          <p:spPr bwMode="auto">
            <a:xfrm>
              <a:off x="3878" y="1707"/>
              <a:ext cx="137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73"/>
            <p:cNvSpPr>
              <a:spLocks noChangeShapeType="1"/>
            </p:cNvSpPr>
            <p:nvPr/>
          </p:nvSpPr>
          <p:spPr bwMode="auto">
            <a:xfrm>
              <a:off x="3878" y="1480"/>
              <a:ext cx="137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74"/>
            <p:cNvSpPr>
              <a:spLocks noChangeShapeType="1"/>
            </p:cNvSpPr>
            <p:nvPr/>
          </p:nvSpPr>
          <p:spPr bwMode="auto">
            <a:xfrm flipH="1">
              <a:off x="3878" y="1208"/>
              <a:ext cx="137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375"/>
            <p:cNvSpPr txBox="1">
              <a:spLocks noChangeArrowheads="1"/>
            </p:cNvSpPr>
            <p:nvPr/>
          </p:nvSpPr>
          <p:spPr bwMode="auto">
            <a:xfrm>
              <a:off x="2109" y="1118"/>
              <a:ext cx="680" cy="181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28" name="Line 376"/>
            <p:cNvSpPr>
              <a:spLocks noChangeShapeType="1"/>
            </p:cNvSpPr>
            <p:nvPr/>
          </p:nvSpPr>
          <p:spPr bwMode="auto">
            <a:xfrm flipV="1">
              <a:off x="4331" y="1798"/>
              <a:ext cx="0" cy="4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77"/>
            <p:cNvSpPr>
              <a:spLocks noChangeShapeType="1"/>
            </p:cNvSpPr>
            <p:nvPr/>
          </p:nvSpPr>
          <p:spPr bwMode="auto">
            <a:xfrm flipH="1">
              <a:off x="4513" y="845"/>
              <a:ext cx="0" cy="27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378"/>
            <p:cNvSpPr>
              <a:spLocks noChangeShapeType="1"/>
            </p:cNvSpPr>
            <p:nvPr/>
          </p:nvSpPr>
          <p:spPr bwMode="auto">
            <a:xfrm flipH="1">
              <a:off x="3424" y="845"/>
              <a:ext cx="0" cy="273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79"/>
            <p:cNvSpPr>
              <a:spLocks noChangeShapeType="1"/>
            </p:cNvSpPr>
            <p:nvPr/>
          </p:nvSpPr>
          <p:spPr bwMode="auto">
            <a:xfrm>
              <a:off x="2336" y="845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80"/>
            <p:cNvSpPr>
              <a:spLocks noChangeShapeType="1"/>
            </p:cNvSpPr>
            <p:nvPr/>
          </p:nvSpPr>
          <p:spPr bwMode="auto">
            <a:xfrm>
              <a:off x="2381" y="845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81"/>
            <p:cNvSpPr>
              <a:spLocks noChangeShapeType="1"/>
            </p:cNvSpPr>
            <p:nvPr/>
          </p:nvSpPr>
          <p:spPr bwMode="auto">
            <a:xfrm>
              <a:off x="4649" y="2477"/>
              <a:ext cx="0" cy="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82"/>
            <p:cNvSpPr>
              <a:spLocks noChangeShapeType="1"/>
            </p:cNvSpPr>
            <p:nvPr/>
          </p:nvSpPr>
          <p:spPr bwMode="auto">
            <a:xfrm flipH="1" flipV="1">
              <a:off x="839" y="2569"/>
              <a:ext cx="381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83"/>
            <p:cNvSpPr>
              <a:spLocks noChangeShapeType="1"/>
            </p:cNvSpPr>
            <p:nvPr/>
          </p:nvSpPr>
          <p:spPr bwMode="auto">
            <a:xfrm flipH="1">
              <a:off x="839" y="2305"/>
              <a:ext cx="0" cy="26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84"/>
            <p:cNvSpPr>
              <a:spLocks noChangeShapeType="1"/>
            </p:cNvSpPr>
            <p:nvPr/>
          </p:nvSpPr>
          <p:spPr bwMode="auto">
            <a:xfrm flipV="1">
              <a:off x="839" y="2305"/>
              <a:ext cx="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385"/>
            <p:cNvSpPr txBox="1">
              <a:spLocks noChangeArrowheads="1"/>
            </p:cNvSpPr>
            <p:nvPr/>
          </p:nvSpPr>
          <p:spPr bwMode="auto">
            <a:xfrm>
              <a:off x="840" y="2160"/>
              <a:ext cx="317" cy="1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138" name="Line 386"/>
            <p:cNvSpPr>
              <a:spLocks noChangeShapeType="1"/>
            </p:cNvSpPr>
            <p:nvPr/>
          </p:nvSpPr>
          <p:spPr bwMode="auto">
            <a:xfrm>
              <a:off x="748" y="845"/>
              <a:ext cx="428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87"/>
            <p:cNvSpPr>
              <a:spLocks noChangeShapeType="1"/>
            </p:cNvSpPr>
            <p:nvPr/>
          </p:nvSpPr>
          <p:spPr bwMode="auto">
            <a:xfrm flipV="1">
              <a:off x="1248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88"/>
            <p:cNvSpPr>
              <a:spLocks noChangeShapeType="1"/>
            </p:cNvSpPr>
            <p:nvPr/>
          </p:nvSpPr>
          <p:spPr bwMode="auto">
            <a:xfrm flipH="1" flipV="1">
              <a:off x="1292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9"/>
            <p:cNvSpPr>
              <a:spLocks noChangeShapeType="1"/>
            </p:cNvSpPr>
            <p:nvPr/>
          </p:nvSpPr>
          <p:spPr bwMode="auto">
            <a:xfrm flipV="1">
              <a:off x="1338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0"/>
            <p:cNvSpPr>
              <a:spLocks noChangeShapeType="1"/>
            </p:cNvSpPr>
            <p:nvPr/>
          </p:nvSpPr>
          <p:spPr bwMode="auto">
            <a:xfrm flipH="1" flipV="1">
              <a:off x="1384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91"/>
            <p:cNvSpPr>
              <a:spLocks noChangeShapeType="1"/>
            </p:cNvSpPr>
            <p:nvPr/>
          </p:nvSpPr>
          <p:spPr bwMode="auto">
            <a:xfrm flipH="1" flipV="1">
              <a:off x="1474" y="845"/>
              <a:ext cx="0" cy="227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92"/>
            <p:cNvSpPr>
              <a:spLocks noChangeShapeType="1"/>
            </p:cNvSpPr>
            <p:nvPr/>
          </p:nvSpPr>
          <p:spPr bwMode="auto">
            <a:xfrm flipH="1">
              <a:off x="1566" y="845"/>
              <a:ext cx="0" cy="227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Text Box 393"/>
            <p:cNvSpPr txBox="1">
              <a:spLocks noChangeArrowheads="1"/>
            </p:cNvSpPr>
            <p:nvPr/>
          </p:nvSpPr>
          <p:spPr bwMode="auto">
            <a:xfrm>
              <a:off x="748" y="1072"/>
              <a:ext cx="318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主</a:t>
              </a:r>
            </a:p>
            <a:p>
              <a:endParaRPr lang="zh-CN" altLang="en-US" sz="1800" b="1">
                <a:latin typeface="宋体" panose="02010600030101010101" pitchFamily="2" charset="-122"/>
              </a:endParaRPr>
            </a:p>
            <a:p>
              <a:r>
                <a:rPr lang="zh-CN" altLang="en-US" sz="1800" b="1"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146" name="Line 394"/>
            <p:cNvSpPr>
              <a:spLocks noChangeShapeType="1"/>
            </p:cNvSpPr>
            <p:nvPr/>
          </p:nvSpPr>
          <p:spPr bwMode="auto">
            <a:xfrm>
              <a:off x="930" y="845"/>
              <a:ext cx="1" cy="227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395"/>
            <p:cNvSpPr>
              <a:spLocks noChangeShapeType="1"/>
            </p:cNvSpPr>
            <p:nvPr/>
          </p:nvSpPr>
          <p:spPr bwMode="auto">
            <a:xfrm>
              <a:off x="1020" y="845"/>
              <a:ext cx="0" cy="227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96"/>
            <p:cNvSpPr>
              <a:spLocks noChangeShapeType="1"/>
            </p:cNvSpPr>
            <p:nvPr/>
          </p:nvSpPr>
          <p:spPr bwMode="auto">
            <a:xfrm>
              <a:off x="840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97"/>
            <p:cNvSpPr>
              <a:spLocks noChangeShapeType="1"/>
            </p:cNvSpPr>
            <p:nvPr/>
          </p:nvSpPr>
          <p:spPr bwMode="auto">
            <a:xfrm>
              <a:off x="794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Text Box 398"/>
            <p:cNvSpPr txBox="1">
              <a:spLocks noChangeArrowheads="1"/>
            </p:cNvSpPr>
            <p:nvPr/>
          </p:nvSpPr>
          <p:spPr bwMode="auto">
            <a:xfrm>
              <a:off x="1655" y="844"/>
              <a:ext cx="681" cy="18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IOW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#/IOR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151" name="Text Box 399"/>
            <p:cNvSpPr txBox="1">
              <a:spLocks noChangeArrowheads="1"/>
            </p:cNvSpPr>
            <p:nvPr/>
          </p:nvSpPr>
          <p:spPr bwMode="auto">
            <a:xfrm>
              <a:off x="1202" y="1072"/>
              <a:ext cx="408" cy="145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</p:grpSp>
      <p:grpSp>
        <p:nvGrpSpPr>
          <p:cNvPr id="152" name="Group 444"/>
          <p:cNvGrpSpPr/>
          <p:nvPr/>
        </p:nvGrpSpPr>
        <p:grpSpPr bwMode="auto">
          <a:xfrm>
            <a:off x="5291463" y="4534143"/>
            <a:ext cx="2306638" cy="430213"/>
            <a:chOff x="3016" y="2842"/>
            <a:chExt cx="1453" cy="271"/>
          </a:xfrm>
        </p:grpSpPr>
        <p:sp>
          <p:nvSpPr>
            <p:cNvPr id="153" name="Line 413"/>
            <p:cNvSpPr>
              <a:spLocks noChangeShapeType="1"/>
            </p:cNvSpPr>
            <p:nvPr/>
          </p:nvSpPr>
          <p:spPr bwMode="auto">
            <a:xfrm flipH="1" flipV="1">
              <a:off x="3016" y="3022"/>
              <a:ext cx="1453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14"/>
            <p:cNvSpPr>
              <a:spLocks noChangeShapeType="1"/>
            </p:cNvSpPr>
            <p:nvPr/>
          </p:nvSpPr>
          <p:spPr bwMode="auto">
            <a:xfrm flipH="1">
              <a:off x="4468" y="3022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416"/>
            <p:cNvSpPr txBox="1">
              <a:spLocks noChangeArrowheads="1"/>
            </p:cNvSpPr>
            <p:nvPr/>
          </p:nvSpPr>
          <p:spPr bwMode="auto">
            <a:xfrm>
              <a:off x="3107" y="2886"/>
              <a:ext cx="658" cy="1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溢出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)EOP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Line 418"/>
            <p:cNvSpPr>
              <a:spLocks noChangeShapeType="1"/>
            </p:cNvSpPr>
            <p:nvPr/>
          </p:nvSpPr>
          <p:spPr bwMode="auto">
            <a:xfrm>
              <a:off x="3016" y="2842"/>
              <a:ext cx="0" cy="18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2916090" y="4746665"/>
            <a:ext cx="4319590" cy="793178"/>
            <a:chOff x="2555976" y="4436022"/>
            <a:chExt cx="4319590" cy="793178"/>
          </a:xfrm>
        </p:grpSpPr>
        <p:sp>
          <p:nvSpPr>
            <p:cNvPr id="158" name="Rectangle 322"/>
            <p:cNvSpPr>
              <a:spLocks noChangeArrowheads="1"/>
            </p:cNvSpPr>
            <p:nvPr/>
          </p:nvSpPr>
          <p:spPr bwMode="auto">
            <a:xfrm>
              <a:off x="3203847" y="4617197"/>
              <a:ext cx="3564051" cy="61200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Text Box 420"/>
            <p:cNvSpPr txBox="1">
              <a:spLocks noChangeArrowheads="1"/>
            </p:cNvSpPr>
            <p:nvPr/>
          </p:nvSpPr>
          <p:spPr bwMode="auto">
            <a:xfrm>
              <a:off x="5292033" y="4725144"/>
              <a:ext cx="1368199" cy="39407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请求逻辑</a:t>
              </a:r>
            </a:p>
          </p:txBody>
        </p:sp>
        <p:sp>
          <p:nvSpPr>
            <p:cNvPr id="160" name="Line 421"/>
            <p:cNvSpPr>
              <a:spLocks noChangeShapeType="1"/>
            </p:cNvSpPr>
            <p:nvPr/>
          </p:nvSpPr>
          <p:spPr bwMode="auto">
            <a:xfrm flipH="1" flipV="1">
              <a:off x="4716016" y="4867823"/>
              <a:ext cx="5760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22"/>
            <p:cNvSpPr>
              <a:spLocks noChangeShapeType="1"/>
            </p:cNvSpPr>
            <p:nvPr/>
          </p:nvSpPr>
          <p:spPr bwMode="auto">
            <a:xfrm>
              <a:off x="4716016" y="4940848"/>
              <a:ext cx="576113" cy="4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423"/>
            <p:cNvSpPr txBox="1">
              <a:spLocks noChangeArrowheads="1"/>
            </p:cNvSpPr>
            <p:nvPr/>
          </p:nvSpPr>
          <p:spPr bwMode="auto">
            <a:xfrm>
              <a:off x="4716016" y="4652343"/>
              <a:ext cx="612059" cy="21706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DREQ</a:t>
              </a:r>
            </a:p>
          </p:txBody>
        </p:sp>
        <p:sp>
          <p:nvSpPr>
            <p:cNvPr id="163" name="Text Box 424"/>
            <p:cNvSpPr txBox="1">
              <a:spLocks noChangeArrowheads="1"/>
            </p:cNvSpPr>
            <p:nvPr/>
          </p:nvSpPr>
          <p:spPr bwMode="auto">
            <a:xfrm>
              <a:off x="4716016" y="4940848"/>
              <a:ext cx="61205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DACK</a:t>
              </a:r>
            </a:p>
          </p:txBody>
        </p:sp>
        <p:sp>
          <p:nvSpPr>
            <p:cNvPr id="164" name="Line 425"/>
            <p:cNvSpPr>
              <a:spLocks noChangeShapeType="1"/>
            </p:cNvSpPr>
            <p:nvPr/>
          </p:nvSpPr>
          <p:spPr bwMode="auto">
            <a:xfrm>
              <a:off x="6516791" y="4436022"/>
              <a:ext cx="0" cy="28912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26"/>
            <p:cNvSpPr>
              <a:spLocks noChangeShapeType="1"/>
            </p:cNvSpPr>
            <p:nvPr/>
          </p:nvSpPr>
          <p:spPr bwMode="auto">
            <a:xfrm flipH="1">
              <a:off x="6660232" y="4940848"/>
              <a:ext cx="215334" cy="42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427"/>
            <p:cNvSpPr txBox="1">
              <a:spLocks noChangeArrowheads="1"/>
            </p:cNvSpPr>
            <p:nvPr/>
          </p:nvSpPr>
          <p:spPr bwMode="auto">
            <a:xfrm>
              <a:off x="2627414" y="4653511"/>
              <a:ext cx="503238" cy="21431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167" name="Text Box 428"/>
            <p:cNvSpPr txBox="1">
              <a:spLocks noChangeArrowheads="1"/>
            </p:cNvSpPr>
            <p:nvPr/>
          </p:nvSpPr>
          <p:spPr bwMode="auto">
            <a:xfrm>
              <a:off x="2627414" y="4940848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68" name="Text Box 430"/>
            <p:cNvSpPr txBox="1">
              <a:spLocks noChangeArrowheads="1"/>
            </p:cNvSpPr>
            <p:nvPr/>
          </p:nvSpPr>
          <p:spPr bwMode="auto">
            <a:xfrm>
              <a:off x="3347865" y="4725144"/>
              <a:ext cx="1368796" cy="36671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sp>
          <p:nvSpPr>
            <p:cNvPr id="169" name="Line 433"/>
            <p:cNvSpPr>
              <a:spLocks noChangeShapeType="1"/>
            </p:cNvSpPr>
            <p:nvPr/>
          </p:nvSpPr>
          <p:spPr bwMode="auto">
            <a:xfrm flipH="1">
              <a:off x="2555976" y="4867823"/>
              <a:ext cx="791888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434"/>
            <p:cNvSpPr>
              <a:spLocks noChangeShapeType="1"/>
            </p:cNvSpPr>
            <p:nvPr/>
          </p:nvSpPr>
          <p:spPr bwMode="auto">
            <a:xfrm>
              <a:off x="2555976" y="4940848"/>
              <a:ext cx="792062" cy="4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426"/>
            <p:cNvSpPr>
              <a:spLocks noChangeShapeType="1"/>
            </p:cNvSpPr>
            <p:nvPr/>
          </p:nvSpPr>
          <p:spPr bwMode="auto">
            <a:xfrm flipV="1">
              <a:off x="3852267" y="4509250"/>
              <a:ext cx="0" cy="2158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426"/>
            <p:cNvSpPr>
              <a:spLocks noChangeShapeType="1"/>
            </p:cNvSpPr>
            <p:nvPr/>
          </p:nvSpPr>
          <p:spPr bwMode="auto">
            <a:xfrm flipH="1" flipV="1">
              <a:off x="3995141" y="4509250"/>
              <a:ext cx="795" cy="2158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" name="Text Box 320"/>
          <p:cNvSpPr txBox="1">
            <a:spLocks noChangeArrowheads="1"/>
          </p:cNvSpPr>
          <p:nvPr/>
        </p:nvSpPr>
        <p:spPr bwMode="auto">
          <a:xfrm>
            <a:off x="179388" y="1844824"/>
            <a:ext cx="8819356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70" dirty="0" smtClean="0">
                <a:latin typeface="宋体" panose="02010600030101010101" pitchFamily="2" charset="-122"/>
              </a:rPr>
              <a:t> </a:t>
            </a:r>
            <a:r>
              <a:rPr lang="zh-CN" altLang="en-US" b="1" spc="-7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思考：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批量传送用循环方式实现，所需管理部件？ </a:t>
            </a:r>
            <a:r>
              <a:rPr lang="en-US" altLang="zh-CN" sz="1800" b="1" spc="-7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800" b="1" spc="-7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个</a:t>
            </a:r>
            <a:r>
              <a:rPr lang="zh-CN" altLang="en-US" sz="1800" b="1" spc="-7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计数器</a:t>
            </a:r>
            <a:endParaRPr lang="zh-CN" altLang="en-US" sz="1800" b="1" spc="-7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4" grpId="0"/>
      <p:bldP spid="13631" grpId="0"/>
      <p:bldP spid="13632" grpId="0"/>
      <p:bldP spid="17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3E7C-2AF6-410F-8937-821A511B1688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388485" name="Text Box 389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的传送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过程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8486" name="Text Box 390"/>
          <p:cNvSpPr txBox="1">
            <a:spLocks noChangeArrowheads="1"/>
          </p:cNvSpPr>
          <p:nvPr/>
        </p:nvSpPr>
        <p:spPr bwMode="auto">
          <a:xfrm>
            <a:off x="179388" y="323504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b="1" dirty="0">
                <a:latin typeface="宋体" panose="02010600030101010101" pitchFamily="2" charset="-122"/>
              </a:rPr>
              <a:t>设硬盘适配器中存放磁道及扇区的</a:t>
            </a:r>
            <a:r>
              <a:rPr lang="zh-CN" altLang="en-US" b="1" dirty="0" smtClean="0">
                <a:latin typeface="宋体" panose="02010600030101010101" pitchFamily="2" charset="-122"/>
              </a:rPr>
              <a:t>端口为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RegT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RegF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88487" name="Text Box 391"/>
          <p:cNvSpPr txBox="1">
            <a:spLocks noChangeArrowheads="1"/>
          </p:cNvSpPr>
          <p:nvPr/>
        </p:nvSpPr>
        <p:spPr bwMode="auto">
          <a:xfrm>
            <a:off x="179388" y="929686"/>
            <a:ext cx="7416948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、预处理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初始化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使用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设置</a:t>
            </a:r>
            <a:r>
              <a:rPr lang="zh-CN" altLang="en-US" b="1" dirty="0" smtClean="0">
                <a:latin typeface="宋体" panose="02010600030101010101" pitchFamily="2" charset="-122"/>
              </a:rPr>
              <a:t>传送参数、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设置传送参数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*启动外设：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8488" name="Text Box 392"/>
          <p:cNvSpPr txBox="1">
            <a:spLocks noChangeArrowheads="1"/>
          </p:cNvSpPr>
          <p:nvPr/>
        </p:nvSpPr>
        <p:spPr bwMode="auto">
          <a:xfrm>
            <a:off x="1115616" y="1844824"/>
            <a:ext cx="7417073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    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与外设特性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无关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设置缓冲区首址、传送字数、传送方向及传送方式等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8489" name="Text Box 393"/>
          <p:cNvSpPr txBox="1">
            <a:spLocks noChangeArrowheads="1"/>
          </p:cNvSpPr>
          <p:nvPr/>
        </p:nvSpPr>
        <p:spPr bwMode="auto">
          <a:xfrm>
            <a:off x="2303562" y="2730986"/>
            <a:ext cx="579683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发送操作命令及参数    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与外设特性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有关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88552" name="Text Box 456"/>
          <p:cNvSpPr txBox="1">
            <a:spLocks noChangeArrowheads="1"/>
          </p:cNvSpPr>
          <p:nvPr/>
        </p:nvSpPr>
        <p:spPr bwMode="auto">
          <a:xfrm>
            <a:off x="899096" y="5085184"/>
            <a:ext cx="3744912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①</a:t>
            </a:r>
            <a:r>
              <a:rPr lang="en-US" altLang="zh-CN" sz="2000" b="1" dirty="0" err="1">
                <a:latin typeface="宋体" panose="02010600030101010101" pitchFamily="2" charset="-122"/>
              </a:rPr>
              <a:t>MAC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←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②WC←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512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③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RegC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写主存、</a:t>
            </a:r>
            <a:r>
              <a:rPr lang="zh-CN" altLang="en-US" sz="2000" b="1" dirty="0">
                <a:latin typeface="宋体" panose="02010600030101010101" pitchFamily="2" charset="-122"/>
              </a:rPr>
              <a:t>周期</a:t>
            </a:r>
            <a:r>
              <a:rPr lang="zh-CN" altLang="en-US" sz="2000" b="1" dirty="0"/>
              <a:t>挪用</a:t>
            </a:r>
          </a:p>
        </p:txBody>
      </p:sp>
      <p:sp>
        <p:nvSpPr>
          <p:cNvPr id="388553" name="Text Box 457"/>
          <p:cNvSpPr txBox="1">
            <a:spLocks noChangeArrowheads="1"/>
          </p:cNvSpPr>
          <p:nvPr/>
        </p:nvSpPr>
        <p:spPr bwMode="auto">
          <a:xfrm>
            <a:off x="4788421" y="5085184"/>
            <a:ext cx="3455987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④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RegT←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宋体" panose="02010600030101010101" pitchFamily="2" charset="-122"/>
              </a:rPr>
              <a:t>x</a:t>
            </a:r>
            <a:endParaRPr lang="en-US" altLang="zh-CN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⑤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RegF←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y</a:t>
            </a:r>
            <a:endParaRPr lang="en-US" altLang="zh-CN" sz="20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⑥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RegC←</a:t>
            </a:r>
            <a:r>
              <a:rPr lang="en-US" altLang="zh-CN" sz="2000" b="1" dirty="0" err="1"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latin typeface="宋体" panose="02010600030101010101" pitchFamily="2" charset="-122"/>
              </a:rPr>
              <a:t>方式、读磁盘</a:t>
            </a:r>
            <a:endParaRPr lang="zh-CN" altLang="en-US" sz="2000" b="1" dirty="0"/>
          </a:p>
        </p:txBody>
      </p:sp>
      <p:grpSp>
        <p:nvGrpSpPr>
          <p:cNvPr id="388554" name="Group 458"/>
          <p:cNvGrpSpPr/>
          <p:nvPr/>
        </p:nvGrpSpPr>
        <p:grpSpPr bwMode="auto">
          <a:xfrm>
            <a:off x="5795963" y="4149896"/>
            <a:ext cx="1944687" cy="863600"/>
            <a:chOff x="3560" y="2069"/>
            <a:chExt cx="1225" cy="544"/>
          </a:xfrm>
        </p:grpSpPr>
        <p:sp>
          <p:nvSpPr>
            <p:cNvPr id="388555" name="Text Box 459"/>
            <p:cNvSpPr txBox="1">
              <a:spLocks noChangeArrowheads="1"/>
            </p:cNvSpPr>
            <p:nvPr/>
          </p:nvSpPr>
          <p:spPr bwMode="auto">
            <a:xfrm>
              <a:off x="3560" y="2069"/>
              <a:ext cx="408" cy="27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x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磁道</a:t>
              </a:r>
              <a:endParaRPr lang="zh-CN" altLang="en-US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FF"/>
                  </a:solidFill>
                  <a:latin typeface="宋体" panose="02010600030101010101" pitchFamily="2" charset="-122"/>
                </a:rPr>
                <a:t>y</a:t>
              </a:r>
              <a:r>
                <a:rPr lang="zh-CN" altLang="en-US" sz="1600" b="1" dirty="0" smtClean="0">
                  <a:solidFill>
                    <a:srgbClr val="0000FF"/>
                  </a:solidFill>
                  <a:latin typeface="宋体" panose="02010600030101010101" pitchFamily="2" charset="-122"/>
                </a:rPr>
                <a:t>扇区</a:t>
              </a:r>
              <a:endParaRPr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8556" name="AutoShape 460"/>
            <p:cNvSpPr>
              <a:spLocks noChangeArrowheads="1"/>
            </p:cNvSpPr>
            <p:nvPr/>
          </p:nvSpPr>
          <p:spPr bwMode="auto">
            <a:xfrm>
              <a:off x="3560" y="2341"/>
              <a:ext cx="1225" cy="91"/>
            </a:xfrm>
            <a:prstGeom prst="rightArrow">
              <a:avLst>
                <a:gd name="adj1" fmla="val 42861"/>
                <a:gd name="adj2" fmla="val 101772"/>
              </a:avLst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57" name="Text Box 461"/>
            <p:cNvSpPr txBox="1">
              <a:spLocks noChangeArrowheads="1"/>
            </p:cNvSpPr>
            <p:nvPr/>
          </p:nvSpPr>
          <p:spPr bwMode="auto">
            <a:xfrm>
              <a:off x="4195" y="2069"/>
              <a:ext cx="590" cy="27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缓冲区首址为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8558" name="Text Box 462"/>
            <p:cNvSpPr txBox="1">
              <a:spLocks noChangeArrowheads="1"/>
            </p:cNvSpPr>
            <p:nvPr/>
          </p:nvSpPr>
          <p:spPr bwMode="auto">
            <a:xfrm>
              <a:off x="3832" y="2432"/>
              <a:ext cx="726" cy="181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512B</a:t>
              </a:r>
              <a:r>
                <a:rPr lang="zh-CN" altLang="en-US" sz="16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大小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5650" y="3789040"/>
            <a:ext cx="7993063" cy="1226047"/>
            <a:chOff x="755650" y="3789040"/>
            <a:chExt cx="7993063" cy="1226047"/>
          </a:xfrm>
        </p:grpSpPr>
        <p:sp>
          <p:nvSpPr>
            <p:cNvPr id="388531" name="Text Box 435"/>
            <p:cNvSpPr txBox="1">
              <a:spLocks noChangeArrowheads="1"/>
            </p:cNvSpPr>
            <p:nvPr/>
          </p:nvSpPr>
          <p:spPr bwMode="auto">
            <a:xfrm>
              <a:off x="4789488" y="4149899"/>
              <a:ext cx="935038" cy="8636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</a:t>
              </a:r>
            </a:p>
          </p:txBody>
        </p:sp>
        <p:sp>
          <p:nvSpPr>
            <p:cNvPr id="388532" name="Text Box 436"/>
            <p:cNvSpPr txBox="1">
              <a:spLocks noChangeArrowheads="1"/>
            </p:cNvSpPr>
            <p:nvPr/>
          </p:nvSpPr>
          <p:spPr bwMode="auto">
            <a:xfrm>
              <a:off x="755650" y="4149899"/>
              <a:ext cx="865188" cy="86518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88533" name="Line 437"/>
            <p:cNvSpPr>
              <a:spLocks noChangeShapeType="1"/>
            </p:cNvSpPr>
            <p:nvPr/>
          </p:nvSpPr>
          <p:spPr bwMode="auto">
            <a:xfrm>
              <a:off x="755650" y="3789536"/>
              <a:ext cx="799306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4" name="Text Box 438"/>
            <p:cNvSpPr txBox="1">
              <a:spLocks noChangeArrowheads="1"/>
            </p:cNvSpPr>
            <p:nvPr/>
          </p:nvSpPr>
          <p:spPr bwMode="auto">
            <a:xfrm>
              <a:off x="7813675" y="4149899"/>
              <a:ext cx="935038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88536" name="Line 440"/>
            <p:cNvSpPr>
              <a:spLocks noChangeShapeType="1"/>
            </p:cNvSpPr>
            <p:nvPr/>
          </p:nvSpPr>
          <p:spPr bwMode="auto">
            <a:xfrm>
              <a:off x="8245475" y="3789536"/>
              <a:ext cx="0" cy="36036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8" name="Rectangle 442"/>
            <p:cNvSpPr>
              <a:spLocks noChangeArrowheads="1"/>
            </p:cNvSpPr>
            <p:nvPr/>
          </p:nvSpPr>
          <p:spPr bwMode="auto">
            <a:xfrm>
              <a:off x="1908175" y="4149899"/>
              <a:ext cx="2447925" cy="865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39" name="Text Box 443"/>
            <p:cNvSpPr txBox="1">
              <a:spLocks noChangeArrowheads="1"/>
            </p:cNvSpPr>
            <p:nvPr/>
          </p:nvSpPr>
          <p:spPr bwMode="auto">
            <a:xfrm>
              <a:off x="2052638" y="4294361"/>
              <a:ext cx="935038" cy="4318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388540" name="Text Box 444"/>
            <p:cNvSpPr txBox="1">
              <a:spLocks noChangeArrowheads="1"/>
            </p:cNvSpPr>
            <p:nvPr/>
          </p:nvSpPr>
          <p:spPr bwMode="auto">
            <a:xfrm>
              <a:off x="3132138" y="4294361"/>
              <a:ext cx="1008063" cy="43180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388541" name="Text Box 445"/>
            <p:cNvSpPr txBox="1">
              <a:spLocks noChangeArrowheads="1"/>
            </p:cNvSpPr>
            <p:nvPr/>
          </p:nvSpPr>
          <p:spPr bwMode="auto">
            <a:xfrm>
              <a:off x="1979613" y="4726161"/>
              <a:ext cx="230505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磁盘适配器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388542" name="AutoShape 446"/>
            <p:cNvSpPr>
              <a:spLocks noChangeArrowheads="1"/>
            </p:cNvSpPr>
            <p:nvPr/>
          </p:nvSpPr>
          <p:spPr bwMode="auto">
            <a:xfrm>
              <a:off x="4140200" y="4581699"/>
              <a:ext cx="647700" cy="71438"/>
            </a:xfrm>
            <a:prstGeom prst="leftRightArrow">
              <a:avLst>
                <a:gd name="adj1" fmla="val 50000"/>
                <a:gd name="adj2" fmla="val 8967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50" name="Line 454"/>
            <p:cNvSpPr>
              <a:spLocks noChangeShapeType="1"/>
            </p:cNvSpPr>
            <p:nvPr/>
          </p:nvSpPr>
          <p:spPr bwMode="auto">
            <a:xfrm>
              <a:off x="4140200" y="4365799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51" name="Line 455"/>
            <p:cNvSpPr>
              <a:spLocks noChangeShapeType="1"/>
            </p:cNvSpPr>
            <p:nvPr/>
          </p:nvSpPr>
          <p:spPr bwMode="auto">
            <a:xfrm>
              <a:off x="4140200" y="4510261"/>
              <a:ext cx="6477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5" name="Line 439"/>
            <p:cNvSpPr>
              <a:spLocks noChangeShapeType="1"/>
            </p:cNvSpPr>
            <p:nvPr/>
          </p:nvSpPr>
          <p:spPr bwMode="auto">
            <a:xfrm flipV="1">
              <a:off x="1116013" y="3789040"/>
              <a:ext cx="1587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5" name="Line 449"/>
            <p:cNvSpPr>
              <a:spLocks noChangeShapeType="1"/>
            </p:cNvSpPr>
            <p:nvPr/>
          </p:nvSpPr>
          <p:spPr bwMode="auto">
            <a:xfrm flipV="1">
              <a:off x="900113" y="3789040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6" name="Line 450"/>
            <p:cNvSpPr>
              <a:spLocks noChangeShapeType="1"/>
            </p:cNvSpPr>
            <p:nvPr/>
          </p:nvSpPr>
          <p:spPr bwMode="auto">
            <a:xfrm flipV="1">
              <a:off x="1331913" y="3789040"/>
              <a:ext cx="1587" cy="360363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8" name="Line 452"/>
            <p:cNvSpPr>
              <a:spLocks noChangeShapeType="1"/>
            </p:cNvSpPr>
            <p:nvPr/>
          </p:nvSpPr>
          <p:spPr bwMode="auto">
            <a:xfrm>
              <a:off x="2915816" y="3789040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61" name="Line 465"/>
            <p:cNvSpPr>
              <a:spLocks noChangeShapeType="1"/>
            </p:cNvSpPr>
            <p:nvPr/>
          </p:nvSpPr>
          <p:spPr bwMode="auto">
            <a:xfrm>
              <a:off x="3203848" y="3789040"/>
              <a:ext cx="0" cy="36244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62" name="Line 466"/>
            <p:cNvSpPr>
              <a:spLocks noChangeShapeType="1"/>
            </p:cNvSpPr>
            <p:nvPr/>
          </p:nvSpPr>
          <p:spPr bwMode="auto">
            <a:xfrm>
              <a:off x="3059832" y="3789040"/>
              <a:ext cx="0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568" name="AutoShape 4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569" name="AutoShape 4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570" name="AutoShape 47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51646" y="3862065"/>
            <a:ext cx="1152203" cy="432296"/>
            <a:chOff x="2051646" y="3862065"/>
            <a:chExt cx="1152203" cy="432296"/>
          </a:xfrm>
        </p:grpSpPr>
        <p:sp>
          <p:nvSpPr>
            <p:cNvPr id="388564" name="Text Box 468"/>
            <p:cNvSpPr txBox="1">
              <a:spLocks noChangeArrowheads="1"/>
            </p:cNvSpPr>
            <p:nvPr/>
          </p:nvSpPr>
          <p:spPr bwMode="auto">
            <a:xfrm>
              <a:off x="2051646" y="3862065"/>
              <a:ext cx="792162" cy="2159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①②③</a:t>
              </a:r>
            </a:p>
          </p:txBody>
        </p:sp>
        <p:cxnSp>
          <p:nvCxnSpPr>
            <p:cNvPr id="4" name="直接箭头连接符 3"/>
            <p:cNvCxnSpPr>
              <a:stCxn id="388561" idx="1"/>
            </p:cNvCxnSpPr>
            <p:nvPr/>
          </p:nvCxnSpPr>
          <p:spPr bwMode="auto">
            <a:xfrm flipH="1">
              <a:off x="2915816" y="4151487"/>
              <a:ext cx="288033" cy="14287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  <p:grpSp>
        <p:nvGrpSpPr>
          <p:cNvPr id="8" name="组合 7"/>
          <p:cNvGrpSpPr/>
          <p:nvPr/>
        </p:nvGrpSpPr>
        <p:grpSpPr>
          <a:xfrm>
            <a:off x="3203849" y="3861048"/>
            <a:ext cx="936178" cy="430906"/>
            <a:chOff x="3203849" y="3861048"/>
            <a:chExt cx="936178" cy="430906"/>
          </a:xfrm>
        </p:grpSpPr>
        <p:sp>
          <p:nvSpPr>
            <p:cNvPr id="388566" name="Text Box 470"/>
            <p:cNvSpPr txBox="1">
              <a:spLocks noChangeArrowheads="1"/>
            </p:cNvSpPr>
            <p:nvPr/>
          </p:nvSpPr>
          <p:spPr bwMode="auto">
            <a:xfrm>
              <a:off x="3347864" y="3861048"/>
              <a:ext cx="792163" cy="2159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④⑤⑥</a:t>
              </a:r>
            </a:p>
          </p:txBody>
        </p:sp>
        <p:cxnSp>
          <p:nvCxnSpPr>
            <p:cNvPr id="48" name="直接箭头连接符 47"/>
            <p:cNvCxnSpPr>
              <a:stCxn id="388561" idx="1"/>
            </p:cNvCxnSpPr>
            <p:nvPr/>
          </p:nvCxnSpPr>
          <p:spPr bwMode="auto">
            <a:xfrm>
              <a:off x="3203849" y="4151487"/>
              <a:ext cx="216023" cy="1404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8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8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8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486" grpId="0"/>
      <p:bldP spid="388487" grpId="0"/>
      <p:bldP spid="388488" grpId="0"/>
      <p:bldP spid="388489" grpId="0"/>
      <p:bldP spid="388552" grpId="0"/>
      <p:bldP spid="38855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39952" y="1916832"/>
            <a:ext cx="431800" cy="360363"/>
            <a:chOff x="8108131" y="2069232"/>
            <a:chExt cx="431800" cy="360363"/>
          </a:xfrm>
        </p:grpSpPr>
        <p:sp>
          <p:nvSpPr>
            <p:cNvPr id="70" name="Line 47"/>
            <p:cNvSpPr>
              <a:spLocks noChangeShapeType="1"/>
            </p:cNvSpPr>
            <p:nvPr/>
          </p:nvSpPr>
          <p:spPr bwMode="auto">
            <a:xfrm>
              <a:off x="8539931" y="2069232"/>
              <a:ext cx="0" cy="360363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2"/>
            <p:cNvSpPr>
              <a:spLocks noChangeShapeType="1"/>
            </p:cNvSpPr>
            <p:nvPr/>
          </p:nvSpPr>
          <p:spPr bwMode="auto">
            <a:xfrm>
              <a:off x="8324031" y="2069232"/>
              <a:ext cx="0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3"/>
            <p:cNvSpPr>
              <a:spLocks noChangeShapeType="1"/>
            </p:cNvSpPr>
            <p:nvPr/>
          </p:nvSpPr>
          <p:spPr bwMode="auto">
            <a:xfrm>
              <a:off x="8108131" y="2069232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6CBD-9B29-4471-8B21-D4E2941ED726}" type="slidenum">
              <a:rPr lang="en-US" altLang="zh-CN"/>
              <a:t>57</a:t>
            </a:fld>
            <a:endParaRPr lang="en-US" altLang="zh-CN" dirty="0"/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179388" y="404664"/>
            <a:ext cx="8785225" cy="45550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、数据传送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(DMA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循环地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一个字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次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直至</a:t>
            </a:r>
            <a:r>
              <a:rPr lang="zh-CN" altLang="en-US" b="1" dirty="0" smtClean="0">
                <a:latin typeface="宋体" panose="02010600030101010101" pitchFamily="2" charset="-122"/>
              </a:rPr>
              <a:t>传送完毕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*申请总线使用权：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*传送数据：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*实现循环：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90258" name="Group 114"/>
          <p:cNvGrpSpPr/>
          <p:nvPr/>
        </p:nvGrpSpPr>
        <p:grpSpPr bwMode="auto">
          <a:xfrm>
            <a:off x="2196281" y="2132732"/>
            <a:ext cx="1728787" cy="288925"/>
            <a:chOff x="1111" y="1570"/>
            <a:chExt cx="1089" cy="182"/>
          </a:xfrm>
        </p:grpSpPr>
        <p:sp>
          <p:nvSpPr>
            <p:cNvPr id="390181" name="Text Box 37"/>
            <p:cNvSpPr txBox="1">
              <a:spLocks noChangeArrowheads="1"/>
            </p:cNvSpPr>
            <p:nvPr/>
          </p:nvSpPr>
          <p:spPr bwMode="auto">
            <a:xfrm>
              <a:off x="1247" y="1570"/>
              <a:ext cx="59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②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HRQ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↑</a:t>
              </a:r>
            </a:p>
          </p:txBody>
        </p:sp>
        <p:sp>
          <p:nvSpPr>
            <p:cNvPr id="390182" name="Line 38"/>
            <p:cNvSpPr>
              <a:spLocks noChangeShapeType="1"/>
            </p:cNvSpPr>
            <p:nvPr/>
          </p:nvSpPr>
          <p:spPr bwMode="auto">
            <a:xfrm flipH="1">
              <a:off x="1111" y="1752"/>
              <a:ext cx="108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7" name="Group 113"/>
          <p:cNvGrpSpPr/>
          <p:nvPr/>
        </p:nvGrpSpPr>
        <p:grpSpPr bwMode="auto">
          <a:xfrm>
            <a:off x="2196281" y="2564532"/>
            <a:ext cx="1728787" cy="287338"/>
            <a:chOff x="1111" y="1842"/>
            <a:chExt cx="1089" cy="181"/>
          </a:xfrm>
        </p:grpSpPr>
        <p:sp>
          <p:nvSpPr>
            <p:cNvPr id="390183" name="Line 39"/>
            <p:cNvSpPr>
              <a:spLocks noChangeShapeType="1"/>
            </p:cNvSpPr>
            <p:nvPr/>
          </p:nvSpPr>
          <p:spPr bwMode="auto">
            <a:xfrm flipV="1">
              <a:off x="1111" y="1842"/>
              <a:ext cx="108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4" name="Text Box 40"/>
            <p:cNvSpPr txBox="1">
              <a:spLocks noChangeArrowheads="1"/>
            </p:cNvSpPr>
            <p:nvPr/>
          </p:nvSpPr>
          <p:spPr bwMode="auto">
            <a:xfrm>
              <a:off x="1247" y="1842"/>
              <a:ext cx="63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③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HLDA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sp>
        <p:nvSpPr>
          <p:cNvPr id="390199" name="Text Box 55"/>
          <p:cNvSpPr txBox="1">
            <a:spLocks noChangeArrowheads="1"/>
          </p:cNvSpPr>
          <p:nvPr/>
        </p:nvSpPr>
        <p:spPr bwMode="auto">
          <a:xfrm>
            <a:off x="3205162" y="1362834"/>
            <a:ext cx="568731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时机与</a:t>
            </a:r>
            <a:r>
              <a:rPr lang="zh-CN" altLang="en-US" b="1" dirty="0">
                <a:latin typeface="宋体" panose="02010600030101010101" pitchFamily="2" charset="-122"/>
              </a:rPr>
              <a:t>传送方式有关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以周期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挪用方式为</a:t>
            </a:r>
            <a:r>
              <a:rPr lang="zh-CN" altLang="en-US" sz="2000" b="1" dirty="0"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390211" name="Group 67"/>
          <p:cNvGrpSpPr/>
          <p:nvPr/>
        </p:nvGrpSpPr>
        <p:grpSpPr bwMode="auto">
          <a:xfrm>
            <a:off x="4139381" y="1916832"/>
            <a:ext cx="431800" cy="360363"/>
            <a:chOff x="2064" y="2160"/>
            <a:chExt cx="272" cy="227"/>
          </a:xfrm>
        </p:grpSpPr>
        <p:sp>
          <p:nvSpPr>
            <p:cNvPr id="390190" name="Line 46"/>
            <p:cNvSpPr>
              <a:spLocks noChangeShapeType="1"/>
            </p:cNvSpPr>
            <p:nvPr/>
          </p:nvSpPr>
          <p:spPr bwMode="auto">
            <a:xfrm flipV="1">
              <a:off x="2200" y="2160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prstDash val="sysDot"/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4" name="Line 60"/>
            <p:cNvSpPr>
              <a:spLocks noChangeShapeType="1"/>
            </p:cNvSpPr>
            <p:nvPr/>
          </p:nvSpPr>
          <p:spPr bwMode="auto">
            <a:xfrm flipV="1">
              <a:off x="2064" y="2160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5" name="Line 61"/>
            <p:cNvSpPr>
              <a:spLocks noChangeShapeType="1"/>
            </p:cNvSpPr>
            <p:nvPr/>
          </p:nvSpPr>
          <p:spPr bwMode="auto">
            <a:xfrm>
              <a:off x="2336" y="2160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prstDash val="sysDot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5" name="Group 111"/>
          <p:cNvGrpSpPr/>
          <p:nvPr/>
        </p:nvGrpSpPr>
        <p:grpSpPr bwMode="auto">
          <a:xfrm>
            <a:off x="4931543" y="2564533"/>
            <a:ext cx="1439863" cy="287338"/>
            <a:chOff x="2834" y="1842"/>
            <a:chExt cx="907" cy="181"/>
          </a:xfrm>
        </p:grpSpPr>
        <p:sp>
          <p:nvSpPr>
            <p:cNvPr id="390200" name="Line 56"/>
            <p:cNvSpPr>
              <a:spLocks noChangeShapeType="1"/>
            </p:cNvSpPr>
            <p:nvPr/>
          </p:nvSpPr>
          <p:spPr bwMode="auto">
            <a:xfrm flipH="1">
              <a:off x="2834" y="1842"/>
              <a:ext cx="90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3" name="Text Box 59"/>
            <p:cNvSpPr txBox="1">
              <a:spLocks noChangeArrowheads="1"/>
            </p:cNvSpPr>
            <p:nvPr/>
          </p:nvSpPr>
          <p:spPr bwMode="auto">
            <a:xfrm>
              <a:off x="2970" y="1842"/>
              <a:ext cx="635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①就绪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grpSp>
        <p:nvGrpSpPr>
          <p:cNvPr id="390256" name="Group 112"/>
          <p:cNvGrpSpPr/>
          <p:nvPr/>
        </p:nvGrpSpPr>
        <p:grpSpPr bwMode="auto">
          <a:xfrm>
            <a:off x="1259656" y="1916832"/>
            <a:ext cx="7416800" cy="863600"/>
            <a:chOff x="521" y="1434"/>
            <a:chExt cx="4672" cy="544"/>
          </a:xfrm>
        </p:grpSpPr>
        <p:sp>
          <p:nvSpPr>
            <p:cNvPr id="390177" name="Text Box 33"/>
            <p:cNvSpPr txBox="1">
              <a:spLocks noChangeArrowheads="1"/>
            </p:cNvSpPr>
            <p:nvPr/>
          </p:nvSpPr>
          <p:spPr bwMode="auto">
            <a:xfrm>
              <a:off x="2199" y="1661"/>
              <a:ext cx="63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0178" name="Text Box 34"/>
            <p:cNvSpPr txBox="1">
              <a:spLocks noChangeArrowheads="1"/>
            </p:cNvSpPr>
            <p:nvPr/>
          </p:nvSpPr>
          <p:spPr bwMode="auto">
            <a:xfrm>
              <a:off x="3741" y="1661"/>
              <a:ext cx="589" cy="31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90179" name="Text Box 35"/>
            <p:cNvSpPr txBox="1">
              <a:spLocks noChangeArrowheads="1"/>
            </p:cNvSpPr>
            <p:nvPr/>
          </p:nvSpPr>
          <p:spPr bwMode="auto">
            <a:xfrm>
              <a:off x="521" y="1661"/>
              <a:ext cx="591" cy="31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0186" name="Line 42"/>
            <p:cNvSpPr>
              <a:spLocks noChangeShapeType="1"/>
            </p:cNvSpPr>
            <p:nvPr/>
          </p:nvSpPr>
          <p:spPr bwMode="auto">
            <a:xfrm>
              <a:off x="521" y="1434"/>
              <a:ext cx="46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7" name="Text Box 43"/>
            <p:cNvSpPr txBox="1">
              <a:spLocks noChangeArrowheads="1"/>
            </p:cNvSpPr>
            <p:nvPr/>
          </p:nvSpPr>
          <p:spPr bwMode="auto">
            <a:xfrm>
              <a:off x="4558" y="1661"/>
              <a:ext cx="635" cy="31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90191" name="Line 47"/>
            <p:cNvSpPr>
              <a:spLocks noChangeShapeType="1"/>
            </p:cNvSpPr>
            <p:nvPr/>
          </p:nvSpPr>
          <p:spPr bwMode="auto">
            <a:xfrm>
              <a:off x="5011" y="1434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6" name="Line 62"/>
            <p:cNvSpPr>
              <a:spLocks noChangeShapeType="1"/>
            </p:cNvSpPr>
            <p:nvPr/>
          </p:nvSpPr>
          <p:spPr bwMode="auto">
            <a:xfrm>
              <a:off x="4875" y="1434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7" name="Line 63"/>
            <p:cNvSpPr>
              <a:spLocks noChangeShapeType="1"/>
            </p:cNvSpPr>
            <p:nvPr/>
          </p:nvSpPr>
          <p:spPr bwMode="auto">
            <a:xfrm>
              <a:off x="4739" y="1434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16" name="Group 72"/>
          <p:cNvGrpSpPr/>
          <p:nvPr/>
        </p:nvGrpSpPr>
        <p:grpSpPr bwMode="auto">
          <a:xfrm>
            <a:off x="1548581" y="1916832"/>
            <a:ext cx="431800" cy="360363"/>
            <a:chOff x="748" y="1480"/>
            <a:chExt cx="272" cy="227"/>
          </a:xfrm>
        </p:grpSpPr>
        <p:sp>
          <p:nvSpPr>
            <p:cNvPr id="390208" name="Line 64"/>
            <p:cNvSpPr>
              <a:spLocks noChangeShapeType="1"/>
            </p:cNvSpPr>
            <p:nvPr/>
          </p:nvSpPr>
          <p:spPr bwMode="auto">
            <a:xfrm flipV="1">
              <a:off x="884" y="1480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9" name="Line 65"/>
            <p:cNvSpPr>
              <a:spLocks noChangeShapeType="1"/>
            </p:cNvSpPr>
            <p:nvPr/>
          </p:nvSpPr>
          <p:spPr bwMode="auto">
            <a:xfrm flipV="1">
              <a:off x="748" y="1480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10" name="Line 66"/>
            <p:cNvSpPr>
              <a:spLocks noChangeShapeType="1"/>
            </p:cNvSpPr>
            <p:nvPr/>
          </p:nvSpPr>
          <p:spPr bwMode="auto">
            <a:xfrm>
              <a:off x="1020" y="1480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218" name="Text Box 74"/>
          <p:cNvSpPr txBox="1">
            <a:spLocks noChangeArrowheads="1"/>
          </p:cNvSpPr>
          <p:nvPr/>
        </p:nvSpPr>
        <p:spPr bwMode="auto">
          <a:xfrm>
            <a:off x="2267496" y="2852936"/>
            <a:ext cx="669711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命令与</a:t>
            </a:r>
            <a:r>
              <a:rPr lang="zh-CN" altLang="en-US" b="1" dirty="0">
                <a:latin typeface="宋体" panose="02010600030101010101" pitchFamily="2" charset="-122"/>
              </a:rPr>
              <a:t>传送方向有关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以外设→</a:t>
            </a:r>
            <a:r>
              <a:rPr lang="en-US" altLang="zh-CN" sz="2000" b="1" dirty="0">
                <a:latin typeface="宋体" panose="02010600030101010101" pitchFamily="2" charset="-122"/>
              </a:rPr>
              <a:t>MEM</a:t>
            </a:r>
            <a:r>
              <a:rPr lang="zh-CN" altLang="en-US" sz="2000" b="1" dirty="0">
                <a:latin typeface="宋体" panose="02010600030101010101" pitchFamily="2" charset="-122"/>
              </a:rPr>
              <a:t>为例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390252" name="Group 108"/>
          <p:cNvGrpSpPr/>
          <p:nvPr/>
        </p:nvGrpSpPr>
        <p:grpSpPr bwMode="auto">
          <a:xfrm>
            <a:off x="3347219" y="3429000"/>
            <a:ext cx="5040312" cy="360363"/>
            <a:chOff x="1837" y="2478"/>
            <a:chExt cx="3175" cy="227"/>
          </a:xfrm>
        </p:grpSpPr>
        <p:sp>
          <p:nvSpPr>
            <p:cNvPr id="390233" name="Line 89"/>
            <p:cNvSpPr>
              <a:spLocks noChangeShapeType="1"/>
            </p:cNvSpPr>
            <p:nvPr/>
          </p:nvSpPr>
          <p:spPr bwMode="auto">
            <a:xfrm flipV="1">
              <a:off x="2472" y="2478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4" name="Line 90"/>
            <p:cNvSpPr>
              <a:spLocks noChangeShapeType="1"/>
            </p:cNvSpPr>
            <p:nvPr/>
          </p:nvSpPr>
          <p:spPr bwMode="auto">
            <a:xfrm flipV="1">
              <a:off x="2336" y="2478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5" name="Line 91"/>
            <p:cNvSpPr>
              <a:spLocks noChangeShapeType="1"/>
            </p:cNvSpPr>
            <p:nvPr/>
          </p:nvSpPr>
          <p:spPr bwMode="auto">
            <a:xfrm flipV="1">
              <a:off x="2608" y="2478"/>
              <a:ext cx="0" cy="22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6" name="Text Box 92"/>
            <p:cNvSpPr txBox="1">
              <a:spLocks noChangeArrowheads="1"/>
            </p:cNvSpPr>
            <p:nvPr/>
          </p:nvSpPr>
          <p:spPr bwMode="auto">
            <a:xfrm>
              <a:off x="1837" y="2523"/>
              <a:ext cx="499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MEMW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0225" name="Line 81"/>
            <p:cNvSpPr>
              <a:spLocks noChangeShapeType="1"/>
            </p:cNvSpPr>
            <p:nvPr/>
          </p:nvSpPr>
          <p:spPr bwMode="auto">
            <a:xfrm>
              <a:off x="5012" y="2478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0" name="Line 86"/>
            <p:cNvSpPr>
              <a:spLocks noChangeShapeType="1"/>
            </p:cNvSpPr>
            <p:nvPr/>
          </p:nvSpPr>
          <p:spPr bwMode="auto">
            <a:xfrm>
              <a:off x="4876" y="2478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1" name="Line 87"/>
            <p:cNvSpPr>
              <a:spLocks noChangeShapeType="1"/>
            </p:cNvSpPr>
            <p:nvPr/>
          </p:nvSpPr>
          <p:spPr bwMode="auto">
            <a:xfrm>
              <a:off x="4740" y="2478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1" name="Group 107"/>
          <p:cNvGrpSpPr/>
          <p:nvPr/>
        </p:nvGrpSpPr>
        <p:grpSpPr bwMode="auto">
          <a:xfrm>
            <a:off x="1258069" y="3429000"/>
            <a:ext cx="7418387" cy="863600"/>
            <a:chOff x="521" y="2478"/>
            <a:chExt cx="4673" cy="544"/>
          </a:xfrm>
        </p:grpSpPr>
        <p:sp>
          <p:nvSpPr>
            <p:cNvPr id="390220" name="Text Box 76"/>
            <p:cNvSpPr txBox="1">
              <a:spLocks noChangeArrowheads="1"/>
            </p:cNvSpPr>
            <p:nvPr/>
          </p:nvSpPr>
          <p:spPr bwMode="auto">
            <a:xfrm>
              <a:off x="2200" y="2705"/>
              <a:ext cx="63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0221" name="Text Box 77"/>
            <p:cNvSpPr txBox="1">
              <a:spLocks noChangeArrowheads="1"/>
            </p:cNvSpPr>
            <p:nvPr/>
          </p:nvSpPr>
          <p:spPr bwMode="auto">
            <a:xfrm>
              <a:off x="3742" y="2705"/>
              <a:ext cx="589" cy="31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90222" name="Text Box 78"/>
            <p:cNvSpPr txBox="1">
              <a:spLocks noChangeArrowheads="1"/>
            </p:cNvSpPr>
            <p:nvPr/>
          </p:nvSpPr>
          <p:spPr bwMode="auto">
            <a:xfrm>
              <a:off x="521" y="2705"/>
              <a:ext cx="591" cy="31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0223" name="Line 79"/>
            <p:cNvSpPr>
              <a:spLocks noChangeShapeType="1"/>
            </p:cNvSpPr>
            <p:nvPr/>
          </p:nvSpPr>
          <p:spPr bwMode="auto">
            <a:xfrm>
              <a:off x="521" y="2478"/>
              <a:ext cx="46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24" name="Text Box 80"/>
            <p:cNvSpPr txBox="1">
              <a:spLocks noChangeArrowheads="1"/>
            </p:cNvSpPr>
            <p:nvPr/>
          </p:nvSpPr>
          <p:spPr bwMode="auto">
            <a:xfrm>
              <a:off x="4559" y="2705"/>
              <a:ext cx="635" cy="31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90239" name="Line 95"/>
            <p:cNvSpPr>
              <a:spLocks noChangeShapeType="1"/>
            </p:cNvSpPr>
            <p:nvPr/>
          </p:nvSpPr>
          <p:spPr bwMode="auto">
            <a:xfrm flipH="1">
              <a:off x="1111" y="2795"/>
              <a:ext cx="10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1" name="Line 97"/>
            <p:cNvSpPr>
              <a:spLocks noChangeShapeType="1"/>
            </p:cNvSpPr>
            <p:nvPr/>
          </p:nvSpPr>
          <p:spPr bwMode="auto">
            <a:xfrm flipV="1">
              <a:off x="1111" y="2885"/>
              <a:ext cx="1088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47" name="Group 103"/>
          <p:cNvGrpSpPr/>
          <p:nvPr/>
        </p:nvGrpSpPr>
        <p:grpSpPr bwMode="auto">
          <a:xfrm>
            <a:off x="2551881" y="3644900"/>
            <a:ext cx="938213" cy="719138"/>
            <a:chOff x="1336" y="2614"/>
            <a:chExt cx="591" cy="453"/>
          </a:xfrm>
        </p:grpSpPr>
        <p:sp>
          <p:nvSpPr>
            <p:cNvPr id="390238" name="Text Box 94"/>
            <p:cNvSpPr txBox="1">
              <a:spLocks noChangeArrowheads="1"/>
            </p:cNvSpPr>
            <p:nvPr/>
          </p:nvSpPr>
          <p:spPr bwMode="auto">
            <a:xfrm>
              <a:off x="1337" y="2614"/>
              <a:ext cx="59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0242" name="Text Box 98"/>
            <p:cNvSpPr txBox="1">
              <a:spLocks noChangeArrowheads="1"/>
            </p:cNvSpPr>
            <p:nvPr/>
          </p:nvSpPr>
          <p:spPr bwMode="auto">
            <a:xfrm>
              <a:off x="1336" y="2886"/>
              <a:ext cx="591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HLDA</a:t>
              </a:r>
              <a:r>
                <a:rPr lang="zh-CN" altLang="en-US" sz="1800" b="1">
                  <a:latin typeface="宋体" panose="02010600030101010101" pitchFamily="2" charset="-122"/>
                </a:rPr>
                <a:t>＝</a:t>
              </a:r>
              <a:r>
                <a:rPr lang="en-US" altLang="zh-CN" sz="1800" b="1">
                  <a:latin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90253" name="Group 109"/>
          <p:cNvGrpSpPr/>
          <p:nvPr/>
        </p:nvGrpSpPr>
        <p:grpSpPr bwMode="auto">
          <a:xfrm>
            <a:off x="2338784" y="3644900"/>
            <a:ext cx="1081088" cy="717550"/>
            <a:chOff x="1202" y="3250"/>
            <a:chExt cx="681" cy="452"/>
          </a:xfrm>
        </p:grpSpPr>
        <p:sp>
          <p:nvSpPr>
            <p:cNvPr id="390243" name="Text Box 99"/>
            <p:cNvSpPr txBox="1">
              <a:spLocks noChangeArrowheads="1"/>
            </p:cNvSpPr>
            <p:nvPr/>
          </p:nvSpPr>
          <p:spPr bwMode="auto">
            <a:xfrm>
              <a:off x="1202" y="3250"/>
              <a:ext cx="68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⑤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HRQ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↓</a:t>
              </a:r>
            </a:p>
          </p:txBody>
        </p:sp>
        <p:sp>
          <p:nvSpPr>
            <p:cNvPr id="390244" name="Text Box 100"/>
            <p:cNvSpPr txBox="1">
              <a:spLocks noChangeArrowheads="1"/>
            </p:cNvSpPr>
            <p:nvPr/>
          </p:nvSpPr>
          <p:spPr bwMode="auto">
            <a:xfrm>
              <a:off x="1202" y="3521"/>
              <a:ext cx="681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⑤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HLDA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↓</a:t>
              </a:r>
            </a:p>
          </p:txBody>
        </p:sp>
      </p:grpSp>
      <p:sp>
        <p:nvSpPr>
          <p:cNvPr id="390259" name="Oval 115"/>
          <p:cNvSpPr>
            <a:spLocks noChangeArrowheads="1"/>
          </p:cNvSpPr>
          <p:nvPr/>
        </p:nvSpPr>
        <p:spPr bwMode="auto">
          <a:xfrm>
            <a:off x="1259656" y="1916832"/>
            <a:ext cx="1008062" cy="36036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60" name="Text Box 116"/>
          <p:cNvSpPr txBox="1">
            <a:spLocks noChangeArrowheads="1"/>
          </p:cNvSpPr>
          <p:nvPr/>
        </p:nvSpPr>
        <p:spPr bwMode="auto">
          <a:xfrm>
            <a:off x="2267496" y="4379119"/>
            <a:ext cx="6697118" cy="13665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⑥</a:t>
            </a:r>
            <a:r>
              <a:rPr lang="en-US" altLang="zh-CN" b="1" dirty="0" smtClean="0">
                <a:latin typeface="宋体" panose="02010600030101010101" pitchFamily="2" charset="-122"/>
              </a:rPr>
              <a:t>MAC</a:t>
            </a:r>
            <a:r>
              <a:rPr lang="en-US" altLang="zh-CN" b="1" dirty="0">
                <a:latin typeface="宋体" panose="02010600030101010101" pitchFamily="2" charset="-122"/>
              </a:rPr>
              <a:t>←(MAC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WC←(WC)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⑦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WC≠0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开始下一字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并</a:t>
            </a:r>
            <a:r>
              <a:rPr lang="zh-CN" altLang="en-US" b="1" dirty="0" smtClean="0">
                <a:latin typeface="宋体" panose="02010600030101010101" pitchFamily="2" charset="-122"/>
              </a:rPr>
              <a:t>转入①；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WC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已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传送完毕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90264" name="AutoShape 1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3098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66" name="AutoShape 1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115"/>
          <p:cNvSpPr>
            <a:spLocks noChangeArrowheads="1"/>
          </p:cNvSpPr>
          <p:nvPr/>
        </p:nvSpPr>
        <p:spPr bwMode="auto">
          <a:xfrm>
            <a:off x="4068813" y="3428677"/>
            <a:ext cx="647203" cy="36036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32040" y="3645718"/>
            <a:ext cx="1439863" cy="287338"/>
            <a:chOff x="4932040" y="3645718"/>
            <a:chExt cx="1439863" cy="287338"/>
          </a:xfrm>
        </p:grpSpPr>
        <p:sp>
          <p:nvSpPr>
            <p:cNvPr id="76" name="Line 57"/>
            <p:cNvSpPr>
              <a:spLocks noChangeShapeType="1"/>
            </p:cNvSpPr>
            <p:nvPr/>
          </p:nvSpPr>
          <p:spPr bwMode="auto">
            <a:xfrm flipV="1">
              <a:off x="4932040" y="3933055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58"/>
            <p:cNvSpPr txBox="1">
              <a:spLocks noChangeArrowheads="1"/>
            </p:cNvSpPr>
            <p:nvPr/>
          </p:nvSpPr>
          <p:spPr bwMode="auto">
            <a:xfrm>
              <a:off x="5147940" y="3645718"/>
              <a:ext cx="10080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⑦启动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1544" y="2134320"/>
            <a:ext cx="1439863" cy="287338"/>
            <a:chOff x="4931544" y="2134320"/>
            <a:chExt cx="1439863" cy="287338"/>
          </a:xfrm>
        </p:grpSpPr>
        <p:sp>
          <p:nvSpPr>
            <p:cNvPr id="78" name="Line 57"/>
            <p:cNvSpPr>
              <a:spLocks noChangeShapeType="1"/>
            </p:cNvSpPr>
            <p:nvPr/>
          </p:nvSpPr>
          <p:spPr bwMode="auto">
            <a:xfrm flipV="1">
              <a:off x="4931544" y="2421657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58"/>
            <p:cNvSpPr txBox="1">
              <a:spLocks noChangeArrowheads="1"/>
            </p:cNvSpPr>
            <p:nvPr/>
          </p:nvSpPr>
          <p:spPr bwMode="auto">
            <a:xfrm>
              <a:off x="5147444" y="2134320"/>
              <a:ext cx="10080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sp>
        <p:nvSpPr>
          <p:cNvPr id="8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9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9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9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90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28368 -1.11111E-6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4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9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90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9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6" dur="500"/>
                                        <p:tgtEl>
                                          <p:spTgt spid="39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90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9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-0.29132 0.00116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9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99" grpId="0"/>
      <p:bldP spid="390218" grpId="0"/>
      <p:bldP spid="390259" grpId="0" animBg="1"/>
      <p:bldP spid="390259" grpId="1" animBg="1"/>
      <p:bldP spid="390259" grpId="2" animBg="1"/>
      <p:bldP spid="390260" grpId="0"/>
      <p:bldP spid="75" grpId="0" animBg="1"/>
      <p:bldP spid="75" grpId="2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6109-367B-41F5-B3B0-C0A98F48424B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89162" name="Text Box 42"/>
          <p:cNvSpPr txBox="1">
            <a:spLocks noChangeArrowheads="1"/>
          </p:cNvSpPr>
          <p:nvPr/>
        </p:nvSpPr>
        <p:spPr bwMode="auto">
          <a:xfrm>
            <a:off x="179388" y="430200"/>
            <a:ext cx="8785225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、后处理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                      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中断请求</a:t>
            </a:r>
            <a:r>
              <a:rPr lang="zh-CN" altLang="en-US" b="1" dirty="0" smtClean="0">
                <a:latin typeface="宋体" panose="02010600030101010101" pitchFamily="2" charset="-122"/>
              </a:rPr>
              <a:t>，完成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传送的结束处理</a:t>
            </a:r>
            <a:r>
              <a:rPr lang="zh-CN" altLang="en-US" b="1" dirty="0" smtClean="0">
                <a:latin typeface="宋体" panose="02010600030101010101" pitchFamily="2" charset="-122"/>
              </a:rPr>
              <a:t>工作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</a:t>
            </a:r>
            <a:r>
              <a:rPr lang="zh-CN" altLang="en-US" sz="2000" b="1" dirty="0">
                <a:latin typeface="宋体" panose="02010600030101010101" pitchFamily="2" charset="-122"/>
              </a:rPr>
              <a:t>数据校验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、开始下次</a:t>
            </a:r>
            <a:r>
              <a:rPr lang="en-US" altLang="zh-CN" sz="2000" b="1" dirty="0">
                <a:latin typeface="宋体" panose="02010600030101010101" pitchFamily="2" charset="-122"/>
              </a:rPr>
              <a:t>DMA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传送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89277" name="Text Box 157"/>
          <p:cNvSpPr txBox="1">
            <a:spLocks noChangeArrowheads="1"/>
          </p:cNvSpPr>
          <p:nvPr/>
        </p:nvSpPr>
        <p:spPr bwMode="auto">
          <a:xfrm>
            <a:off x="179388" y="1772816"/>
            <a:ext cx="8785225" cy="329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某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主频＝</a:t>
            </a:r>
            <a:r>
              <a:rPr lang="en-US" altLang="zh-CN" b="1" dirty="0">
                <a:latin typeface="宋体" panose="02010600030101010101" pitchFamily="2" charset="-122"/>
              </a:rPr>
              <a:t>500MHz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CPI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5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DBus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32bit</a:t>
            </a:r>
            <a:r>
              <a:rPr lang="zh-CN" altLang="en-US" b="1" dirty="0">
                <a:latin typeface="宋体" panose="02010600030101010101" pitchFamily="2" charset="-122"/>
              </a:rPr>
              <a:t>，若外设数据缓冲器大小为</a:t>
            </a:r>
            <a:r>
              <a:rPr lang="en-US" altLang="zh-CN" b="1" dirty="0">
                <a:latin typeface="宋体" panose="02010600030101010101" pitchFamily="2" charset="-122"/>
              </a:rPr>
              <a:t>4B</a:t>
            </a:r>
            <a:r>
              <a:rPr lang="zh-CN" altLang="en-US" b="1" dirty="0">
                <a:latin typeface="宋体" panose="02010600030101010101" pitchFamily="2" charset="-122"/>
              </a:rPr>
              <a:t>，最大数据传输率＝</a:t>
            </a:r>
            <a:r>
              <a:rPr lang="en-US" altLang="zh-CN" b="1" dirty="0">
                <a:latin typeface="宋体" panose="02010600030101010101" pitchFamily="2" charset="-122"/>
              </a:rPr>
              <a:t>0.5MB/s</a:t>
            </a:r>
            <a:r>
              <a:rPr lang="zh-CN" altLang="en-US" b="1" dirty="0">
                <a:latin typeface="宋体" panose="02010600030101010101" pitchFamily="2" charset="-122"/>
              </a:rPr>
              <a:t>，中断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程序＝</a:t>
            </a:r>
            <a:r>
              <a:rPr lang="en-US" altLang="zh-CN" b="1" dirty="0" smtClean="0">
                <a:latin typeface="宋体" panose="02010600030101010101" pitchFamily="2" charset="-122"/>
              </a:rPr>
              <a:t>18</a:t>
            </a:r>
            <a:r>
              <a:rPr lang="zh-CN" altLang="en-US" b="1" dirty="0" smtClean="0">
                <a:latin typeface="宋体" panose="02010600030101010101" pitchFamily="2" charset="-122"/>
              </a:rPr>
              <a:t>条指令、中断响应开销相当于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条指令时间。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⑴中断方式下，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用于该外设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的时间百分比</a:t>
            </a:r>
            <a:r>
              <a:rPr lang="zh-CN" altLang="en-US" b="1" dirty="0">
                <a:latin typeface="宋体" panose="02010600030101010101" pitchFamily="2" charset="-122"/>
              </a:rPr>
              <a:t>？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⑵若外设数据传输率提高到</a:t>
            </a:r>
            <a:r>
              <a:rPr lang="en-US" altLang="zh-CN" b="1" dirty="0">
                <a:latin typeface="宋体" panose="02010600030101010101" pitchFamily="2" charset="-122"/>
              </a:rPr>
              <a:t>5MB/s</a:t>
            </a:r>
            <a:r>
              <a:rPr lang="zh-CN" altLang="en-US" b="1" dirty="0">
                <a:latin typeface="宋体" panose="02010600030101010101" pitchFamily="2" charset="-122"/>
              </a:rPr>
              <a:t>，改用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方式，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传送预处理及后处理共需</a:t>
            </a:r>
            <a:r>
              <a:rPr lang="en-US" altLang="zh-CN" b="1" dirty="0">
                <a:latin typeface="宋体" panose="02010600030101010101" pitchFamily="2" charset="-122"/>
              </a:rPr>
              <a:t>500T</a:t>
            </a:r>
            <a:r>
              <a:rPr lang="en-US" altLang="zh-CN" b="1" baseline="-14000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、块大小＝</a:t>
            </a:r>
            <a:r>
              <a:rPr lang="en-US" altLang="zh-CN" b="1" dirty="0">
                <a:latin typeface="宋体" panose="02010600030101010101" pitchFamily="2" charset="-122"/>
              </a:rPr>
              <a:t>5000B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用于该外设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的时间</a:t>
            </a:r>
            <a:r>
              <a:rPr lang="zh-CN" altLang="en-US" b="1" dirty="0" smtClean="0">
                <a:latin typeface="宋体" panose="02010600030101010101" pitchFamily="2" charset="-122"/>
              </a:rPr>
              <a:t>百分比？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9281" name="AutoShape 1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7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6ED-42D4-48E2-99C0-00377F1010D6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179388" y="359445"/>
            <a:ext cx="1944687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—⑴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179388" y="1964887"/>
            <a:ext cx="8785225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INT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18</a:t>
            </a:r>
            <a:r>
              <a:rPr lang="en-US" altLang="zh-CN" b="1" dirty="0">
                <a:latin typeface="宋体" panose="02010600030101010101" pitchFamily="2" charset="-122"/>
              </a:rPr>
              <a:t>)×5×[1÷(500×10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6</a:t>
            </a:r>
            <a:r>
              <a:rPr lang="en-US" altLang="zh-CN" b="1" dirty="0">
                <a:latin typeface="宋体" panose="02010600030101010101" pitchFamily="2" charset="-122"/>
              </a:rPr>
              <a:t>)]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0.2×10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-6</a:t>
            </a:r>
            <a:r>
              <a:rPr lang="en-US" altLang="zh-CN" b="1" dirty="0" smtClean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宋体" panose="02010600030101010101" pitchFamily="2" charset="-122"/>
              </a:rPr>
              <a:t>÷[0.5MB÷4B]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8×10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-6</a:t>
            </a:r>
            <a:r>
              <a:rPr lang="en-US" altLang="zh-CN" b="1" dirty="0" smtClean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3246" name="Text Box 30"/>
          <p:cNvSpPr txBox="1">
            <a:spLocks noChangeArrowheads="1"/>
          </p:cNvSpPr>
          <p:nvPr/>
        </p:nvSpPr>
        <p:spPr bwMode="auto">
          <a:xfrm>
            <a:off x="179388" y="2831657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用于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(0.2×10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)/(8×10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2.5%</a:t>
            </a:r>
          </a:p>
        </p:txBody>
      </p:sp>
      <p:grpSp>
        <p:nvGrpSpPr>
          <p:cNvPr id="393283" name="Group 67"/>
          <p:cNvGrpSpPr/>
          <p:nvPr/>
        </p:nvGrpSpPr>
        <p:grpSpPr bwMode="auto">
          <a:xfrm>
            <a:off x="2054225" y="548680"/>
            <a:ext cx="6189663" cy="1439862"/>
            <a:chOff x="1340" y="255"/>
            <a:chExt cx="3899" cy="907"/>
          </a:xfrm>
        </p:grpSpPr>
        <p:sp>
          <p:nvSpPr>
            <p:cNvPr id="393225" name="Text Box 9"/>
            <p:cNvSpPr txBox="1">
              <a:spLocks noChangeArrowheads="1"/>
            </p:cNvSpPr>
            <p:nvPr/>
          </p:nvSpPr>
          <p:spPr bwMode="auto">
            <a:xfrm>
              <a:off x="3288" y="255"/>
              <a:ext cx="1271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1</a:t>
              </a:r>
              <a:r>
                <a:rPr lang="zh-CN" altLang="en-US" sz="1800" b="1">
                  <a:latin typeface="宋体" panose="02010600030101010101" pitchFamily="2" charset="-122"/>
                </a:rPr>
                <a:t>次</a:t>
              </a:r>
              <a:r>
                <a:rPr lang="en-US" altLang="zh-CN" sz="1800" b="1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26" name="Text Box 10"/>
            <p:cNvSpPr txBox="1">
              <a:spLocks noChangeArrowheads="1"/>
            </p:cNvSpPr>
            <p:nvPr/>
          </p:nvSpPr>
          <p:spPr bwMode="auto">
            <a:xfrm>
              <a:off x="2563" y="572"/>
              <a:ext cx="998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执行中断程序</a:t>
              </a:r>
            </a:p>
          </p:txBody>
        </p:sp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3561" y="572"/>
              <a:ext cx="998" cy="182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执行其它程序</a:t>
              </a:r>
            </a:p>
          </p:txBody>
        </p:sp>
        <p:sp>
          <p:nvSpPr>
            <p:cNvPr id="393228" name="Text Box 12"/>
            <p:cNvSpPr txBox="1">
              <a:spLocks noChangeArrowheads="1"/>
            </p:cNvSpPr>
            <p:nvPr/>
          </p:nvSpPr>
          <p:spPr bwMode="auto">
            <a:xfrm>
              <a:off x="1340" y="255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393229" name="Text Box 13"/>
            <p:cNvSpPr txBox="1">
              <a:spLocks noChangeArrowheads="1"/>
            </p:cNvSpPr>
            <p:nvPr/>
          </p:nvSpPr>
          <p:spPr bwMode="auto">
            <a:xfrm>
              <a:off x="1340" y="527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3230" name="Line 14"/>
            <p:cNvSpPr>
              <a:spLocks noChangeShapeType="1"/>
            </p:cNvSpPr>
            <p:nvPr/>
          </p:nvSpPr>
          <p:spPr bwMode="auto">
            <a:xfrm flipV="1">
              <a:off x="3288" y="436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1" name="Line 15"/>
            <p:cNvSpPr>
              <a:spLocks noChangeShapeType="1"/>
            </p:cNvSpPr>
            <p:nvPr/>
          </p:nvSpPr>
          <p:spPr bwMode="auto">
            <a:xfrm>
              <a:off x="1928" y="436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3" name="Text Box 17"/>
            <p:cNvSpPr txBox="1">
              <a:spLocks noChangeArrowheads="1"/>
            </p:cNvSpPr>
            <p:nvPr/>
          </p:nvSpPr>
          <p:spPr bwMode="auto">
            <a:xfrm>
              <a:off x="1928" y="572"/>
              <a:ext cx="635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中断响应</a:t>
              </a:r>
            </a:p>
          </p:txBody>
        </p:sp>
        <p:sp>
          <p:nvSpPr>
            <p:cNvPr id="393234" name="Line 18"/>
            <p:cNvSpPr>
              <a:spLocks noChangeShapeType="1"/>
            </p:cNvSpPr>
            <p:nvPr/>
          </p:nvSpPr>
          <p:spPr bwMode="auto">
            <a:xfrm>
              <a:off x="4559" y="436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5" name="Line 19"/>
            <p:cNvSpPr>
              <a:spLocks noChangeShapeType="1"/>
            </p:cNvSpPr>
            <p:nvPr/>
          </p:nvSpPr>
          <p:spPr bwMode="auto">
            <a:xfrm>
              <a:off x="1747" y="799"/>
              <a:ext cx="3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6" name="Text Box 20"/>
            <p:cNvSpPr txBox="1">
              <a:spLocks noChangeArrowheads="1"/>
            </p:cNvSpPr>
            <p:nvPr/>
          </p:nvSpPr>
          <p:spPr bwMode="auto">
            <a:xfrm>
              <a:off x="5013" y="709"/>
              <a:ext cx="22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393237" name="Line 21"/>
            <p:cNvSpPr>
              <a:spLocks noChangeShapeType="1"/>
            </p:cNvSpPr>
            <p:nvPr/>
          </p:nvSpPr>
          <p:spPr bwMode="auto">
            <a:xfrm flipH="1">
              <a:off x="1927" y="79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8" name="Line 22"/>
            <p:cNvSpPr>
              <a:spLocks noChangeShapeType="1"/>
            </p:cNvSpPr>
            <p:nvPr/>
          </p:nvSpPr>
          <p:spPr bwMode="auto">
            <a:xfrm>
              <a:off x="3561" y="79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9" name="Line 23"/>
            <p:cNvSpPr>
              <a:spLocks noChangeShapeType="1"/>
            </p:cNvSpPr>
            <p:nvPr/>
          </p:nvSpPr>
          <p:spPr bwMode="auto">
            <a:xfrm flipH="1">
              <a:off x="4558" y="799"/>
              <a:ext cx="1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0" name="Text Box 24"/>
            <p:cNvSpPr txBox="1">
              <a:spLocks noChangeArrowheads="1"/>
            </p:cNvSpPr>
            <p:nvPr/>
          </p:nvSpPr>
          <p:spPr bwMode="auto">
            <a:xfrm>
              <a:off x="2608" y="799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INT</a:t>
              </a:r>
            </a:p>
          </p:txBody>
        </p:sp>
        <p:sp>
          <p:nvSpPr>
            <p:cNvPr id="393241" name="Text Box 25"/>
            <p:cNvSpPr txBox="1">
              <a:spLocks noChangeArrowheads="1"/>
            </p:cNvSpPr>
            <p:nvPr/>
          </p:nvSpPr>
          <p:spPr bwMode="auto">
            <a:xfrm>
              <a:off x="3379" y="981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42" name="Line 26"/>
            <p:cNvSpPr>
              <a:spLocks noChangeShapeType="1"/>
            </p:cNvSpPr>
            <p:nvPr/>
          </p:nvSpPr>
          <p:spPr bwMode="auto">
            <a:xfrm>
              <a:off x="2926" y="890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3" name="Line 27"/>
            <p:cNvSpPr>
              <a:spLocks noChangeShapeType="1"/>
            </p:cNvSpPr>
            <p:nvPr/>
          </p:nvSpPr>
          <p:spPr bwMode="auto">
            <a:xfrm flipH="1">
              <a:off x="1928" y="890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4" name="Line 28"/>
            <p:cNvSpPr>
              <a:spLocks noChangeShapeType="1"/>
            </p:cNvSpPr>
            <p:nvPr/>
          </p:nvSpPr>
          <p:spPr bwMode="auto">
            <a:xfrm>
              <a:off x="3742" y="1071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5" name="Line 29"/>
            <p:cNvSpPr>
              <a:spLocks noChangeShapeType="1"/>
            </p:cNvSpPr>
            <p:nvPr/>
          </p:nvSpPr>
          <p:spPr bwMode="auto">
            <a:xfrm flipH="1">
              <a:off x="1927" y="1071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9" name="Text Box 33"/>
            <p:cNvSpPr txBox="1">
              <a:spLocks noChangeArrowheads="1"/>
            </p:cNvSpPr>
            <p:nvPr/>
          </p:nvSpPr>
          <p:spPr bwMode="auto">
            <a:xfrm>
              <a:off x="4559" y="573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393250" name="Rectangle 34"/>
            <p:cNvSpPr>
              <a:spLocks noChangeArrowheads="1"/>
            </p:cNvSpPr>
            <p:nvPr/>
          </p:nvSpPr>
          <p:spPr bwMode="auto">
            <a:xfrm>
              <a:off x="1747" y="255"/>
              <a:ext cx="182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3252" name="Text Box 36"/>
          <p:cNvSpPr txBox="1">
            <a:spLocks noChangeArrowheads="1"/>
          </p:cNvSpPr>
          <p:nvPr/>
        </p:nvSpPr>
        <p:spPr bwMode="auto">
          <a:xfrm>
            <a:off x="179388" y="3284984"/>
            <a:ext cx="1944687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—⑵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393284" name="Group 68"/>
          <p:cNvGrpSpPr/>
          <p:nvPr/>
        </p:nvGrpSpPr>
        <p:grpSpPr bwMode="auto">
          <a:xfrm>
            <a:off x="2124075" y="3429000"/>
            <a:ext cx="6769100" cy="1441450"/>
            <a:chOff x="1338" y="2250"/>
            <a:chExt cx="4264" cy="908"/>
          </a:xfrm>
        </p:grpSpPr>
        <p:sp>
          <p:nvSpPr>
            <p:cNvPr id="393254" name="Text Box 38"/>
            <p:cNvSpPr txBox="1">
              <a:spLocks noChangeArrowheads="1"/>
            </p:cNvSpPr>
            <p:nvPr/>
          </p:nvSpPr>
          <p:spPr bwMode="auto">
            <a:xfrm>
              <a:off x="2654" y="2251"/>
              <a:ext cx="1179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块数据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393255" name="Text Box 39"/>
            <p:cNvSpPr txBox="1">
              <a:spLocks noChangeArrowheads="1"/>
            </p:cNvSpPr>
            <p:nvPr/>
          </p:nvSpPr>
          <p:spPr bwMode="auto">
            <a:xfrm>
              <a:off x="2654" y="2568"/>
              <a:ext cx="1179" cy="181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执行其它程序</a:t>
              </a:r>
            </a:p>
          </p:txBody>
        </p:sp>
        <p:sp>
          <p:nvSpPr>
            <p:cNvPr id="393256" name="Text Box 40"/>
            <p:cNvSpPr txBox="1">
              <a:spLocks noChangeArrowheads="1"/>
            </p:cNvSpPr>
            <p:nvPr/>
          </p:nvSpPr>
          <p:spPr bwMode="auto">
            <a:xfrm>
              <a:off x="1338" y="2251"/>
              <a:ext cx="544" cy="16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3257" name="Text Box 41"/>
            <p:cNvSpPr txBox="1">
              <a:spLocks noChangeArrowheads="1"/>
            </p:cNvSpPr>
            <p:nvPr/>
          </p:nvSpPr>
          <p:spPr bwMode="auto">
            <a:xfrm>
              <a:off x="1520" y="2506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3258" name="Line 42"/>
            <p:cNvSpPr>
              <a:spLocks noChangeShapeType="1"/>
            </p:cNvSpPr>
            <p:nvPr/>
          </p:nvSpPr>
          <p:spPr bwMode="auto">
            <a:xfrm flipV="1">
              <a:off x="1928" y="2432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59" name="Line 43"/>
            <p:cNvSpPr>
              <a:spLocks noChangeShapeType="1"/>
            </p:cNvSpPr>
            <p:nvPr/>
          </p:nvSpPr>
          <p:spPr bwMode="auto">
            <a:xfrm>
              <a:off x="3833" y="2432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0" name="Text Box 44"/>
            <p:cNvSpPr txBox="1">
              <a:spLocks noChangeArrowheads="1"/>
            </p:cNvSpPr>
            <p:nvPr/>
          </p:nvSpPr>
          <p:spPr bwMode="auto">
            <a:xfrm>
              <a:off x="1928" y="2568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预处理</a:t>
              </a:r>
            </a:p>
          </p:txBody>
        </p:sp>
        <p:sp>
          <p:nvSpPr>
            <p:cNvPr id="393261" name="Line 45"/>
            <p:cNvSpPr>
              <a:spLocks noChangeShapeType="1"/>
            </p:cNvSpPr>
            <p:nvPr/>
          </p:nvSpPr>
          <p:spPr bwMode="auto">
            <a:xfrm>
              <a:off x="1883" y="2795"/>
              <a:ext cx="3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2" name="Text Box 46"/>
            <p:cNvSpPr txBox="1">
              <a:spLocks noChangeArrowheads="1"/>
            </p:cNvSpPr>
            <p:nvPr/>
          </p:nvSpPr>
          <p:spPr bwMode="auto">
            <a:xfrm>
              <a:off x="5376" y="2688"/>
              <a:ext cx="22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393263" name="Line 47"/>
            <p:cNvSpPr>
              <a:spLocks noChangeShapeType="1"/>
            </p:cNvSpPr>
            <p:nvPr/>
          </p:nvSpPr>
          <p:spPr bwMode="auto">
            <a:xfrm flipH="1">
              <a:off x="2653" y="2795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4" name="Line 48"/>
            <p:cNvSpPr>
              <a:spLocks noChangeShapeType="1"/>
            </p:cNvSpPr>
            <p:nvPr/>
          </p:nvSpPr>
          <p:spPr bwMode="auto">
            <a:xfrm>
              <a:off x="3833" y="27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5" name="Line 49"/>
            <p:cNvSpPr>
              <a:spLocks noChangeShapeType="1"/>
            </p:cNvSpPr>
            <p:nvPr/>
          </p:nvSpPr>
          <p:spPr bwMode="auto">
            <a:xfrm flipH="1">
              <a:off x="5329" y="2795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6" name="Text Box 50"/>
            <p:cNvSpPr txBox="1">
              <a:spLocks noChangeArrowheads="1"/>
            </p:cNvSpPr>
            <p:nvPr/>
          </p:nvSpPr>
          <p:spPr bwMode="auto">
            <a:xfrm>
              <a:off x="3606" y="2932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67" name="Text Box 51"/>
            <p:cNvSpPr txBox="1">
              <a:spLocks noChangeArrowheads="1"/>
            </p:cNvSpPr>
            <p:nvPr/>
          </p:nvSpPr>
          <p:spPr bwMode="auto">
            <a:xfrm>
              <a:off x="4378" y="2795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DMA</a:t>
              </a:r>
            </a:p>
          </p:txBody>
        </p:sp>
        <p:sp>
          <p:nvSpPr>
            <p:cNvPr id="393268" name="Line 52"/>
            <p:cNvSpPr>
              <a:spLocks noChangeShapeType="1"/>
            </p:cNvSpPr>
            <p:nvPr/>
          </p:nvSpPr>
          <p:spPr bwMode="auto">
            <a:xfrm>
              <a:off x="4014" y="306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9" name="Line 53"/>
            <p:cNvSpPr>
              <a:spLocks noChangeShapeType="1"/>
            </p:cNvSpPr>
            <p:nvPr/>
          </p:nvSpPr>
          <p:spPr bwMode="auto">
            <a:xfrm flipH="1">
              <a:off x="2654" y="3067"/>
              <a:ext cx="9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0" name="Line 54"/>
            <p:cNvSpPr>
              <a:spLocks noChangeShapeType="1"/>
            </p:cNvSpPr>
            <p:nvPr/>
          </p:nvSpPr>
          <p:spPr bwMode="auto">
            <a:xfrm>
              <a:off x="4740" y="2886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1" name="Line 55"/>
            <p:cNvSpPr>
              <a:spLocks noChangeShapeType="1"/>
            </p:cNvSpPr>
            <p:nvPr/>
          </p:nvSpPr>
          <p:spPr bwMode="auto">
            <a:xfrm flipH="1">
              <a:off x="3833" y="2886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3" name="Text Box 57"/>
            <p:cNvSpPr txBox="1">
              <a:spLocks noChangeArrowheads="1"/>
            </p:cNvSpPr>
            <p:nvPr/>
          </p:nvSpPr>
          <p:spPr bwMode="auto">
            <a:xfrm>
              <a:off x="1928" y="2250"/>
              <a:ext cx="725" cy="18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393274" name="Line 58"/>
            <p:cNvSpPr>
              <a:spLocks noChangeShapeType="1"/>
            </p:cNvSpPr>
            <p:nvPr/>
          </p:nvSpPr>
          <p:spPr bwMode="auto">
            <a:xfrm flipV="1">
              <a:off x="4604" y="2432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5" name="Text Box 59"/>
            <p:cNvSpPr txBox="1">
              <a:spLocks noChangeArrowheads="1"/>
            </p:cNvSpPr>
            <p:nvPr/>
          </p:nvSpPr>
          <p:spPr bwMode="auto">
            <a:xfrm>
              <a:off x="3833" y="2568"/>
              <a:ext cx="771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后处理</a:t>
              </a:r>
            </a:p>
          </p:txBody>
        </p:sp>
        <p:sp>
          <p:nvSpPr>
            <p:cNvPr id="393277" name="Text Box 61"/>
            <p:cNvSpPr txBox="1">
              <a:spLocks noChangeArrowheads="1"/>
            </p:cNvSpPr>
            <p:nvPr/>
          </p:nvSpPr>
          <p:spPr bwMode="auto">
            <a:xfrm>
              <a:off x="4604" y="2251"/>
              <a:ext cx="725" cy="18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393278" name="Text Box 62"/>
            <p:cNvSpPr txBox="1">
              <a:spLocks noChangeArrowheads="1"/>
            </p:cNvSpPr>
            <p:nvPr/>
          </p:nvSpPr>
          <p:spPr bwMode="auto">
            <a:xfrm>
              <a:off x="4604" y="2568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预处理</a:t>
              </a:r>
            </a:p>
          </p:txBody>
        </p:sp>
      </p:grpSp>
      <p:sp>
        <p:nvSpPr>
          <p:cNvPr id="393279" name="Text Box 63"/>
          <p:cNvSpPr txBox="1">
            <a:spLocks noChangeArrowheads="1"/>
          </p:cNvSpPr>
          <p:nvPr/>
        </p:nvSpPr>
        <p:spPr bwMode="auto">
          <a:xfrm>
            <a:off x="179388" y="4869160"/>
            <a:ext cx="8785225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500×[1÷(500×10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6</a:t>
            </a:r>
            <a:r>
              <a:rPr lang="en-US" altLang="zh-CN" b="1" dirty="0">
                <a:latin typeface="宋体" panose="02010600030101010101" pitchFamily="2" charset="-122"/>
              </a:rPr>
              <a:t>)]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1×10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-6</a:t>
            </a:r>
            <a:r>
              <a:rPr lang="en-US" altLang="zh-CN" b="1" dirty="0" smtClean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宋体" panose="02010600030101010101" pitchFamily="2" charset="-122"/>
              </a:rPr>
              <a:t>÷[5MB÷5000B]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1×10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-3</a:t>
            </a:r>
            <a:r>
              <a:rPr lang="en-US" altLang="zh-CN" b="1" dirty="0" smtClean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3280" name="Text Box 64"/>
          <p:cNvSpPr txBox="1">
            <a:spLocks noChangeArrowheads="1"/>
          </p:cNvSpPr>
          <p:nvPr/>
        </p:nvSpPr>
        <p:spPr bwMode="auto">
          <a:xfrm>
            <a:off x="179388" y="5734343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用于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 </a:t>
            </a:r>
            <a:r>
              <a:rPr lang="en-US" altLang="zh-CN" b="1" dirty="0">
                <a:latin typeface="宋体" panose="02010600030101010101" pitchFamily="2" charset="-122"/>
              </a:rPr>
              <a:t>)/(1×10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-3</a:t>
            </a:r>
            <a:r>
              <a:rPr lang="en-US" altLang="zh-CN" b="1" dirty="0">
                <a:latin typeface="宋体" panose="02010600030101010101" pitchFamily="2" charset="-122"/>
              </a:rPr>
              <a:t>)=0.1%</a:t>
            </a:r>
          </a:p>
        </p:txBody>
      </p:sp>
      <p:sp>
        <p:nvSpPr>
          <p:cNvPr id="393282" name="AutoShape 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9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39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3" grpId="0"/>
      <p:bldP spid="393246" grpId="0"/>
      <p:bldP spid="393252" grpId="0"/>
      <p:bldP spid="393279" grpId="0"/>
      <p:bldP spid="3932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、外设与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主机的联系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152400" y="908720"/>
            <a:ext cx="8812213" cy="133882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、外设的连接方式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*连接方式：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常为总线方式，需通过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I/O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latin typeface="宋体" panose="02010600030101010101" pitchFamily="2" charset="-122"/>
              </a:rPr>
              <a:t>连接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                                                </a:t>
            </a:r>
            <a:r>
              <a:rPr lang="zh-CN" altLang="en-US" sz="2000" dirty="0" smtClean="0">
                <a:latin typeface="+mn-ea"/>
                <a:ea typeface="+mn-ea"/>
              </a:rPr>
              <a:t>└</a:t>
            </a:r>
            <a:r>
              <a:rPr lang="zh-CN" altLang="en-US" sz="2000" b="1" dirty="0" smtClean="0">
                <a:latin typeface="+mn-ea"/>
                <a:ea typeface="+mn-ea"/>
              </a:rPr>
              <a:t>←</a:t>
            </a:r>
            <a:r>
              <a:rPr lang="zh-CN" altLang="en-US" sz="1800" b="1" dirty="0" smtClean="0"/>
              <a:t>速度</a:t>
            </a:r>
            <a:r>
              <a:rPr lang="en-US" altLang="zh-CN" sz="1800" b="1" dirty="0"/>
              <a:t>/</a:t>
            </a:r>
            <a:r>
              <a:rPr lang="zh-CN" altLang="en-US" sz="1800" b="1" dirty="0" smtClean="0"/>
              <a:t>格式</a:t>
            </a:r>
            <a:r>
              <a:rPr lang="en-US" altLang="zh-CN" sz="1800" b="1" dirty="0" smtClean="0"/>
              <a:t>/</a:t>
            </a:r>
            <a:r>
              <a:rPr lang="zh-CN" altLang="en-US" sz="1800" b="1" dirty="0"/>
              <a:t>电平</a:t>
            </a:r>
            <a:r>
              <a:rPr lang="zh-CN" altLang="en-US" sz="1800" b="1" dirty="0" smtClean="0"/>
              <a:t>等有差异</a:t>
            </a:r>
            <a:endParaRPr lang="zh-CN" altLang="en-US" sz="1800" b="1" dirty="0" smtClean="0">
              <a:latin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07704" y="1916832"/>
            <a:ext cx="3456384" cy="1368152"/>
            <a:chOff x="1907704" y="1916832"/>
            <a:chExt cx="3456384" cy="1368152"/>
          </a:xfrm>
        </p:grpSpPr>
        <p:sp>
          <p:nvSpPr>
            <p:cNvPr id="32" name="Text Box 72"/>
            <p:cNvSpPr txBox="1">
              <a:spLocks noChangeArrowheads="1"/>
            </p:cNvSpPr>
            <p:nvPr/>
          </p:nvSpPr>
          <p:spPr bwMode="auto">
            <a:xfrm>
              <a:off x="1907704" y="2371463"/>
              <a:ext cx="3456384" cy="5522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72"/>
            <p:cNvSpPr txBox="1">
              <a:spLocks noChangeArrowheads="1"/>
            </p:cNvSpPr>
            <p:nvPr/>
          </p:nvSpPr>
          <p:spPr bwMode="auto">
            <a:xfrm>
              <a:off x="2124968" y="1916832"/>
              <a:ext cx="3023840" cy="4089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72"/>
            <p:cNvSpPr txBox="1">
              <a:spLocks noChangeArrowheads="1"/>
            </p:cNvSpPr>
            <p:nvPr/>
          </p:nvSpPr>
          <p:spPr bwMode="auto">
            <a:xfrm>
              <a:off x="2197547" y="1991097"/>
              <a:ext cx="935037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0" name="Text Box 74"/>
            <p:cNvSpPr txBox="1">
              <a:spLocks noChangeArrowheads="1"/>
            </p:cNvSpPr>
            <p:nvPr/>
          </p:nvSpPr>
          <p:spPr bwMode="auto">
            <a:xfrm>
              <a:off x="4068738" y="1991097"/>
              <a:ext cx="1008062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1979712" y="2567186"/>
              <a:ext cx="1225550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 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" name="Text Box 79"/>
            <p:cNvSpPr txBox="1">
              <a:spLocks noChangeArrowheads="1"/>
            </p:cNvSpPr>
            <p:nvPr/>
          </p:nvSpPr>
          <p:spPr bwMode="auto">
            <a:xfrm>
              <a:off x="3346549" y="2853184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3276600" y="2457003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总线</a:t>
              </a:r>
            </a:p>
          </p:txBody>
        </p:sp>
        <p:sp>
          <p:nvSpPr>
            <p:cNvPr id="14" name="Text Box 81"/>
            <p:cNvSpPr txBox="1">
              <a:spLocks noChangeArrowheads="1"/>
            </p:cNvSpPr>
            <p:nvPr/>
          </p:nvSpPr>
          <p:spPr bwMode="auto">
            <a:xfrm>
              <a:off x="1979712" y="2999234"/>
              <a:ext cx="1225550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err="1" smtClean="0">
                  <a:latin typeface="宋体" panose="02010600030101010101" pitchFamily="2" charset="-122"/>
                </a:rPr>
                <a:t>i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83"/>
            <p:cNvSpPr txBox="1">
              <a:spLocks noChangeArrowheads="1"/>
            </p:cNvSpPr>
            <p:nvPr/>
          </p:nvSpPr>
          <p:spPr bwMode="auto">
            <a:xfrm>
              <a:off x="4068862" y="2567186"/>
              <a:ext cx="122396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 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" name="Text Box 85"/>
            <p:cNvSpPr txBox="1">
              <a:spLocks noChangeArrowheads="1"/>
            </p:cNvSpPr>
            <p:nvPr/>
          </p:nvSpPr>
          <p:spPr bwMode="auto">
            <a:xfrm>
              <a:off x="4068862" y="2999234"/>
              <a:ext cx="1223962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j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" name="直接连接符 16"/>
            <p:cNvCxnSpPr>
              <a:stCxn id="9" idx="2"/>
            </p:cNvCxnSpPr>
            <p:nvPr/>
          </p:nvCxnSpPr>
          <p:spPr bwMode="auto">
            <a:xfrm>
              <a:off x="2665066" y="2280022"/>
              <a:ext cx="0" cy="15240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直接连接符 17"/>
            <p:cNvCxnSpPr>
              <a:stCxn id="10" idx="2"/>
            </p:cNvCxnSpPr>
            <p:nvPr/>
          </p:nvCxnSpPr>
          <p:spPr bwMode="auto">
            <a:xfrm>
              <a:off x="4572769" y="2280022"/>
              <a:ext cx="0" cy="15240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1980456" y="2422302"/>
              <a:ext cx="33123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直接连接符 19"/>
            <p:cNvCxnSpPr>
              <a:endCxn id="11" idx="0"/>
            </p:cNvCxnSpPr>
            <p:nvPr/>
          </p:nvCxnSpPr>
          <p:spPr bwMode="auto">
            <a:xfrm>
              <a:off x="2592487" y="2422302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直接连接符 20"/>
            <p:cNvCxnSpPr>
              <a:endCxn id="15" idx="0"/>
            </p:cNvCxnSpPr>
            <p:nvPr/>
          </p:nvCxnSpPr>
          <p:spPr bwMode="auto">
            <a:xfrm>
              <a:off x="4680843" y="2432422"/>
              <a:ext cx="0" cy="13476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直接连接符 21"/>
            <p:cNvCxnSpPr>
              <a:stCxn id="11" idx="2"/>
              <a:endCxn id="14" idx="0"/>
            </p:cNvCxnSpPr>
            <p:nvPr/>
          </p:nvCxnSpPr>
          <p:spPr bwMode="auto">
            <a:xfrm>
              <a:off x="2592487" y="2848174"/>
              <a:ext cx="0" cy="15106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>
              <a:stCxn id="15" idx="2"/>
              <a:endCxn id="16" idx="0"/>
            </p:cNvCxnSpPr>
            <p:nvPr/>
          </p:nvCxnSpPr>
          <p:spPr bwMode="auto">
            <a:xfrm>
              <a:off x="4680843" y="2854524"/>
              <a:ext cx="0" cy="14471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Text Box 80"/>
            <p:cNvSpPr txBox="1">
              <a:spLocks noChangeArrowheads="1"/>
            </p:cNvSpPr>
            <p:nvPr/>
          </p:nvSpPr>
          <p:spPr bwMode="auto">
            <a:xfrm>
              <a:off x="3276600" y="1952947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主机</a:t>
              </a:r>
              <a:endParaRPr lang="zh-CN" altLang="en-US" sz="1800" b="1" dirty="0"/>
            </a:p>
          </p:txBody>
        </p:sp>
      </p:grp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79512" y="4194954"/>
            <a:ext cx="8812213" cy="175432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地址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的组织：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指令中信息类型的表示方法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1—</a:t>
            </a:r>
            <a:r>
              <a:rPr lang="zh-CN" altLang="en-US" b="1" dirty="0">
                <a:latin typeface="宋体" panose="02010600030101010101" pitchFamily="2" charset="-122"/>
              </a:rPr>
              <a:t>每个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接口有一个地址，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指令有多种操作码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☆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 smtClean="0">
                <a:latin typeface="宋体" panose="02010600030101010101" pitchFamily="2" charset="-122"/>
              </a:rPr>
              <a:t>每个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接口有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地址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指令有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种</a:t>
            </a:r>
            <a:r>
              <a:rPr lang="zh-CN" altLang="en-US" b="1" dirty="0" smtClean="0">
                <a:latin typeface="宋体" panose="02010600030101010101" pitchFamily="2" charset="-122"/>
              </a:rPr>
              <a:t>操作码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灵活性强←</a:t>
            </a:r>
            <a:r>
              <a:rPr lang="zh-CN" altLang="en-US" sz="1800" dirty="0" smtClean="0">
                <a:latin typeface="宋体" panose="02010600030101010101" pitchFamily="2" charset="-122"/>
              </a:rPr>
              <a:t>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(I/O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端口地址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→易扩展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619672" y="5949280"/>
            <a:ext cx="5760640" cy="287437"/>
            <a:chOff x="1619672" y="6093296"/>
            <a:chExt cx="5760640" cy="287437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3131840" y="6093395"/>
              <a:ext cx="1081087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619672" y="6093296"/>
              <a:ext cx="1513086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指令格式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4212928" y="6093395"/>
              <a:ext cx="143852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端口地址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5651451" y="6093395"/>
              <a:ext cx="1728861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信息内容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地址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35" name="线形标注 2 34"/>
          <p:cNvSpPr/>
          <p:nvPr/>
        </p:nvSpPr>
        <p:spPr bwMode="auto">
          <a:xfrm>
            <a:off x="6948264" y="2562969"/>
            <a:ext cx="2016224" cy="289967"/>
          </a:xfrm>
          <a:prstGeom prst="borderCallout2">
            <a:avLst>
              <a:gd name="adj1" fmla="val 98224"/>
              <a:gd name="adj2" fmla="val 50800"/>
              <a:gd name="adj3" fmla="val 127688"/>
              <a:gd name="adj4" fmla="val 82757"/>
              <a:gd name="adj5" fmla="val 181897"/>
              <a:gd name="adj6" fmla="val 83640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数据、状态、命令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3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79512" y="2983507"/>
            <a:ext cx="8812213" cy="128394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┌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→每个端口</a:t>
            </a:r>
            <a:r>
              <a:rPr lang="zh-CN" altLang="en-US" sz="1800" b="1" dirty="0">
                <a:latin typeface="宋体" panose="02010600030101010101" pitchFamily="2" charset="-122"/>
              </a:rPr>
              <a:t>放不同内容</a:t>
            </a:r>
            <a:endParaRPr lang="en-US" altLang="zh-CN" sz="1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*信息传送的实现：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接口用寄存器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即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端口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暂存</a:t>
            </a:r>
            <a:r>
              <a:rPr lang="zh-CN" altLang="en-US" b="1" dirty="0" smtClean="0">
                <a:latin typeface="宋体" panose="02010600030101010101" pitchFamily="2" charset="-122"/>
              </a:rPr>
              <a:t>信息，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    传送用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总线操作</a:t>
            </a:r>
            <a:r>
              <a:rPr lang="zh-CN" altLang="en-US" b="1" dirty="0" smtClean="0">
                <a:latin typeface="宋体" panose="02010600030101010101" pitchFamily="2" charset="-122"/>
              </a:rPr>
              <a:t>实现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←需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区别于</a:t>
            </a:r>
            <a:r>
              <a:rPr lang="zh-CN" altLang="en-US" sz="1800" b="1" dirty="0">
                <a:latin typeface="宋体" panose="02010600030101010101" pitchFamily="2" charset="-122"/>
              </a:rPr>
              <a:t>访存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操作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38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12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bldLvl="0"/>
      <p:bldP spid="35" grpId="0" animBg="1"/>
      <p:bldP spid="25" grpId="0" bldLvl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2640-5917-426C-BF82-0A115917F80D}" type="slidenum">
              <a:rPr lang="en-US" altLang="zh-CN"/>
              <a:t>60</a:t>
            </a:fld>
            <a:endParaRPr lang="en-US" altLang="zh-CN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方式与中断方式的比较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相同点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r>
              <a:rPr lang="zh-CN" altLang="en-US" b="1" dirty="0"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而言，</a:t>
            </a:r>
            <a:r>
              <a:rPr lang="zh-CN" altLang="en-US" b="1" dirty="0" smtClean="0">
                <a:latin typeface="宋体" panose="02010600030101010101" pitchFamily="2" charset="-122"/>
              </a:rPr>
              <a:t>两者都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采用</a:t>
            </a:r>
            <a:r>
              <a:rPr lang="zh-CN" altLang="en-US" b="1" u="sng" dirty="0">
                <a:latin typeface="宋体" panose="02010600030101010101" pitchFamily="2" charset="-122"/>
              </a:rPr>
              <a:t>请求</a:t>
            </a:r>
            <a:r>
              <a:rPr lang="en-US" altLang="zh-CN" b="1" u="sng" dirty="0">
                <a:latin typeface="宋体" panose="02010600030101010101" pitchFamily="2" charset="-122"/>
              </a:rPr>
              <a:t>-</a:t>
            </a:r>
            <a:r>
              <a:rPr lang="zh-CN" altLang="en-US" b="1" u="sng" dirty="0">
                <a:latin typeface="宋体" panose="02010600030101010101" pitchFamily="2" charset="-122"/>
              </a:rPr>
              <a:t>响应方式</a:t>
            </a:r>
          </a:p>
          <a:p>
            <a:pPr lvl="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②两者都须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软硬件</a:t>
            </a:r>
            <a:r>
              <a:rPr lang="zh-CN" altLang="en-US" b="1" u="sng" dirty="0">
                <a:latin typeface="宋体" panose="02010600030101010101" pitchFamily="2" charset="-122"/>
              </a:rPr>
              <a:t>共同完成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不同点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6057"/>
              </p:ext>
            </p:extLst>
          </p:nvPr>
        </p:nvGraphicFramePr>
        <p:xfrm>
          <a:off x="2699792" y="1916832"/>
          <a:ext cx="60486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920"/>
                <a:gridCol w="1919536"/>
                <a:gridCol w="194421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中断方式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DMA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传送字数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/CPU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干预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多个字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传送实现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DMAC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传送速度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个指令周期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个总线周期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的影响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暂停执行程序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暂停使用总线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请求优先级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＞中断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响应速度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指令周期结束时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总线周期结束时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传送错误处理能力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线形标注 2 11"/>
          <p:cNvSpPr/>
          <p:nvPr/>
        </p:nvSpPr>
        <p:spPr bwMode="auto">
          <a:xfrm>
            <a:off x="5724128" y="5013176"/>
            <a:ext cx="3240435" cy="686830"/>
          </a:xfrm>
          <a:prstGeom prst="borderCallout2">
            <a:avLst>
              <a:gd name="adj1" fmla="val 50909"/>
              <a:gd name="adj2" fmla="val -320"/>
              <a:gd name="adj3" fmla="val 51104"/>
              <a:gd name="adj4" fmla="val -7885"/>
              <a:gd name="adj5" fmla="val -352637"/>
              <a:gd name="adj6" fmla="val -929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≤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接口的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数据缓冲器大小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1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通常为总线宽度，或机器字长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8ECE-44AF-40F0-B69C-812902B36399}" type="slidenum">
              <a:rPr lang="en-US" altLang="zh-CN"/>
              <a:t>61</a:t>
            </a:fld>
            <a:endParaRPr lang="en-US" altLang="zh-CN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179388" y="973177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、通用型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接口的组织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只实现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控制功能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←提高通用性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91308" name="Text Box 140"/>
          <p:cNvSpPr txBox="1">
            <a:spLocks noChangeArrowheads="1"/>
          </p:cNvSpPr>
          <p:nvPr/>
        </p:nvSpPr>
        <p:spPr bwMode="auto">
          <a:xfrm>
            <a:off x="179388" y="4143892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过程的变化：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预 处 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接口、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进行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数据传送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接口发出</a:t>
            </a:r>
            <a:r>
              <a:rPr lang="en-US" altLang="zh-CN" b="1" dirty="0" smtClean="0">
                <a:latin typeface="宋体" panose="02010600030101010101" pitchFamily="2" charset="-122"/>
              </a:rPr>
              <a:t>MEM</a:t>
            </a:r>
            <a:r>
              <a:rPr lang="zh-CN" altLang="en-US" b="1" dirty="0" smtClean="0">
                <a:latin typeface="宋体" panose="02010600030101010101" pitchFamily="2" charset="-122"/>
              </a:rPr>
              <a:t>地址及命令、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IO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命令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DACK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   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1600" y="1988840"/>
            <a:ext cx="7920880" cy="2096789"/>
            <a:chOff x="971600" y="1916832"/>
            <a:chExt cx="7920880" cy="2096789"/>
          </a:xfrm>
        </p:grpSpPr>
        <p:sp>
          <p:nvSpPr>
            <p:cNvPr id="76" name="Text Box 88"/>
            <p:cNvSpPr txBox="1">
              <a:spLocks noChangeArrowheads="1"/>
            </p:cNvSpPr>
            <p:nvPr/>
          </p:nvSpPr>
          <p:spPr bwMode="auto">
            <a:xfrm>
              <a:off x="3779516" y="1990055"/>
              <a:ext cx="1437779" cy="2508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MEMW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#/MEMR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77" name="Rectangle 89"/>
            <p:cNvSpPr>
              <a:spLocks noChangeArrowheads="1"/>
            </p:cNvSpPr>
            <p:nvPr/>
          </p:nvSpPr>
          <p:spPr bwMode="auto">
            <a:xfrm>
              <a:off x="2915966" y="2278856"/>
              <a:ext cx="4320008" cy="16557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90"/>
            <p:cNvSpPr>
              <a:spLocks noChangeShapeType="1"/>
            </p:cNvSpPr>
            <p:nvPr/>
          </p:nvSpPr>
          <p:spPr bwMode="auto">
            <a:xfrm flipH="1">
              <a:off x="1043584" y="4006279"/>
              <a:ext cx="7128990" cy="734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92"/>
            <p:cNvSpPr>
              <a:spLocks noChangeShapeType="1"/>
            </p:cNvSpPr>
            <p:nvPr/>
          </p:nvSpPr>
          <p:spPr bwMode="auto">
            <a:xfrm flipV="1">
              <a:off x="971600" y="1916832"/>
              <a:ext cx="7920880" cy="121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93"/>
            <p:cNvSpPr>
              <a:spLocks noChangeShapeType="1"/>
            </p:cNvSpPr>
            <p:nvPr/>
          </p:nvSpPr>
          <p:spPr bwMode="auto">
            <a:xfrm flipV="1">
              <a:off x="1692672" y="1918043"/>
              <a:ext cx="0" cy="3608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94"/>
            <p:cNvSpPr>
              <a:spLocks noChangeShapeType="1"/>
            </p:cNvSpPr>
            <p:nvPr/>
          </p:nvSpPr>
          <p:spPr bwMode="auto">
            <a:xfrm flipH="1" flipV="1">
              <a:off x="1764110" y="1918046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95"/>
            <p:cNvSpPr>
              <a:spLocks noChangeShapeType="1"/>
            </p:cNvSpPr>
            <p:nvPr/>
          </p:nvSpPr>
          <p:spPr bwMode="auto">
            <a:xfrm flipV="1">
              <a:off x="1835547" y="1918044"/>
              <a:ext cx="0" cy="3608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96"/>
            <p:cNvSpPr>
              <a:spLocks noChangeShapeType="1"/>
            </p:cNvSpPr>
            <p:nvPr/>
          </p:nvSpPr>
          <p:spPr bwMode="auto">
            <a:xfrm flipH="1" flipV="1">
              <a:off x="1908572" y="1918046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97"/>
            <p:cNvSpPr>
              <a:spLocks noChangeShapeType="1"/>
            </p:cNvSpPr>
            <p:nvPr/>
          </p:nvSpPr>
          <p:spPr bwMode="auto">
            <a:xfrm flipV="1">
              <a:off x="2053035" y="1918045"/>
              <a:ext cx="3124" cy="360810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98"/>
            <p:cNvSpPr>
              <a:spLocks noChangeShapeType="1"/>
            </p:cNvSpPr>
            <p:nvPr/>
          </p:nvSpPr>
          <p:spPr bwMode="auto">
            <a:xfrm flipH="1">
              <a:off x="2197496" y="1918046"/>
              <a:ext cx="3125" cy="36081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99"/>
            <p:cNvSpPr txBox="1">
              <a:spLocks noChangeArrowheads="1"/>
            </p:cNvSpPr>
            <p:nvPr/>
          </p:nvSpPr>
          <p:spPr bwMode="auto">
            <a:xfrm>
              <a:off x="973733" y="2278856"/>
              <a:ext cx="504627" cy="9346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</a:t>
              </a:r>
            </a:p>
            <a:p>
              <a:endParaRPr lang="zh-CN" altLang="en-US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87" name="Line 100"/>
            <p:cNvSpPr>
              <a:spLocks noChangeShapeType="1"/>
            </p:cNvSpPr>
            <p:nvPr/>
          </p:nvSpPr>
          <p:spPr bwMode="auto">
            <a:xfrm>
              <a:off x="1261864" y="1918046"/>
              <a:ext cx="273" cy="360809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01"/>
            <p:cNvSpPr>
              <a:spLocks noChangeShapeType="1"/>
            </p:cNvSpPr>
            <p:nvPr/>
          </p:nvSpPr>
          <p:spPr bwMode="auto">
            <a:xfrm>
              <a:off x="1406525" y="1918043"/>
              <a:ext cx="0" cy="36081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02"/>
            <p:cNvSpPr>
              <a:spLocks noChangeShapeType="1"/>
            </p:cNvSpPr>
            <p:nvPr/>
          </p:nvSpPr>
          <p:spPr bwMode="auto">
            <a:xfrm>
              <a:off x="1118121" y="1918047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>
              <a:off x="1045369" y="1918047"/>
              <a:ext cx="744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104"/>
            <p:cNvSpPr txBox="1">
              <a:spLocks noChangeArrowheads="1"/>
            </p:cNvSpPr>
            <p:nvPr/>
          </p:nvSpPr>
          <p:spPr bwMode="auto">
            <a:xfrm>
              <a:off x="1621235" y="2277268"/>
              <a:ext cx="646113" cy="165630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2" name="Text Box 105"/>
            <p:cNvSpPr txBox="1">
              <a:spLocks noChangeArrowheads="1"/>
            </p:cNvSpPr>
            <p:nvPr/>
          </p:nvSpPr>
          <p:spPr bwMode="auto">
            <a:xfrm>
              <a:off x="7740875" y="2205831"/>
              <a:ext cx="1151605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3" name="Text Box 106"/>
            <p:cNvSpPr txBox="1">
              <a:spLocks noChangeArrowheads="1"/>
            </p:cNvSpPr>
            <p:nvPr/>
          </p:nvSpPr>
          <p:spPr bwMode="auto">
            <a:xfrm>
              <a:off x="2268017" y="3358902"/>
              <a:ext cx="647700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94" name="Text Box 107"/>
            <p:cNvSpPr txBox="1">
              <a:spLocks noChangeArrowheads="1"/>
            </p:cNvSpPr>
            <p:nvPr/>
          </p:nvSpPr>
          <p:spPr bwMode="auto">
            <a:xfrm>
              <a:off x="2268266" y="3718942"/>
              <a:ext cx="647451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 flipH="1">
              <a:off x="2267347" y="3646239"/>
              <a:ext cx="79208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2268266" y="3718247"/>
              <a:ext cx="791168" cy="4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10"/>
            <p:cNvSpPr txBox="1">
              <a:spLocks noChangeArrowheads="1"/>
            </p:cNvSpPr>
            <p:nvPr/>
          </p:nvSpPr>
          <p:spPr bwMode="auto">
            <a:xfrm>
              <a:off x="4716016" y="2924944"/>
              <a:ext cx="1043495" cy="5746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地址计数器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3706763" y="1916832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12"/>
            <p:cNvSpPr>
              <a:spLocks noChangeShapeType="1"/>
            </p:cNvSpPr>
            <p:nvPr/>
          </p:nvSpPr>
          <p:spPr bwMode="auto">
            <a:xfrm flipV="1">
              <a:off x="3777928" y="1916832"/>
              <a:ext cx="1588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13"/>
            <p:cNvSpPr>
              <a:spLocks noChangeShapeType="1"/>
            </p:cNvSpPr>
            <p:nvPr/>
          </p:nvSpPr>
          <p:spPr bwMode="auto">
            <a:xfrm flipH="1">
              <a:off x="5362898" y="1918046"/>
              <a:ext cx="794" cy="506859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114"/>
            <p:cNvSpPr txBox="1">
              <a:spLocks noChangeArrowheads="1"/>
            </p:cNvSpPr>
            <p:nvPr/>
          </p:nvSpPr>
          <p:spPr bwMode="auto">
            <a:xfrm>
              <a:off x="5795740" y="2422104"/>
              <a:ext cx="1296988" cy="35999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缓冲器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4355580" y="2422104"/>
              <a:ext cx="1296988" cy="35999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锁存器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3060429" y="2422104"/>
              <a:ext cx="1150938" cy="36004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 flipH="1">
              <a:off x="6298929" y="1918046"/>
              <a:ext cx="742" cy="50527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8"/>
            <p:cNvSpPr>
              <a:spLocks noChangeShapeType="1"/>
            </p:cNvSpPr>
            <p:nvPr/>
          </p:nvSpPr>
          <p:spPr bwMode="auto">
            <a:xfrm>
              <a:off x="3491484" y="1918047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9"/>
            <p:cNvSpPr>
              <a:spLocks noChangeShapeType="1"/>
            </p:cNvSpPr>
            <p:nvPr/>
          </p:nvSpPr>
          <p:spPr bwMode="auto">
            <a:xfrm>
              <a:off x="3564459" y="1918047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20"/>
            <p:cNvSpPr txBox="1">
              <a:spLocks noChangeArrowheads="1"/>
            </p:cNvSpPr>
            <p:nvPr/>
          </p:nvSpPr>
          <p:spPr bwMode="auto">
            <a:xfrm>
              <a:off x="2267348" y="1990055"/>
              <a:ext cx="1154113" cy="2524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IOW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#/IOR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108" name="Line 121"/>
            <p:cNvSpPr>
              <a:spLocks noChangeShapeType="1"/>
            </p:cNvSpPr>
            <p:nvPr/>
          </p:nvSpPr>
          <p:spPr bwMode="auto">
            <a:xfrm flipH="1" flipV="1">
              <a:off x="7092727" y="3212976"/>
              <a:ext cx="71764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22"/>
            <p:cNvSpPr txBox="1">
              <a:spLocks noChangeArrowheads="1"/>
            </p:cNvSpPr>
            <p:nvPr/>
          </p:nvSpPr>
          <p:spPr bwMode="auto">
            <a:xfrm>
              <a:off x="7235527" y="2924944"/>
              <a:ext cx="5048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EOP</a:t>
              </a:r>
            </a:p>
          </p:txBody>
        </p:sp>
        <p:sp>
          <p:nvSpPr>
            <p:cNvPr id="110" name="Text Box 123"/>
            <p:cNvSpPr txBox="1">
              <a:spLocks noChangeArrowheads="1"/>
            </p:cNvSpPr>
            <p:nvPr/>
          </p:nvSpPr>
          <p:spPr bwMode="auto">
            <a:xfrm>
              <a:off x="6047120" y="2924944"/>
              <a:ext cx="1045608" cy="5746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字数计数器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1" name="Line 125"/>
            <p:cNvSpPr>
              <a:spLocks noChangeShapeType="1"/>
            </p:cNvSpPr>
            <p:nvPr/>
          </p:nvSpPr>
          <p:spPr bwMode="auto">
            <a:xfrm flipH="1">
              <a:off x="4139552" y="3647032"/>
              <a:ext cx="3815139" cy="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26"/>
            <p:cNvSpPr>
              <a:spLocks noChangeShapeType="1"/>
            </p:cNvSpPr>
            <p:nvPr/>
          </p:nvSpPr>
          <p:spPr bwMode="auto">
            <a:xfrm flipV="1">
              <a:off x="4139556" y="3718247"/>
              <a:ext cx="38872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127"/>
            <p:cNvSpPr txBox="1">
              <a:spLocks noChangeArrowheads="1"/>
            </p:cNvSpPr>
            <p:nvPr/>
          </p:nvSpPr>
          <p:spPr bwMode="auto">
            <a:xfrm>
              <a:off x="7236296" y="3434369"/>
              <a:ext cx="576263" cy="2111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</a:t>
              </a:r>
            </a:p>
          </p:txBody>
        </p:sp>
        <p:sp>
          <p:nvSpPr>
            <p:cNvPr id="114" name="Text Box 128"/>
            <p:cNvSpPr txBox="1">
              <a:spLocks noChangeArrowheads="1"/>
            </p:cNvSpPr>
            <p:nvPr/>
          </p:nvSpPr>
          <p:spPr bwMode="auto">
            <a:xfrm>
              <a:off x="7236296" y="3718247"/>
              <a:ext cx="576263" cy="21637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DACK</a:t>
              </a:r>
            </a:p>
          </p:txBody>
        </p:sp>
        <p:sp>
          <p:nvSpPr>
            <p:cNvPr id="115" name="Text Box 130"/>
            <p:cNvSpPr txBox="1">
              <a:spLocks noChangeArrowheads="1"/>
            </p:cNvSpPr>
            <p:nvPr/>
          </p:nvSpPr>
          <p:spPr bwMode="auto">
            <a:xfrm>
              <a:off x="3059436" y="3358356"/>
              <a:ext cx="1080120" cy="50482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16" name="Line 131"/>
            <p:cNvSpPr>
              <a:spLocks noChangeShapeType="1"/>
            </p:cNvSpPr>
            <p:nvPr/>
          </p:nvSpPr>
          <p:spPr bwMode="auto">
            <a:xfrm>
              <a:off x="7956376" y="2853531"/>
              <a:ext cx="0" cy="79270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32"/>
            <p:cNvSpPr>
              <a:spLocks noChangeShapeType="1"/>
            </p:cNvSpPr>
            <p:nvPr/>
          </p:nvSpPr>
          <p:spPr bwMode="auto">
            <a:xfrm flipV="1">
              <a:off x="8026796" y="2855116"/>
              <a:ext cx="1588" cy="8638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33"/>
            <p:cNvSpPr>
              <a:spLocks noChangeShapeType="1"/>
            </p:cNvSpPr>
            <p:nvPr/>
          </p:nvSpPr>
          <p:spPr bwMode="auto">
            <a:xfrm flipV="1">
              <a:off x="7810373" y="2855118"/>
              <a:ext cx="2980" cy="35716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34"/>
            <p:cNvSpPr>
              <a:spLocks noChangeShapeType="1"/>
            </p:cNvSpPr>
            <p:nvPr/>
          </p:nvSpPr>
          <p:spPr bwMode="auto">
            <a:xfrm>
              <a:off x="8172400" y="2855118"/>
              <a:ext cx="0" cy="115850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135"/>
            <p:cNvSpPr txBox="1">
              <a:spLocks noChangeArrowheads="1"/>
            </p:cNvSpPr>
            <p:nvPr/>
          </p:nvSpPr>
          <p:spPr bwMode="auto">
            <a:xfrm>
              <a:off x="8316416" y="3285331"/>
              <a:ext cx="576064" cy="6492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121" name="Line 136"/>
            <p:cNvSpPr>
              <a:spLocks noChangeShapeType="1"/>
            </p:cNvSpPr>
            <p:nvPr/>
          </p:nvSpPr>
          <p:spPr bwMode="auto">
            <a:xfrm>
              <a:off x="8460878" y="2855118"/>
              <a:ext cx="0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37"/>
            <p:cNvSpPr>
              <a:spLocks noChangeShapeType="1"/>
            </p:cNvSpPr>
            <p:nvPr/>
          </p:nvSpPr>
          <p:spPr bwMode="auto">
            <a:xfrm flipV="1">
              <a:off x="8605341" y="2855118"/>
              <a:ext cx="0" cy="4318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38"/>
            <p:cNvSpPr>
              <a:spLocks noChangeShapeType="1"/>
            </p:cNvSpPr>
            <p:nvPr/>
          </p:nvSpPr>
          <p:spPr bwMode="auto">
            <a:xfrm flipV="1">
              <a:off x="8749803" y="2855118"/>
              <a:ext cx="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42"/>
            <p:cNvSpPr>
              <a:spLocks noChangeShapeType="1"/>
            </p:cNvSpPr>
            <p:nvPr/>
          </p:nvSpPr>
          <p:spPr bwMode="auto">
            <a:xfrm flipH="1">
              <a:off x="8316155" y="1918047"/>
              <a:ext cx="261" cy="289371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43"/>
            <p:cNvSpPr>
              <a:spLocks noChangeShapeType="1"/>
            </p:cNvSpPr>
            <p:nvPr/>
          </p:nvSpPr>
          <p:spPr bwMode="auto">
            <a:xfrm>
              <a:off x="8530852" y="1916832"/>
              <a:ext cx="1588" cy="290586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44"/>
            <p:cNvSpPr>
              <a:spLocks noChangeShapeType="1"/>
            </p:cNvSpPr>
            <p:nvPr/>
          </p:nvSpPr>
          <p:spPr bwMode="auto">
            <a:xfrm flipH="1">
              <a:off x="8101409" y="1916832"/>
              <a:ext cx="2061" cy="2905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45"/>
            <p:cNvSpPr>
              <a:spLocks noChangeShapeType="1"/>
            </p:cNvSpPr>
            <p:nvPr/>
          </p:nvSpPr>
          <p:spPr bwMode="auto">
            <a:xfrm flipH="1">
              <a:off x="8028384" y="1918047"/>
              <a:ext cx="1487" cy="2893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110"/>
            <p:cNvSpPr txBox="1">
              <a:spLocks noChangeArrowheads="1"/>
            </p:cNvSpPr>
            <p:nvPr/>
          </p:nvSpPr>
          <p:spPr bwMode="auto">
            <a:xfrm>
              <a:off x="3275459" y="2926159"/>
              <a:ext cx="108012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0" name="Line 108"/>
            <p:cNvSpPr>
              <a:spLocks noChangeShapeType="1"/>
            </p:cNvSpPr>
            <p:nvPr/>
          </p:nvSpPr>
          <p:spPr bwMode="auto">
            <a:xfrm>
              <a:off x="3635500" y="3213495"/>
              <a:ext cx="0" cy="14565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1" name="Line 108"/>
            <p:cNvSpPr>
              <a:spLocks noChangeShapeType="1"/>
            </p:cNvSpPr>
            <p:nvPr/>
          </p:nvSpPr>
          <p:spPr bwMode="auto">
            <a:xfrm flipV="1">
              <a:off x="3635500" y="2782144"/>
              <a:ext cx="0" cy="144412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2" name="Line 108"/>
            <p:cNvSpPr>
              <a:spLocks noChangeShapeType="1"/>
            </p:cNvSpPr>
            <p:nvPr/>
          </p:nvSpPr>
          <p:spPr bwMode="auto">
            <a:xfrm>
              <a:off x="4572000" y="2782143"/>
              <a:ext cx="0" cy="2174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3" name="Line 108"/>
            <p:cNvSpPr>
              <a:spLocks noChangeShapeType="1"/>
            </p:cNvSpPr>
            <p:nvPr/>
          </p:nvSpPr>
          <p:spPr bwMode="auto">
            <a:xfrm flipV="1">
              <a:off x="5363692" y="2782143"/>
              <a:ext cx="0" cy="144015"/>
            </a:xfrm>
            <a:prstGeom prst="line">
              <a:avLst/>
            </a:prstGeom>
            <a:noFill/>
            <a:ln w="28575" cmpd="dbl">
              <a:solidFill>
                <a:srgbClr val="C000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4" name="Line 383"/>
            <p:cNvSpPr>
              <a:spLocks noChangeShapeType="1"/>
            </p:cNvSpPr>
            <p:nvPr/>
          </p:nvSpPr>
          <p:spPr bwMode="auto">
            <a:xfrm flipH="1">
              <a:off x="1045369" y="3516387"/>
              <a:ext cx="372" cy="49723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84"/>
            <p:cNvSpPr>
              <a:spLocks noChangeShapeType="1"/>
            </p:cNvSpPr>
            <p:nvPr/>
          </p:nvSpPr>
          <p:spPr bwMode="auto">
            <a:xfrm flipV="1">
              <a:off x="1045741" y="3516387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Text Box 385"/>
            <p:cNvSpPr txBox="1">
              <a:spLocks noChangeArrowheads="1"/>
            </p:cNvSpPr>
            <p:nvPr/>
          </p:nvSpPr>
          <p:spPr bwMode="auto">
            <a:xfrm>
              <a:off x="1047328" y="3286199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137" name="Line 370"/>
            <p:cNvSpPr>
              <a:spLocks noChangeShapeType="1"/>
            </p:cNvSpPr>
            <p:nvPr/>
          </p:nvSpPr>
          <p:spPr bwMode="auto">
            <a:xfrm>
              <a:off x="5940152" y="2782118"/>
              <a:ext cx="0" cy="431378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线形标注 2 138"/>
          <p:cNvSpPr/>
          <p:nvPr/>
        </p:nvSpPr>
        <p:spPr bwMode="auto">
          <a:xfrm>
            <a:off x="6228184" y="5749881"/>
            <a:ext cx="1836143" cy="343415"/>
          </a:xfrm>
          <a:prstGeom prst="borderCallout2">
            <a:avLst>
              <a:gd name="adj1" fmla="val 52616"/>
              <a:gd name="adj2" fmla="val 99559"/>
              <a:gd name="adj3" fmla="val 56224"/>
              <a:gd name="adj4" fmla="val 107677"/>
              <a:gd name="adj5" fmla="val -67595"/>
              <a:gd name="adj6" fmla="val 11584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代替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端口地址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4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4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4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56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/>
      <p:bldP spid="391308" grpId="0"/>
      <p:bldP spid="13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BEC-31CD-4C9D-92D4-62FC8D1A3937}" type="slidenum">
              <a:rPr lang="en-US" altLang="zh-CN"/>
              <a:t>62</a:t>
            </a:fld>
            <a:endParaRPr lang="en-US" altLang="zh-CN"/>
          </a:p>
        </p:txBody>
      </p:sp>
      <p:sp>
        <p:nvSpPr>
          <p:cNvPr id="392321" name="Text Box 12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请求判优的组织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处理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接口与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的连接及</a:t>
            </a:r>
            <a:r>
              <a:rPr lang="zh-CN" altLang="en-US" b="1" dirty="0" smtClean="0">
                <a:latin typeface="宋体" panose="02010600030101010101" pitchFamily="2" charset="-122"/>
              </a:rPr>
              <a:t>响应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322" name="Text Box 130"/>
          <p:cNvSpPr txBox="1">
            <a:spLocks noChangeArrowheads="1"/>
          </p:cNvSpPr>
          <p:nvPr/>
        </p:nvSpPr>
        <p:spPr bwMode="auto">
          <a:xfrm>
            <a:off x="179388" y="1308759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请求的连接方式：      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←类似中断请求的连接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有共</a:t>
            </a:r>
            <a:r>
              <a:rPr lang="zh-CN" altLang="en-US" b="1" dirty="0">
                <a:latin typeface="宋体" panose="02010600030101010101" pitchFamily="2" charset="-122"/>
              </a:rPr>
              <a:t>用请求式、独立</a:t>
            </a:r>
            <a:r>
              <a:rPr lang="zh-CN" altLang="en-US" b="1" dirty="0" smtClean="0">
                <a:latin typeface="宋体" panose="02010600030101010101" pitchFamily="2" charset="-122"/>
              </a:rPr>
              <a:t>请求式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种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323" name="Text Box 131"/>
          <p:cNvSpPr txBox="1">
            <a:spLocks noChangeArrowheads="1"/>
          </p:cNvSpPr>
          <p:nvPr/>
        </p:nvSpPr>
        <p:spPr bwMode="auto">
          <a:xfrm>
            <a:off x="177799" y="3883114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的判优方式：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     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>
                <a:latin typeface="宋体" panose="02010600030101010101" pitchFamily="2" charset="-122"/>
              </a:rPr>
              <a:t>类似中断请求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的判优</a:t>
            </a:r>
            <a:endParaRPr lang="en-US" altLang="zh-CN" sz="1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有串行判优、并行判优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种，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接口给出类型号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324" name="Text Box 132"/>
          <p:cNvSpPr txBox="1">
            <a:spLocks noChangeArrowheads="1"/>
          </p:cNvSpPr>
          <p:nvPr/>
        </p:nvSpPr>
        <p:spPr bwMode="auto">
          <a:xfrm>
            <a:off x="182563" y="4798789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请求判优的常见选择：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共用请求式连接、并行判优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需增设“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控制器</a:t>
            </a:r>
            <a:r>
              <a:rPr lang="zh-CN" altLang="en-US" b="1" dirty="0" smtClean="0">
                <a:latin typeface="宋体" panose="02010600030101010101" pitchFamily="2" charset="-122"/>
              </a:rPr>
              <a:t>”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468" name="AutoShape 2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1188" y="2371642"/>
            <a:ext cx="8281987" cy="1513110"/>
            <a:chOff x="611188" y="1872309"/>
            <a:chExt cx="8281987" cy="1513110"/>
          </a:xfrm>
        </p:grpSpPr>
        <p:sp>
          <p:nvSpPr>
            <p:cNvPr id="392328" name="Text Box 136"/>
            <p:cNvSpPr txBox="1">
              <a:spLocks noChangeArrowheads="1"/>
            </p:cNvSpPr>
            <p:nvPr/>
          </p:nvSpPr>
          <p:spPr bwMode="auto">
            <a:xfrm>
              <a:off x="2266950" y="2232671"/>
              <a:ext cx="719137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2332" name="Line 140"/>
            <p:cNvSpPr>
              <a:spLocks noChangeShapeType="1"/>
            </p:cNvSpPr>
            <p:nvPr/>
          </p:nvSpPr>
          <p:spPr bwMode="auto">
            <a:xfrm>
              <a:off x="1550988" y="2521596"/>
              <a:ext cx="7159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3" name="Text Box 141"/>
            <p:cNvSpPr txBox="1">
              <a:spLocks noChangeArrowheads="1"/>
            </p:cNvSpPr>
            <p:nvPr/>
          </p:nvSpPr>
          <p:spPr bwMode="auto">
            <a:xfrm>
              <a:off x="1619250" y="2232671"/>
              <a:ext cx="576262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HLDA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2334" name="Line 142"/>
            <p:cNvSpPr>
              <a:spLocks noChangeShapeType="1"/>
            </p:cNvSpPr>
            <p:nvPr/>
          </p:nvSpPr>
          <p:spPr bwMode="auto">
            <a:xfrm>
              <a:off x="611188" y="1873896"/>
              <a:ext cx="39608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6" name="Line 144"/>
            <p:cNvSpPr>
              <a:spLocks noChangeShapeType="1"/>
            </p:cNvSpPr>
            <p:nvPr/>
          </p:nvSpPr>
          <p:spPr bwMode="auto">
            <a:xfrm>
              <a:off x="1116013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8" name="Line 146"/>
            <p:cNvSpPr>
              <a:spLocks noChangeShapeType="1"/>
            </p:cNvSpPr>
            <p:nvPr/>
          </p:nvSpPr>
          <p:spPr bwMode="auto">
            <a:xfrm>
              <a:off x="2625725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47" name="Line 155"/>
            <p:cNvSpPr>
              <a:spLocks noChangeShapeType="1"/>
            </p:cNvSpPr>
            <p:nvPr/>
          </p:nvSpPr>
          <p:spPr bwMode="auto">
            <a:xfrm flipV="1">
              <a:off x="1187450" y="2808934"/>
              <a:ext cx="0" cy="2889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48" name="Line 156"/>
            <p:cNvSpPr>
              <a:spLocks noChangeShapeType="1"/>
            </p:cNvSpPr>
            <p:nvPr/>
          </p:nvSpPr>
          <p:spPr bwMode="auto">
            <a:xfrm flipV="1">
              <a:off x="1189038" y="3097859"/>
              <a:ext cx="302260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75" name="Text Box 183"/>
            <p:cNvSpPr txBox="1">
              <a:spLocks noChangeArrowheads="1"/>
            </p:cNvSpPr>
            <p:nvPr/>
          </p:nvSpPr>
          <p:spPr bwMode="auto">
            <a:xfrm>
              <a:off x="3851275" y="2232671"/>
              <a:ext cx="719137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92376" name="Line 184"/>
            <p:cNvSpPr>
              <a:spLocks noChangeShapeType="1"/>
            </p:cNvSpPr>
            <p:nvPr/>
          </p:nvSpPr>
          <p:spPr bwMode="auto">
            <a:xfrm>
              <a:off x="4210050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77" name="Text Box 185"/>
            <p:cNvSpPr txBox="1">
              <a:spLocks noChangeArrowheads="1"/>
            </p:cNvSpPr>
            <p:nvPr/>
          </p:nvSpPr>
          <p:spPr bwMode="auto">
            <a:xfrm>
              <a:off x="5221015" y="2232671"/>
              <a:ext cx="719137" cy="5762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2378" name="Text Box 186"/>
            <p:cNvSpPr txBox="1">
              <a:spLocks noChangeArrowheads="1"/>
            </p:cNvSpPr>
            <p:nvPr/>
          </p:nvSpPr>
          <p:spPr bwMode="auto">
            <a:xfrm>
              <a:off x="6516688" y="2232671"/>
              <a:ext cx="939800" cy="5762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2379" name="Line 187"/>
            <p:cNvSpPr>
              <a:spLocks noChangeShapeType="1"/>
            </p:cNvSpPr>
            <p:nvPr/>
          </p:nvSpPr>
          <p:spPr bwMode="auto">
            <a:xfrm flipV="1">
              <a:off x="8388424" y="2808933"/>
              <a:ext cx="0" cy="33203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0" name="Text Box 188"/>
            <p:cNvSpPr txBox="1">
              <a:spLocks noChangeArrowheads="1"/>
            </p:cNvSpPr>
            <p:nvPr/>
          </p:nvSpPr>
          <p:spPr bwMode="auto">
            <a:xfrm>
              <a:off x="5940153" y="2807346"/>
              <a:ext cx="576064" cy="261936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HRQ1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2381" name="Line 189"/>
            <p:cNvSpPr>
              <a:spLocks noChangeShapeType="1"/>
            </p:cNvSpPr>
            <p:nvPr/>
          </p:nvSpPr>
          <p:spPr bwMode="auto">
            <a:xfrm flipV="1">
              <a:off x="5076825" y="1873896"/>
              <a:ext cx="381635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2" name="Line 190"/>
            <p:cNvSpPr>
              <a:spLocks noChangeShapeType="1"/>
            </p:cNvSpPr>
            <p:nvPr/>
          </p:nvSpPr>
          <p:spPr bwMode="auto">
            <a:xfrm>
              <a:off x="7019925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3" name="Line 191"/>
            <p:cNvSpPr>
              <a:spLocks noChangeShapeType="1"/>
            </p:cNvSpPr>
            <p:nvPr/>
          </p:nvSpPr>
          <p:spPr bwMode="auto">
            <a:xfrm>
              <a:off x="5506021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4" name="Line 192"/>
            <p:cNvSpPr>
              <a:spLocks noChangeShapeType="1"/>
            </p:cNvSpPr>
            <p:nvPr/>
          </p:nvSpPr>
          <p:spPr bwMode="auto">
            <a:xfrm flipH="1" flipV="1">
              <a:off x="7307262" y="2807346"/>
              <a:ext cx="1587" cy="254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5" name="Line 193"/>
            <p:cNvSpPr>
              <a:spLocks noChangeShapeType="1"/>
            </p:cNvSpPr>
            <p:nvPr/>
          </p:nvSpPr>
          <p:spPr bwMode="auto">
            <a:xfrm flipV="1">
              <a:off x="7307263" y="3065152"/>
              <a:ext cx="1009153" cy="380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6" name="Text Box 194"/>
            <p:cNvSpPr txBox="1">
              <a:spLocks noChangeArrowheads="1"/>
            </p:cNvSpPr>
            <p:nvPr/>
          </p:nvSpPr>
          <p:spPr bwMode="auto">
            <a:xfrm>
              <a:off x="8028384" y="2232671"/>
              <a:ext cx="719137" cy="5762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92387" name="Line 195"/>
            <p:cNvSpPr>
              <a:spLocks noChangeShapeType="1"/>
            </p:cNvSpPr>
            <p:nvPr/>
          </p:nvSpPr>
          <p:spPr bwMode="auto">
            <a:xfrm>
              <a:off x="8387159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8" name="Line 196"/>
            <p:cNvSpPr>
              <a:spLocks noChangeShapeType="1"/>
            </p:cNvSpPr>
            <p:nvPr/>
          </p:nvSpPr>
          <p:spPr bwMode="auto">
            <a:xfrm>
              <a:off x="8316416" y="2808934"/>
              <a:ext cx="0" cy="26034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9" name="Line 197"/>
            <p:cNvSpPr>
              <a:spLocks noChangeShapeType="1"/>
            </p:cNvSpPr>
            <p:nvPr/>
          </p:nvSpPr>
          <p:spPr bwMode="auto">
            <a:xfrm>
              <a:off x="7237164" y="3140967"/>
              <a:ext cx="1151260" cy="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0" name="Line 198"/>
            <p:cNvSpPr>
              <a:spLocks noChangeShapeType="1"/>
            </p:cNvSpPr>
            <p:nvPr/>
          </p:nvSpPr>
          <p:spPr bwMode="auto">
            <a:xfrm>
              <a:off x="7236196" y="2808935"/>
              <a:ext cx="0" cy="3320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1" name="Line 199"/>
            <p:cNvSpPr>
              <a:spLocks noChangeShapeType="1"/>
            </p:cNvSpPr>
            <p:nvPr/>
          </p:nvSpPr>
          <p:spPr bwMode="auto">
            <a:xfrm flipV="1">
              <a:off x="6659562" y="2808934"/>
              <a:ext cx="1" cy="26002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2" name="Line 200"/>
            <p:cNvSpPr>
              <a:spLocks noChangeShapeType="1"/>
            </p:cNvSpPr>
            <p:nvPr/>
          </p:nvSpPr>
          <p:spPr bwMode="auto">
            <a:xfrm>
              <a:off x="6732240" y="2808935"/>
              <a:ext cx="0" cy="3320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7" name="Line 205"/>
            <p:cNvSpPr>
              <a:spLocks noChangeShapeType="1"/>
            </p:cNvSpPr>
            <p:nvPr/>
          </p:nvSpPr>
          <p:spPr bwMode="auto">
            <a:xfrm flipH="1" flipV="1">
              <a:off x="5580112" y="2808934"/>
              <a:ext cx="0" cy="33203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8" name="Line 206"/>
            <p:cNvSpPr>
              <a:spLocks noChangeShapeType="1"/>
            </p:cNvSpPr>
            <p:nvPr/>
          </p:nvSpPr>
          <p:spPr bwMode="auto">
            <a:xfrm>
              <a:off x="5652120" y="2808934"/>
              <a:ext cx="0" cy="2524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9" name="Line 207"/>
            <p:cNvSpPr>
              <a:spLocks noChangeShapeType="1"/>
            </p:cNvSpPr>
            <p:nvPr/>
          </p:nvSpPr>
          <p:spPr bwMode="auto">
            <a:xfrm flipV="1">
              <a:off x="5652120" y="3068960"/>
              <a:ext cx="1007442" cy="32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00" name="Line 208"/>
            <p:cNvSpPr>
              <a:spLocks noChangeShapeType="1"/>
            </p:cNvSpPr>
            <p:nvPr/>
          </p:nvSpPr>
          <p:spPr bwMode="auto">
            <a:xfrm flipV="1">
              <a:off x="5580112" y="3140968"/>
              <a:ext cx="1152128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01" name="Text Box 209"/>
            <p:cNvSpPr txBox="1">
              <a:spLocks noChangeArrowheads="1"/>
            </p:cNvSpPr>
            <p:nvPr/>
          </p:nvSpPr>
          <p:spPr bwMode="auto">
            <a:xfrm>
              <a:off x="5940152" y="3140968"/>
              <a:ext cx="648072" cy="24445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HLDA1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2405" name="Text Box 213"/>
            <p:cNvSpPr txBox="1">
              <a:spLocks noChangeArrowheads="1"/>
            </p:cNvSpPr>
            <p:nvPr/>
          </p:nvSpPr>
          <p:spPr bwMode="auto">
            <a:xfrm>
              <a:off x="6012433" y="2348558"/>
              <a:ext cx="431775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6" name="Text Box 214"/>
            <p:cNvSpPr txBox="1">
              <a:spLocks noChangeArrowheads="1"/>
            </p:cNvSpPr>
            <p:nvPr/>
          </p:nvSpPr>
          <p:spPr bwMode="auto">
            <a:xfrm>
              <a:off x="7524328" y="2348558"/>
              <a:ext cx="431229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7" name="Text Box 215"/>
            <p:cNvSpPr txBox="1">
              <a:spLocks noChangeArrowheads="1"/>
            </p:cNvSpPr>
            <p:nvPr/>
          </p:nvSpPr>
          <p:spPr bwMode="auto">
            <a:xfrm>
              <a:off x="611188" y="2232671"/>
              <a:ext cx="939800" cy="5762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2408" name="Text Box 216"/>
            <p:cNvSpPr txBox="1">
              <a:spLocks noChangeArrowheads="1"/>
            </p:cNvSpPr>
            <p:nvPr/>
          </p:nvSpPr>
          <p:spPr bwMode="auto">
            <a:xfrm>
              <a:off x="3203575" y="2348559"/>
              <a:ext cx="431800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9" name="Text Box 217"/>
            <p:cNvSpPr txBox="1">
              <a:spLocks noChangeArrowheads="1"/>
            </p:cNvSpPr>
            <p:nvPr/>
          </p:nvSpPr>
          <p:spPr bwMode="auto">
            <a:xfrm>
              <a:off x="6804025" y="2737496"/>
              <a:ext cx="360362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 panose="02020603050405020304"/>
                </a:rPr>
                <a:t>…</a:t>
              </a:r>
              <a:endParaRPr lang="en-US" altLang="zh-CN" sz="2000" b="1">
                <a:latin typeface="宋体" panose="02010600030101010101" pitchFamily="2" charset="-122"/>
              </a:endParaRPr>
            </a:p>
          </p:txBody>
        </p:sp>
        <p:sp>
          <p:nvSpPr>
            <p:cNvPr id="392410" name="Line 218"/>
            <p:cNvSpPr>
              <a:spLocks noChangeShapeType="1"/>
            </p:cNvSpPr>
            <p:nvPr/>
          </p:nvSpPr>
          <p:spPr bwMode="auto">
            <a:xfrm>
              <a:off x="4211638" y="288195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1" name="Line 219"/>
            <p:cNvSpPr>
              <a:spLocks noChangeShapeType="1"/>
            </p:cNvSpPr>
            <p:nvPr/>
          </p:nvSpPr>
          <p:spPr bwMode="auto">
            <a:xfrm>
              <a:off x="2625725" y="2881959"/>
              <a:ext cx="1587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2" name="Line 220"/>
            <p:cNvSpPr>
              <a:spLocks noChangeShapeType="1"/>
            </p:cNvSpPr>
            <p:nvPr/>
          </p:nvSpPr>
          <p:spPr bwMode="auto">
            <a:xfrm flipV="1">
              <a:off x="2987675" y="252159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3" name="Line 221"/>
            <p:cNvSpPr>
              <a:spLocks noChangeShapeType="1"/>
            </p:cNvSpPr>
            <p:nvPr/>
          </p:nvSpPr>
          <p:spPr bwMode="auto">
            <a:xfrm flipV="1">
              <a:off x="3635375" y="252159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41"/>
            <p:cNvSpPr txBox="1">
              <a:spLocks noChangeArrowheads="1"/>
            </p:cNvSpPr>
            <p:nvPr/>
          </p:nvSpPr>
          <p:spPr bwMode="auto">
            <a:xfrm>
              <a:off x="1619672" y="2853631"/>
              <a:ext cx="432048" cy="24422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HRQ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4" name="Text Box 188"/>
            <p:cNvSpPr txBox="1">
              <a:spLocks noChangeArrowheads="1"/>
            </p:cNvSpPr>
            <p:nvPr/>
          </p:nvSpPr>
          <p:spPr bwMode="auto">
            <a:xfrm>
              <a:off x="7456488" y="2807024"/>
              <a:ext cx="571871" cy="261936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HRQ1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5" name="Text Box 209"/>
            <p:cNvSpPr txBox="1">
              <a:spLocks noChangeArrowheads="1"/>
            </p:cNvSpPr>
            <p:nvPr/>
          </p:nvSpPr>
          <p:spPr bwMode="auto">
            <a:xfrm>
              <a:off x="7456489" y="3140968"/>
              <a:ext cx="643904" cy="24445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HLDA1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322" grpId="0"/>
      <p:bldP spid="392323" grpId="0"/>
      <p:bldP spid="3923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1662" y="6259535"/>
            <a:ext cx="1905000" cy="457200"/>
          </a:xfrm>
        </p:spPr>
        <p:txBody>
          <a:bodyPr/>
          <a:lstStyle/>
          <a:p>
            <a:fld id="{1B7A85BC-F705-4823-8002-96EACE0056DD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、增强型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可实现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多个外设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传送控制 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←提高性能、节省成本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6349" name="Text Box 61"/>
          <p:cNvSpPr txBox="1">
            <a:spLocks noChangeArrowheads="1"/>
          </p:cNvSpPr>
          <p:nvPr/>
        </p:nvSpPr>
        <p:spPr bwMode="auto">
          <a:xfrm>
            <a:off x="211110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增强型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接口的类型：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选择型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一段时间</a:t>
            </a:r>
            <a:r>
              <a:rPr lang="zh-CN" altLang="en-US" b="1" dirty="0" smtClean="0">
                <a:latin typeface="宋体" panose="02010600030101010101" pitchFamily="2" charset="-122"/>
              </a:rPr>
              <a:t>内仅为一个外设服务，用于快速外设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多路型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一段时间内可为多个外设服务，用于中速外设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96361" name="Text Box 73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增强型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接口的结构：</a:t>
            </a:r>
            <a:r>
              <a:rPr lang="zh-CN" altLang="en-US" b="1" dirty="0">
                <a:latin typeface="宋体" panose="02010600030101010101" pitchFamily="2" charset="-122"/>
              </a:rPr>
              <a:t>增设寄存器组、判优逻辑</a:t>
            </a:r>
            <a:r>
              <a:rPr lang="zh-CN" altLang="en-US" b="1" dirty="0" smtClean="0">
                <a:latin typeface="宋体" panose="02010600030101010101" pitchFamily="2" charset="-122"/>
              </a:rPr>
              <a:t>等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396532" name="AutoShape 2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2939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83568" y="3140968"/>
            <a:ext cx="8136904" cy="2592288"/>
            <a:chOff x="683568" y="3284984"/>
            <a:chExt cx="8136904" cy="2592288"/>
          </a:xfrm>
        </p:grpSpPr>
        <p:sp>
          <p:nvSpPr>
            <p:cNvPr id="396472" name="Rectangle 184"/>
            <p:cNvSpPr>
              <a:spLocks noChangeArrowheads="1"/>
            </p:cNvSpPr>
            <p:nvPr/>
          </p:nvSpPr>
          <p:spPr bwMode="auto">
            <a:xfrm>
              <a:off x="2053036" y="3645346"/>
              <a:ext cx="4392613" cy="2231926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473" name="Line 185"/>
            <p:cNvSpPr>
              <a:spLocks noChangeShapeType="1"/>
            </p:cNvSpPr>
            <p:nvPr/>
          </p:nvSpPr>
          <p:spPr bwMode="auto">
            <a:xfrm>
              <a:off x="683568" y="3284984"/>
              <a:ext cx="813690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4" name="Text Box 186"/>
            <p:cNvSpPr txBox="1">
              <a:spLocks noChangeArrowheads="1"/>
            </p:cNvSpPr>
            <p:nvPr/>
          </p:nvSpPr>
          <p:spPr bwMode="auto">
            <a:xfrm>
              <a:off x="1405610" y="3789040"/>
              <a:ext cx="471044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396475" name="Text Box 187"/>
            <p:cNvSpPr txBox="1">
              <a:spLocks noChangeArrowheads="1"/>
            </p:cNvSpPr>
            <p:nvPr/>
          </p:nvSpPr>
          <p:spPr bwMode="auto">
            <a:xfrm>
              <a:off x="1405609" y="4148385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396476" name="Line 188"/>
            <p:cNvSpPr>
              <a:spLocks noChangeShapeType="1"/>
            </p:cNvSpPr>
            <p:nvPr/>
          </p:nvSpPr>
          <p:spPr bwMode="auto">
            <a:xfrm flipH="1" flipV="1">
              <a:off x="1332584" y="4074790"/>
              <a:ext cx="865188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7" name="Line 189"/>
            <p:cNvSpPr>
              <a:spLocks noChangeShapeType="1"/>
            </p:cNvSpPr>
            <p:nvPr/>
          </p:nvSpPr>
          <p:spPr bwMode="auto">
            <a:xfrm>
              <a:off x="1332584" y="4150940"/>
              <a:ext cx="8636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8" name="Line 190"/>
            <p:cNvSpPr>
              <a:spLocks noChangeShapeType="1"/>
            </p:cNvSpPr>
            <p:nvPr/>
          </p:nvSpPr>
          <p:spPr bwMode="auto">
            <a:xfrm flipV="1">
              <a:off x="3637212" y="3286570"/>
              <a:ext cx="0" cy="358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9" name="Line 191"/>
            <p:cNvSpPr>
              <a:spLocks noChangeShapeType="1"/>
            </p:cNvSpPr>
            <p:nvPr/>
          </p:nvSpPr>
          <p:spPr bwMode="auto">
            <a:xfrm flipV="1">
              <a:off x="3781675" y="3286571"/>
              <a:ext cx="0" cy="358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0" name="Line 192"/>
            <p:cNvSpPr>
              <a:spLocks noChangeShapeType="1"/>
            </p:cNvSpPr>
            <p:nvPr/>
          </p:nvSpPr>
          <p:spPr bwMode="auto">
            <a:xfrm flipH="1">
              <a:off x="4429300" y="3286571"/>
              <a:ext cx="0" cy="358775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1" name="Line 193"/>
            <p:cNvSpPr>
              <a:spLocks noChangeShapeType="1"/>
            </p:cNvSpPr>
            <p:nvPr/>
          </p:nvSpPr>
          <p:spPr bwMode="auto">
            <a:xfrm>
              <a:off x="4789340" y="3284984"/>
              <a:ext cx="1588" cy="36036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2" name="Line 194"/>
            <p:cNvSpPr>
              <a:spLocks noChangeShapeType="1"/>
            </p:cNvSpPr>
            <p:nvPr/>
          </p:nvSpPr>
          <p:spPr bwMode="auto">
            <a:xfrm>
              <a:off x="3995987" y="3284984"/>
              <a:ext cx="1588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3" name="Line 195"/>
            <p:cNvSpPr>
              <a:spLocks noChangeShapeType="1"/>
            </p:cNvSpPr>
            <p:nvPr/>
          </p:nvSpPr>
          <p:spPr bwMode="auto">
            <a:xfrm>
              <a:off x="4140450" y="3284984"/>
              <a:ext cx="0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6" name="Text Box 198"/>
            <p:cNvSpPr txBox="1">
              <a:spLocks noChangeArrowheads="1"/>
            </p:cNvSpPr>
            <p:nvPr/>
          </p:nvSpPr>
          <p:spPr bwMode="auto">
            <a:xfrm>
              <a:off x="2701108" y="4654327"/>
              <a:ext cx="1008063" cy="57546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主存地址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REGs</a:t>
              </a:r>
            </a:p>
          </p:txBody>
        </p:sp>
        <p:sp>
          <p:nvSpPr>
            <p:cNvPr id="396488" name="Text Box 200"/>
            <p:cNvSpPr txBox="1">
              <a:spLocks noChangeArrowheads="1"/>
            </p:cNvSpPr>
            <p:nvPr/>
          </p:nvSpPr>
          <p:spPr bwMode="auto">
            <a:xfrm>
              <a:off x="6518947" y="4221088"/>
              <a:ext cx="64770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DREQ0</a:t>
              </a:r>
            </a:p>
          </p:txBody>
        </p:sp>
        <p:sp>
          <p:nvSpPr>
            <p:cNvPr id="396489" name="Text Box 201"/>
            <p:cNvSpPr txBox="1">
              <a:spLocks noChangeArrowheads="1"/>
            </p:cNvSpPr>
            <p:nvPr/>
          </p:nvSpPr>
          <p:spPr bwMode="auto">
            <a:xfrm>
              <a:off x="6516216" y="4581823"/>
              <a:ext cx="649288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DACK0</a:t>
              </a:r>
            </a:p>
          </p:txBody>
        </p:sp>
        <p:sp>
          <p:nvSpPr>
            <p:cNvPr id="396490" name="Text Box 202"/>
            <p:cNvSpPr txBox="1">
              <a:spLocks noChangeArrowheads="1"/>
            </p:cNvSpPr>
            <p:nvPr/>
          </p:nvSpPr>
          <p:spPr bwMode="auto">
            <a:xfrm>
              <a:off x="5149380" y="4653136"/>
              <a:ext cx="604615" cy="576659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REGs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6491" name="Text Box 203"/>
            <p:cNvSpPr txBox="1">
              <a:spLocks noChangeArrowheads="1"/>
            </p:cNvSpPr>
            <p:nvPr/>
          </p:nvSpPr>
          <p:spPr bwMode="auto">
            <a:xfrm>
              <a:off x="2197772" y="3789809"/>
              <a:ext cx="359320" cy="143906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sp>
          <p:nvSpPr>
            <p:cNvPr id="396492" name="Text Box 204"/>
            <p:cNvSpPr txBox="1">
              <a:spLocks noChangeArrowheads="1"/>
            </p:cNvSpPr>
            <p:nvPr/>
          </p:nvSpPr>
          <p:spPr bwMode="auto">
            <a:xfrm>
              <a:off x="6948341" y="3645024"/>
              <a:ext cx="720003" cy="57529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6495" name="Text Box 207"/>
            <p:cNvSpPr txBox="1">
              <a:spLocks noChangeArrowheads="1"/>
            </p:cNvSpPr>
            <p:nvPr/>
          </p:nvSpPr>
          <p:spPr bwMode="auto">
            <a:xfrm>
              <a:off x="7668592" y="3789040"/>
              <a:ext cx="431800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6496" name="Text Box 208"/>
            <p:cNvSpPr txBox="1">
              <a:spLocks noChangeArrowheads="1"/>
            </p:cNvSpPr>
            <p:nvPr/>
          </p:nvSpPr>
          <p:spPr bwMode="auto">
            <a:xfrm>
              <a:off x="2701108" y="5445919"/>
              <a:ext cx="1008063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MAC</a:t>
              </a:r>
            </a:p>
          </p:txBody>
        </p:sp>
        <p:sp>
          <p:nvSpPr>
            <p:cNvPr id="396497" name="Text Box 209"/>
            <p:cNvSpPr txBox="1">
              <a:spLocks noChangeArrowheads="1"/>
            </p:cNvSpPr>
            <p:nvPr/>
          </p:nvSpPr>
          <p:spPr bwMode="auto">
            <a:xfrm>
              <a:off x="3925244" y="5445919"/>
              <a:ext cx="1008063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WC</a:t>
              </a:r>
            </a:p>
          </p:txBody>
        </p:sp>
        <p:sp>
          <p:nvSpPr>
            <p:cNvPr id="396498" name="Text Box 210"/>
            <p:cNvSpPr txBox="1">
              <a:spLocks noChangeArrowheads="1"/>
            </p:cNvSpPr>
            <p:nvPr/>
          </p:nvSpPr>
          <p:spPr bwMode="auto">
            <a:xfrm>
              <a:off x="3925244" y="4653136"/>
              <a:ext cx="1008063" cy="574675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传送字数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REGs</a:t>
              </a:r>
            </a:p>
          </p:txBody>
        </p:sp>
        <p:sp>
          <p:nvSpPr>
            <p:cNvPr id="396500" name="Line 212"/>
            <p:cNvSpPr>
              <a:spLocks noChangeShapeType="1"/>
            </p:cNvSpPr>
            <p:nvPr/>
          </p:nvSpPr>
          <p:spPr bwMode="auto">
            <a:xfrm flipV="1">
              <a:off x="4645696" y="3861246"/>
              <a:ext cx="1296491" cy="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01" name="Line 213"/>
            <p:cNvSpPr>
              <a:spLocks noChangeShapeType="1"/>
            </p:cNvSpPr>
            <p:nvPr/>
          </p:nvSpPr>
          <p:spPr bwMode="auto">
            <a:xfrm flipH="1">
              <a:off x="2557092" y="3844949"/>
              <a:ext cx="9365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09" name="Line 221"/>
            <p:cNvSpPr>
              <a:spLocks noChangeShapeType="1"/>
            </p:cNvSpPr>
            <p:nvPr/>
          </p:nvSpPr>
          <p:spPr bwMode="auto">
            <a:xfrm flipH="1">
              <a:off x="7308304" y="3286571"/>
              <a:ext cx="0" cy="358776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0" name="Line 222"/>
            <p:cNvSpPr>
              <a:spLocks noChangeShapeType="1"/>
            </p:cNvSpPr>
            <p:nvPr/>
          </p:nvSpPr>
          <p:spPr bwMode="auto">
            <a:xfrm>
              <a:off x="7524328" y="3284984"/>
              <a:ext cx="0" cy="36004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1" name="Line 223"/>
            <p:cNvSpPr>
              <a:spLocks noChangeShapeType="1"/>
            </p:cNvSpPr>
            <p:nvPr/>
          </p:nvSpPr>
          <p:spPr bwMode="auto">
            <a:xfrm flipH="1">
              <a:off x="7164288" y="3284985"/>
              <a:ext cx="0" cy="3600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2" name="Line 224"/>
            <p:cNvSpPr>
              <a:spLocks noChangeShapeType="1"/>
            </p:cNvSpPr>
            <p:nvPr/>
          </p:nvSpPr>
          <p:spPr bwMode="auto">
            <a:xfrm>
              <a:off x="7092280" y="3284985"/>
              <a:ext cx="2359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8" name="Line 230"/>
            <p:cNvSpPr>
              <a:spLocks noChangeShapeType="1"/>
            </p:cNvSpPr>
            <p:nvPr/>
          </p:nvSpPr>
          <p:spPr bwMode="auto">
            <a:xfrm flipH="1" flipV="1">
              <a:off x="756322" y="3284984"/>
              <a:ext cx="0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9" name="Line 231"/>
            <p:cNvSpPr>
              <a:spLocks noChangeShapeType="1"/>
            </p:cNvSpPr>
            <p:nvPr/>
          </p:nvSpPr>
          <p:spPr bwMode="auto">
            <a:xfrm flipH="1" flipV="1">
              <a:off x="827759" y="3284984"/>
              <a:ext cx="3175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0" name="Line 232"/>
            <p:cNvSpPr>
              <a:spLocks noChangeShapeType="1"/>
            </p:cNvSpPr>
            <p:nvPr/>
          </p:nvSpPr>
          <p:spPr bwMode="auto">
            <a:xfrm flipH="1" flipV="1">
              <a:off x="899197" y="3284984"/>
              <a:ext cx="3175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1" name="Line 233"/>
            <p:cNvSpPr>
              <a:spLocks noChangeShapeType="1"/>
            </p:cNvSpPr>
            <p:nvPr/>
          </p:nvSpPr>
          <p:spPr bwMode="auto">
            <a:xfrm flipH="1" flipV="1">
              <a:off x="972222" y="3284984"/>
              <a:ext cx="1588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2" name="Line 234"/>
            <p:cNvSpPr>
              <a:spLocks noChangeShapeType="1"/>
            </p:cNvSpPr>
            <p:nvPr/>
          </p:nvSpPr>
          <p:spPr bwMode="auto">
            <a:xfrm flipH="1" flipV="1">
              <a:off x="1116684" y="3284984"/>
              <a:ext cx="1588" cy="360362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3" name="Line 235"/>
            <p:cNvSpPr>
              <a:spLocks noChangeShapeType="1"/>
            </p:cNvSpPr>
            <p:nvPr/>
          </p:nvSpPr>
          <p:spPr bwMode="auto">
            <a:xfrm>
              <a:off x="1261147" y="3284984"/>
              <a:ext cx="1588" cy="3603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4" name="Text Box 236"/>
            <p:cNvSpPr txBox="1">
              <a:spLocks noChangeArrowheads="1"/>
            </p:cNvSpPr>
            <p:nvPr/>
          </p:nvSpPr>
          <p:spPr bwMode="auto">
            <a:xfrm>
              <a:off x="684884" y="3645346"/>
              <a:ext cx="648072" cy="22319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11" name="Text Box 209"/>
            <p:cNvSpPr txBox="1">
              <a:spLocks noChangeArrowheads="1"/>
            </p:cNvSpPr>
            <p:nvPr/>
          </p:nvSpPr>
          <p:spPr bwMode="auto">
            <a:xfrm>
              <a:off x="4358035" y="4221783"/>
              <a:ext cx="1295401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号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4" name="Text Box 209"/>
            <p:cNvSpPr txBox="1">
              <a:spLocks noChangeArrowheads="1"/>
            </p:cNvSpPr>
            <p:nvPr/>
          </p:nvSpPr>
          <p:spPr bwMode="auto">
            <a:xfrm>
              <a:off x="3493617" y="3717727"/>
              <a:ext cx="1151385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5" name="Line 188"/>
            <p:cNvSpPr>
              <a:spLocks noChangeShapeType="1"/>
            </p:cNvSpPr>
            <p:nvPr/>
          </p:nvSpPr>
          <p:spPr bwMode="auto">
            <a:xfrm flipH="1" flipV="1">
              <a:off x="2557092" y="4075483"/>
              <a:ext cx="3385096" cy="16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89"/>
            <p:cNvSpPr>
              <a:spLocks noChangeShapeType="1"/>
            </p:cNvSpPr>
            <p:nvPr/>
          </p:nvSpPr>
          <p:spPr bwMode="auto">
            <a:xfrm flipV="1">
              <a:off x="2557092" y="4148582"/>
              <a:ext cx="3385096" cy="15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203"/>
            <p:cNvSpPr txBox="1">
              <a:spLocks noChangeArrowheads="1"/>
            </p:cNvSpPr>
            <p:nvPr/>
          </p:nvSpPr>
          <p:spPr bwMode="auto">
            <a:xfrm>
              <a:off x="5942188" y="3789040"/>
              <a:ext cx="359320" cy="18002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请求判优逻辑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8" name="Line 212"/>
            <p:cNvSpPr>
              <a:spLocks noChangeShapeType="1"/>
            </p:cNvSpPr>
            <p:nvPr/>
          </p:nvSpPr>
          <p:spPr bwMode="auto">
            <a:xfrm flipH="1">
              <a:off x="4501308" y="4509120"/>
              <a:ext cx="0" cy="14520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" name="直接箭头连接符 9"/>
            <p:cNvCxnSpPr>
              <a:stCxn id="111" idx="1"/>
              <a:endCxn id="396486" idx="0"/>
            </p:cNvCxnSpPr>
            <p:nvPr/>
          </p:nvCxnSpPr>
          <p:spPr bwMode="auto">
            <a:xfrm rot="10800000" flipV="1">
              <a:off x="3205141" y="4365451"/>
              <a:ext cx="1152895" cy="288875"/>
            </a:xfrm>
            <a:prstGeom prst="bentConnector2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27" name="Line 212"/>
            <p:cNvSpPr>
              <a:spLocks noChangeShapeType="1"/>
            </p:cNvSpPr>
            <p:nvPr/>
          </p:nvSpPr>
          <p:spPr bwMode="auto">
            <a:xfrm flipH="1">
              <a:off x="5437412" y="4509120"/>
              <a:ext cx="0" cy="14520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12"/>
            <p:cNvSpPr>
              <a:spLocks noChangeShapeType="1"/>
            </p:cNvSpPr>
            <p:nvPr/>
          </p:nvSpPr>
          <p:spPr bwMode="auto">
            <a:xfrm flipH="1">
              <a:off x="4429300" y="5228009"/>
              <a:ext cx="0" cy="2175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12"/>
            <p:cNvSpPr>
              <a:spLocks noChangeShapeType="1"/>
            </p:cNvSpPr>
            <p:nvPr/>
          </p:nvSpPr>
          <p:spPr bwMode="auto">
            <a:xfrm flipH="1">
              <a:off x="3205164" y="5229200"/>
              <a:ext cx="0" cy="2175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1" name="直接箭头连接符 9"/>
            <p:cNvCxnSpPr>
              <a:stCxn id="396497" idx="2"/>
            </p:cNvCxnSpPr>
            <p:nvPr/>
          </p:nvCxnSpPr>
          <p:spPr bwMode="auto">
            <a:xfrm rot="5400000">
              <a:off x="2845112" y="4221100"/>
              <a:ext cx="72008" cy="3096320"/>
            </a:xfrm>
            <a:prstGeom prst="bentConnector2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6" name="直接箭头连接符 9"/>
            <p:cNvCxnSpPr>
              <a:stCxn id="396497" idx="3"/>
              <a:endCxn id="396490" idx="2"/>
            </p:cNvCxnSpPr>
            <p:nvPr/>
          </p:nvCxnSpPr>
          <p:spPr bwMode="auto">
            <a:xfrm flipV="1">
              <a:off x="4933307" y="5229795"/>
              <a:ext cx="518381" cy="359793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0" name="直接箭头连接符 9"/>
            <p:cNvCxnSpPr>
              <a:endCxn id="396490" idx="3"/>
            </p:cNvCxnSpPr>
            <p:nvPr/>
          </p:nvCxnSpPr>
          <p:spPr bwMode="auto">
            <a:xfrm flipH="1">
              <a:off x="5753995" y="4940473"/>
              <a:ext cx="188193" cy="993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3" name="直接箭头连接符 9"/>
            <p:cNvCxnSpPr/>
            <p:nvPr/>
          </p:nvCxnSpPr>
          <p:spPr bwMode="auto">
            <a:xfrm rot="10800000" flipV="1">
              <a:off x="6304785" y="4220318"/>
              <a:ext cx="930109" cy="288454"/>
            </a:xfrm>
            <a:prstGeom prst="bentConnector3">
              <a:avLst>
                <a:gd name="adj1" fmla="val -66"/>
              </a:avLst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0" name="直接箭头连接符 9"/>
            <p:cNvCxnSpPr/>
            <p:nvPr/>
          </p:nvCxnSpPr>
          <p:spPr bwMode="auto">
            <a:xfrm flipV="1">
              <a:off x="6304784" y="4220319"/>
              <a:ext cx="1075528" cy="360808"/>
            </a:xfrm>
            <a:prstGeom prst="bentConnector3">
              <a:avLst>
                <a:gd name="adj1" fmla="val 99594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7" name="Text Box 204"/>
            <p:cNvSpPr txBox="1">
              <a:spLocks noChangeArrowheads="1"/>
            </p:cNvSpPr>
            <p:nvPr/>
          </p:nvSpPr>
          <p:spPr bwMode="auto">
            <a:xfrm>
              <a:off x="8100469" y="3645024"/>
              <a:ext cx="720003" cy="57529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58" name="Line 221"/>
            <p:cNvSpPr>
              <a:spLocks noChangeShapeType="1"/>
            </p:cNvSpPr>
            <p:nvPr/>
          </p:nvSpPr>
          <p:spPr bwMode="auto">
            <a:xfrm flipH="1">
              <a:off x="8460432" y="3286571"/>
              <a:ext cx="0" cy="358776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22"/>
            <p:cNvSpPr>
              <a:spLocks noChangeShapeType="1"/>
            </p:cNvSpPr>
            <p:nvPr/>
          </p:nvSpPr>
          <p:spPr bwMode="auto">
            <a:xfrm>
              <a:off x="8676456" y="3284984"/>
              <a:ext cx="0" cy="36004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223"/>
            <p:cNvSpPr>
              <a:spLocks noChangeShapeType="1"/>
            </p:cNvSpPr>
            <p:nvPr/>
          </p:nvSpPr>
          <p:spPr bwMode="auto">
            <a:xfrm flipH="1">
              <a:off x="8316416" y="3284985"/>
              <a:ext cx="0" cy="3600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24"/>
            <p:cNvSpPr>
              <a:spLocks noChangeShapeType="1"/>
            </p:cNvSpPr>
            <p:nvPr/>
          </p:nvSpPr>
          <p:spPr bwMode="auto">
            <a:xfrm>
              <a:off x="8244408" y="3284985"/>
              <a:ext cx="2359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200"/>
            <p:cNvSpPr txBox="1">
              <a:spLocks noChangeArrowheads="1"/>
            </p:cNvSpPr>
            <p:nvPr/>
          </p:nvSpPr>
          <p:spPr bwMode="auto">
            <a:xfrm>
              <a:off x="6516216" y="5084986"/>
              <a:ext cx="64770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DREQ3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3" name="Text Box 201"/>
            <p:cNvSpPr txBox="1">
              <a:spLocks noChangeArrowheads="1"/>
            </p:cNvSpPr>
            <p:nvPr/>
          </p:nvSpPr>
          <p:spPr bwMode="auto">
            <a:xfrm>
              <a:off x="6518947" y="5445919"/>
              <a:ext cx="649288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DACK3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4" name="直接箭头连接符 9"/>
            <p:cNvCxnSpPr/>
            <p:nvPr/>
          </p:nvCxnSpPr>
          <p:spPr bwMode="auto">
            <a:xfrm rot="10800000" flipV="1">
              <a:off x="6301509" y="4221086"/>
              <a:ext cx="2084077" cy="1152129"/>
            </a:xfrm>
            <a:prstGeom prst="bentConnector3">
              <a:avLst>
                <a:gd name="adj1" fmla="val 31"/>
              </a:avLst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5" name="直接箭头连接符 9"/>
            <p:cNvCxnSpPr/>
            <p:nvPr/>
          </p:nvCxnSpPr>
          <p:spPr bwMode="auto">
            <a:xfrm flipV="1">
              <a:off x="6301508" y="4221089"/>
              <a:ext cx="2229492" cy="1224135"/>
            </a:xfrm>
            <a:prstGeom prst="bentConnector3">
              <a:avLst>
                <a:gd name="adj1" fmla="val 100128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78" name="Text Box 207"/>
            <p:cNvSpPr txBox="1">
              <a:spLocks noChangeArrowheads="1"/>
            </p:cNvSpPr>
            <p:nvPr/>
          </p:nvSpPr>
          <p:spPr bwMode="auto">
            <a:xfrm>
              <a:off x="6732240" y="4798417"/>
              <a:ext cx="253604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90" name="直接箭头连接符 9"/>
            <p:cNvCxnSpPr/>
            <p:nvPr/>
          </p:nvCxnSpPr>
          <p:spPr bwMode="auto">
            <a:xfrm flipH="1">
              <a:off x="5651400" y="4438105"/>
              <a:ext cx="28875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49" grpId="0"/>
      <p:bldP spid="3963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8B11-A3D3-4984-A5B9-EDD907E07DC8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207993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152400" y="325105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、外设的编址方式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指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区分</a:t>
            </a:r>
            <a:r>
              <a:rPr lang="zh-CN" altLang="en-US" b="1" dirty="0" smtClean="0">
                <a:latin typeface="宋体" panose="02010600030101010101" pitchFamily="2" charset="-122"/>
              </a:rPr>
              <a:t>主存单元地址、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端口地址的方法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179512" y="1268760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统一编址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存储器映像方式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主存单元、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端口共用一个地址空间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179388" y="2193889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所需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机器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指令：</a:t>
            </a:r>
            <a:r>
              <a:rPr lang="zh-CN" altLang="en-US" b="1" spc="-50" dirty="0" smtClean="0">
                <a:latin typeface="宋体" panose="02010600030101010101" pitchFamily="2" charset="-122"/>
              </a:rPr>
              <a:t>访存指令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(MEM</a:t>
            </a:r>
            <a:r>
              <a:rPr lang="zh-CN" altLang="en-US" sz="2200" b="1" spc="-50" dirty="0" smtClean="0">
                <a:latin typeface="宋体" panose="02010600030101010101" pitchFamily="2" charset="-122"/>
              </a:rPr>
              <a:t>读及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MEM</a:t>
            </a:r>
            <a:r>
              <a:rPr lang="zh-CN" altLang="en-US" sz="2200" b="1" spc="-50" dirty="0" smtClean="0">
                <a:latin typeface="宋体" panose="02010600030101010101" pitchFamily="2" charset="-122"/>
              </a:rPr>
              <a:t>写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)</a:t>
            </a:r>
            <a:endParaRPr lang="zh-CN" altLang="en-US" sz="3200" b="1" spc="-50" dirty="0">
              <a:latin typeface="宋体" panose="02010600030101010101" pitchFamily="2" charset="-122"/>
            </a:endParaRPr>
          </a:p>
        </p:txBody>
      </p:sp>
      <p:grpSp>
        <p:nvGrpSpPr>
          <p:cNvPr id="8" name="Group 73"/>
          <p:cNvGrpSpPr/>
          <p:nvPr/>
        </p:nvGrpSpPr>
        <p:grpSpPr bwMode="auto">
          <a:xfrm>
            <a:off x="1619250" y="3212976"/>
            <a:ext cx="1728788" cy="1493838"/>
            <a:chOff x="1020" y="2084"/>
            <a:chExt cx="1089" cy="941"/>
          </a:xfrm>
        </p:grpSpPr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1383" y="2527"/>
              <a:ext cx="726" cy="4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主存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主存单元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1383" y="2129"/>
              <a:ext cx="726" cy="39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(I/O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端口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Text Box 45"/>
            <p:cNvSpPr txBox="1">
              <a:spLocks noChangeArrowheads="1"/>
            </p:cNvSpPr>
            <p:nvPr/>
          </p:nvSpPr>
          <p:spPr bwMode="auto">
            <a:xfrm>
              <a:off x="1020" y="2084"/>
              <a:ext cx="333" cy="9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i="1" dirty="0" smtClean="0">
                  <a:latin typeface="+mn-lt"/>
                </a:rPr>
                <a:t>N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800" b="1" i="1" dirty="0">
                  <a:latin typeface="+mn-lt"/>
                </a:rPr>
                <a:t>x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i="1" dirty="0" smtClean="0">
                  <a:latin typeface="+mn-lt"/>
                </a:rPr>
                <a:t>x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5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1187624" y="4758159"/>
            <a:ext cx="2951807" cy="32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/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读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/MEM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写</a:t>
            </a:r>
            <a:r>
              <a:rPr lang="zh-CN" altLang="en-US" sz="1800" b="1" dirty="0">
                <a:latin typeface="宋体" panose="02010600030101010101" pitchFamily="2" charset="-122"/>
              </a:rPr>
              <a:t>指令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的寻址范围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179388" y="2663701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所需总线控制信号：</a:t>
            </a:r>
            <a:r>
              <a:rPr lang="zh-CN" altLang="en-US" b="1" dirty="0" smtClean="0">
                <a:latin typeface="宋体" panose="02010600030101010101" pitchFamily="2" charset="-122"/>
              </a:rPr>
              <a:t>访存控制信号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(MEMR#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及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MEMW#)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152400" y="5084639"/>
            <a:ext cx="8812213" cy="51706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事务的识别：</a:t>
            </a:r>
            <a:r>
              <a:rPr lang="en-US" altLang="zh-CN" b="1" dirty="0" smtClean="0">
                <a:latin typeface="宋体" panose="02010600030101010101" pitchFamily="2" charset="-122"/>
              </a:rPr>
              <a:t>MEMR#</a:t>
            </a:r>
            <a:r>
              <a:rPr lang="zh-CN" altLang="en-US" b="1" dirty="0" smtClean="0">
                <a:latin typeface="宋体" panose="02010600030101010101" pitchFamily="2" charset="-122"/>
                <a:sym typeface="Symbol"/>
              </a:rPr>
              <a:t></a:t>
            </a:r>
            <a:r>
              <a:rPr lang="en-US" altLang="zh-CN" b="1" dirty="0" smtClean="0">
                <a:latin typeface="宋体" panose="02010600030101010101" pitchFamily="2" charset="-122"/>
              </a:rPr>
              <a:t>MEMW#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、地址高位≠</a:t>
            </a:r>
            <a:r>
              <a:rPr lang="en-US" altLang="zh-CN" b="1" dirty="0" smtClean="0">
                <a:latin typeface="宋体" panose="02010600030101010101" pitchFamily="2" charset="-122"/>
              </a:rPr>
              <a:t>0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179388" y="5517232"/>
            <a:ext cx="8812212" cy="9417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不增加机器指令及总线控制信号，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主存空间减小，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地址译码复杂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355976" y="3429000"/>
            <a:ext cx="4248472" cy="1224136"/>
            <a:chOff x="4499992" y="2060848"/>
            <a:chExt cx="4248472" cy="1224136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7457966" y="2348880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Text Box 49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720155" cy="7200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78" name="Text Box 50"/>
            <p:cNvSpPr txBox="1">
              <a:spLocks noChangeArrowheads="1"/>
            </p:cNvSpPr>
            <p:nvPr/>
          </p:nvSpPr>
          <p:spPr bwMode="auto">
            <a:xfrm>
              <a:off x="5505748" y="2564904"/>
              <a:ext cx="1298575" cy="720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79" name="Text Box 51"/>
            <p:cNvSpPr txBox="1">
              <a:spLocks noChangeArrowheads="1"/>
            </p:cNvSpPr>
            <p:nvPr/>
          </p:nvSpPr>
          <p:spPr bwMode="auto">
            <a:xfrm>
              <a:off x="7377881" y="2565276"/>
              <a:ext cx="1370583" cy="71970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接口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2000" b="1" dirty="0" smtClean="0">
                  <a:latin typeface="宋体" panose="02010600030101010101" pitchFamily="2" charset="-122"/>
                </a:rPr>
                <a:t>)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4499992" y="2060848"/>
              <a:ext cx="4248472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493970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774035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8028384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810039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8100392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5584020" y="2222227"/>
              <a:ext cx="1004279" cy="27066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地址 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V="1">
              <a:off x="4572075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4716091" y="2060848"/>
              <a:ext cx="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49237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49957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558018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084243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654664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661865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6" name="Text Box 61"/>
            <p:cNvSpPr txBox="1">
              <a:spLocks noChangeArrowheads="1"/>
            </p:cNvSpPr>
            <p:nvPr/>
          </p:nvSpPr>
          <p:spPr bwMode="auto">
            <a:xfrm>
              <a:off x="6618657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97" name="Text Box 61"/>
            <p:cNvSpPr txBox="1">
              <a:spLocks noChangeArrowheads="1"/>
            </p:cNvSpPr>
            <p:nvPr/>
          </p:nvSpPr>
          <p:spPr bwMode="auto">
            <a:xfrm>
              <a:off x="7516830" y="2204864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 smtClean="0">
                  <a:latin typeface="+mn-lt"/>
                </a:rPr>
                <a:t>N</a:t>
              </a:r>
              <a:endParaRPr lang="en-US" altLang="zh-CN" sz="1400" b="1" i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52400" y="332656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独立编址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   主存</a:t>
            </a:r>
            <a:r>
              <a:rPr lang="zh-CN" altLang="en-US" b="1" dirty="0">
                <a:latin typeface="宋体" panose="02010600030101010101" pitchFamily="2" charset="-122"/>
              </a:rPr>
              <a:t>单元、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端口都从零开始编址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114"/>
          <p:cNvSpPr txBox="1">
            <a:spLocks noChangeArrowheads="1"/>
          </p:cNvSpPr>
          <p:nvPr/>
        </p:nvSpPr>
        <p:spPr bwMode="auto">
          <a:xfrm>
            <a:off x="179388" y="1268760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所需机器指令：</a:t>
            </a:r>
            <a:r>
              <a:rPr lang="zh-CN" altLang="en-US" b="1" dirty="0" smtClean="0">
                <a:latin typeface="宋体" panose="02010600030101010101" pitchFamily="2" charset="-122"/>
              </a:rPr>
              <a:t>新增的</a:t>
            </a:r>
            <a:r>
              <a:rPr lang="zh-CN" altLang="en-US" b="1" dirty="0">
                <a:latin typeface="宋体" panose="02010600030101010101" pitchFamily="2" charset="-122"/>
              </a:rPr>
              <a:t>输入、输出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8" name="Group 148"/>
          <p:cNvGrpSpPr/>
          <p:nvPr/>
        </p:nvGrpSpPr>
        <p:grpSpPr bwMode="auto">
          <a:xfrm>
            <a:off x="623764" y="3429000"/>
            <a:ext cx="3732212" cy="576262"/>
            <a:chOff x="249" y="2115"/>
            <a:chExt cx="2351" cy="363"/>
          </a:xfrm>
        </p:grpSpPr>
        <p:sp>
          <p:nvSpPr>
            <p:cNvPr id="9" name="Text Box 116"/>
            <p:cNvSpPr txBox="1">
              <a:spLocks noChangeArrowheads="1"/>
            </p:cNvSpPr>
            <p:nvPr/>
          </p:nvSpPr>
          <p:spPr bwMode="auto">
            <a:xfrm>
              <a:off x="249" y="2115"/>
              <a:ext cx="1171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MEM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/MEM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的寻址范围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117"/>
            <p:cNvSpPr txBox="1">
              <a:spLocks noChangeArrowheads="1"/>
            </p:cNvSpPr>
            <p:nvPr/>
          </p:nvSpPr>
          <p:spPr bwMode="auto">
            <a:xfrm>
              <a:off x="1565" y="2115"/>
              <a:ext cx="1035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输入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输出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的寻址范围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1" name="Group 118"/>
          <p:cNvGrpSpPr/>
          <p:nvPr/>
        </p:nvGrpSpPr>
        <p:grpSpPr bwMode="auto">
          <a:xfrm>
            <a:off x="611312" y="2349327"/>
            <a:ext cx="3602037" cy="976312"/>
            <a:chOff x="249" y="1454"/>
            <a:chExt cx="2269" cy="615"/>
          </a:xfrm>
        </p:grpSpPr>
        <p:sp>
          <p:nvSpPr>
            <p:cNvPr id="12" name="Text Box 119"/>
            <p:cNvSpPr txBox="1">
              <a:spLocks noChangeArrowheads="1"/>
            </p:cNvSpPr>
            <p:nvPr/>
          </p:nvSpPr>
          <p:spPr bwMode="auto">
            <a:xfrm>
              <a:off x="249" y="1454"/>
              <a:ext cx="263" cy="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i="1" dirty="0" smtClean="0">
                  <a:latin typeface="+mn-lt"/>
                </a:rPr>
                <a:t>x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4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4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3" name="Text Box 120"/>
            <p:cNvSpPr txBox="1">
              <a:spLocks noChangeArrowheads="1"/>
            </p:cNvSpPr>
            <p:nvPr/>
          </p:nvSpPr>
          <p:spPr bwMode="auto">
            <a:xfrm>
              <a:off x="567" y="1480"/>
              <a:ext cx="726" cy="5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121"/>
            <p:cNvSpPr txBox="1">
              <a:spLocks noChangeArrowheads="1"/>
            </p:cNvSpPr>
            <p:nvPr/>
          </p:nvSpPr>
          <p:spPr bwMode="auto">
            <a:xfrm>
              <a:off x="1474" y="1616"/>
              <a:ext cx="286" cy="4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i="1" dirty="0" smtClean="0">
                  <a:latin typeface="+mn-lt"/>
                </a:rPr>
                <a:t>y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5" name="Text Box 122"/>
            <p:cNvSpPr txBox="1">
              <a:spLocks noChangeArrowheads="1"/>
            </p:cNvSpPr>
            <p:nvPr/>
          </p:nvSpPr>
          <p:spPr bwMode="auto">
            <a:xfrm>
              <a:off x="1792" y="1616"/>
              <a:ext cx="726" cy="45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</p:txBody>
        </p:sp>
      </p:grpSp>
      <p:sp>
        <p:nvSpPr>
          <p:cNvPr id="16" name="Text Box 144"/>
          <p:cNvSpPr txBox="1">
            <a:spLocks noChangeArrowheads="1"/>
          </p:cNvSpPr>
          <p:nvPr/>
        </p:nvSpPr>
        <p:spPr bwMode="auto">
          <a:xfrm>
            <a:off x="179388" y="1722874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所需总线控制信号：</a:t>
            </a:r>
            <a:r>
              <a:rPr lang="zh-CN" altLang="en-US" b="1" dirty="0" smtClean="0">
                <a:latin typeface="宋体" panose="02010600030101010101" pitchFamily="2" charset="-122"/>
              </a:rPr>
              <a:t>新增的</a:t>
            </a:r>
            <a:r>
              <a:rPr lang="en-US" altLang="zh-CN" b="1" dirty="0">
                <a:latin typeface="宋体" panose="02010600030101010101" pitchFamily="2" charset="-122"/>
              </a:rPr>
              <a:t>IOR#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IOW#</a:t>
            </a:r>
            <a:r>
              <a:rPr lang="zh-CN" altLang="en-US" b="1" dirty="0" smtClean="0">
                <a:latin typeface="宋体" panose="02010600030101010101" pitchFamily="2" charset="-122"/>
              </a:rPr>
              <a:t>信号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152400" y="4077072"/>
            <a:ext cx="8812213" cy="51706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事务的识别：</a:t>
            </a:r>
            <a:r>
              <a:rPr lang="en-US" altLang="zh-CN" b="1" dirty="0" smtClean="0">
                <a:latin typeface="宋体" panose="02010600030101010101" pitchFamily="2" charset="-122"/>
              </a:rPr>
              <a:t>IOR#</a:t>
            </a:r>
            <a:r>
              <a:rPr lang="zh-CN" altLang="en-US" b="1" dirty="0" smtClean="0">
                <a:latin typeface="宋体" panose="02010600030101010101" pitchFamily="2" charset="-122"/>
                <a:sym typeface="Symbol"/>
              </a:rPr>
              <a:t></a:t>
            </a:r>
            <a:r>
              <a:rPr lang="en-US" altLang="zh-CN" b="1" dirty="0" smtClean="0">
                <a:latin typeface="宋体" panose="02010600030101010101" pitchFamily="2" charset="-122"/>
              </a:rPr>
              <a:t>IOW#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3" name="Text Box 147"/>
          <p:cNvSpPr txBox="1">
            <a:spLocks noChangeArrowheads="1"/>
          </p:cNvSpPr>
          <p:nvPr/>
        </p:nvSpPr>
        <p:spPr bwMode="auto">
          <a:xfrm>
            <a:off x="179388" y="4509120"/>
            <a:ext cx="881221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空间扩展</a:t>
            </a:r>
            <a:r>
              <a:rPr lang="zh-CN" altLang="en-US" b="1" dirty="0" smtClean="0">
                <a:latin typeface="宋体" panose="02010600030101010101" pitchFamily="2" charset="-122"/>
              </a:rPr>
              <a:t>容易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地址</a:t>
            </a:r>
            <a:r>
              <a:rPr lang="zh-CN" altLang="en-US" b="1" dirty="0">
                <a:latin typeface="宋体" panose="02010600030101010101" pitchFamily="2" charset="-122"/>
              </a:rPr>
              <a:t>译码简单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需</a:t>
            </a:r>
            <a:r>
              <a:rPr lang="zh-CN" altLang="en-US" b="1" dirty="0">
                <a:latin typeface="宋体" panose="02010600030101010101" pitchFamily="2" charset="-122"/>
              </a:rPr>
              <a:t>增设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</a:t>
            </a:r>
            <a:r>
              <a:rPr lang="zh-CN" altLang="en-US" b="1" dirty="0" smtClean="0">
                <a:latin typeface="宋体" panose="02010600030101010101" pitchFamily="2" charset="-122"/>
              </a:rPr>
              <a:t>机器指令及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根总线控制信号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644008" y="2492896"/>
            <a:ext cx="4104456" cy="1224136"/>
            <a:chOff x="4499992" y="2060848"/>
            <a:chExt cx="4104456" cy="1224136"/>
          </a:xfrm>
        </p:grpSpPr>
        <p:cxnSp>
          <p:nvCxnSpPr>
            <p:cNvPr id="45" name="直接连接符 44"/>
            <p:cNvCxnSpPr/>
            <p:nvPr/>
          </p:nvCxnSpPr>
          <p:spPr bwMode="auto">
            <a:xfrm>
              <a:off x="7457966" y="2348880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720155" cy="7200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5505748" y="2564904"/>
              <a:ext cx="1298575" cy="720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7377881" y="2565276"/>
              <a:ext cx="1226567" cy="71970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接口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2000" b="1" dirty="0" smtClean="0">
                  <a:latin typeface="宋体" panose="02010600030101010101" pitchFamily="2" charset="-122"/>
                </a:rPr>
                <a:t>)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4499992" y="2060848"/>
              <a:ext cx="4104456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493970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774035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8028384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810039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8100392" y="2129148"/>
              <a:ext cx="504056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IOR#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IOW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5584020" y="2222227"/>
              <a:ext cx="1004279" cy="27066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地址 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4572075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4716091" y="2060848"/>
              <a:ext cx="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49237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49957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558018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6084243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654664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661865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6618657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7493970" y="2188535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 smtClean="0">
                  <a:latin typeface="+mn-lt"/>
                </a:rPr>
                <a:t>y</a:t>
              </a:r>
              <a:endParaRPr lang="en-US" altLang="zh-CN" sz="1400" b="1" i="1" dirty="0">
                <a:latin typeface="+mn-lt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50761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51481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8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147"/>
          <p:cNvSpPr txBox="1">
            <a:spLocks noChangeArrowheads="1"/>
          </p:cNvSpPr>
          <p:nvPr/>
        </p:nvSpPr>
        <p:spPr bwMode="auto">
          <a:xfrm>
            <a:off x="179512" y="5437673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应用：</a:t>
            </a:r>
            <a:r>
              <a:rPr lang="zh-CN" altLang="en-US" b="1" dirty="0" smtClean="0">
                <a:latin typeface="宋体" panose="02010600030101010101" pitchFamily="2" charset="-122"/>
              </a:rPr>
              <a:t>常采用独立编址方式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←利于主存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外设间直接传送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70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2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42" grpId="0"/>
      <p:bldP spid="43" grpId="0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30"/>
          <p:cNvSpPr>
            <a:spLocks noChangeArrowheads="1"/>
          </p:cNvSpPr>
          <p:nvPr/>
        </p:nvSpPr>
        <p:spPr bwMode="auto">
          <a:xfrm>
            <a:off x="2195043" y="5013176"/>
            <a:ext cx="3886692" cy="1368152"/>
          </a:xfrm>
          <a:prstGeom prst="rect">
            <a:avLst/>
          </a:prstGeom>
          <a:solidFill>
            <a:srgbClr val="FFCC99">
              <a:alpha val="80000"/>
            </a:srgbClr>
          </a:solidFill>
          <a:ln w="15875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3" name="Text Box 65"/>
          <p:cNvSpPr txBox="1">
            <a:spLocks noChangeArrowheads="1"/>
          </p:cNvSpPr>
          <p:nvPr/>
        </p:nvSpPr>
        <p:spPr bwMode="auto">
          <a:xfrm>
            <a:off x="152400" y="260648"/>
            <a:ext cx="8812213" cy="193899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、外设的识别方法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*总线操作的需求：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每个外设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分配有</a:t>
            </a:r>
            <a:r>
              <a:rPr lang="zh-CN" altLang="en-US" b="1" dirty="0" smtClean="0">
                <a:latin typeface="宋体" panose="02010600030101010101" pitchFamily="2" charset="-122"/>
              </a:rPr>
              <a:t>一个设备号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ID)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保存</a:t>
            </a:r>
            <a:r>
              <a:rPr lang="zh-CN" altLang="en-US" b="1" dirty="0" smtClean="0">
                <a:latin typeface="宋体" panose="02010600030101010101" pitchFamily="2" charset="-122"/>
              </a:rPr>
              <a:t>在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接口中；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主动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识别</a:t>
            </a:r>
            <a:r>
              <a:rPr lang="zh-CN" altLang="en-US" b="1" dirty="0" smtClean="0">
                <a:latin typeface="宋体" panose="02010600030101010101" pitchFamily="2" charset="-122"/>
              </a:rPr>
              <a:t>自身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是否为总线事务的目标从设备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" name="线形标注 2 3"/>
          <p:cNvSpPr/>
          <p:nvPr/>
        </p:nvSpPr>
        <p:spPr bwMode="auto">
          <a:xfrm>
            <a:off x="6588224" y="692696"/>
            <a:ext cx="2232248" cy="289967"/>
          </a:xfrm>
          <a:prstGeom prst="borderCallout2">
            <a:avLst>
              <a:gd name="adj1" fmla="val 98224"/>
              <a:gd name="adj2" fmla="val 49520"/>
              <a:gd name="adj3" fmla="val 117833"/>
              <a:gd name="adj4" fmla="val 24299"/>
              <a:gd name="adj5" fmla="val 181897"/>
              <a:gd name="adj6" fmla="val 5981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如跳线开关</a:t>
            </a:r>
            <a:r>
              <a:rPr lang="zh-CN" altLang="en-US" sz="1800" b="1" dirty="0">
                <a:latin typeface="宋体" panose="02010600030101010101" pitchFamily="2" charset="-122"/>
              </a:rPr>
              <a:t>或寄存器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5" name="Text Box 67"/>
          <p:cNvSpPr txBox="1">
            <a:spLocks noChangeArrowheads="1"/>
          </p:cNvSpPr>
          <p:nvPr/>
        </p:nvSpPr>
        <p:spPr bwMode="auto">
          <a:xfrm>
            <a:off x="179388" y="2095688"/>
            <a:ext cx="8785225" cy="147732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端口地址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设备号：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相互关系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个设备～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个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接口～几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个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端口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端口地址组成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6" name="Text Box 67"/>
          <p:cNvSpPr txBox="1">
            <a:spLocks noChangeArrowheads="1"/>
          </p:cNvSpPr>
          <p:nvPr/>
        </p:nvSpPr>
        <p:spPr bwMode="auto">
          <a:xfrm>
            <a:off x="179263" y="3429000"/>
            <a:ext cx="8785225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目标从设备的识别方法：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--I/O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接口实现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zh-CN" altLang="en-US" b="1" u="sng" spc="-5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b="1" spc="-50" dirty="0">
                <a:latin typeface="宋体" panose="02010600030101010101" pitchFamily="2" charset="-122"/>
              </a:rPr>
              <a:t>总线状态，</a:t>
            </a:r>
            <a:r>
              <a:rPr lang="zh-CN" altLang="en-US" b="1" u="sng" spc="-50" dirty="0">
                <a:solidFill>
                  <a:srgbClr val="990099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b="1" u="sng" spc="-5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spc="-5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事务时</a:t>
            </a:r>
            <a:r>
              <a:rPr lang="zh-CN" altLang="en-US" b="1" u="sng" spc="-5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b="1" spc="-50" dirty="0">
                <a:latin typeface="宋体" panose="02010600030101010101" pitchFamily="2" charset="-122"/>
              </a:rPr>
              <a:t>总线上</a:t>
            </a:r>
            <a:r>
              <a:rPr lang="zh-CN" altLang="en-US" b="1" spc="-50" dirty="0" smtClean="0">
                <a:latin typeface="宋体" panose="02010600030101010101" pitchFamily="2" charset="-122"/>
              </a:rPr>
              <a:t>地址</a:t>
            </a:r>
            <a:r>
              <a:rPr lang="zh-CN" altLang="en-US" b="1" spc="-50" dirty="0">
                <a:latin typeface="宋体" panose="02010600030101010101" pitchFamily="2" charset="-122"/>
              </a:rPr>
              <a:t>与</a:t>
            </a:r>
            <a:r>
              <a:rPr lang="zh-CN" altLang="en-US" b="1" spc="-50" dirty="0" smtClean="0">
                <a:latin typeface="宋体" panose="02010600030101010101" pitchFamily="2" charset="-122"/>
              </a:rPr>
              <a:t>自身</a:t>
            </a:r>
            <a:r>
              <a:rPr lang="zh-CN" altLang="en-US" b="1" spc="-50" dirty="0">
                <a:latin typeface="宋体" panose="02010600030101010101" pitchFamily="2" charset="-122"/>
              </a:rPr>
              <a:t>设备</a:t>
            </a:r>
            <a:r>
              <a:rPr lang="zh-CN" altLang="en-US" b="1" spc="-50" dirty="0" smtClean="0">
                <a:latin typeface="宋体" panose="02010600030101010101" pitchFamily="2" charset="-122"/>
              </a:rPr>
              <a:t>号</a:t>
            </a:r>
            <a:endParaRPr lang="zh-CN" altLang="en-US" b="1" spc="-50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67944" y="3140968"/>
            <a:ext cx="2448272" cy="288032"/>
            <a:chOff x="4355976" y="6093296"/>
            <a:chExt cx="2448272" cy="288032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55976" y="6093296"/>
              <a:ext cx="129547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设备号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651451" y="6093296"/>
              <a:ext cx="1152797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anose="02010600030101010101" pitchFamily="2" charset="-122"/>
                </a:rPr>
                <a:t>内部序号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2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555553" y="5085184"/>
            <a:ext cx="2736526" cy="1224136"/>
            <a:chOff x="2555553" y="5085184"/>
            <a:chExt cx="2736526" cy="1224136"/>
          </a:xfrm>
        </p:grpSpPr>
        <p:sp>
          <p:nvSpPr>
            <p:cNvPr id="13" name="Rectangle 130"/>
            <p:cNvSpPr>
              <a:spLocks noChangeArrowheads="1"/>
            </p:cNvSpPr>
            <p:nvPr/>
          </p:nvSpPr>
          <p:spPr bwMode="auto">
            <a:xfrm>
              <a:off x="2771352" y="5085184"/>
              <a:ext cx="2376487" cy="115212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3707903" y="5229200"/>
              <a:ext cx="9361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3851919" y="5323325"/>
              <a:ext cx="792088" cy="193907"/>
            </a:xfrm>
            <a:prstGeom prst="bentConnector3">
              <a:avLst>
                <a:gd name="adj1" fmla="val 3688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34" name="Text Box 126"/>
            <p:cNvSpPr txBox="1">
              <a:spLocks noChangeArrowheads="1"/>
            </p:cNvSpPr>
            <p:nvPr/>
          </p:nvSpPr>
          <p:spPr bwMode="auto">
            <a:xfrm>
              <a:off x="3635895" y="5517232"/>
              <a:ext cx="307975" cy="2097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=1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3347863" y="5877272"/>
              <a:ext cx="864096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比较器</a:t>
              </a: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3779911" y="5726980"/>
              <a:ext cx="0" cy="150292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3131839" y="5949280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211959" y="5949280"/>
              <a:ext cx="14715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4211959" y="6093296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4352833" y="5301208"/>
              <a:ext cx="0" cy="6480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Text Box 143"/>
            <p:cNvSpPr txBox="1">
              <a:spLocks noChangeArrowheads="1"/>
            </p:cNvSpPr>
            <p:nvPr/>
          </p:nvSpPr>
          <p:spPr bwMode="auto">
            <a:xfrm>
              <a:off x="4644007" y="5157193"/>
              <a:ext cx="216024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4355975" y="5301208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" name="Text Box 143"/>
            <p:cNvSpPr txBox="1">
              <a:spLocks noChangeArrowheads="1"/>
            </p:cNvSpPr>
            <p:nvPr/>
          </p:nvSpPr>
          <p:spPr bwMode="auto">
            <a:xfrm>
              <a:off x="4644007" y="5445225"/>
              <a:ext cx="216024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4355975" y="5589240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4397625" y="5661248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lt"/>
                  <a:ea typeface="+mn-ea"/>
                </a:rPr>
                <a:t>=</a:t>
              </a:r>
              <a:endParaRPr lang="en-US" altLang="zh-CN" sz="1400" b="1" dirty="0">
                <a:latin typeface="+mn-lt"/>
                <a:ea typeface="+mn-ea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4397625" y="5949280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+mn-lt"/>
                  <a:ea typeface="+mn-ea"/>
                </a:rPr>
                <a:t>≠</a:t>
              </a:r>
              <a:endParaRPr lang="en-US" altLang="zh-CN" sz="1400" b="1" dirty="0">
                <a:latin typeface="+mn-lt"/>
                <a:ea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4860031" y="5301208"/>
              <a:ext cx="4296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4860031" y="5589240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4645924" y="5733256"/>
              <a:ext cx="502139" cy="45937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设备选择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2555553" y="5911153"/>
              <a:ext cx="216247" cy="39816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H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L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403648" y="4293096"/>
            <a:ext cx="6840761" cy="2039672"/>
            <a:chOff x="1403648" y="4293096"/>
            <a:chExt cx="6840761" cy="2039672"/>
          </a:xfrm>
        </p:grpSpPr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1403648" y="5006901"/>
              <a:ext cx="648072" cy="101438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6948264" y="5085184"/>
              <a:ext cx="504058" cy="12241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主 存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1403648" y="4722006"/>
              <a:ext cx="640871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3707904" y="4725144"/>
              <a:ext cx="0" cy="79208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3131840" y="4725144"/>
              <a:ext cx="126578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IOR#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  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 IOW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 flipV="1">
              <a:off x="1475581" y="4437112"/>
              <a:ext cx="0" cy="56978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619597" y="4581128"/>
              <a:ext cx="0" cy="42614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1755304" y="4725144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1827312" y="4725144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7308304" y="458112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6" name="直接连接符 58"/>
            <p:cNvCxnSpPr/>
            <p:nvPr/>
          </p:nvCxnSpPr>
          <p:spPr bwMode="auto">
            <a:xfrm rot="5400000">
              <a:off x="7162719" y="5014745"/>
              <a:ext cx="795226" cy="216024"/>
            </a:xfrm>
            <a:prstGeom prst="bentConnector3">
              <a:avLst>
                <a:gd name="adj1" fmla="val 10012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直接连接符 59"/>
            <p:cNvCxnSpPr/>
            <p:nvPr/>
          </p:nvCxnSpPr>
          <p:spPr bwMode="auto">
            <a:xfrm rot="5400000">
              <a:off x="7164290" y="5013177"/>
              <a:ext cx="864096" cy="288031"/>
            </a:xfrm>
            <a:prstGeom prst="bentConnector3">
              <a:avLst>
                <a:gd name="adj1" fmla="val 10019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7558415" y="5589240"/>
              <a:ext cx="613985" cy="44317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V="1">
              <a:off x="1907704" y="4725144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1979712" y="4725144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1403648" y="4581128"/>
              <a:ext cx="640871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1403648" y="4437112"/>
              <a:ext cx="640871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Text Box 115"/>
            <p:cNvSpPr txBox="1">
              <a:spLocks noChangeArrowheads="1"/>
            </p:cNvSpPr>
            <p:nvPr/>
          </p:nvSpPr>
          <p:spPr bwMode="auto">
            <a:xfrm>
              <a:off x="2267744" y="5108632"/>
              <a:ext cx="287809" cy="122413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地址锁存器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3851919" y="4725144"/>
              <a:ext cx="0" cy="79208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2555553" y="6093296"/>
              <a:ext cx="79231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2555553" y="6294080"/>
              <a:ext cx="2960935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" name="Text Box 115"/>
            <p:cNvSpPr txBox="1">
              <a:spLocks noChangeArrowheads="1"/>
            </p:cNvSpPr>
            <p:nvPr/>
          </p:nvSpPr>
          <p:spPr bwMode="auto">
            <a:xfrm>
              <a:off x="5436096" y="5157192"/>
              <a:ext cx="576833" cy="79208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数据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缓冲器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6" name="Text Box 113"/>
            <p:cNvSpPr txBox="1">
              <a:spLocks noChangeArrowheads="1"/>
            </p:cNvSpPr>
            <p:nvPr/>
          </p:nvSpPr>
          <p:spPr bwMode="auto">
            <a:xfrm>
              <a:off x="6372200" y="5085184"/>
              <a:ext cx="398665" cy="122413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设备硬件</a:t>
              </a: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6084169" y="5301208"/>
              <a:ext cx="2856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6084168" y="5661248"/>
              <a:ext cx="285600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 flipH="1">
              <a:off x="6084170" y="5985284"/>
              <a:ext cx="28803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直接连接符 60"/>
            <p:cNvCxnSpPr>
              <a:endCxn id="36" idx="0"/>
            </p:cNvCxnSpPr>
            <p:nvPr/>
          </p:nvCxnSpPr>
          <p:spPr bwMode="auto">
            <a:xfrm>
              <a:off x="2411649" y="4437112"/>
              <a:ext cx="0" cy="67152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7092280" y="4437112"/>
              <a:ext cx="0" cy="648072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5796520" y="4581128"/>
              <a:ext cx="0" cy="57854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7812361" y="4293096"/>
              <a:ext cx="432048" cy="5760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4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4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5516488" y="6044736"/>
              <a:ext cx="423664" cy="288032"/>
            </a:xfrm>
            <a:prstGeom prst="rect">
              <a:avLst/>
            </a:prstGeom>
            <a:noFill/>
            <a:ln w="15875" cmpd="sng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…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3" name="Text Box 112"/>
            <p:cNvSpPr txBox="1">
              <a:spLocks noChangeArrowheads="1"/>
            </p:cNvSpPr>
            <p:nvPr/>
          </p:nvSpPr>
          <p:spPr bwMode="auto">
            <a:xfrm>
              <a:off x="2843807" y="5157192"/>
              <a:ext cx="288032" cy="84197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设备号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0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  <p:bldP spid="6" grpId="0" bldLvl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6456</TotalTime>
  <Words>9233</Words>
  <Application>Microsoft Office PowerPoint</Application>
  <PresentationFormat>全屏显示(4:3)</PresentationFormat>
  <Paragraphs>1710</Paragraphs>
  <Slides>63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默认设计模板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js</cp:lastModifiedBy>
  <cp:revision>1029</cp:revision>
  <dcterms:created xsi:type="dcterms:W3CDTF">2002-02-16T03:40:00Z</dcterms:created>
  <dcterms:modified xsi:type="dcterms:W3CDTF">2018-12-17T01:35:29Z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2052-10.1.0.6466</vt:lpwstr>
  </property>
</Properties>
</file>