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59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31" r:id="rId11"/>
    <p:sldId id="520" r:id="rId12"/>
    <p:sldId id="528" r:id="rId13"/>
    <p:sldId id="529" r:id="rId14"/>
    <p:sldId id="521" r:id="rId15"/>
    <p:sldId id="522" r:id="rId16"/>
    <p:sldId id="523" r:id="rId17"/>
    <p:sldId id="524" r:id="rId18"/>
    <p:sldId id="530" r:id="rId19"/>
    <p:sldId id="525" r:id="rId20"/>
    <p:sldId id="526" r:id="rId21"/>
    <p:sldId id="527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54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75" r:id="rId66"/>
    <p:sldId id="576" r:id="rId67"/>
    <p:sldId id="577" r:id="rId68"/>
    <p:sldId id="578" r:id="rId69"/>
    <p:sldId id="579" r:id="rId70"/>
    <p:sldId id="580" r:id="rId71"/>
    <p:sldId id="581" r:id="rId72"/>
    <p:sldId id="582" r:id="rId73"/>
    <p:sldId id="583" r:id="rId74"/>
    <p:sldId id="584" r:id="rId75"/>
    <p:sldId id="585" r:id="rId76"/>
    <p:sldId id="586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3" r:id="rId93"/>
    <p:sldId id="604" r:id="rId94"/>
    <p:sldId id="605" r:id="rId95"/>
    <p:sldId id="606" r:id="rId96"/>
    <p:sldId id="607" r:id="rId97"/>
    <p:sldId id="608" r:id="rId98"/>
    <p:sldId id="609" r:id="rId99"/>
    <p:sldId id="610" r:id="rId100"/>
    <p:sldId id="611" r:id="rId101"/>
    <p:sldId id="612" r:id="rId102"/>
  </p:sldIdLst>
  <p:sldSz cx="12192000" cy="6858000"/>
  <p:notesSz cx="6858000" cy="9144000"/>
  <p:custDataLst>
    <p:tags r:id="rId10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702"/>
    <a:srgbClr val="B8D432"/>
    <a:srgbClr val="089910"/>
    <a:srgbClr val="F54336"/>
    <a:srgbClr val="185ABD"/>
    <a:srgbClr val="E6E6E6"/>
    <a:srgbClr val="595959"/>
    <a:srgbClr val="FD6B00"/>
    <a:srgbClr val="008040"/>
    <a:srgbClr val="F7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294"/>
      </p:cViewPr>
      <p:guideLst>
        <p:guide orient="horz" pos="148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F309-706E-45A6-8E77-83AE0B44BED5}" type="datetimeFigureOut">
              <a:rPr lang="zh-CN" altLang="en-US" smtClean="0"/>
              <a:t>09/01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E628-7E6A-4D07-9E38-4F1BA46AC6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EBB196-A737-1486-3948-937C0387A0DD}"/>
              </a:ext>
            </a:extLst>
          </p:cNvPr>
          <p:cNvGrpSpPr/>
          <p:nvPr/>
        </p:nvGrpSpPr>
        <p:grpSpPr>
          <a:xfrm>
            <a:off x="1449195" y="2497819"/>
            <a:ext cx="9332430" cy="1862362"/>
            <a:chOff x="1449195" y="2426600"/>
            <a:chExt cx="9332430" cy="1862362"/>
          </a:xfrm>
        </p:grpSpPr>
        <p:grpSp>
          <p:nvGrpSpPr>
            <p:cNvPr id="4" name="组合 3"/>
            <p:cNvGrpSpPr/>
            <p:nvPr/>
          </p:nvGrpSpPr>
          <p:grpSpPr>
            <a:xfrm>
              <a:off x="4896577" y="3626737"/>
              <a:ext cx="2398847" cy="662225"/>
              <a:chOff x="5027907" y="3535306"/>
              <a:chExt cx="2398847" cy="662225"/>
            </a:xfrm>
          </p:grpSpPr>
          <p:sp>
            <p:nvSpPr>
              <p:cNvPr id="5" name="2020年 子弹课堂 新品发布"/>
              <p:cNvSpPr/>
              <p:nvPr/>
            </p:nvSpPr>
            <p:spPr>
              <a:xfrm>
                <a:off x="5804194" y="3635585"/>
                <a:ext cx="1622560" cy="46166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S Chinese Bold" panose="020B0800000000000000" pitchFamily="34" charset="-122"/>
                    <a:ea typeface="Noto Sans S Chinese Bold" panose="020B0800000000000000" pitchFamily="34" charset="-122"/>
                    <a:cs typeface="Calibri" panose="020F0502020204030204" pitchFamily="34" charset="0"/>
                  </a:rPr>
                  <a:t>吴 明 老 师</a:t>
                </a:r>
                <a:endParaRPr lang="zh-CN" altLang="en-US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endParaRPr>
              </a:p>
            </p:txBody>
          </p:sp>
          <p:pic>
            <p:nvPicPr>
              <p:cNvPr id="6" name="图片 5" descr="卡通人物&#10;&#10;描述已自动生成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7907" y="3535306"/>
                <a:ext cx="642937" cy="662225"/>
              </a:xfrm>
              <a:prstGeom prst="rect">
                <a:avLst/>
              </a:prstGeom>
            </p:spPr>
          </p:pic>
        </p:grp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1784097" y="3476654"/>
              <a:ext cx="89587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16D1BD4-C8D8-4C83-4EDB-910F99C40AB7}"/>
                </a:ext>
              </a:extLst>
            </p:cNvPr>
            <p:cNvGrpSpPr/>
            <p:nvPr/>
          </p:nvGrpSpPr>
          <p:grpSpPr>
            <a:xfrm>
              <a:off x="1449195" y="2426600"/>
              <a:ext cx="9332430" cy="901063"/>
              <a:chOff x="1316206" y="2444050"/>
              <a:chExt cx="9332430" cy="901063"/>
            </a:xfrm>
          </p:grpSpPr>
          <p:pic>
            <p:nvPicPr>
              <p:cNvPr id="1026" name="Picture 2" descr="The Best Way to Learn SQL">
                <a:extLst>
                  <a:ext uri="{FF2B5EF4-FFF2-40B4-BE49-F238E27FC236}">
                    <a16:creationId xmlns:a16="http://schemas.microsoft.com/office/drawing/2014/main" id="{D5B1B092-7B82-C28F-3BC1-8EEB78B6C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206" y="2444050"/>
                <a:ext cx="1680994" cy="88252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2554753" y="2554808"/>
                <a:ext cx="8093883" cy="790305"/>
                <a:chOff x="2518491" y="2554808"/>
                <a:chExt cx="8093883" cy="790305"/>
              </a:xfrm>
            </p:grpSpPr>
            <p:sp>
              <p:nvSpPr>
                <p:cNvPr id="11" name="Office全套课程"/>
                <p:cNvSpPr/>
                <p:nvPr/>
              </p:nvSpPr>
              <p:spPr>
                <a:xfrm>
                  <a:off x="2518491" y="2575672"/>
                  <a:ext cx="809388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4400"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面试题</a:t>
                  </a:r>
                  <a:r>
                    <a:rPr lang="en-US" altLang="zh-CN" sz="4400"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·</a:t>
                  </a:r>
                  <a:r>
                    <a:rPr lang="zh-CN" altLang="en-US" sz="4400"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强化</a:t>
                  </a:r>
                  <a:r>
                    <a:rPr lang="en-US" altLang="zh-CN" sz="4400"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 </a:t>
                  </a:r>
                  <a:r>
                    <a:rPr lang="zh-CN" altLang="en-US" sz="4400">
                      <a:solidFill>
                        <a:srgbClr val="185ABD"/>
                      </a:solidFill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数据分析</a:t>
                  </a:r>
                  <a:r>
                    <a:rPr lang="en-US" altLang="zh-CN" sz="4400">
                      <a:solidFill>
                        <a:srgbClr val="185ABD"/>
                      </a:solidFill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SQL </a:t>
                  </a:r>
                  <a:r>
                    <a:rPr lang="zh-CN" altLang="en-US" sz="4400">
                      <a:latin typeface="Noto Sans S Chinese Bold" panose="020B0800000000000000" pitchFamily="34" charset="-122"/>
                      <a:ea typeface="Noto Sans S Chinese Bold" panose="020B0800000000000000" pitchFamily="34" charset="-122"/>
                    </a:rPr>
                    <a:t>高手</a:t>
                  </a:r>
                </a:p>
              </p:txBody>
            </p:sp>
            <p:sp>
              <p:nvSpPr>
                <p:cNvPr id="12" name="AutoShape 2"/>
                <p:cNvSpPr>
                  <a:spLocks noChangeAspect="1" noChangeArrowheads="1"/>
                </p:cNvSpPr>
                <p:nvPr/>
              </p:nvSpPr>
              <p:spPr bwMode="auto">
                <a:xfrm>
                  <a:off x="8789807" y="2554808"/>
                  <a:ext cx="97911" cy="953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删除重复邮箱信息。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2349500"/>
          <a:ext cx="2818210" cy="2435503"/>
        </p:xfrm>
        <a:graphic>
          <a:graphicData uri="http://schemas.openxmlformats.org/drawingml/2006/table">
            <a:tbl>
              <a:tblPr/>
              <a:tblGrid>
                <a:gridCol w="11028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715347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Email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Joe@lx.com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236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0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050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593047" y="1461554"/>
            <a:ext cx="11337696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计算各个员工的税后工资（公司最高薪资，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元以下，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0%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1000~10000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元，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24%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元以上，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49%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）。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D95315-00B0-F051-7A82-568A0D37CA4B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5350510" cy="4320000"/>
        </p:xfrm>
        <a:graphic>
          <a:graphicData uri="http://schemas.openxmlformats.org/drawingml/2006/table">
            <a:tbl>
              <a:tblPr/>
              <a:tblGrid>
                <a:gridCol w="1252432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52432">
                  <a:extLst>
                    <a:ext uri="{9D8B030D-6E8A-4147-A177-3AD203B41FA5}">
                      <a16:colId xmlns:a16="http://schemas.microsoft.com/office/drawing/2014/main" val="2993131663"/>
                    </a:ext>
                  </a:extLst>
                </a:gridCol>
                <a:gridCol w="1669991">
                  <a:extLst>
                    <a:ext uri="{9D8B030D-6E8A-4147-A177-3AD203B41FA5}">
                      <a16:colId xmlns:a16="http://schemas.microsoft.com/office/drawing/2014/main" val="526620577"/>
                    </a:ext>
                  </a:extLst>
                </a:gridCol>
                <a:gridCol w="1175655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Salaries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CompanyId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Tony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68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Pronub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759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Tyrrox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959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92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Bassem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784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Hermione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94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Ognjen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6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Bocaben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Nyancat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675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Morninngcat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0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050</a:t>
              </a: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CC9BE-7797-191D-22A3-FAB168ED948F}"/>
              </a:ext>
            </a:extLst>
          </p:cNvPr>
          <p:cNvGraphicFramePr>
            <a:graphicFrameLocks noGrp="1"/>
          </p:cNvGraphicFramePr>
          <p:nvPr/>
        </p:nvGraphicFramePr>
        <p:xfrm>
          <a:off x="1416045" y="2349500"/>
          <a:ext cx="4915084" cy="3960000"/>
        </p:xfrm>
        <a:graphic>
          <a:graphicData uri="http://schemas.openxmlformats.org/drawingml/2006/table">
            <a:tbl>
              <a:tblPr/>
              <a:tblGrid>
                <a:gridCol w="122877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28771">
                  <a:extLst>
                    <a:ext uri="{9D8B030D-6E8A-4147-A177-3AD203B41FA5}">
                      <a16:colId xmlns:a16="http://schemas.microsoft.com/office/drawing/2014/main" val="1883697383"/>
                    </a:ext>
                  </a:extLst>
                </a:gridCol>
                <a:gridCol w="1412516">
                  <a:extLst>
                    <a:ext uri="{9D8B030D-6E8A-4147-A177-3AD203B41FA5}">
                      <a16:colId xmlns:a16="http://schemas.microsoft.com/office/drawing/2014/main" val="3156564939"/>
                    </a:ext>
                  </a:extLst>
                </a:gridCol>
                <a:gridCol w="1045026">
                  <a:extLst>
                    <a:ext uri="{9D8B030D-6E8A-4147-A177-3AD203B41FA5}">
                      <a16:colId xmlns:a16="http://schemas.microsoft.com/office/drawing/2014/main" val="2383770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CompanyId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Tony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3483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Pronub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657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Tyrrox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4144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4608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Bassem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065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Hermione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40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Ognjen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953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Bocaben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5554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Nyancat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9072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Morninngcat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5911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5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B6A0889-4170-D53E-7C5F-DF1C07C68065}"/>
              </a:ext>
            </a:extLst>
          </p:cNvPr>
          <p:cNvSpPr txBox="1"/>
          <p:nvPr/>
        </p:nvSpPr>
        <p:spPr>
          <a:xfrm>
            <a:off x="593047" y="1461554"/>
            <a:ext cx="11337696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计算各个员工的税后工资（公司最高薪资，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元以下，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0%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1000~10000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元，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24%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元以上，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49%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）。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4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删除重复邮箱信息。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51033"/>
              </p:ext>
            </p:extLst>
          </p:nvPr>
        </p:nvGraphicFramePr>
        <p:xfrm>
          <a:off x="1416050" y="2349500"/>
          <a:ext cx="2818210" cy="2435503"/>
        </p:xfrm>
        <a:graphic>
          <a:graphicData uri="http://schemas.openxmlformats.org/drawingml/2006/table">
            <a:tbl>
              <a:tblPr/>
              <a:tblGrid>
                <a:gridCol w="11028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715347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Email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Joe@lx.com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236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0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查询所有没有下单的客户名称。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10434"/>
              </p:ext>
            </p:extLst>
          </p:nvPr>
        </p:nvGraphicFramePr>
        <p:xfrm>
          <a:off x="1416050" y="2349500"/>
          <a:ext cx="2818210" cy="2087574"/>
        </p:xfrm>
        <a:graphic>
          <a:graphicData uri="http://schemas.openxmlformats.org/drawingml/2006/table">
            <a:tbl>
              <a:tblPr/>
              <a:tblGrid>
                <a:gridCol w="11028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715347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Customers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Id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2363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E706C1-C8C5-2ED1-5C65-EF184FD30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15420"/>
              </p:ext>
            </p:extLst>
          </p:nvPr>
        </p:nvGraphicFramePr>
        <p:xfrm>
          <a:off x="5139532" y="2349500"/>
          <a:ext cx="2818210" cy="1391716"/>
        </p:xfrm>
        <a:graphic>
          <a:graphicData uri="http://schemas.openxmlformats.org/drawingml/2006/table">
            <a:tbl>
              <a:tblPr/>
              <a:tblGrid>
                <a:gridCol w="11028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715347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Orders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Id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查询所有没有下单的客户名称。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E2361B-4DDA-CAB9-89CE-5D3D0E00A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76510"/>
              </p:ext>
            </p:extLst>
          </p:nvPr>
        </p:nvGraphicFramePr>
        <p:xfrm>
          <a:off x="1416050" y="2349500"/>
          <a:ext cx="1859861" cy="1043787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92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8407"/>
              </p:ext>
            </p:extLst>
          </p:nvPr>
        </p:nvGraphicFramePr>
        <p:xfrm>
          <a:off x="1416050" y="2349500"/>
          <a:ext cx="3000674" cy="2087574"/>
        </p:xfrm>
        <a:graphic>
          <a:graphicData uri="http://schemas.openxmlformats.org/drawingml/2006/table">
            <a:tbl>
              <a:tblPr/>
              <a:tblGrid>
                <a:gridCol w="74918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4149730143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Weather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RecordDate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Temperature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673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查询比前一天气温高的日期。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9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55645"/>
              </p:ext>
            </p:extLst>
          </p:nvPr>
        </p:nvGraphicFramePr>
        <p:xfrm>
          <a:off x="1416050" y="2349500"/>
          <a:ext cx="1859861" cy="1043787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RecordDate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2022-01-02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2022-01-04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5792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查询比前一天气温高的日期。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883"/>
              </p:ext>
            </p:extLst>
          </p:nvPr>
        </p:nvGraphicFramePr>
        <p:xfrm>
          <a:off x="1416046" y="2349500"/>
          <a:ext cx="4510300" cy="2435503"/>
        </p:xfrm>
        <a:graphic>
          <a:graphicData uri="http://schemas.openxmlformats.org/drawingml/2006/table">
            <a:tbl>
              <a:tblPr/>
              <a:tblGrid>
                <a:gridCol w="99072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4149730143"/>
                    </a:ext>
                  </a:extLst>
                </a:gridCol>
                <a:gridCol w="1259455">
                  <a:extLst>
                    <a:ext uri="{9D8B030D-6E8A-4147-A177-3AD203B41FA5}">
                      <a16:colId xmlns:a16="http://schemas.microsoft.com/office/drawing/2014/main" val="64859494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Activity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DeviceId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EventDate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GamesPlayed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2022/3/1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2022/5/2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2022/6/25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2022/3/2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673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2022/7/3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0861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查询每名玩家第一次登陆的日期。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1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92058"/>
              </p:ext>
            </p:extLst>
          </p:nvPr>
        </p:nvGraphicFramePr>
        <p:xfrm>
          <a:off x="1416048" y="2349500"/>
          <a:ext cx="2086276" cy="1391716"/>
        </p:xfrm>
        <a:graphic>
          <a:graphicData uri="http://schemas.openxmlformats.org/drawingml/2006/table">
            <a:tbl>
              <a:tblPr/>
              <a:tblGrid>
                <a:gridCol w="96484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21433">
                  <a:extLst>
                    <a:ext uri="{9D8B030D-6E8A-4147-A177-3AD203B41FA5}">
                      <a16:colId xmlns:a16="http://schemas.microsoft.com/office/drawing/2014/main" val="1128744661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PlayerId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FirstLogin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2022-06-25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579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47391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查询每名玩家第一次登陆的日期。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13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/>
        </p:nvGraphicFramePr>
        <p:xfrm>
          <a:off x="1416046" y="2349500"/>
          <a:ext cx="4510300" cy="2435503"/>
        </p:xfrm>
        <a:graphic>
          <a:graphicData uri="http://schemas.openxmlformats.org/drawingml/2006/table">
            <a:tbl>
              <a:tblPr/>
              <a:tblGrid>
                <a:gridCol w="99072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302589">
                  <a:extLst>
                    <a:ext uri="{9D8B030D-6E8A-4147-A177-3AD203B41FA5}">
                      <a16:colId xmlns:a16="http://schemas.microsoft.com/office/drawing/2014/main" val="4149730143"/>
                    </a:ext>
                  </a:extLst>
                </a:gridCol>
                <a:gridCol w="1259455">
                  <a:extLst>
                    <a:ext uri="{9D8B030D-6E8A-4147-A177-3AD203B41FA5}">
                      <a16:colId xmlns:a16="http://schemas.microsoft.com/office/drawing/2014/main" val="64859494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Activity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DeviceId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EventDate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GamesPlayed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2022/3/1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2022/5/2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2022/6/25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2022/3/2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673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2022/7/3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0861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查询每名玩家第一次使用的设备。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85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42870"/>
              </p:ext>
            </p:extLst>
          </p:nvPr>
        </p:nvGraphicFramePr>
        <p:xfrm>
          <a:off x="1416048" y="2349500"/>
          <a:ext cx="2086276" cy="1391716"/>
        </p:xfrm>
        <a:graphic>
          <a:graphicData uri="http://schemas.openxmlformats.org/drawingml/2006/table">
            <a:tbl>
              <a:tblPr/>
              <a:tblGrid>
                <a:gridCol w="96484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21433">
                  <a:extLst>
                    <a:ext uri="{9D8B030D-6E8A-4147-A177-3AD203B41FA5}">
                      <a16:colId xmlns:a16="http://schemas.microsoft.com/office/drawing/2014/main" val="1128744661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PlayerId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FirstDevice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579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47391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查询每名玩家第一次使用的设备。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7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87537"/>
              </p:ext>
            </p:extLst>
          </p:nvPr>
        </p:nvGraphicFramePr>
        <p:xfrm>
          <a:off x="1416050" y="2349500"/>
          <a:ext cx="2579712" cy="2435503"/>
        </p:xfrm>
        <a:graphic>
          <a:graphicData uri="http://schemas.openxmlformats.org/drawingml/2006/table">
            <a:tbl>
              <a:tblPr/>
              <a:tblGrid>
                <a:gridCol w="12901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8954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Person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PersonID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ormes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nethercutt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philipp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menefee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673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borkowski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0596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93128"/>
              </p:ext>
            </p:extLst>
          </p:nvPr>
        </p:nvGraphicFramePr>
        <p:xfrm>
          <a:off x="4670689" y="2349500"/>
          <a:ext cx="3826331" cy="1739645"/>
        </p:xfrm>
        <a:graphic>
          <a:graphicData uri="http://schemas.openxmlformats.org/drawingml/2006/table">
            <a:tbl>
              <a:tblPr/>
              <a:tblGrid>
                <a:gridCol w="105623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2336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23366">
                  <a:extLst>
                    <a:ext uri="{9D8B030D-6E8A-4147-A177-3AD203B41FA5}">
                      <a16:colId xmlns:a16="http://schemas.microsoft.com/office/drawing/2014/main" val="1154271584"/>
                    </a:ext>
                  </a:extLst>
                </a:gridCol>
                <a:gridCol w="923366">
                  <a:extLst>
                    <a:ext uri="{9D8B030D-6E8A-4147-A177-3AD203B41FA5}">
                      <a16:colId xmlns:a16="http://schemas.microsoft.com/office/drawing/2014/main" val="3280663750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Address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AddressID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PersonID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Province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jiangsu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nanjing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zhejiang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hangzhou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anhui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hefei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查询每个人的信息，无论是否存在地址信息。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23852"/>
              </p:ext>
            </p:extLst>
          </p:nvPr>
        </p:nvGraphicFramePr>
        <p:xfrm>
          <a:off x="1416050" y="2349500"/>
          <a:ext cx="2579712" cy="3827219"/>
        </p:xfrm>
        <a:graphic>
          <a:graphicData uri="http://schemas.openxmlformats.org/drawingml/2006/table">
            <a:tbl>
              <a:tblPr/>
              <a:tblGrid>
                <a:gridCol w="12901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8954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Courses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Student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673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Computer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40596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32124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19705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05515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列出学生数超过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5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个的班级。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4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00753"/>
              </p:ext>
            </p:extLst>
          </p:nvPr>
        </p:nvGraphicFramePr>
        <p:xfrm>
          <a:off x="1416050" y="2349500"/>
          <a:ext cx="1859861" cy="695858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Class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Math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列出学生数超过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5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个的班级。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0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75339"/>
              </p:ext>
            </p:extLst>
          </p:nvPr>
        </p:nvGraphicFramePr>
        <p:xfrm>
          <a:off x="1416049" y="2349500"/>
          <a:ext cx="4253231" cy="2435503"/>
        </p:xfrm>
        <a:graphic>
          <a:graphicData uri="http://schemas.openxmlformats.org/drawingml/2006/table">
            <a:tbl>
              <a:tblPr/>
              <a:tblGrid>
                <a:gridCol w="106368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1211944790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Cinema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Rating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War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great 3D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fiction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irish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Ice song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Fantacy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House card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Interesting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673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筛选出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ID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为奇数并且描述不是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boring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的电影。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9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55484"/>
              </p:ext>
            </p:extLst>
          </p:nvPr>
        </p:nvGraphicFramePr>
        <p:xfrm>
          <a:off x="1416049" y="2349500"/>
          <a:ext cx="4253231" cy="1043787"/>
        </p:xfrm>
        <a:graphic>
          <a:graphicData uri="http://schemas.openxmlformats.org/drawingml/2006/table">
            <a:tbl>
              <a:tblPr/>
              <a:tblGrid>
                <a:gridCol w="106368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12119447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Movie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Rating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House card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Interesting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War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great 3D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筛选出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ID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为奇数并且描述不是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boring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的电影。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19712"/>
              </p:ext>
            </p:extLst>
          </p:nvPr>
        </p:nvGraphicFramePr>
        <p:xfrm>
          <a:off x="1416049" y="2349500"/>
          <a:ext cx="4253231" cy="2087574"/>
        </p:xfrm>
        <a:graphic>
          <a:graphicData uri="http://schemas.openxmlformats.org/drawingml/2006/table">
            <a:tbl>
              <a:tblPr/>
              <a:tblGrid>
                <a:gridCol w="106368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1211944790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将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Salary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表中的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更新为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m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m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更新为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9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70639"/>
              </p:ext>
            </p:extLst>
          </p:nvPr>
        </p:nvGraphicFramePr>
        <p:xfrm>
          <a:off x="1416049" y="2349500"/>
          <a:ext cx="4253231" cy="1739645"/>
        </p:xfrm>
        <a:graphic>
          <a:graphicData uri="http://schemas.openxmlformats.org/drawingml/2006/table">
            <a:tbl>
              <a:tblPr/>
              <a:tblGrid>
                <a:gridCol w="106368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063182">
                  <a:extLst>
                    <a:ext uri="{9D8B030D-6E8A-4147-A177-3AD203B41FA5}">
                      <a16:colId xmlns:a16="http://schemas.microsoft.com/office/drawing/2014/main" val="12119447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将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Salary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表中的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更新为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m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m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更新为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f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3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13483"/>
              </p:ext>
            </p:extLst>
          </p:nvPr>
        </p:nvGraphicFramePr>
        <p:xfrm>
          <a:off x="1416049" y="2349500"/>
          <a:ext cx="2818212" cy="1739645"/>
        </p:xfrm>
        <a:graphic>
          <a:graphicData uri="http://schemas.openxmlformats.org/drawingml/2006/table">
            <a:tbl>
              <a:tblPr/>
              <a:tblGrid>
                <a:gridCol w="140943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08773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Nokia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Samsung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查询各个商品的年销售额。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68046"/>
              </p:ext>
            </p:extLst>
          </p:nvPr>
        </p:nvGraphicFramePr>
        <p:xfrm>
          <a:off x="5308780" y="2349500"/>
          <a:ext cx="4253232" cy="1739645"/>
        </p:xfrm>
        <a:graphic>
          <a:graphicData uri="http://schemas.openxmlformats.org/drawingml/2006/table">
            <a:tbl>
              <a:tblPr/>
              <a:tblGrid>
                <a:gridCol w="85096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1211944790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72000162"/>
                    </a:ext>
                  </a:extLst>
                </a:gridCol>
              </a:tblGrid>
              <a:tr h="3479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89538"/>
              </p:ext>
            </p:extLst>
          </p:nvPr>
        </p:nvGraphicFramePr>
        <p:xfrm>
          <a:off x="1416049" y="2349500"/>
          <a:ext cx="3896180" cy="1739645"/>
        </p:xfrm>
        <a:graphic>
          <a:graphicData uri="http://schemas.openxmlformats.org/drawingml/2006/table">
            <a:tbl>
              <a:tblPr/>
              <a:tblGrid>
                <a:gridCol w="155357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TotalAmount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Apple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Nokia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Nokia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Samsung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68400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查询各个商品的年销售额。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6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83361"/>
              </p:ext>
            </p:extLst>
          </p:nvPr>
        </p:nvGraphicFramePr>
        <p:xfrm>
          <a:off x="1416049" y="2349500"/>
          <a:ext cx="2818212" cy="1739645"/>
        </p:xfrm>
        <a:graphic>
          <a:graphicData uri="http://schemas.openxmlformats.org/drawingml/2006/table">
            <a:tbl>
              <a:tblPr/>
              <a:tblGrid>
                <a:gridCol w="140943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08773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Nokia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Samsung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查询各个商品的总数量。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70866"/>
              </p:ext>
            </p:extLst>
          </p:nvPr>
        </p:nvGraphicFramePr>
        <p:xfrm>
          <a:off x="5308780" y="2349500"/>
          <a:ext cx="4253232" cy="1739645"/>
        </p:xfrm>
        <a:graphic>
          <a:graphicData uri="http://schemas.openxmlformats.org/drawingml/2006/table">
            <a:tbl>
              <a:tblPr/>
              <a:tblGrid>
                <a:gridCol w="85096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1211944790"/>
                    </a:ext>
                  </a:extLst>
                </a:gridCol>
                <a:gridCol w="850566">
                  <a:extLst>
                    <a:ext uri="{9D8B030D-6E8A-4147-A177-3AD203B41FA5}">
                      <a16:colId xmlns:a16="http://schemas.microsoft.com/office/drawing/2014/main" val="72000162"/>
                    </a:ext>
                  </a:extLst>
                </a:gridCol>
              </a:tblGrid>
              <a:tr h="3479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5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19761"/>
              </p:ext>
            </p:extLst>
          </p:nvPr>
        </p:nvGraphicFramePr>
        <p:xfrm>
          <a:off x="1416048" y="2349500"/>
          <a:ext cx="2999197" cy="1391716"/>
        </p:xfrm>
        <a:graphic>
          <a:graphicData uri="http://schemas.openxmlformats.org/drawingml/2006/table">
            <a:tbl>
              <a:tblPr/>
              <a:tblGrid>
                <a:gridCol w="1530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69091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TotalQuantity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Nokia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Samsung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9400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查询各个商品的总数量。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4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89949"/>
              </p:ext>
            </p:extLst>
          </p:nvPr>
        </p:nvGraphicFramePr>
        <p:xfrm>
          <a:off x="1416050" y="2349500"/>
          <a:ext cx="5111667" cy="2087574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625903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625903">
                  <a:extLst>
                    <a:ext uri="{9D8B030D-6E8A-4147-A177-3AD203B41FA5}">
                      <a16:colId xmlns:a16="http://schemas.microsoft.com/office/drawing/2014/main" val="1154271584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Province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nethercutt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zhejiang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hangzhou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ormes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jiangsu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nanjing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579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menefee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anhui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hefei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philipp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borkowski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查询每个人的信息，无论是否存在地址信息。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4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6521856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查询基于销售额的最好的卖家（如果销售额相同，一起展示）。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46406"/>
              </p:ext>
            </p:extLst>
          </p:nvPr>
        </p:nvGraphicFramePr>
        <p:xfrm>
          <a:off x="1416050" y="2349500"/>
          <a:ext cx="3208204" cy="1739645"/>
        </p:xfrm>
        <a:graphic>
          <a:graphicData uri="http://schemas.openxmlformats.org/drawingml/2006/table">
            <a:tbl>
              <a:tblPr/>
              <a:tblGrid>
                <a:gridCol w="106973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664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3182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UnitPrice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55C37B-CC38-1397-789F-253C8D1A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0369"/>
              </p:ext>
            </p:extLst>
          </p:nvPr>
        </p:nvGraphicFramePr>
        <p:xfrm>
          <a:off x="5186860" y="2349500"/>
          <a:ext cx="5394055" cy="2783432"/>
        </p:xfrm>
        <a:graphic>
          <a:graphicData uri="http://schemas.openxmlformats.org/drawingml/2006/table">
            <a:tbl>
              <a:tblPr/>
              <a:tblGrid>
                <a:gridCol w="84818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981707">
                  <a:extLst>
                    <a:ext uri="{9D8B030D-6E8A-4147-A177-3AD203B41FA5}">
                      <a16:colId xmlns:a16="http://schemas.microsoft.com/office/drawing/2014/main" val="703155425"/>
                    </a:ext>
                  </a:extLst>
                </a:gridCol>
                <a:gridCol w="837204">
                  <a:extLst>
                    <a:ext uri="{9D8B030D-6E8A-4147-A177-3AD203B41FA5}">
                      <a16:colId xmlns:a16="http://schemas.microsoft.com/office/drawing/2014/main" val="401168995"/>
                    </a:ext>
                  </a:extLst>
                </a:gridCol>
                <a:gridCol w="837204">
                  <a:extLst>
                    <a:ext uri="{9D8B030D-6E8A-4147-A177-3AD203B41FA5}">
                      <a16:colId xmlns:a16="http://schemas.microsoft.com/office/drawing/2014/main" val="2441000381"/>
                    </a:ext>
                  </a:extLst>
                </a:gridCol>
              </a:tblGrid>
              <a:tr h="3479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SellerId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BuyerId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2022/6/2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946305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2022/5/13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5759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4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06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36442"/>
              </p:ext>
            </p:extLst>
          </p:nvPr>
        </p:nvGraphicFramePr>
        <p:xfrm>
          <a:off x="1416048" y="2349500"/>
          <a:ext cx="1530106" cy="1043787"/>
        </p:xfrm>
        <a:graphic>
          <a:graphicData uri="http://schemas.openxmlformats.org/drawingml/2006/table">
            <a:tbl>
              <a:tblPr/>
              <a:tblGrid>
                <a:gridCol w="1530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SellerId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8924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6617650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查询基于销售额的最好的卖家（如果销售额相同，一起展示）。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查询购买了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S8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却没有购买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iphone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的买家信息。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2349500"/>
          <a:ext cx="3208204" cy="1739645"/>
        </p:xfrm>
        <a:graphic>
          <a:graphicData uri="http://schemas.openxmlformats.org/drawingml/2006/table">
            <a:tbl>
              <a:tblPr/>
              <a:tblGrid>
                <a:gridCol w="106973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664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3182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UnitPrice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55C37B-CC38-1397-789F-253C8D1A35BB}"/>
              </a:ext>
            </a:extLst>
          </p:cNvPr>
          <p:cNvGraphicFramePr>
            <a:graphicFrameLocks noGrp="1"/>
          </p:cNvGraphicFramePr>
          <p:nvPr/>
        </p:nvGraphicFramePr>
        <p:xfrm>
          <a:off x="5186860" y="2349500"/>
          <a:ext cx="5394055" cy="2783432"/>
        </p:xfrm>
        <a:graphic>
          <a:graphicData uri="http://schemas.openxmlformats.org/drawingml/2006/table">
            <a:tbl>
              <a:tblPr/>
              <a:tblGrid>
                <a:gridCol w="84818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981707">
                  <a:extLst>
                    <a:ext uri="{9D8B030D-6E8A-4147-A177-3AD203B41FA5}">
                      <a16:colId xmlns:a16="http://schemas.microsoft.com/office/drawing/2014/main" val="703155425"/>
                    </a:ext>
                  </a:extLst>
                </a:gridCol>
                <a:gridCol w="837204">
                  <a:extLst>
                    <a:ext uri="{9D8B030D-6E8A-4147-A177-3AD203B41FA5}">
                      <a16:colId xmlns:a16="http://schemas.microsoft.com/office/drawing/2014/main" val="401168995"/>
                    </a:ext>
                  </a:extLst>
                </a:gridCol>
                <a:gridCol w="837204">
                  <a:extLst>
                    <a:ext uri="{9D8B030D-6E8A-4147-A177-3AD203B41FA5}">
                      <a16:colId xmlns:a16="http://schemas.microsoft.com/office/drawing/2014/main" val="2441000381"/>
                    </a:ext>
                  </a:extLst>
                </a:gridCol>
              </a:tblGrid>
              <a:tr h="3479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SellerId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BuyerId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2022/6/2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946305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2022/5/13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5759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4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21873"/>
              </p:ext>
            </p:extLst>
          </p:nvPr>
        </p:nvGraphicFramePr>
        <p:xfrm>
          <a:off x="1416048" y="2349500"/>
          <a:ext cx="1530106" cy="695858"/>
        </p:xfrm>
        <a:graphic>
          <a:graphicData uri="http://schemas.openxmlformats.org/drawingml/2006/table">
            <a:tbl>
              <a:tblPr/>
              <a:tblGrid>
                <a:gridCol w="1530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BuyerId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查询购买了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S8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却没有购买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iphone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的买家信息。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5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查询只在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2022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年第一季度销售的商品信息。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2349500"/>
          <a:ext cx="3208204" cy="1739645"/>
        </p:xfrm>
        <a:graphic>
          <a:graphicData uri="http://schemas.openxmlformats.org/drawingml/2006/table">
            <a:tbl>
              <a:tblPr/>
              <a:tblGrid>
                <a:gridCol w="106973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664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3182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UnitPrice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55C37B-CC38-1397-789F-253C8D1A35BB}"/>
              </a:ext>
            </a:extLst>
          </p:cNvPr>
          <p:cNvGraphicFramePr>
            <a:graphicFrameLocks noGrp="1"/>
          </p:cNvGraphicFramePr>
          <p:nvPr/>
        </p:nvGraphicFramePr>
        <p:xfrm>
          <a:off x="5186860" y="2349500"/>
          <a:ext cx="5394055" cy="2783432"/>
        </p:xfrm>
        <a:graphic>
          <a:graphicData uri="http://schemas.openxmlformats.org/drawingml/2006/table">
            <a:tbl>
              <a:tblPr/>
              <a:tblGrid>
                <a:gridCol w="84818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981707">
                  <a:extLst>
                    <a:ext uri="{9D8B030D-6E8A-4147-A177-3AD203B41FA5}">
                      <a16:colId xmlns:a16="http://schemas.microsoft.com/office/drawing/2014/main" val="703155425"/>
                    </a:ext>
                  </a:extLst>
                </a:gridCol>
                <a:gridCol w="837204">
                  <a:extLst>
                    <a:ext uri="{9D8B030D-6E8A-4147-A177-3AD203B41FA5}">
                      <a16:colId xmlns:a16="http://schemas.microsoft.com/office/drawing/2014/main" val="401168995"/>
                    </a:ext>
                  </a:extLst>
                </a:gridCol>
                <a:gridCol w="837204">
                  <a:extLst>
                    <a:ext uri="{9D8B030D-6E8A-4147-A177-3AD203B41FA5}">
                      <a16:colId xmlns:a16="http://schemas.microsoft.com/office/drawing/2014/main" val="2441000381"/>
                    </a:ext>
                  </a:extLst>
                </a:gridCol>
              </a:tblGrid>
              <a:tr h="3479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SellerId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BuyerId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2022/6/2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946305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2022/5/13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5759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2022/2/17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04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5850"/>
              </p:ext>
            </p:extLst>
          </p:nvPr>
        </p:nvGraphicFramePr>
        <p:xfrm>
          <a:off x="1416048" y="2349500"/>
          <a:ext cx="1530106" cy="695858"/>
        </p:xfrm>
        <a:graphic>
          <a:graphicData uri="http://schemas.openxmlformats.org/drawingml/2006/table">
            <a:tbl>
              <a:tblPr/>
              <a:tblGrid>
                <a:gridCol w="1530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查询只在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2022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年第一季度销售的商品信息。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0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转换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Department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表的数据展示格式。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63426"/>
              </p:ext>
            </p:extLst>
          </p:nvPr>
        </p:nvGraphicFramePr>
        <p:xfrm>
          <a:off x="1416050" y="2349500"/>
          <a:ext cx="3208204" cy="2435503"/>
        </p:xfrm>
        <a:graphic>
          <a:graphicData uri="http://schemas.openxmlformats.org/drawingml/2006/table">
            <a:tbl>
              <a:tblPr/>
              <a:tblGrid>
                <a:gridCol w="106973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664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3182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93889"/>
              </p:ext>
            </p:extLst>
          </p:nvPr>
        </p:nvGraphicFramePr>
        <p:xfrm>
          <a:off x="108859" y="2349500"/>
          <a:ext cx="11974281" cy="1391716"/>
        </p:xfrm>
        <a:graphic>
          <a:graphicData uri="http://schemas.openxmlformats.org/drawingml/2006/table">
            <a:tbl>
              <a:tblPr/>
              <a:tblGrid>
                <a:gridCol w="27867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1240284236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1805007244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1346713945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2869162629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2630787024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880250423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2741247632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2350275609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3452804663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3678624359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2234901570"/>
                    </a:ext>
                  </a:extLst>
                </a:gridCol>
                <a:gridCol w="974634">
                  <a:extLst>
                    <a:ext uri="{9D8B030D-6E8A-4147-A177-3AD203B41FA5}">
                      <a16:colId xmlns:a16="http://schemas.microsoft.com/office/drawing/2014/main" val="2207286117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Jan_Revenue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Feb_Revenue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Mar_Revenue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Apr_Revenue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May_Revenue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Jun_Revenue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Jul_Revenue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Aug_Revenue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Sep_Revenue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Oct_Revenue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Nov_Revenue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Dec_Revenue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006879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148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转换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Department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表的数据展示格式。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3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查询每个商品在不同商店中的价格。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92687"/>
              </p:ext>
            </p:extLst>
          </p:nvPr>
        </p:nvGraphicFramePr>
        <p:xfrm>
          <a:off x="1416050" y="2349500"/>
          <a:ext cx="3208204" cy="2435503"/>
        </p:xfrm>
        <a:graphic>
          <a:graphicData uri="http://schemas.openxmlformats.org/drawingml/2006/table">
            <a:tbl>
              <a:tblPr/>
              <a:tblGrid>
                <a:gridCol w="106973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664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3182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Products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store1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store2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store3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store1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store3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019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查询每个商品在不同商店中的价格。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6308"/>
              </p:ext>
            </p:extLst>
          </p:nvPr>
        </p:nvGraphicFramePr>
        <p:xfrm>
          <a:off x="1416050" y="2349500"/>
          <a:ext cx="3678464" cy="1043787"/>
        </p:xfrm>
        <a:graphic>
          <a:graphicData uri="http://schemas.openxmlformats.org/drawingml/2006/table">
            <a:tbl>
              <a:tblPr/>
              <a:tblGrid>
                <a:gridCol w="95047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72120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27934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827934">
                  <a:extLst>
                    <a:ext uri="{9D8B030D-6E8A-4147-A177-3AD203B41FA5}">
                      <a16:colId xmlns:a16="http://schemas.microsoft.com/office/drawing/2014/main" val="2688981096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Store1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Store2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Store3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5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16609"/>
              </p:ext>
            </p:extLst>
          </p:nvPr>
        </p:nvGraphicFramePr>
        <p:xfrm>
          <a:off x="1416050" y="2349500"/>
          <a:ext cx="2579712" cy="1739645"/>
        </p:xfrm>
        <a:graphic>
          <a:graphicData uri="http://schemas.openxmlformats.org/drawingml/2006/table">
            <a:tbl>
              <a:tblPr/>
              <a:tblGrid>
                <a:gridCol w="12901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8954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查询薪资第二高的金额。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8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查询不符合 低脂且可回收标准的产品。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03497"/>
              </p:ext>
            </p:extLst>
          </p:nvPr>
        </p:nvGraphicFramePr>
        <p:xfrm>
          <a:off x="1416049" y="2349500"/>
          <a:ext cx="3756841" cy="2435503"/>
        </p:xfrm>
        <a:graphic>
          <a:graphicData uri="http://schemas.openxmlformats.org/drawingml/2006/table">
            <a:tbl>
              <a:tblPr/>
              <a:tblGrid>
                <a:gridCol w="125267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3271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27145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Products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LowFats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Recyclable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查询不符合 低脂且可回收标准的产品。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7529"/>
              </p:ext>
            </p:extLst>
          </p:nvPr>
        </p:nvGraphicFramePr>
        <p:xfrm>
          <a:off x="1416050" y="2349500"/>
          <a:ext cx="950476" cy="1043787"/>
        </p:xfrm>
        <a:graphic>
          <a:graphicData uri="http://schemas.openxmlformats.org/drawingml/2006/table">
            <a:tbl>
              <a:tblPr/>
              <a:tblGrid>
                <a:gridCol w="95047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查询各仓库被占用了多少空间。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61904"/>
              </p:ext>
            </p:extLst>
          </p:nvPr>
        </p:nvGraphicFramePr>
        <p:xfrm>
          <a:off x="1416049" y="2349500"/>
          <a:ext cx="3756841" cy="2783432"/>
        </p:xfrm>
        <a:graphic>
          <a:graphicData uri="http://schemas.openxmlformats.org/drawingml/2006/table">
            <a:tbl>
              <a:tblPr/>
              <a:tblGrid>
                <a:gridCol w="125267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3271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27145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Warehouse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05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F96354D-E723-953A-0E76-54A60A9F7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1986"/>
              </p:ext>
            </p:extLst>
          </p:nvPr>
        </p:nvGraphicFramePr>
        <p:xfrm>
          <a:off x="6096000" y="2349500"/>
          <a:ext cx="4876800" cy="2087574"/>
        </p:xfrm>
        <a:graphic>
          <a:graphicData uri="http://schemas.openxmlformats.org/drawingml/2006/table">
            <a:tbl>
              <a:tblPr/>
              <a:tblGrid>
                <a:gridCol w="96973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9449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31217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43807269"/>
                    </a:ext>
                  </a:extLst>
                </a:gridCol>
              </a:tblGrid>
              <a:tr h="3479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Products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Width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LC-TV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05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LC-KeyChain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LC-Phone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LC-T-Shirt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查询各仓库被占用了多少空间。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57192"/>
              </p:ext>
            </p:extLst>
          </p:nvPr>
        </p:nvGraphicFramePr>
        <p:xfrm>
          <a:off x="1416048" y="2349500"/>
          <a:ext cx="2485392" cy="1391716"/>
        </p:xfrm>
        <a:graphic>
          <a:graphicData uri="http://schemas.openxmlformats.org/drawingml/2006/table">
            <a:tbl>
              <a:tblPr/>
              <a:tblGrid>
                <a:gridCol w="124269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42696">
                  <a:extLst>
                    <a:ext uri="{9D8B030D-6E8A-4147-A177-3AD203B41FA5}">
                      <a16:colId xmlns:a16="http://schemas.microsoft.com/office/drawing/2014/main" val="2045028575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LCHouse3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2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查询各机器完成加工的平均时间。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9621"/>
              </p:ext>
            </p:extLst>
          </p:nvPr>
        </p:nvGraphicFramePr>
        <p:xfrm>
          <a:off x="1416049" y="2349500"/>
          <a:ext cx="4691455" cy="4119878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199073977"/>
                    </a:ext>
                  </a:extLst>
                </a:gridCol>
              </a:tblGrid>
              <a:tr h="29427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Activity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MachineId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ProcessId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ActivityType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Timestamp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0.712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43393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16266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217133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84501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4.512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62987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01053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1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查询各机器完成加工的平均时间。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86262"/>
              </p:ext>
            </p:extLst>
          </p:nvPr>
        </p:nvGraphicFramePr>
        <p:xfrm>
          <a:off x="1416050" y="2349500"/>
          <a:ext cx="2653030" cy="1391716"/>
        </p:xfrm>
        <a:graphic>
          <a:graphicData uri="http://schemas.openxmlformats.org/drawingml/2006/table">
            <a:tbl>
              <a:tblPr/>
              <a:tblGrid>
                <a:gridCol w="111379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738130575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MachineId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AvgProcessTime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0.894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0.995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1.456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0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0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查询每位旅行者的里程值。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70848"/>
              </p:ext>
            </p:extLst>
          </p:nvPr>
        </p:nvGraphicFramePr>
        <p:xfrm>
          <a:off x="1416049" y="2349500"/>
          <a:ext cx="3756841" cy="3827219"/>
        </p:xfrm>
        <a:graphic>
          <a:graphicData uri="http://schemas.openxmlformats.org/drawingml/2006/table">
            <a:tbl>
              <a:tblPr/>
              <a:tblGrid>
                <a:gridCol w="125267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3271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27145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Rides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3810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4252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744759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17448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F011D7-365F-477F-178E-A70E48DA0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03009"/>
              </p:ext>
            </p:extLst>
          </p:nvPr>
        </p:nvGraphicFramePr>
        <p:xfrm>
          <a:off x="6178549" y="2349500"/>
          <a:ext cx="2485391" cy="3131361"/>
        </p:xfrm>
        <a:graphic>
          <a:graphicData uri="http://schemas.openxmlformats.org/drawingml/2006/table">
            <a:tbl>
              <a:tblPr/>
              <a:tblGrid>
                <a:gridCol w="125267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3271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Users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Donald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3810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Elvis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查询每位旅行者的里程值。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C0F84E-5392-C3E9-1A1E-847EF048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12952"/>
              </p:ext>
            </p:extLst>
          </p:nvPr>
        </p:nvGraphicFramePr>
        <p:xfrm>
          <a:off x="1416050" y="2349500"/>
          <a:ext cx="2485391" cy="2783432"/>
        </p:xfrm>
        <a:graphic>
          <a:graphicData uri="http://schemas.openxmlformats.org/drawingml/2006/table">
            <a:tbl>
              <a:tblPr/>
              <a:tblGrid>
                <a:gridCol w="99949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TravelledDistance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Elvis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3810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Donald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4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2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查询每位员工在办公室的总时间。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1A9394-AE48-729A-33B5-B609CAEF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8582"/>
              </p:ext>
            </p:extLst>
          </p:nvPr>
        </p:nvGraphicFramePr>
        <p:xfrm>
          <a:off x="1416049" y="2349501"/>
          <a:ext cx="4691455" cy="2656843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199073977"/>
                    </a:ext>
                  </a:extLst>
                </a:gridCol>
              </a:tblGrid>
              <a:tr h="37954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EventDay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OutTime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2022/11/28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2022/11/28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2022/11/28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2022/12/9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查询每位员工在办公室的总时间。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D551D5-41D7-0D2F-596E-6AD15978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3467"/>
              </p:ext>
            </p:extLst>
          </p:nvPr>
        </p:nvGraphicFramePr>
        <p:xfrm>
          <a:off x="1416049" y="2349501"/>
          <a:ext cx="3505177" cy="1897745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EventDay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TotalTime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2022/11/28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2022/11/28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2022/12/9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07436"/>
              </p:ext>
            </p:extLst>
          </p:nvPr>
        </p:nvGraphicFramePr>
        <p:xfrm>
          <a:off x="1416050" y="2349500"/>
          <a:ext cx="1859861" cy="695858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SecondHighestSalary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查询薪资第二高的金额。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3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92096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查询奖金金额低于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的员工以及没有奖金的员工信息。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D95315-00B0-F051-7A82-568A0D37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40478"/>
              </p:ext>
            </p:extLst>
          </p:nvPr>
        </p:nvGraphicFramePr>
        <p:xfrm>
          <a:off x="1416049" y="2349501"/>
          <a:ext cx="4691455" cy="2277294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199073977"/>
                    </a:ext>
                  </a:extLst>
                </a:gridCol>
              </a:tblGrid>
              <a:tr h="37954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Supervisor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Thomas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08A370-7388-EF3F-E13B-E74845F5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43839"/>
              </p:ext>
            </p:extLst>
          </p:nvPr>
        </p:nvGraphicFramePr>
        <p:xfrm>
          <a:off x="6742429" y="2349501"/>
          <a:ext cx="2318899" cy="1518196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Bonus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92967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查询奖金金额低于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1000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的员工以及没有奖金的员工信息。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CC9BE-7797-191D-22A3-FAB168ED9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96496"/>
              </p:ext>
            </p:extLst>
          </p:nvPr>
        </p:nvGraphicFramePr>
        <p:xfrm>
          <a:off x="1416049" y="2349501"/>
          <a:ext cx="2318899" cy="1518196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Bonus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Brad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2021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年收入为正的客户信息。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86049"/>
              </p:ext>
            </p:extLst>
          </p:nvPr>
        </p:nvGraphicFramePr>
        <p:xfrm>
          <a:off x="1416049" y="2349500"/>
          <a:ext cx="3756841" cy="3827219"/>
        </p:xfrm>
        <a:graphic>
          <a:graphicData uri="http://schemas.openxmlformats.org/drawingml/2006/table">
            <a:tbl>
              <a:tblPr/>
              <a:tblGrid>
                <a:gridCol w="125267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3271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271450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Customer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-50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620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05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-50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2021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年收入为正的客户信息。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07989"/>
              </p:ext>
            </p:extLst>
          </p:nvPr>
        </p:nvGraphicFramePr>
        <p:xfrm>
          <a:off x="1416048" y="2349500"/>
          <a:ext cx="1242696" cy="1043787"/>
        </p:xfrm>
        <a:graphic>
          <a:graphicData uri="http://schemas.openxmlformats.org/drawingml/2006/table">
            <a:tbl>
              <a:tblPr/>
              <a:tblGrid>
                <a:gridCol w="124269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判定能够组成三角形的数字集合。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37124"/>
              </p:ext>
            </p:extLst>
          </p:nvPr>
        </p:nvGraphicFramePr>
        <p:xfrm>
          <a:off x="1416049" y="2349500"/>
          <a:ext cx="3505177" cy="1177108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1186278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2942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Triangle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2942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判定能够组成三角形的数字集合。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61503"/>
              </p:ext>
            </p:extLst>
          </p:nvPr>
        </p:nvGraphicFramePr>
        <p:xfrm>
          <a:off x="1416050" y="2349500"/>
          <a:ext cx="2653029" cy="1043787"/>
        </p:xfrm>
        <a:graphic>
          <a:graphicData uri="http://schemas.openxmlformats.org/drawingml/2006/table">
            <a:tbl>
              <a:tblPr/>
              <a:tblGrid>
                <a:gridCol w="60544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605440">
                  <a:extLst>
                    <a:ext uri="{9D8B030D-6E8A-4147-A177-3AD203B41FA5}">
                      <a16:colId xmlns:a16="http://schemas.microsoft.com/office/drawing/2014/main" val="2890729539"/>
                    </a:ext>
                  </a:extLst>
                </a:gridCol>
                <a:gridCol w="605440">
                  <a:extLst>
                    <a:ext uri="{9D8B030D-6E8A-4147-A177-3AD203B41FA5}">
                      <a16:colId xmlns:a16="http://schemas.microsoft.com/office/drawing/2014/main" val="1830634059"/>
                    </a:ext>
                  </a:extLst>
                </a:gridCol>
                <a:gridCol w="836709">
                  <a:extLst>
                    <a:ext uri="{9D8B030D-6E8A-4147-A177-3AD203B41FA5}">
                      <a16:colId xmlns:a16="http://schemas.microsoft.com/office/drawing/2014/main" val="1738130575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riangle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查询需要当天立刻送达的订单百分比。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72014"/>
              </p:ext>
            </p:extLst>
          </p:nvPr>
        </p:nvGraphicFramePr>
        <p:xfrm>
          <a:off x="1416048" y="2349500"/>
          <a:ext cx="5132797" cy="2783432"/>
        </p:xfrm>
        <a:graphic>
          <a:graphicData uri="http://schemas.openxmlformats.org/drawingml/2006/table">
            <a:tbl>
              <a:tblPr/>
              <a:tblGrid>
                <a:gridCol w="86559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49234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2203268">
                  <a:extLst>
                    <a:ext uri="{9D8B030D-6E8A-4147-A177-3AD203B41FA5}">
                      <a16:colId xmlns:a16="http://schemas.microsoft.com/office/drawing/2014/main" val="2886445784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Delivery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DeliveryId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OrderDate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CustomerPrefDeliveryDate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2022-08-13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3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查询需要当天立刻送达的订单百分比。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C0F84E-5392-C3E9-1A1E-847EF048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3232"/>
              </p:ext>
            </p:extLst>
          </p:nvPr>
        </p:nvGraphicFramePr>
        <p:xfrm>
          <a:off x="1416050" y="2349500"/>
          <a:ext cx="2450556" cy="695858"/>
        </p:xfrm>
        <a:graphic>
          <a:graphicData uri="http://schemas.openxmlformats.org/drawingml/2006/table">
            <a:tbl>
              <a:tblPr/>
              <a:tblGrid>
                <a:gridCol w="245055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ImmediatePercentage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查询所分配部门已不存在的员工信息。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1A9394-AE48-729A-33B5-B609CAEF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28648"/>
              </p:ext>
            </p:extLst>
          </p:nvPr>
        </p:nvGraphicFramePr>
        <p:xfrm>
          <a:off x="1416049" y="2349501"/>
          <a:ext cx="3182077" cy="1897745"/>
        </p:xfrm>
        <a:graphic>
          <a:graphicData uri="http://schemas.openxmlformats.org/drawingml/2006/table">
            <a:tbl>
              <a:tblPr/>
              <a:tblGrid>
                <a:gridCol w="106589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Department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Electical Engineering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Computer Engineering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Bussiness Administration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3007E84-6569-B385-A32C-04E39437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39918"/>
              </p:ext>
            </p:extLst>
          </p:nvPr>
        </p:nvGraphicFramePr>
        <p:xfrm>
          <a:off x="5334906" y="2349501"/>
          <a:ext cx="3182078" cy="3960000"/>
        </p:xfrm>
        <a:graphic>
          <a:graphicData uri="http://schemas.openxmlformats.org/drawingml/2006/table">
            <a:tbl>
              <a:tblPr/>
              <a:tblGrid>
                <a:gridCol w="798442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798442">
                  <a:extLst>
                    <a:ext uri="{9D8B030D-6E8A-4147-A177-3AD203B41FA5}">
                      <a16:colId xmlns:a16="http://schemas.microsoft.com/office/drawing/2014/main" val="241499130"/>
                    </a:ext>
                  </a:extLst>
                </a:gridCol>
                <a:gridCol w="1585194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3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DepartmentId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122189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07976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Steve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62706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Jasmine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94133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Jennifer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3939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Luis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63541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Daiana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77319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Madelynn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029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查询所分配部门已不存在的员工信息。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D551D5-41D7-0D2F-596E-6AD15978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24905"/>
              </p:ext>
            </p:extLst>
          </p:nvPr>
        </p:nvGraphicFramePr>
        <p:xfrm>
          <a:off x="1416049" y="2349501"/>
          <a:ext cx="2318899" cy="1897745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Steve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Jasmine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Daiana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查询高于自身经理薪资的职员姓名。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16463"/>
              </p:ext>
            </p:extLst>
          </p:nvPr>
        </p:nvGraphicFramePr>
        <p:xfrm>
          <a:off x="1416050" y="2349500"/>
          <a:ext cx="3826331" cy="2087574"/>
        </p:xfrm>
        <a:graphic>
          <a:graphicData uri="http://schemas.openxmlformats.org/drawingml/2006/table">
            <a:tbl>
              <a:tblPr/>
              <a:tblGrid>
                <a:gridCol w="105623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2336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  <a:gridCol w="923366">
                  <a:extLst>
                    <a:ext uri="{9D8B030D-6E8A-4147-A177-3AD203B41FA5}">
                      <a16:colId xmlns:a16="http://schemas.microsoft.com/office/drawing/2014/main" val="1154271584"/>
                    </a:ext>
                  </a:extLst>
                </a:gridCol>
                <a:gridCol w="923366">
                  <a:extLst>
                    <a:ext uri="{9D8B030D-6E8A-4147-A177-3AD203B41FA5}">
                      <a16:colId xmlns:a16="http://schemas.microsoft.com/office/drawing/2014/main" val="3280663750"/>
                    </a:ext>
                  </a:extLst>
                </a:gridCol>
              </a:tblGrid>
              <a:tr h="34792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ManagerID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92096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查询各个竞赛参与人数的百分比。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D95315-00B0-F051-7A82-568A0D37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72191"/>
              </p:ext>
            </p:extLst>
          </p:nvPr>
        </p:nvGraphicFramePr>
        <p:xfrm>
          <a:off x="1416049" y="2349501"/>
          <a:ext cx="2318899" cy="1897745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Users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AFB66D-A2B6-F22E-F7AA-E1AADDBE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1386"/>
              </p:ext>
            </p:extLst>
          </p:nvPr>
        </p:nvGraphicFramePr>
        <p:xfrm>
          <a:off x="4568551" y="2349501"/>
          <a:ext cx="2318899" cy="4215098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Register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ContestId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01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5198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4316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79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417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397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513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0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419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8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92967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查询各个竞赛参与人数的百分比。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CC9BE-7797-191D-22A3-FAB168ED9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01477"/>
              </p:ext>
            </p:extLst>
          </p:nvPr>
        </p:nvGraphicFramePr>
        <p:xfrm>
          <a:off x="1416049" y="2349501"/>
          <a:ext cx="2318899" cy="2277294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ContestId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Percentage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22416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876147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33.33%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66.67%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查询订单量最多的买家。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07348"/>
              </p:ext>
            </p:extLst>
          </p:nvPr>
        </p:nvGraphicFramePr>
        <p:xfrm>
          <a:off x="1416048" y="2349500"/>
          <a:ext cx="3121117" cy="3240000"/>
        </p:xfrm>
        <a:graphic>
          <a:graphicData uri="http://schemas.openxmlformats.org/drawingml/2006/table">
            <a:tbl>
              <a:tblPr/>
              <a:tblGrid>
                <a:gridCol w="157309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54802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Orders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OrderNumber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620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0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121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687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67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04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查询订单量最多的买家。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46931"/>
              </p:ext>
            </p:extLst>
          </p:nvPr>
        </p:nvGraphicFramePr>
        <p:xfrm>
          <a:off x="1416048" y="2349500"/>
          <a:ext cx="1840958" cy="720000"/>
        </p:xfrm>
        <a:graphic>
          <a:graphicData uri="http://schemas.openxmlformats.org/drawingml/2006/table">
            <a:tbl>
              <a:tblPr/>
              <a:tblGrid>
                <a:gridCol w="184095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查询薪资第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高的员工。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93694"/>
              </p:ext>
            </p:extLst>
          </p:nvPr>
        </p:nvGraphicFramePr>
        <p:xfrm>
          <a:off x="1416049" y="2349500"/>
          <a:ext cx="2616020" cy="2880000"/>
        </p:xfrm>
        <a:graphic>
          <a:graphicData uri="http://schemas.openxmlformats.org/drawingml/2006/table">
            <a:tbl>
              <a:tblPr/>
              <a:tblGrid>
                <a:gridCol w="131851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97505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27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1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1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查询薪资第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2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高的员工。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93144"/>
              </p:ext>
            </p:extLst>
          </p:nvPr>
        </p:nvGraphicFramePr>
        <p:xfrm>
          <a:off x="1416049" y="2349500"/>
          <a:ext cx="1187813" cy="720000"/>
        </p:xfrm>
        <a:graphic>
          <a:graphicData uri="http://schemas.openxmlformats.org/drawingml/2006/table">
            <a:tbl>
              <a:tblPr/>
              <a:tblGrid>
                <a:gridCol w="118781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6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45070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针对员工评分进行倒序排序，分数相同，名字并列。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10861"/>
              </p:ext>
            </p:extLst>
          </p:nvPr>
        </p:nvGraphicFramePr>
        <p:xfrm>
          <a:off x="1416047" y="2349500"/>
          <a:ext cx="2311221" cy="2880000"/>
        </p:xfrm>
        <a:graphic>
          <a:graphicData uri="http://schemas.openxmlformats.org/drawingml/2006/table">
            <a:tbl>
              <a:tblPr/>
              <a:tblGrid>
                <a:gridCol w="110235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8866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Scores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3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415867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针对员工评分进行倒序排序，分数相同，名字并列。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C0F84E-5392-C3E9-1A1E-847EF048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37627"/>
              </p:ext>
            </p:extLst>
          </p:nvPr>
        </p:nvGraphicFramePr>
        <p:xfrm>
          <a:off x="1416050" y="2349500"/>
          <a:ext cx="2450556" cy="2520000"/>
        </p:xfrm>
        <a:graphic>
          <a:graphicData uri="http://schemas.openxmlformats.org/drawingml/2006/table">
            <a:tbl>
              <a:tblPr/>
              <a:tblGrid>
                <a:gridCol w="122527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25278">
                  <a:extLst>
                    <a:ext uri="{9D8B030D-6E8A-4147-A177-3AD203B41FA5}">
                      <a16:colId xmlns:a16="http://schemas.microsoft.com/office/drawing/2014/main" val="12023095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396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035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295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663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679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查询连续出现三次以上的数字。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1A9394-AE48-729A-33B5-B609CAEF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74110"/>
              </p:ext>
            </p:extLst>
          </p:nvPr>
        </p:nvGraphicFramePr>
        <p:xfrm>
          <a:off x="1416050" y="2349501"/>
          <a:ext cx="2818212" cy="3960000"/>
        </p:xfrm>
        <a:graphic>
          <a:graphicData uri="http://schemas.openxmlformats.org/drawingml/2006/table">
            <a:tbl>
              <a:tblPr/>
              <a:tblGrid>
                <a:gridCol w="1409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Logs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463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07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14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查询连续出现三次以上的数字。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D551D5-41D7-0D2F-596E-6AD15978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3755"/>
              </p:ext>
            </p:extLst>
          </p:nvPr>
        </p:nvGraphicFramePr>
        <p:xfrm>
          <a:off x="1416049" y="2349501"/>
          <a:ext cx="1753871" cy="1080000"/>
        </p:xfrm>
        <a:graphic>
          <a:graphicData uri="http://schemas.openxmlformats.org/drawingml/2006/table">
            <a:tbl>
              <a:tblPr/>
              <a:tblGrid>
                <a:gridCol w="175387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ConsecutiveNums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38787"/>
              </p:ext>
            </p:extLst>
          </p:nvPr>
        </p:nvGraphicFramePr>
        <p:xfrm>
          <a:off x="1416050" y="2349500"/>
          <a:ext cx="1859861" cy="695858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查询高于自身经理薪资的职员姓名。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3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92096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查询各个部门最高薪资的员工。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D95315-00B0-F051-7A82-568A0D37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48534"/>
              </p:ext>
            </p:extLst>
          </p:nvPr>
        </p:nvGraphicFramePr>
        <p:xfrm>
          <a:off x="1416049" y="2349501"/>
          <a:ext cx="2318899" cy="1440000"/>
        </p:xfrm>
        <a:graphic>
          <a:graphicData uri="http://schemas.openxmlformats.org/drawingml/2006/table">
            <a:tbl>
              <a:tblPr/>
              <a:tblGrid>
                <a:gridCol w="11687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5013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Department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AFB66D-A2B6-F22E-F7AA-E1AADDBE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0031"/>
              </p:ext>
            </p:extLst>
          </p:nvPr>
        </p:nvGraphicFramePr>
        <p:xfrm>
          <a:off x="4568550" y="2349501"/>
          <a:ext cx="4453531" cy="2520000"/>
        </p:xfrm>
        <a:graphic>
          <a:graphicData uri="http://schemas.openxmlformats.org/drawingml/2006/table">
            <a:tbl>
              <a:tblPr/>
              <a:tblGrid>
                <a:gridCol w="100553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05539">
                  <a:extLst>
                    <a:ext uri="{9D8B030D-6E8A-4147-A177-3AD203B41FA5}">
                      <a16:colId xmlns:a16="http://schemas.microsoft.com/office/drawing/2014/main" val="1687046584"/>
                    </a:ext>
                  </a:extLst>
                </a:gridCol>
                <a:gridCol w="1005539">
                  <a:extLst>
                    <a:ext uri="{9D8B030D-6E8A-4147-A177-3AD203B41FA5}">
                      <a16:colId xmlns:a16="http://schemas.microsoft.com/office/drawing/2014/main" val="339636768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DepartmentId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013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Jim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5198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431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7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4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035</a:t>
              </a: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92967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查询各个部门最高薪资的员工。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CC9BE-7797-191D-22A3-FAB168ED9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6094"/>
              </p:ext>
            </p:extLst>
          </p:nvPr>
        </p:nvGraphicFramePr>
        <p:xfrm>
          <a:off x="1416049" y="2349501"/>
          <a:ext cx="3077575" cy="1440000"/>
        </p:xfrm>
        <a:graphic>
          <a:graphicData uri="http://schemas.openxmlformats.org/drawingml/2006/table">
            <a:tbl>
              <a:tblPr/>
              <a:tblGrid>
                <a:gridCol w="103133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31336">
                  <a:extLst>
                    <a:ext uri="{9D8B030D-6E8A-4147-A177-3AD203B41FA5}">
                      <a16:colId xmlns:a16="http://schemas.microsoft.com/office/drawing/2014/main" val="85442776"/>
                    </a:ext>
                  </a:extLst>
                </a:gridCol>
                <a:gridCol w="1014903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Jim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22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8761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9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统计各个玩家在各个日期的累计次数值。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99923"/>
              </p:ext>
            </p:extLst>
          </p:nvPr>
        </p:nvGraphicFramePr>
        <p:xfrm>
          <a:off x="1416048" y="2349500"/>
          <a:ext cx="4035519" cy="3600000"/>
        </p:xfrm>
        <a:graphic>
          <a:graphicData uri="http://schemas.openxmlformats.org/drawingml/2006/table">
            <a:tbl>
              <a:tblPr/>
              <a:tblGrid>
                <a:gridCol w="88301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4214940200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2727590518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Activity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DeviceId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EventDate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GamesPlayed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071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2022-05-03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620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0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2022-07-03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121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687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67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统计各个玩家在各个日期的累计次数值。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22852"/>
              </p:ext>
            </p:extLst>
          </p:nvPr>
        </p:nvGraphicFramePr>
        <p:xfrm>
          <a:off x="1416048" y="2349500"/>
          <a:ext cx="4523198" cy="3240000"/>
        </p:xfrm>
        <a:graphic>
          <a:graphicData uri="http://schemas.openxmlformats.org/drawingml/2006/table">
            <a:tbl>
              <a:tblPr/>
              <a:tblGrid>
                <a:gridCol w="131961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95008">
                  <a:extLst>
                    <a:ext uri="{9D8B030D-6E8A-4147-A177-3AD203B41FA5}">
                      <a16:colId xmlns:a16="http://schemas.microsoft.com/office/drawing/2014/main" val="3371433644"/>
                    </a:ext>
                  </a:extLst>
                </a:gridCol>
                <a:gridCol w="1708580">
                  <a:extLst>
                    <a:ext uri="{9D8B030D-6E8A-4147-A177-3AD203B41FA5}">
                      <a16:colId xmlns:a16="http://schemas.microsoft.com/office/drawing/2014/main" val="39499582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EventDate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GamesPlayedSoFar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6222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998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860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2022-05-03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402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846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2022-07-03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9054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2787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统计连续两天登陆的用户百分比。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75133"/>
              </p:ext>
            </p:extLst>
          </p:nvPr>
        </p:nvGraphicFramePr>
        <p:xfrm>
          <a:off x="1416049" y="2349500"/>
          <a:ext cx="4558029" cy="3600000"/>
        </p:xfrm>
        <a:graphic>
          <a:graphicData uri="http://schemas.openxmlformats.org/drawingml/2006/table">
            <a:tbl>
              <a:tblPr/>
              <a:tblGrid>
                <a:gridCol w="107810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78109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  <a:gridCol w="1078109">
                  <a:extLst>
                    <a:ext uri="{9D8B030D-6E8A-4147-A177-3AD203B41FA5}">
                      <a16:colId xmlns:a16="http://schemas.microsoft.com/office/drawing/2014/main" val="677054702"/>
                    </a:ext>
                  </a:extLst>
                </a:gridCol>
                <a:gridCol w="132370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Activity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DeviceId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EventDate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GamesPlayed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2022-05-03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2022-07-03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27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1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2022-03-04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1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统计连续两天登陆的用户百分比。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71823"/>
              </p:ext>
            </p:extLst>
          </p:nvPr>
        </p:nvGraphicFramePr>
        <p:xfrm>
          <a:off x="1416049" y="2349500"/>
          <a:ext cx="1187813" cy="720000"/>
        </p:xfrm>
        <a:graphic>
          <a:graphicData uri="http://schemas.openxmlformats.org/drawingml/2006/table">
            <a:tbl>
              <a:tblPr/>
              <a:tblGrid>
                <a:gridCol w="118781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Percentage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66.67%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45070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查询奇偶数同学更换位置的效果。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6035"/>
              </p:ext>
            </p:extLst>
          </p:nvPr>
        </p:nvGraphicFramePr>
        <p:xfrm>
          <a:off x="1416047" y="2349500"/>
          <a:ext cx="2311221" cy="2520000"/>
        </p:xfrm>
        <a:graphic>
          <a:graphicData uri="http://schemas.openxmlformats.org/drawingml/2006/table">
            <a:tbl>
              <a:tblPr/>
              <a:tblGrid>
                <a:gridCol w="110235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8866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Seat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Abbot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Doris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Emerson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Jeames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415867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查询奇偶数同学更换位置的效果。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C0F84E-5392-C3E9-1A1E-847EF048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257"/>
              </p:ext>
            </p:extLst>
          </p:nvPr>
        </p:nvGraphicFramePr>
        <p:xfrm>
          <a:off x="1416050" y="2349500"/>
          <a:ext cx="2450556" cy="2160000"/>
        </p:xfrm>
        <a:graphic>
          <a:graphicData uri="http://schemas.openxmlformats.org/drawingml/2006/table">
            <a:tbl>
              <a:tblPr/>
              <a:tblGrid>
                <a:gridCol w="122527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25278">
                  <a:extLst>
                    <a:ext uri="{9D8B030D-6E8A-4147-A177-3AD203B41FA5}">
                      <a16:colId xmlns:a16="http://schemas.microsoft.com/office/drawing/2014/main" val="12023095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Doris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396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Abbot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035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295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Emerson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663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Jeames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36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查询每个商品第一年的销售信息。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1A9394-AE48-729A-33B5-B609CAEF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62655"/>
              </p:ext>
            </p:extLst>
          </p:nvPr>
        </p:nvGraphicFramePr>
        <p:xfrm>
          <a:off x="1416050" y="2349501"/>
          <a:ext cx="2818212" cy="1800000"/>
        </p:xfrm>
        <a:graphic>
          <a:graphicData uri="http://schemas.openxmlformats.org/drawingml/2006/table">
            <a:tbl>
              <a:tblPr/>
              <a:tblGrid>
                <a:gridCol w="1409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Nokia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Apple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Samsung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FA3631-FE27-7445-F251-507E73058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72856"/>
              </p:ext>
            </p:extLst>
          </p:nvPr>
        </p:nvGraphicFramePr>
        <p:xfrm>
          <a:off x="4777557" y="2349501"/>
          <a:ext cx="4349025" cy="1800000"/>
        </p:xfrm>
        <a:graphic>
          <a:graphicData uri="http://schemas.openxmlformats.org/drawingml/2006/table">
            <a:tbl>
              <a:tblPr/>
              <a:tblGrid>
                <a:gridCol w="86980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69805">
                  <a:extLst>
                    <a:ext uri="{9D8B030D-6E8A-4147-A177-3AD203B41FA5}">
                      <a16:colId xmlns:a16="http://schemas.microsoft.com/office/drawing/2014/main" val="1727843834"/>
                    </a:ext>
                  </a:extLst>
                </a:gridCol>
                <a:gridCol w="869805">
                  <a:extLst>
                    <a:ext uri="{9D8B030D-6E8A-4147-A177-3AD203B41FA5}">
                      <a16:colId xmlns:a16="http://schemas.microsoft.com/office/drawing/2014/main" val="799693529"/>
                    </a:ext>
                  </a:extLst>
                </a:gridCol>
                <a:gridCol w="869805">
                  <a:extLst>
                    <a:ext uri="{9D8B030D-6E8A-4147-A177-3AD203B41FA5}">
                      <a16:colId xmlns:a16="http://schemas.microsoft.com/office/drawing/2014/main" val="2646234745"/>
                    </a:ext>
                  </a:extLst>
                </a:gridCol>
                <a:gridCol w="869805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SaleId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63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039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查询每个商品第一年的销售信息。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D551D5-41D7-0D2F-596E-6AD15978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37073"/>
              </p:ext>
            </p:extLst>
          </p:nvPr>
        </p:nvGraphicFramePr>
        <p:xfrm>
          <a:off x="1416048" y="2349501"/>
          <a:ext cx="3338832" cy="1080000"/>
        </p:xfrm>
        <a:graphic>
          <a:graphicData uri="http://schemas.openxmlformats.org/drawingml/2006/table">
            <a:tbl>
              <a:tblPr/>
              <a:tblGrid>
                <a:gridCol w="83470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34708">
                  <a:extLst>
                    <a:ext uri="{9D8B030D-6E8A-4147-A177-3AD203B41FA5}">
                      <a16:colId xmlns:a16="http://schemas.microsoft.com/office/drawing/2014/main" val="1708387935"/>
                    </a:ext>
                  </a:extLst>
                </a:gridCol>
                <a:gridCol w="834708">
                  <a:extLst>
                    <a:ext uri="{9D8B030D-6E8A-4147-A177-3AD203B41FA5}">
                      <a16:colId xmlns:a16="http://schemas.microsoft.com/office/drawing/2014/main" val="2569506466"/>
                    </a:ext>
                  </a:extLst>
                </a:gridCol>
                <a:gridCol w="834708">
                  <a:extLst>
                    <a:ext uri="{9D8B030D-6E8A-4147-A177-3AD203B41FA5}">
                      <a16:colId xmlns:a16="http://schemas.microsoft.com/office/drawing/2014/main" val="12350823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FirstYear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0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4" cy="668796"/>
            <a:chOff x="288132" y="412980"/>
            <a:chExt cx="3852564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4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查询重复邮箱信息。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84671"/>
              </p:ext>
            </p:extLst>
          </p:nvPr>
        </p:nvGraphicFramePr>
        <p:xfrm>
          <a:off x="1416050" y="2349500"/>
          <a:ext cx="2818210" cy="2435503"/>
        </p:xfrm>
        <a:graphic>
          <a:graphicData uri="http://schemas.openxmlformats.org/drawingml/2006/table">
            <a:tbl>
              <a:tblPr/>
              <a:tblGrid>
                <a:gridCol w="110286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715347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479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Employee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</a:rPr>
                        <a:t>EmpID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Email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Joe@lx.com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Sam@lx.com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72320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Max@lx.com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2363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0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1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040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920964" cy="88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查询能间接或直接向企业老板汇报的员工信息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注意：基于公司规模较小原因，管理层级不超过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3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级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D95315-00B0-F051-7A82-568A0D37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55849"/>
              </p:ext>
            </p:extLst>
          </p:nvPr>
        </p:nvGraphicFramePr>
        <p:xfrm>
          <a:off x="547088" y="2573335"/>
          <a:ext cx="3687173" cy="360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526620577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ManagerId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94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6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Daniel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675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Luis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049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208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Angela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Robert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6DE1377-F213-B48F-24CC-CA9214346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519"/>
              </p:ext>
            </p:extLst>
          </p:nvPr>
        </p:nvGraphicFramePr>
        <p:xfrm>
          <a:off x="4878977" y="2922905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4276892093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1550544872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062864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ManagerId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9766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C87C7B74-2B02-DD64-3B6C-4896647D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2245"/>
              </p:ext>
            </p:extLst>
          </p:nvPr>
        </p:nvGraphicFramePr>
        <p:xfrm>
          <a:off x="4878977" y="3282905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655108546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2583897809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42032176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170932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A8ED824B-FD2A-3D9F-0197-C65853EB2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61842"/>
              </p:ext>
            </p:extLst>
          </p:nvPr>
        </p:nvGraphicFramePr>
        <p:xfrm>
          <a:off x="4878977" y="386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1962533711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4228102799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8294725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73097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79BAAE73-39B0-17B5-C847-AC928A565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9467"/>
              </p:ext>
            </p:extLst>
          </p:nvPr>
        </p:nvGraphicFramePr>
        <p:xfrm>
          <a:off x="4878976" y="422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3648049920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2865540805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7907917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792565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C4336AB-C040-90CA-A1F6-7C25A39E5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66226"/>
              </p:ext>
            </p:extLst>
          </p:nvPr>
        </p:nvGraphicFramePr>
        <p:xfrm>
          <a:off x="4878975" y="458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2123603354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3169884017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15906882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Robert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9103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24B9589B-4BCB-2C2C-F574-AFB6F7D4C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70750"/>
              </p:ext>
            </p:extLst>
          </p:nvPr>
        </p:nvGraphicFramePr>
        <p:xfrm>
          <a:off x="4878974" y="512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1590820646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1059480187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26215869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0439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DD6A8F5E-17E1-C2E2-EA94-2B95D4FC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64864"/>
              </p:ext>
            </p:extLst>
          </p:nvPr>
        </p:nvGraphicFramePr>
        <p:xfrm>
          <a:off x="4878973" y="548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1562769932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2197162892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4829141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097616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077B37F1-9BFD-29A9-DBD5-8F6BAAD3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20449"/>
              </p:ext>
            </p:extLst>
          </p:nvPr>
        </p:nvGraphicFramePr>
        <p:xfrm>
          <a:off x="4878972" y="5849902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2028298410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2549390909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3834463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Daniel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386844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939B0C8-6216-4660-A5F9-316E1D307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24587"/>
              </p:ext>
            </p:extLst>
          </p:nvPr>
        </p:nvGraphicFramePr>
        <p:xfrm>
          <a:off x="4878972" y="621861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2066386359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1059506215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11885079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Robert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355482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C6C0AF29-9ECC-AA72-4A59-81559F938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89194"/>
              </p:ext>
            </p:extLst>
          </p:nvPr>
        </p:nvGraphicFramePr>
        <p:xfrm>
          <a:off x="9001125" y="512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3064765949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427782700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17528125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415345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394D414E-7ED3-6D0F-A74A-53178CAB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8697"/>
              </p:ext>
            </p:extLst>
          </p:nvPr>
        </p:nvGraphicFramePr>
        <p:xfrm>
          <a:off x="9001125" y="548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3256298021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3504443773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18848142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47520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7B8F0A45-537A-CB0D-74CD-E587F31F4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35022"/>
              </p:ext>
            </p:extLst>
          </p:nvPr>
        </p:nvGraphicFramePr>
        <p:xfrm>
          <a:off x="9001125" y="584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2045169904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117482132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55121983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Daniel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370338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60995690-77E0-2EBB-C31C-3CE5E0B1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26061"/>
              </p:ext>
            </p:extLst>
          </p:nvPr>
        </p:nvGraphicFramePr>
        <p:xfrm>
          <a:off x="9001124" y="620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3316102968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3085467170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3118771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Luis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324733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91552F0-44CC-2287-9BD8-363A885C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00910"/>
              </p:ext>
            </p:extLst>
          </p:nvPr>
        </p:nvGraphicFramePr>
        <p:xfrm>
          <a:off x="9001123" y="6563950"/>
          <a:ext cx="3687173" cy="36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2196920826"/>
                    </a:ext>
                  </a:extLst>
                </a:gridCol>
                <a:gridCol w="1454331">
                  <a:extLst>
                    <a:ext uri="{9D8B030D-6E8A-4147-A177-3AD203B41FA5}">
                      <a16:colId xmlns:a16="http://schemas.microsoft.com/office/drawing/2014/main" val="544725232"/>
                    </a:ext>
                  </a:extLst>
                </a:gridCol>
                <a:gridCol w="1105988">
                  <a:extLst>
                    <a:ext uri="{9D8B030D-6E8A-4147-A177-3AD203B41FA5}">
                      <a16:colId xmlns:a16="http://schemas.microsoft.com/office/drawing/2014/main" val="3547401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Robert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040</a:t>
              </a: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929673" cy="88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查询能间接或直接向企业老板汇报的员工信息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注意：基于公司规模较小原因，管理层级不超过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3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级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CC9BE-7797-191D-22A3-FAB168ED9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45818"/>
              </p:ext>
            </p:extLst>
          </p:nvPr>
        </p:nvGraphicFramePr>
        <p:xfrm>
          <a:off x="1416050" y="2573335"/>
          <a:ext cx="1274900" cy="1800000"/>
        </p:xfrm>
        <a:graphic>
          <a:graphicData uri="http://schemas.openxmlformats.org/drawingml/2006/table">
            <a:tbl>
              <a:tblPr/>
              <a:tblGrid>
                <a:gridCol w="127490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EmployeeId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51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22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8761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查询参与人数不是最多也不是最少的活动。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2389598" cy="1800000"/>
        </p:xfrm>
        <a:graphic>
          <a:graphicData uri="http://schemas.openxmlformats.org/drawingml/2006/table">
            <a:tbl>
              <a:tblPr/>
              <a:tblGrid>
                <a:gridCol w="839472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550126">
                  <a:extLst>
                    <a:ext uri="{9D8B030D-6E8A-4147-A177-3AD203B41FA5}">
                      <a16:colId xmlns:a16="http://schemas.microsoft.com/office/drawing/2014/main" val="421494020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Activities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071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Singing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Horse Riding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C0D2FEB-9961-F8CF-958F-B3796B76DC5C}"/>
              </a:ext>
            </a:extLst>
          </p:cNvPr>
          <p:cNvGraphicFramePr>
            <a:graphicFrameLocks noGrp="1"/>
          </p:cNvGraphicFramePr>
          <p:nvPr/>
        </p:nvGraphicFramePr>
        <p:xfrm>
          <a:off x="4234261" y="2349500"/>
          <a:ext cx="3121118" cy="2880000"/>
        </p:xfrm>
        <a:graphic>
          <a:graphicData uri="http://schemas.openxmlformats.org/drawingml/2006/table">
            <a:tbl>
              <a:tblPr/>
              <a:tblGrid>
                <a:gridCol w="100023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06188">
                  <a:extLst>
                    <a:ext uri="{9D8B030D-6E8A-4147-A177-3AD203B41FA5}">
                      <a16:colId xmlns:a16="http://schemas.microsoft.com/office/drawing/2014/main" val="4214940200"/>
                    </a:ext>
                  </a:extLst>
                </a:gridCol>
                <a:gridCol w="1114699">
                  <a:extLst>
                    <a:ext uri="{9D8B030D-6E8A-4147-A177-3AD203B41FA5}">
                      <a16:colId xmlns:a16="http://schemas.microsoft.com/office/drawing/2014/main" val="2727590518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Friends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 D.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071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Jade W.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Singing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Victor J.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Singing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Elvis Q.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620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Daniel A.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640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 B.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Horse Riding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1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041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查询参与人数不是最多也不是最少的活动。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1319610" cy="720000"/>
        </p:xfrm>
        <a:graphic>
          <a:graphicData uri="http://schemas.openxmlformats.org/drawingml/2006/table">
            <a:tbl>
              <a:tblPr/>
              <a:tblGrid>
                <a:gridCol w="131961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Singing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62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9604690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查询账单信息，包括账单号，客户姓名，账单价格， 联系人数量， 信任的联系人数量。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736779" y="2349500"/>
          <a:ext cx="3948432" cy="2160000"/>
        </p:xfrm>
        <a:graphic>
          <a:graphicData uri="http://schemas.openxmlformats.org/drawingml/2006/table">
            <a:tbl>
              <a:tblPr/>
              <a:tblGrid>
                <a:gridCol w="121394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18347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  <a:gridCol w="1316144">
                  <a:extLst>
                    <a:ext uri="{9D8B030D-6E8A-4147-A177-3AD203B41FA5}">
                      <a16:colId xmlns:a16="http://schemas.microsoft.com/office/drawing/2014/main" val="6770547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alex@lx.com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ABB774-38A3-9279-3841-ADF883A0EE7E}"/>
              </a:ext>
            </a:extLst>
          </p:cNvPr>
          <p:cNvGraphicFramePr>
            <a:graphicFrameLocks noGrp="1"/>
          </p:cNvGraphicFramePr>
          <p:nvPr/>
        </p:nvGraphicFramePr>
        <p:xfrm>
          <a:off x="4994797" y="2349500"/>
          <a:ext cx="3705066" cy="2880000"/>
        </p:xfrm>
        <a:graphic>
          <a:graphicData uri="http://schemas.openxmlformats.org/drawingml/2006/table">
            <a:tbl>
              <a:tblPr/>
              <a:tblGrid>
                <a:gridCol w="100540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6770547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Contacts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ContactName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ContactEmail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jal@lx.com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Meir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meir@lx.com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Omar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omar@lx.com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274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C0A510-F27F-928F-2D50-CD7B3DB338ED}"/>
              </a:ext>
            </a:extLst>
          </p:cNvPr>
          <p:cNvGraphicFramePr>
            <a:graphicFrameLocks noGrp="1"/>
          </p:cNvGraphicFramePr>
          <p:nvPr/>
        </p:nvGraphicFramePr>
        <p:xfrm>
          <a:off x="9009450" y="2349500"/>
          <a:ext cx="2503281" cy="2880000"/>
        </p:xfrm>
        <a:graphic>
          <a:graphicData uri="http://schemas.openxmlformats.org/drawingml/2006/table">
            <a:tbl>
              <a:tblPr/>
              <a:tblGrid>
                <a:gridCol w="834427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34427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  <a:gridCol w="834427">
                  <a:extLst>
                    <a:ext uri="{9D8B030D-6E8A-4147-A177-3AD203B41FA5}">
                      <a16:colId xmlns:a16="http://schemas.microsoft.com/office/drawing/2014/main" val="6770547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Invoices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InvoiceId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042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909959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查询账单信息，包括账单号，客户姓名，账单价格， 联系人数量， 信任的联系人数量。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6116865" cy="2520000"/>
        </p:xfrm>
        <a:graphic>
          <a:graphicData uri="http://schemas.openxmlformats.org/drawingml/2006/table">
            <a:tbl>
              <a:tblPr/>
              <a:tblGrid>
                <a:gridCol w="1083312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63434">
                  <a:extLst>
                    <a:ext uri="{9D8B030D-6E8A-4147-A177-3AD203B41FA5}">
                      <a16:colId xmlns:a16="http://schemas.microsoft.com/office/drawing/2014/main" val="3710683145"/>
                    </a:ext>
                  </a:extLst>
                </a:gridCol>
                <a:gridCol w="717915">
                  <a:extLst>
                    <a:ext uri="{9D8B030D-6E8A-4147-A177-3AD203B41FA5}">
                      <a16:colId xmlns:a16="http://schemas.microsoft.com/office/drawing/2014/main" val="1267801117"/>
                    </a:ext>
                  </a:extLst>
                </a:gridCol>
                <a:gridCol w="1245325">
                  <a:extLst>
                    <a:ext uri="{9D8B030D-6E8A-4147-A177-3AD203B41FA5}">
                      <a16:colId xmlns:a16="http://schemas.microsoft.com/office/drawing/2014/main" val="3074613304"/>
                    </a:ext>
                  </a:extLst>
                </a:gridCol>
                <a:gridCol w="1706879">
                  <a:extLst>
                    <a:ext uri="{9D8B030D-6E8A-4147-A177-3AD203B41FA5}">
                      <a16:colId xmlns:a16="http://schemas.microsoft.com/office/drawing/2014/main" val="27397144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InvoiceId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ContactsCnt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TrustedContactsCnt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6097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230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217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8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02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45070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查询连续登陆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5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天的账户信息。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7" y="2349500"/>
          <a:ext cx="2311221" cy="1440000"/>
        </p:xfrm>
        <a:graphic>
          <a:graphicData uri="http://schemas.openxmlformats.org/drawingml/2006/table">
            <a:tbl>
              <a:tblPr/>
              <a:tblGrid>
                <a:gridCol w="1102355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08866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Accounts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Winston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631350-12BC-0FB7-D4E6-8025DECB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62141"/>
              </p:ext>
            </p:extLst>
          </p:nvPr>
        </p:nvGraphicFramePr>
        <p:xfrm>
          <a:off x="4208135" y="2349500"/>
          <a:ext cx="2537643" cy="3960000"/>
        </p:xfrm>
        <a:graphic>
          <a:graphicData uri="http://schemas.openxmlformats.org/drawingml/2006/table">
            <a:tbl>
              <a:tblPr/>
              <a:tblGrid>
                <a:gridCol w="121034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27294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Logins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LoginDate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2020-05-30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792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2020-05-30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301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2020-05-31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957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977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608799A-E166-6172-ADF8-D3172ACF7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62141"/>
              </p:ext>
            </p:extLst>
          </p:nvPr>
        </p:nvGraphicFramePr>
        <p:xfrm>
          <a:off x="7226645" y="2349500"/>
          <a:ext cx="2537643" cy="3960000"/>
        </p:xfrm>
        <a:graphic>
          <a:graphicData uri="http://schemas.openxmlformats.org/drawingml/2006/table">
            <a:tbl>
              <a:tblPr/>
              <a:tblGrid>
                <a:gridCol w="121034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27294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Logins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LoginDate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2020-05-30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792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2020-05-30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301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2020-05-31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957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977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4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423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82938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94951C-9CB8-8175-92EF-1AEA06690593}"/>
              </a:ext>
            </a:extLst>
          </p:cNvPr>
          <p:cNvCxnSpPr/>
          <p:nvPr/>
        </p:nvCxnSpPr>
        <p:spPr>
          <a:xfrm>
            <a:off x="6470469" y="3291840"/>
            <a:ext cx="1236617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C8336F4-AC6D-9963-FCB4-3D5A3119509F}"/>
              </a:ext>
            </a:extLst>
          </p:cNvPr>
          <p:cNvCxnSpPr/>
          <p:nvPr/>
        </p:nvCxnSpPr>
        <p:spPr>
          <a:xfrm>
            <a:off x="6470469" y="3979817"/>
            <a:ext cx="1236617" cy="34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A9FCFE4-68F2-2939-536F-4491A7280025}"/>
              </a:ext>
            </a:extLst>
          </p:cNvPr>
          <p:cNvCxnSpPr/>
          <p:nvPr/>
        </p:nvCxnSpPr>
        <p:spPr>
          <a:xfrm>
            <a:off x="6540137" y="4329500"/>
            <a:ext cx="1166949" cy="4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05AC79-8722-DD44-CE8D-DA0B13D6F758}"/>
              </a:ext>
            </a:extLst>
          </p:cNvPr>
          <p:cNvCxnSpPr/>
          <p:nvPr/>
        </p:nvCxnSpPr>
        <p:spPr>
          <a:xfrm>
            <a:off x="6540137" y="4679183"/>
            <a:ext cx="1201783" cy="71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273F12-7A05-EE70-D419-FD6C98F30F1C}"/>
              </a:ext>
            </a:extLst>
          </p:cNvPr>
          <p:cNvCxnSpPr>
            <a:cxnSpLocks/>
          </p:cNvCxnSpPr>
          <p:nvPr/>
        </p:nvCxnSpPr>
        <p:spPr>
          <a:xfrm>
            <a:off x="6402737" y="4456224"/>
            <a:ext cx="1304349" cy="58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043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415867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查询连续登陆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5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天的账户信息。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C0F84E-5392-C3E9-1A1E-847EF04885D3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2349500"/>
          <a:ext cx="1225278" cy="720000"/>
        </p:xfrm>
        <a:graphic>
          <a:graphicData uri="http://schemas.openxmlformats.org/drawingml/2006/table">
            <a:tbl>
              <a:tblPr/>
              <a:tblGrid>
                <a:gridCol w="122527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39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查询每位客户最高频订购的商品。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1A9394-AE48-729A-33B5-B609CAEF4721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2349501"/>
          <a:ext cx="2818212" cy="2520000"/>
        </p:xfrm>
        <a:graphic>
          <a:graphicData uri="http://schemas.openxmlformats.org/drawingml/2006/table">
            <a:tbl>
              <a:tblPr/>
              <a:tblGrid>
                <a:gridCol w="1409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81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183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Jerry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FA3631-FE27-7445-F251-507E730583AA}"/>
              </a:ext>
            </a:extLst>
          </p:cNvPr>
          <p:cNvGraphicFramePr>
            <a:graphicFrameLocks noGrp="1"/>
          </p:cNvGraphicFramePr>
          <p:nvPr/>
        </p:nvGraphicFramePr>
        <p:xfrm>
          <a:off x="4586134" y="2349501"/>
          <a:ext cx="3042741" cy="2160000"/>
        </p:xfrm>
        <a:graphic>
          <a:graphicData uri="http://schemas.openxmlformats.org/drawingml/2006/table">
            <a:tbl>
              <a:tblPr/>
              <a:tblGrid>
                <a:gridCol w="1014247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92470">
                  <a:extLst>
                    <a:ext uri="{9D8B030D-6E8A-4147-A177-3AD203B41FA5}">
                      <a16:colId xmlns:a16="http://schemas.microsoft.com/office/drawing/2014/main" val="1727843834"/>
                    </a:ext>
                  </a:extLst>
                </a:gridCol>
                <a:gridCol w="836024">
                  <a:extLst>
                    <a:ext uri="{9D8B030D-6E8A-4147-A177-3AD203B41FA5}">
                      <a16:colId xmlns:a16="http://schemas.microsoft.com/office/drawing/2014/main" val="799693529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keyboard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85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mouse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screen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hard disk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73D34FE-421F-73F0-8729-D7D10B37933C}"/>
              </a:ext>
            </a:extLst>
          </p:cNvPr>
          <p:cNvGraphicFramePr>
            <a:graphicFrameLocks noGrp="1"/>
          </p:cNvGraphicFramePr>
          <p:nvPr/>
        </p:nvGraphicFramePr>
        <p:xfrm>
          <a:off x="7957740" y="2349500"/>
          <a:ext cx="3968708" cy="4320000"/>
        </p:xfrm>
        <a:graphic>
          <a:graphicData uri="http://schemas.openxmlformats.org/drawingml/2006/table">
            <a:tbl>
              <a:tblPr/>
              <a:tblGrid>
                <a:gridCol w="992177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92177">
                  <a:extLst>
                    <a:ext uri="{9D8B030D-6E8A-4147-A177-3AD203B41FA5}">
                      <a16:colId xmlns:a16="http://schemas.microsoft.com/office/drawing/2014/main" val="1727843834"/>
                    </a:ext>
                  </a:extLst>
                </a:gridCol>
                <a:gridCol w="992177">
                  <a:extLst>
                    <a:ext uri="{9D8B030D-6E8A-4147-A177-3AD203B41FA5}">
                      <a16:colId xmlns:a16="http://schemas.microsoft.com/office/drawing/2014/main" val="799693529"/>
                    </a:ext>
                  </a:extLst>
                </a:gridCol>
                <a:gridCol w="992177">
                  <a:extLst>
                    <a:ext uri="{9D8B030D-6E8A-4147-A177-3AD203B41FA5}">
                      <a16:colId xmlns:a16="http://schemas.microsoft.com/office/drawing/2014/main" val="2646234745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Orders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OrderId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OrderDate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2020-07-31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3822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2020-07-30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719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2020-08-29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140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2020-07-29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36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2020-06-10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901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2020-08-01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679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2020-08-01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85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2020-08-03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2020-08-07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2020-07-15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查询每位客户最高频订购的商品。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D551D5-41D7-0D2F-596E-6AD15978C249}"/>
              </a:ext>
            </a:extLst>
          </p:cNvPr>
          <p:cNvGraphicFramePr>
            <a:graphicFrameLocks noGrp="1"/>
          </p:cNvGraphicFramePr>
          <p:nvPr/>
        </p:nvGraphicFramePr>
        <p:xfrm>
          <a:off x="1416047" y="2349501"/>
          <a:ext cx="4087770" cy="2520000"/>
        </p:xfrm>
        <a:graphic>
          <a:graphicData uri="http://schemas.openxmlformats.org/drawingml/2006/table">
            <a:tbl>
              <a:tblPr/>
              <a:tblGrid>
                <a:gridCol w="1362590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62590">
                  <a:extLst>
                    <a:ext uri="{9D8B030D-6E8A-4147-A177-3AD203B41FA5}">
                      <a16:colId xmlns:a16="http://schemas.microsoft.com/office/drawing/2014/main" val="1708387935"/>
                    </a:ext>
                  </a:extLst>
                </a:gridCol>
                <a:gridCol w="1362590">
                  <a:extLst>
                    <a:ext uri="{9D8B030D-6E8A-4147-A177-3AD203B41FA5}">
                      <a16:colId xmlns:a16="http://schemas.microsoft.com/office/drawing/2014/main" val="25695064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ProductName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mouse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819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keyboard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018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mouse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56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screen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764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screen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keyboard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004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0D7958-221B-4C14-7506-68B7CD8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6722"/>
              </p:ext>
            </p:extLst>
          </p:nvPr>
        </p:nvGraphicFramePr>
        <p:xfrm>
          <a:off x="1416050" y="2349500"/>
          <a:ext cx="1859861" cy="695858"/>
        </p:xfrm>
        <a:graphic>
          <a:graphicData uri="http://schemas.openxmlformats.org/drawingml/2006/table">
            <a:tbl>
              <a:tblPr/>
              <a:tblGrid>
                <a:gridCol w="185986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Email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47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Henry@lx.com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27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查询重复邮箱信息。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6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045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92096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查询所有盒子中的苹果和橘子数量总和。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D95315-00B0-F051-7A82-568A0D37CA4B}"/>
              </a:ext>
            </a:extLst>
          </p:cNvPr>
          <p:cNvGraphicFramePr>
            <a:graphicFrameLocks noGrp="1"/>
          </p:cNvGraphicFramePr>
          <p:nvPr/>
        </p:nvGraphicFramePr>
        <p:xfrm>
          <a:off x="1416049" y="2349500"/>
          <a:ext cx="3687173" cy="2520000"/>
        </p:xfrm>
        <a:graphic>
          <a:graphicData uri="http://schemas.openxmlformats.org/drawingml/2006/table">
            <a:tbl>
              <a:tblPr/>
              <a:tblGrid>
                <a:gridCol w="112685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26620577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Chests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ChestId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AppleCount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OrangeCount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94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6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675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0498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BAF6E2-1902-4502-FE15-1793235A53E0}"/>
              </a:ext>
            </a:extLst>
          </p:cNvPr>
          <p:cNvGraphicFramePr>
            <a:graphicFrameLocks noGrp="1"/>
          </p:cNvGraphicFramePr>
          <p:nvPr/>
        </p:nvGraphicFramePr>
        <p:xfrm>
          <a:off x="5657123" y="2349500"/>
          <a:ext cx="4218397" cy="3240000"/>
        </p:xfrm>
        <a:graphic>
          <a:graphicData uri="http://schemas.openxmlformats.org/drawingml/2006/table">
            <a:tbl>
              <a:tblPr/>
              <a:tblGrid>
                <a:gridCol w="910051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910051">
                  <a:extLst>
                    <a:ext uri="{9D8B030D-6E8A-4147-A177-3AD203B41FA5}">
                      <a16:colId xmlns:a16="http://schemas.microsoft.com/office/drawing/2014/main" val="303228322"/>
                    </a:ext>
                  </a:extLst>
                </a:gridCol>
                <a:gridCol w="1174523">
                  <a:extLst>
                    <a:ext uri="{9D8B030D-6E8A-4147-A177-3AD203B41FA5}">
                      <a16:colId xmlns:a16="http://schemas.microsoft.com/office/drawing/2014/main" val="526620577"/>
                    </a:ext>
                  </a:extLst>
                </a:gridCol>
                <a:gridCol w="1223772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Boxes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BoxId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ChestId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AppleCount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OrangeCount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94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6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675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049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208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045</a:t>
              </a: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92967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查询所有盒子中的苹果和橘子数量总和。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CC9BE-7797-191D-22A3-FAB168ED9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0708"/>
              </p:ext>
            </p:extLst>
          </p:nvPr>
        </p:nvGraphicFramePr>
        <p:xfrm>
          <a:off x="1416048" y="2349500"/>
          <a:ext cx="2633438" cy="720000"/>
        </p:xfrm>
        <a:graphic>
          <a:graphicData uri="http://schemas.openxmlformats.org/drawingml/2006/table">
            <a:tbl>
              <a:tblPr/>
              <a:tblGrid>
                <a:gridCol w="1316719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16719">
                  <a:extLst>
                    <a:ext uri="{9D8B030D-6E8A-4147-A177-3AD203B41FA5}">
                      <a16:colId xmlns:a16="http://schemas.microsoft.com/office/drawing/2014/main" val="2383770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AppleCount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OrangeCount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查询每位选手赢得大满贯赛事的次数。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2389598" cy="1800000"/>
        </p:xfrm>
        <a:graphic>
          <a:graphicData uri="http://schemas.openxmlformats.org/drawingml/2006/table">
            <a:tbl>
              <a:tblPr/>
              <a:tblGrid>
                <a:gridCol w="95268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421494020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Nadal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071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Federer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Novak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C0D2FEB-9961-F8CF-958F-B3796B76DC5C}"/>
              </a:ext>
            </a:extLst>
          </p:cNvPr>
          <p:cNvGraphicFramePr>
            <a:graphicFrameLocks noGrp="1"/>
          </p:cNvGraphicFramePr>
          <p:nvPr/>
        </p:nvGraphicFramePr>
        <p:xfrm>
          <a:off x="4234261" y="2349500"/>
          <a:ext cx="4953282" cy="1800000"/>
        </p:xfrm>
        <a:graphic>
          <a:graphicData uri="http://schemas.openxmlformats.org/drawingml/2006/table">
            <a:tbl>
              <a:tblPr/>
              <a:tblGrid>
                <a:gridCol w="799293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35433">
                  <a:extLst>
                    <a:ext uri="{9D8B030D-6E8A-4147-A177-3AD203B41FA5}">
                      <a16:colId xmlns:a16="http://schemas.microsoft.com/office/drawing/2014/main" val="2147769505"/>
                    </a:ext>
                  </a:extLst>
                </a:gridCol>
                <a:gridCol w="967363">
                  <a:extLst>
                    <a:ext uri="{9D8B030D-6E8A-4147-A177-3AD203B41FA5}">
                      <a16:colId xmlns:a16="http://schemas.microsoft.com/office/drawing/2014/main" val="3081682234"/>
                    </a:ext>
                  </a:extLst>
                </a:gridCol>
                <a:gridCol w="973124">
                  <a:extLst>
                    <a:ext uri="{9D8B030D-6E8A-4147-A177-3AD203B41FA5}">
                      <a16:colId xmlns:a16="http://schemas.microsoft.com/office/drawing/2014/main" val="4214940200"/>
                    </a:ext>
                  </a:extLst>
                </a:gridCol>
                <a:gridCol w="1078069">
                  <a:extLst>
                    <a:ext uri="{9D8B030D-6E8A-4147-A177-3AD203B41FA5}">
                      <a16:colId xmlns:a16="http://schemas.microsoft.com/office/drawing/2014/main" val="2727590518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Championships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Wimbledon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FrOpen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USOpen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AuOpen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071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78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126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4834877-3A17-6C73-55A1-1BAB6D49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4964"/>
              </p:ext>
            </p:extLst>
          </p:nvPr>
        </p:nvGraphicFramePr>
        <p:xfrm>
          <a:off x="9799320" y="1629500"/>
          <a:ext cx="1135433" cy="1440000"/>
        </p:xfrm>
        <a:graphic>
          <a:graphicData uri="http://schemas.openxmlformats.org/drawingml/2006/table">
            <a:tbl>
              <a:tblPr/>
              <a:tblGrid>
                <a:gridCol w="1135433">
                  <a:extLst>
                    <a:ext uri="{9D8B030D-6E8A-4147-A177-3AD203B41FA5}">
                      <a16:colId xmlns:a16="http://schemas.microsoft.com/office/drawing/2014/main" val="35854817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Wimbledon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463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642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279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9579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0B80E6-4BEC-0B46-A33A-1B6965867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27142"/>
              </p:ext>
            </p:extLst>
          </p:nvPr>
        </p:nvGraphicFramePr>
        <p:xfrm>
          <a:off x="9808589" y="3069500"/>
          <a:ext cx="967363" cy="1080000"/>
        </p:xfrm>
        <a:graphic>
          <a:graphicData uri="http://schemas.openxmlformats.org/drawingml/2006/table">
            <a:tbl>
              <a:tblPr/>
              <a:tblGrid>
                <a:gridCol w="967363">
                  <a:extLst>
                    <a:ext uri="{9D8B030D-6E8A-4147-A177-3AD203B41FA5}">
                      <a16:colId xmlns:a16="http://schemas.microsoft.com/office/drawing/2014/main" val="195761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7411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2758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63729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227E5F-C9EE-B50F-3C68-04E171F5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11857"/>
              </p:ext>
            </p:extLst>
          </p:nvPr>
        </p:nvGraphicFramePr>
        <p:xfrm>
          <a:off x="9799320" y="4149500"/>
          <a:ext cx="973124" cy="1080000"/>
        </p:xfrm>
        <a:graphic>
          <a:graphicData uri="http://schemas.openxmlformats.org/drawingml/2006/table">
            <a:tbl>
              <a:tblPr/>
              <a:tblGrid>
                <a:gridCol w="973124">
                  <a:extLst>
                    <a:ext uri="{9D8B030D-6E8A-4147-A177-3AD203B41FA5}">
                      <a16:colId xmlns:a16="http://schemas.microsoft.com/office/drawing/2014/main" val="15905191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08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308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10016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F6A61DA-ACC4-9BCC-C803-A166B9F0D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78433"/>
              </p:ext>
            </p:extLst>
          </p:nvPr>
        </p:nvGraphicFramePr>
        <p:xfrm>
          <a:off x="9799320" y="5229500"/>
          <a:ext cx="1078069" cy="1080000"/>
        </p:xfrm>
        <a:graphic>
          <a:graphicData uri="http://schemas.openxmlformats.org/drawingml/2006/table">
            <a:tbl>
              <a:tblPr/>
              <a:tblGrid>
                <a:gridCol w="1078069">
                  <a:extLst>
                    <a:ext uri="{9D8B030D-6E8A-4147-A177-3AD203B41FA5}">
                      <a16:colId xmlns:a16="http://schemas.microsoft.com/office/drawing/2014/main" val="273396245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415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930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0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046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4782938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查询每位选手赢得大满贯赛事的次数。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4584159" cy="1080000"/>
        </p:xfrm>
        <a:graphic>
          <a:graphicData uri="http://schemas.openxmlformats.org/drawingml/2006/table">
            <a:tbl>
              <a:tblPr/>
              <a:tblGrid>
                <a:gridCol w="130102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1972804361"/>
                    </a:ext>
                  </a:extLst>
                </a:gridCol>
                <a:gridCol w="1663338">
                  <a:extLst>
                    <a:ext uri="{9D8B030D-6E8A-4147-A177-3AD203B41FA5}">
                      <a16:colId xmlns:a16="http://schemas.microsoft.com/office/drawing/2014/main" val="38671772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PlayerName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GrandSlamsCount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Nadal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35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Federer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62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9604690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查询平均通话时间超过全球平均通话时长的国家。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736779" y="2349500"/>
          <a:ext cx="3948432" cy="2880000"/>
        </p:xfrm>
        <a:graphic>
          <a:graphicData uri="http://schemas.openxmlformats.org/drawingml/2006/table">
            <a:tbl>
              <a:tblPr/>
              <a:tblGrid>
                <a:gridCol w="92655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  <a:gridCol w="1532708">
                  <a:extLst>
                    <a:ext uri="{9D8B030D-6E8A-4147-A177-3AD203B41FA5}">
                      <a16:colId xmlns:a16="http://schemas.microsoft.com/office/drawing/2014/main" val="6770547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Person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PhoneNumber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Moncef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212-1234567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749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Maroua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212-6523651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29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Jonathan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051-1234567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Meir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972-1234567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Rachel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972-0011100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Elvis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051-7654321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ABB774-38A3-9279-3841-ADF883A0EE7E}"/>
              </a:ext>
            </a:extLst>
          </p:cNvPr>
          <p:cNvGraphicFramePr>
            <a:graphicFrameLocks noGrp="1"/>
          </p:cNvGraphicFramePr>
          <p:nvPr/>
        </p:nvGraphicFramePr>
        <p:xfrm>
          <a:off x="4994797" y="2349500"/>
          <a:ext cx="2311694" cy="2520000"/>
        </p:xfrm>
        <a:graphic>
          <a:graphicData uri="http://schemas.openxmlformats.org/drawingml/2006/table">
            <a:tbl>
              <a:tblPr/>
              <a:tblGrid>
                <a:gridCol w="1005408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Country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CountryCode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Ethiopia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Israel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Morocco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peru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C0A510-F27F-928F-2D50-CD7B3DB338ED}"/>
              </a:ext>
            </a:extLst>
          </p:cNvPr>
          <p:cNvGraphicFramePr>
            <a:graphicFrameLocks noGrp="1"/>
          </p:cNvGraphicFramePr>
          <p:nvPr/>
        </p:nvGraphicFramePr>
        <p:xfrm>
          <a:off x="7616077" y="2349500"/>
          <a:ext cx="2503281" cy="4320000"/>
        </p:xfrm>
        <a:graphic>
          <a:graphicData uri="http://schemas.openxmlformats.org/drawingml/2006/table">
            <a:tbl>
              <a:tblPr/>
              <a:tblGrid>
                <a:gridCol w="834427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834427">
                  <a:extLst>
                    <a:ext uri="{9D8B030D-6E8A-4147-A177-3AD203B41FA5}">
                      <a16:colId xmlns:a16="http://schemas.microsoft.com/office/drawing/2014/main" val="7175411"/>
                    </a:ext>
                  </a:extLst>
                </a:gridCol>
                <a:gridCol w="834427">
                  <a:extLst>
                    <a:ext uri="{9D8B030D-6E8A-4147-A177-3AD203B41FA5}">
                      <a16:colId xmlns:a16="http://schemas.microsoft.com/office/drawing/2014/main" val="6770547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Calls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CallerId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CalleeId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97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7948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26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962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601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12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06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047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9099593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查询平均通话时间超过全球平均通话时长的国家。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1083312" cy="720000"/>
        </p:xfrm>
        <a:graphic>
          <a:graphicData uri="http://schemas.openxmlformats.org/drawingml/2006/table">
            <a:tbl>
              <a:tblPr/>
              <a:tblGrid>
                <a:gridCol w="1083312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peru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60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450702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查询每个账户的收益和损失。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67BE7A-E173-55F0-B5CD-6310B8D7BCF2}"/>
              </a:ext>
            </a:extLst>
          </p:cNvPr>
          <p:cNvGraphicFramePr>
            <a:graphicFrameLocks noGrp="1"/>
          </p:cNvGraphicFramePr>
          <p:nvPr/>
        </p:nvGraphicFramePr>
        <p:xfrm>
          <a:off x="1416047" y="2349500"/>
          <a:ext cx="4592867" cy="4320000"/>
        </p:xfrm>
        <a:graphic>
          <a:graphicData uri="http://schemas.openxmlformats.org/drawingml/2006/table">
            <a:tbl>
              <a:tblPr/>
              <a:tblGrid>
                <a:gridCol w="1257484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114698">
                  <a:extLst>
                    <a:ext uri="{9D8B030D-6E8A-4147-A177-3AD203B41FA5}">
                      <a16:colId xmlns:a16="http://schemas.microsoft.com/office/drawing/2014/main" val="94005058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9020679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49665316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Stocks</a:t>
                      </a:r>
                      <a:endParaRPr lang="en-US" sz="16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StockName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Operation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OperationDay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Buy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224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531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Buy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217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3755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Buy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3622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896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Handbags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Buy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1052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Handbags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5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Buy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Sell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39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048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6" y="1461554"/>
            <a:ext cx="5415867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查询每个账户的收益和损失。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C0F84E-5392-C3E9-1A1E-847EF04885D3}"/>
              </a:ext>
            </a:extLst>
          </p:cNvPr>
          <p:cNvGraphicFramePr>
            <a:graphicFrameLocks noGrp="1"/>
          </p:cNvGraphicFramePr>
          <p:nvPr/>
        </p:nvGraphicFramePr>
        <p:xfrm>
          <a:off x="1416048" y="2349500"/>
          <a:ext cx="2912112" cy="1440000"/>
        </p:xfrm>
        <a:graphic>
          <a:graphicData uri="http://schemas.openxmlformats.org/drawingml/2006/table">
            <a:tbl>
              <a:tblPr/>
              <a:tblGrid>
                <a:gridCol w="145605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56056">
                  <a:extLst>
                    <a:ext uri="{9D8B030D-6E8A-4147-A177-3AD203B41FA5}">
                      <a16:colId xmlns:a16="http://schemas.microsoft.com/office/drawing/2014/main" val="19586904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StockName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CapitalGainLoss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Corona Masks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567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Handbags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-23000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5227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39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4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764210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查询各个团队的得分（胜，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3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分，平，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分，负，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分）。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1A9394-AE48-729A-33B5-B609CAEF4721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2349501"/>
          <a:ext cx="2818212" cy="2520000"/>
        </p:xfrm>
        <a:graphic>
          <a:graphicData uri="http://schemas.openxmlformats.org/drawingml/2006/table">
            <a:tbl>
              <a:tblPr/>
              <a:tblGrid>
                <a:gridCol w="1409106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915710978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Teams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TeamId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TeamName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81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NewYork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183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Atlanta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Chicago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Toronto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FA3631-FE27-7445-F251-507E730583AA}"/>
              </a:ext>
            </a:extLst>
          </p:cNvPr>
          <p:cNvGraphicFramePr>
            <a:graphicFrameLocks noGrp="1"/>
          </p:cNvGraphicFramePr>
          <p:nvPr/>
        </p:nvGraphicFramePr>
        <p:xfrm>
          <a:off x="4586131" y="2349501"/>
          <a:ext cx="5237137" cy="2520000"/>
        </p:xfrm>
        <a:graphic>
          <a:graphicData uri="http://schemas.openxmlformats.org/drawingml/2006/table">
            <a:tbl>
              <a:tblPr/>
              <a:tblGrid>
                <a:gridCol w="1047427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1047427">
                  <a:extLst>
                    <a:ext uri="{9D8B030D-6E8A-4147-A177-3AD203B41FA5}">
                      <a16:colId xmlns:a16="http://schemas.microsoft.com/office/drawing/2014/main" val="1775556375"/>
                    </a:ext>
                  </a:extLst>
                </a:gridCol>
                <a:gridCol w="1047427">
                  <a:extLst>
                    <a:ext uri="{9D8B030D-6E8A-4147-A177-3AD203B41FA5}">
                      <a16:colId xmlns:a16="http://schemas.microsoft.com/office/drawing/2014/main" val="2533428776"/>
                    </a:ext>
                  </a:extLst>
                </a:gridCol>
                <a:gridCol w="1067245">
                  <a:extLst>
                    <a:ext uri="{9D8B030D-6E8A-4147-A177-3AD203B41FA5}">
                      <a16:colId xmlns:a16="http://schemas.microsoft.com/office/drawing/2014/main" val="1727843834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799693529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Matches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8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MatchId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HostTeam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GuestTeam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HostGoals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GuestGoals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062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85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5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67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0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5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156EC8-1520-7633-0C2D-26662B64F7E2}"/>
              </a:ext>
            </a:extLst>
          </p:cNvPr>
          <p:cNvGrpSpPr/>
          <p:nvPr/>
        </p:nvGrpSpPr>
        <p:grpSpPr>
          <a:xfrm>
            <a:off x="381696" y="561283"/>
            <a:ext cx="3852565" cy="668796"/>
            <a:chOff x="288132" y="412980"/>
            <a:chExt cx="3852565" cy="668796"/>
          </a:xfrm>
        </p:grpSpPr>
        <p:sp>
          <p:nvSpPr>
            <p:cNvPr id="3" name="Office全套课程">
              <a:extLst>
                <a:ext uri="{FF2B5EF4-FFF2-40B4-BE49-F238E27FC236}">
                  <a16:creationId xmlns:a16="http://schemas.microsoft.com/office/drawing/2014/main" id="{CD6D762C-CAEA-BC97-178F-F86185B9FAFD}"/>
                </a:ext>
              </a:extLst>
            </p:cNvPr>
            <p:cNvSpPr/>
            <p:nvPr/>
          </p:nvSpPr>
          <p:spPr>
            <a:xfrm>
              <a:off x="1179245" y="435445"/>
              <a:ext cx="29614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solidFill>
                    <a:srgbClr val="242D10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Exercise 049</a:t>
              </a:r>
              <a:endParaRPr lang="zh-CN" altLang="en-US" sz="3600">
                <a:solidFill>
                  <a:srgbClr val="242D10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endParaRPr>
            </a:p>
          </p:txBody>
        </p:sp>
        <p:pic>
          <p:nvPicPr>
            <p:cNvPr id="5" name="Picture 2" descr="The Best Way to Learn SQL">
              <a:extLst>
                <a:ext uri="{FF2B5EF4-FFF2-40B4-BE49-F238E27FC236}">
                  <a16:creationId xmlns:a16="http://schemas.microsoft.com/office/drawing/2014/main" id="{6141F744-8861-F5E1-D5DB-C29F36E34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2" y="412980"/>
              <a:ext cx="1160267" cy="6091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FF31E9-6B28-A57B-7FC3-68B84B6C8ABB}"/>
              </a:ext>
            </a:extLst>
          </p:cNvPr>
          <p:cNvSpPr txBox="1"/>
          <p:nvPr/>
        </p:nvSpPr>
        <p:spPr>
          <a:xfrm>
            <a:off x="1324567" y="1461554"/>
            <a:ext cx="5860004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查询各个团队的得分（胜，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3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分，平，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1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分，负，</a:t>
            </a:r>
            <a:r>
              <a:rPr lang="en-US" altLang="zh-CN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0</a:t>
            </a:r>
            <a:r>
              <a:rPr lang="zh-CN" altLang="en-US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分）。</a:t>
            </a:r>
            <a:endParaRPr lang="en-US" altLang="zh-CN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D551D5-41D7-0D2F-596E-6AD15978C249}"/>
              </a:ext>
            </a:extLst>
          </p:cNvPr>
          <p:cNvGraphicFramePr>
            <a:graphicFrameLocks noGrp="1"/>
          </p:cNvGraphicFramePr>
          <p:nvPr/>
        </p:nvGraphicFramePr>
        <p:xfrm>
          <a:off x="1416046" y="2349501"/>
          <a:ext cx="4923795" cy="2160000"/>
        </p:xfrm>
        <a:graphic>
          <a:graphicData uri="http://schemas.openxmlformats.org/drawingml/2006/table">
            <a:tbl>
              <a:tblPr/>
              <a:tblGrid>
                <a:gridCol w="1419167">
                  <a:extLst>
                    <a:ext uri="{9D8B030D-6E8A-4147-A177-3AD203B41FA5}">
                      <a16:colId xmlns:a16="http://schemas.microsoft.com/office/drawing/2014/main" val="3489850590"/>
                    </a:ext>
                  </a:extLst>
                </a:gridCol>
                <a:gridCol w="2032878">
                  <a:extLst>
                    <a:ext uri="{9D8B030D-6E8A-4147-A177-3AD203B41FA5}">
                      <a16:colId xmlns:a16="http://schemas.microsoft.com/office/drawing/2014/main" val="1708387935"/>
                    </a:ext>
                  </a:extLst>
                </a:gridCol>
                <a:gridCol w="1471750">
                  <a:extLst>
                    <a:ext uri="{9D8B030D-6E8A-4147-A177-3AD203B41FA5}">
                      <a16:colId xmlns:a16="http://schemas.microsoft.com/office/drawing/2014/main" val="25695064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TeamId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TeamName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Medium" panose="020B0600000000000000" pitchFamily="34" charset="-122"/>
                          <a:ea typeface="Noto Sans S Chinese Medium" panose="020B0600000000000000" pitchFamily="34" charset="-122"/>
                          <a:cs typeface="+mn-cs"/>
                        </a:rPr>
                        <a:t>NumPoints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Noto Sans S Chinese Medium" panose="020B0600000000000000" pitchFamily="34" charset="-122"/>
                        <a:ea typeface="Noto Sans S Chinese Medium" panose="020B06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55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Lee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819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NewYork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018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Atlanta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56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Chicago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764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Toronto 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ViMjI0NjhlYTZmMDA1NzY4ZDlhOGVmMzdmOTkwN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8296</TotalTime>
  <Words>3626</Words>
  <Application>Microsoft Office PowerPoint</Application>
  <PresentationFormat>宽屏</PresentationFormat>
  <Paragraphs>2353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9" baseType="lpstr">
      <vt:lpstr>Noto Sans S Chinese Bold</vt:lpstr>
      <vt:lpstr>Noto Sans S Chinese DemiLight</vt:lpstr>
      <vt:lpstr>Noto Sans S Chinese Light</vt:lpstr>
      <vt:lpstr>Noto Sans S Chinese Medium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明</dc:creator>
  <cp:lastModifiedBy>Administrator</cp:lastModifiedBy>
  <cp:revision>1199</cp:revision>
  <dcterms:created xsi:type="dcterms:W3CDTF">2020-04-19T20:39:00Z</dcterms:created>
  <dcterms:modified xsi:type="dcterms:W3CDTF">2022-09-01T12:23:31Z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29315F4C09664FBA9A57F18C7AACBA4C</vt:lpwstr>
  </property>
  <property fmtid="{D5CDD505-2E9C-101B-9397-08002B2CF9AE}" pid="3" name="KSOProductBuildVer">
    <vt:lpwstr>2052-11.1.0.11636</vt:lpwstr>
  </property>
</Properties>
</file>