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58" r:id="rId4"/>
    <p:sldId id="264" r:id="rId5"/>
    <p:sldId id="300" r:id="rId6"/>
    <p:sldId id="301" r:id="rId7"/>
    <p:sldId id="302" r:id="rId8"/>
    <p:sldId id="303" r:id="rId9"/>
    <p:sldId id="288" r:id="rId10"/>
    <p:sldId id="291" r:id="rId11"/>
    <p:sldId id="292" r:id="rId12"/>
    <p:sldId id="293" r:id="rId13"/>
    <p:sldId id="294" r:id="rId14"/>
    <p:sldId id="261" r:id="rId15"/>
    <p:sldId id="287" r:id="rId16"/>
    <p:sldId id="295" r:id="rId17"/>
    <p:sldId id="296" r:id="rId18"/>
    <p:sldId id="290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FFCC"/>
    <a:srgbClr val="CCFFFF"/>
    <a:srgbClr val="99FFCC"/>
    <a:srgbClr val="018752"/>
    <a:srgbClr val="3366FF"/>
    <a:srgbClr val="2F61FF"/>
    <a:srgbClr val="2295F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08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27E2B-DFA3-954F-B658-3879B20193C1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48CF0-BB3B-A74E-874E-F443829B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1AD9640-78C9-BE47-8303-C9869DB29CA9}" type="datetime1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FC7E8E53-FB47-4CBB-8CE0-B6A37821A0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56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1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BD7D-2F8E-164D-935F-5F1A9E0F4638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8427-8665-774E-BECA-AF2D83D4BAF6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EC66-DC49-E24D-BCD2-328AB1D6887F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45BE-0902-2E43-994C-46776729C155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426A-11FE-784E-B50B-F61EE5A6302A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8D41-6DB4-F347-A0D0-0015E394B3FF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5A97-6A42-3A48-8AD5-CF2453333178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E62D-4A5D-0547-95B5-7A542938A396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2E17-2087-4748-90B8-E548B450A3C6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EF0-5880-9741-8AE7-8A6D36F26D7B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2F40-4294-8D42-901D-F6FC5D6C9B65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B487242-3DE3-0C4F-AEA8-589AE22A8FF5}" type="datetime1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98945"/>
            <a:ext cx="9144000" cy="1692373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Deep </a:t>
            </a:r>
            <a:r>
              <a:rPr lang="en-US" altLang="zh-CN" sz="4000" b="1" dirty="0" err="1"/>
              <a:t>AutoEncoder</a:t>
            </a:r>
            <a:r>
              <a:rPr lang="en-US" altLang="zh-CN" sz="4000" b="1" dirty="0"/>
              <a:t> Neural Network Based Book Recommendation System</a:t>
            </a:r>
            <a:endParaRPr lang="en-US" sz="3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8473" y="3885524"/>
            <a:ext cx="3068605" cy="178748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Arial"/>
              </a:rPr>
              <a:t>Jing Zhou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/>
              </a:rPr>
              <a:t>Jun Wang</a:t>
            </a:r>
          </a:p>
          <a:p>
            <a:r>
              <a:rPr lang="en-US" altLang="zh-CN" sz="2000" dirty="0" err="1">
                <a:solidFill>
                  <a:schemeClr val="tx1"/>
                </a:solidFill>
                <a:latin typeface="Arial"/>
              </a:rPr>
              <a:t>Xiaowen</a:t>
            </a:r>
            <a:r>
              <a:rPr lang="en-US" altLang="zh-CN" sz="2000" dirty="0">
                <a:solidFill>
                  <a:schemeClr val="tx1"/>
                </a:solidFill>
                <a:latin typeface="Arial"/>
              </a:rPr>
              <a:t> Ding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/>
              </a:rPr>
              <a:t>Yu Zheng</a:t>
            </a:r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62161"/>
            <a:ext cx="9144001" cy="2477993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500" dirty="0"/>
              <a:t>Map the output to the input: finding the latent structure of data (PCA application etc.)</a:t>
            </a:r>
            <a:endParaRPr lang="en-US" sz="2500" dirty="0">
              <a:latin typeface="Arial"/>
              <a:ea typeface="Arial"/>
              <a:cs typeface="Arial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500" dirty="0">
                <a:latin typeface="Arial"/>
                <a:ea typeface="Arial"/>
                <a:cs typeface="Arial"/>
              </a:rPr>
              <a:t>Unsupervised Approach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500" dirty="0"/>
              <a:t>Able to learn the non-linear latent structure of data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500" dirty="0">
              <a:latin typeface="Arial"/>
              <a:ea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sz="3000" b="1" dirty="0">
                <a:solidFill>
                  <a:srgbClr val="018752"/>
                </a:solidFill>
                <a:latin typeface="Arial"/>
              </a:rPr>
              <a:t>Advantages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44E5DD2-30BF-438C-A715-629E1ECB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 err="1"/>
              <a:t>AutoEncoder</a:t>
            </a:r>
            <a:r>
              <a:rPr lang="en-US" sz="3600" b="1" dirty="0"/>
              <a:t> NN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0CA6795-FBD0-4CEF-A5CB-C2767D1E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37" y="3487802"/>
            <a:ext cx="2688391" cy="30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9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09809"/>
            <a:ext cx="9144001" cy="2311889"/>
          </a:xfrm>
        </p:spPr>
        <p:txBody>
          <a:bodyPr>
            <a:normAutofit lnSpcReduction="100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500" dirty="0"/>
              <a:t>The greedy layer-wise approach for pretraining a deep network works by training each layer in turn.</a:t>
            </a:r>
            <a:endParaRPr lang="en-US" sz="2500" dirty="0">
              <a:latin typeface="Arial"/>
              <a:ea typeface="Arial"/>
              <a:cs typeface="Arial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500" dirty="0"/>
              <a:t>A stacked autoencoder enjoys all the benefits of any deep network of greater expressive power.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500" dirty="0">
                <a:ea typeface="Arial"/>
                <a:cs typeface="Arial"/>
              </a:rPr>
              <a:t>It often captures a useful "hierarchical grouping" or "part-whole decomposition" of the input.</a:t>
            </a:r>
            <a:endParaRPr lang="en-US" sz="2500" dirty="0">
              <a:latin typeface="Arial"/>
              <a:ea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44E5DD2-30BF-438C-A715-629E1ECB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Stacked </a:t>
            </a:r>
            <a:r>
              <a:rPr lang="en-US" sz="3600" b="1" dirty="0" err="1"/>
              <a:t>AutoEncoder</a:t>
            </a:r>
            <a:r>
              <a:rPr lang="en-US" sz="3600" b="1" dirty="0"/>
              <a:t> NN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77D2940-4629-4B5C-A44B-85DF3784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15" y="3413687"/>
            <a:ext cx="2605785" cy="243140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86CBB8A-5896-4CA0-8219-7B378B92779B}"/>
              </a:ext>
            </a:extLst>
          </p:cNvPr>
          <p:cNvGrpSpPr/>
          <p:nvPr/>
        </p:nvGrpSpPr>
        <p:grpSpPr>
          <a:xfrm>
            <a:off x="151156" y="3413687"/>
            <a:ext cx="5549848" cy="2444620"/>
            <a:chOff x="151156" y="3321698"/>
            <a:chExt cx="5549848" cy="24446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4EAD9CC4-B136-4803-B128-293FDF37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156" y="3497216"/>
              <a:ext cx="1815282" cy="226910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652AFCF9-EA69-4C19-B3EE-D3DA117B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9783" y="3451443"/>
              <a:ext cx="2133801" cy="201717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EC9F334D-CDD7-4B56-B4B6-CAE570DF8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5663" y="3469223"/>
              <a:ext cx="1555112" cy="155954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DF5D5C31-2057-4C95-9B37-47A75E3FA5B5}"/>
                </a:ext>
              </a:extLst>
            </p:cNvPr>
            <p:cNvSpPr/>
            <p:nvPr/>
          </p:nvSpPr>
          <p:spPr>
            <a:xfrm>
              <a:off x="151156" y="3321698"/>
              <a:ext cx="5549848" cy="2444620"/>
            </a:xfrm>
            <a:prstGeom prst="rect">
              <a:avLst/>
            </a:prstGeom>
            <a:noFill/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23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09809"/>
            <a:ext cx="9144001" cy="1792737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500" dirty="0"/>
              <a:t>Intentionally corrupt the input data so as to learn robust representation of data.</a:t>
            </a:r>
            <a:endParaRPr lang="en-US" sz="2500" dirty="0">
              <a:latin typeface="Arial"/>
              <a:ea typeface="Arial"/>
              <a:cs typeface="Arial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500" dirty="0"/>
              <a:t>Convert the object function to make the model to rebalance between denoising and reconstructing.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44E5DD2-30BF-438C-A715-629E1ECB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 Stacked Denoising </a:t>
            </a:r>
            <a:r>
              <a:rPr lang="en-US" sz="3600" b="1" dirty="0" err="1"/>
              <a:t>AutoEncoder</a:t>
            </a: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6804DC7-4676-4239-920F-38DBD0B7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9" y="2687217"/>
            <a:ext cx="6568751" cy="10663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246F833-4DAD-4F79-B80A-AA3D50E4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92" y="3753614"/>
            <a:ext cx="2688391" cy="3051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CFB4A8-71DC-4498-99BF-E668EF2B14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92" b="4066"/>
          <a:stretch/>
        </p:blipFill>
        <p:spPr>
          <a:xfrm>
            <a:off x="5236101" y="3753614"/>
            <a:ext cx="2545630" cy="29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53598"/>
            <a:ext cx="9144001" cy="1792737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500" dirty="0"/>
              <a:t>Modify the object function so that the model can predict some invisible input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500" dirty="0">
                <a:latin typeface="Arial"/>
                <a:ea typeface="Arial"/>
                <a:cs typeface="Arial"/>
              </a:rPr>
              <a:t>For user</a:t>
            </a:r>
            <a:r>
              <a:rPr lang="en-US" sz="2500" dirty="0">
                <a:ea typeface="Arial"/>
                <a:cs typeface="Arial"/>
              </a:rPr>
              <a:t>-vector input learns user-network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500" dirty="0">
                <a:latin typeface="Arial"/>
                <a:ea typeface="Arial"/>
                <a:cs typeface="Arial"/>
              </a:rPr>
              <a:t>For</a:t>
            </a:r>
            <a:r>
              <a:rPr lang="en-US" sz="2500" dirty="0">
                <a:ea typeface="Arial"/>
                <a:cs typeface="Arial"/>
              </a:rPr>
              <a:t> item-vector input learns item-network</a:t>
            </a:r>
            <a:endParaRPr lang="en-US" sz="2500" dirty="0">
              <a:latin typeface="Arial"/>
              <a:ea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44E5DD2-30BF-438C-A715-629E1ECB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Denoising </a:t>
            </a:r>
            <a:r>
              <a:rPr lang="en-US" sz="3600" b="1" dirty="0" err="1"/>
              <a:t>AutoEncoder</a:t>
            </a:r>
            <a:r>
              <a:rPr lang="en-US" sz="3600" b="1" dirty="0"/>
              <a:t> for 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40F3B7-33AB-4462-A1FC-71FA0D96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3217866"/>
            <a:ext cx="9144000" cy="12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3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6466"/>
            <a:ext cx="9143999" cy="5341534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500" dirty="0">
                <a:latin typeface="Arial"/>
              </a:rPr>
              <a:t>Amazon Book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>
                <a:latin typeface="Arial"/>
              </a:rPr>
              <a:t>Experiments have been conducted on two databases: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latin typeface="Arial"/>
              </a:rPr>
              <a:t>20Mb </a:t>
            </a:r>
            <a:r>
              <a:rPr lang="en-US" sz="2500" dirty="0" smtClean="0">
                <a:latin typeface="Arial"/>
              </a:rPr>
              <a:t>data</a:t>
            </a:r>
            <a:endParaRPr lang="en-US" sz="2500" dirty="0">
              <a:latin typeface="Arial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</a:rPr>
              <a:t>Number of </a:t>
            </a:r>
            <a:r>
              <a:rPr lang="en-US" sz="2000" dirty="0" smtClean="0">
                <a:latin typeface="Arial"/>
              </a:rPr>
              <a:t>user </a:t>
            </a:r>
            <a:r>
              <a:rPr lang="en-US" sz="2000" dirty="0">
                <a:latin typeface="Arial"/>
              </a:rPr>
              <a:t>= </a:t>
            </a:r>
            <a:r>
              <a:rPr lang="en-US" sz="2000" dirty="0">
                <a:latin typeface="Arial" panose="020B0604020202020204" pitchFamily="34" charset="0"/>
              </a:rPr>
              <a:t>387,859</a:t>
            </a:r>
            <a:endParaRPr lang="en-US" sz="2000" dirty="0">
              <a:latin typeface="Arial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</a:rPr>
              <a:t>Number of </a:t>
            </a:r>
            <a:r>
              <a:rPr lang="en-US" sz="2000" dirty="0" smtClean="0">
                <a:latin typeface="Arial"/>
              </a:rPr>
              <a:t>item </a:t>
            </a:r>
            <a:r>
              <a:rPr lang="en-US" sz="2000" dirty="0">
                <a:latin typeface="Arial"/>
              </a:rPr>
              <a:t>= </a:t>
            </a:r>
            <a:r>
              <a:rPr lang="en-US" sz="2000" dirty="0">
                <a:latin typeface="Arial" panose="020B0604020202020204" pitchFamily="34" charset="0"/>
              </a:rPr>
              <a:t>23,684 </a:t>
            </a:r>
            <a:endParaRPr lang="en-US" sz="2000" dirty="0" smtClean="0">
              <a:latin typeface="Arial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Number of rating = </a:t>
            </a:r>
            <a:r>
              <a:rPr lang="en-US" sz="2000" dirty="0">
                <a:latin typeface="Arial" panose="020B0604020202020204" pitchFamily="34" charset="0"/>
              </a:rPr>
              <a:t>515742 </a:t>
            </a:r>
            <a:endParaRPr lang="en-US" sz="2000" dirty="0">
              <a:latin typeface="Arial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/>
              <a:t>Data is very sparse with sparsity of about 95%.</a:t>
            </a:r>
            <a:endParaRPr lang="en-US" sz="2500" dirty="0"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sz="3000" b="1" dirty="0">
                <a:solidFill>
                  <a:srgbClr val="018752"/>
                </a:solidFill>
                <a:latin typeface="Arial"/>
              </a:rPr>
              <a:t>Dataset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6744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atin typeface="Arial"/>
              </a:rPr>
              <a:t>Result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sz="3000" b="1" dirty="0">
                <a:solidFill>
                  <a:srgbClr val="018752"/>
                </a:solidFill>
                <a:latin typeface="Arial"/>
              </a:rPr>
              <a:t>ALS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xmlns="" id="{8EB4534B-6863-4E68-8066-19887698E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45" y="1881383"/>
            <a:ext cx="6158455" cy="400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6744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atin typeface="Arial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62162"/>
            <a:ext cx="9144000" cy="593462"/>
          </a:xfrm>
        </p:spPr>
        <p:txBody>
          <a:bodyPr>
            <a:normAutofit/>
          </a:bodyPr>
          <a:lstStyle/>
          <a:p>
            <a:pPr marL="0" indent="0" algn="just">
              <a:buSzPct val="80000"/>
              <a:buNone/>
            </a:pPr>
            <a:r>
              <a:rPr lang="en-US" dirty="0"/>
              <a:t>RMSE min around 1.12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457536A-09FA-4E3B-8DF8-D72322378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88" y="2155624"/>
            <a:ext cx="5392424" cy="4039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640B6E5-36B2-415D-9DD6-F121A2B3EDCD}"/>
              </a:ext>
            </a:extLst>
          </p:cNvPr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sz="3000" b="1" dirty="0" err="1">
                <a:solidFill>
                  <a:srgbClr val="018752"/>
                </a:solidFill>
                <a:latin typeface="Arial"/>
              </a:rPr>
              <a:t>AutoEncoder</a:t>
            </a:r>
            <a:r>
              <a:rPr lang="en-US" sz="3000" b="1" dirty="0">
                <a:solidFill>
                  <a:srgbClr val="018752"/>
                </a:solidFill>
                <a:latin typeface="Arial"/>
              </a:rPr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120587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6744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atin typeface="Arial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3777"/>
            <a:ext cx="9144000" cy="5884223"/>
          </a:xfrm>
        </p:spPr>
        <p:txBody>
          <a:bodyPr>
            <a:normAutofit/>
          </a:bodyPr>
          <a:lstStyle/>
          <a:p>
            <a:pPr marL="0" indent="0" algn="just">
              <a:buSzPct val="80000"/>
              <a:buNone/>
            </a:pPr>
            <a:r>
              <a:rPr lang="en-US" b="1" dirty="0" smtClean="0">
                <a:solidFill>
                  <a:srgbClr val="018752"/>
                </a:solidFill>
              </a:rPr>
              <a:t>ALS:</a:t>
            </a:r>
          </a:p>
          <a:p>
            <a:pPr marL="0" indent="0" algn="just">
              <a:buSzPct val="80000"/>
              <a:buNone/>
            </a:pPr>
            <a:r>
              <a:rPr lang="en-US" sz="2400" dirty="0" smtClean="0"/>
              <a:t>As my computer only have 6G memory. The least RMSE we can get is </a:t>
            </a:r>
            <a:r>
              <a:rPr lang="en-US" sz="2400" dirty="0"/>
              <a:t>around </a:t>
            </a:r>
            <a:r>
              <a:rPr lang="en-US" sz="2400" dirty="0" smtClean="0"/>
              <a:t>2.55.(from the chart I give, We find that the bigger the rank and </a:t>
            </a:r>
            <a:r>
              <a:rPr lang="en-US" sz="2400" dirty="0" err="1" smtClean="0"/>
              <a:t>numIter</a:t>
            </a:r>
            <a:r>
              <a:rPr lang="en-US" sz="2400" dirty="0" smtClean="0"/>
              <a:t>, the better performance the ALS algorithm is.)</a:t>
            </a:r>
            <a:endParaRPr lang="en-US" dirty="0" smtClean="0"/>
          </a:p>
          <a:p>
            <a:pPr marL="0" indent="0" algn="just">
              <a:buSzPct val="80000"/>
              <a:buNone/>
            </a:pPr>
            <a:r>
              <a:rPr lang="en-US" b="1" dirty="0" err="1">
                <a:solidFill>
                  <a:srgbClr val="018752"/>
                </a:solidFill>
              </a:rPr>
              <a:t>AutoEncoder</a:t>
            </a:r>
            <a:r>
              <a:rPr lang="en-US" b="1" dirty="0">
                <a:solidFill>
                  <a:srgbClr val="018752"/>
                </a:solidFill>
              </a:rPr>
              <a:t> </a:t>
            </a:r>
            <a:r>
              <a:rPr lang="en-US" dirty="0" smtClean="0"/>
              <a:t>:</a:t>
            </a:r>
          </a:p>
          <a:p>
            <a:pPr marL="0" indent="0" algn="just">
              <a:buSzPct val="80000"/>
              <a:buNone/>
            </a:pPr>
            <a:r>
              <a:rPr lang="en-US" sz="2400" dirty="0" smtClean="0"/>
              <a:t>With personal computer, </a:t>
            </a:r>
            <a:r>
              <a:rPr lang="en-US" sz="2400" dirty="0" smtClean="0"/>
              <a:t>RMSE </a:t>
            </a:r>
            <a:r>
              <a:rPr lang="en-US" sz="2400" dirty="0"/>
              <a:t>min around </a:t>
            </a:r>
            <a:r>
              <a:rPr lang="en-US" sz="2400" dirty="0" smtClean="0"/>
              <a:t>1.12.(From the chart I supply, the bigger the Epoch, the better performance the </a:t>
            </a:r>
            <a:r>
              <a:rPr lang="en-US" sz="2400" dirty="0" err="1" smtClean="0"/>
              <a:t>AutoEncoder</a:t>
            </a:r>
            <a:r>
              <a:rPr lang="en-US" sz="2400" dirty="0" smtClean="0"/>
              <a:t> algorithm is)</a:t>
            </a:r>
          </a:p>
          <a:p>
            <a:pPr marL="0" indent="0" algn="just">
              <a:buSzPct val="80000"/>
              <a:buNone/>
            </a:pPr>
            <a:endParaRPr lang="en-US" sz="2400" dirty="0"/>
          </a:p>
          <a:p>
            <a:pPr marL="0" indent="0" algn="just">
              <a:buSzPct val="80000"/>
              <a:buNone/>
            </a:pPr>
            <a:r>
              <a:rPr lang="en-US" sz="2400" dirty="0" smtClean="0"/>
              <a:t>With the same computer, </a:t>
            </a:r>
            <a:r>
              <a:rPr lang="en-US" sz="2400" dirty="0" err="1" smtClean="0"/>
              <a:t>AutoEncoder</a:t>
            </a:r>
            <a:r>
              <a:rPr lang="en-US" sz="2400" dirty="0" smtClean="0"/>
              <a:t> works much </a:t>
            </a:r>
            <a:r>
              <a:rPr lang="en-US" sz="2400" dirty="0"/>
              <a:t>better than ALS collaborative </a:t>
            </a:r>
            <a:r>
              <a:rPr lang="en-US" sz="2400" dirty="0" smtClean="0"/>
              <a:t>filtering.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8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6744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atin typeface="Arial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62162"/>
            <a:ext cx="9144000" cy="5295838"/>
          </a:xfrm>
        </p:spPr>
        <p:txBody>
          <a:bodyPr>
            <a:normAutofit/>
          </a:bodyPr>
          <a:lstStyle/>
          <a:p>
            <a:pPr algn="just"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Train the deep neural network </a:t>
            </a:r>
            <a:r>
              <a:rPr lang="en-US" dirty="0"/>
              <a:t>and ALS collaborative filtering </a:t>
            </a:r>
            <a:r>
              <a:rPr lang="en-US" dirty="0" smtClean="0"/>
              <a:t>on </a:t>
            </a:r>
            <a:r>
              <a:rPr lang="en-US" dirty="0"/>
              <a:t>cluster in a distributed mode</a:t>
            </a:r>
            <a:r>
              <a:rPr lang="en-US" dirty="0" smtClean="0"/>
              <a:t>.</a:t>
            </a:r>
          </a:p>
          <a:p>
            <a:pPr algn="just">
              <a:buSzPct val="80000"/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endParaRPr lang="en-US" sz="30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319" y="2616522"/>
            <a:ext cx="3707362" cy="1320997"/>
          </a:xfrm>
        </p:spPr>
        <p:txBody>
          <a:bodyPr>
            <a:normAutofit/>
          </a:bodyPr>
          <a:lstStyle/>
          <a:p>
            <a:pPr marL="0" indent="0" algn="just">
              <a:buSzPct val="80000"/>
              <a:buNone/>
            </a:pPr>
            <a:r>
              <a:rPr lang="en-US" sz="6000" i="1" dirty="0">
                <a:solidFill>
                  <a:srgbClr val="FF0000"/>
                </a:solidFill>
              </a:rPr>
              <a:t>Question?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6744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atin typeface="Arial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512"/>
            <a:ext cx="9144000" cy="5295838"/>
          </a:xfrm>
        </p:spPr>
        <p:txBody>
          <a:bodyPr>
            <a:normAutofit/>
          </a:bodyPr>
          <a:lstStyle/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/>
              </a:rPr>
              <a:t>Introduction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"/>
              </a:rPr>
              <a:t>Review </a:t>
            </a:r>
            <a:r>
              <a:rPr lang="en-US" sz="1800" dirty="0"/>
              <a:t>of task of </a:t>
            </a:r>
            <a:r>
              <a:rPr lang="en-US" sz="1800" dirty="0">
                <a:latin typeface="Arial"/>
              </a:rPr>
              <a:t>recommendation system</a:t>
            </a: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/>
              </a:rPr>
              <a:t>ALS based Recommendation System (Baseline)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</a:rPr>
              <a:t>Theory and practice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"/>
              </a:rPr>
              <a:t>Challenges </a:t>
            </a:r>
            <a:endParaRPr lang="en-US" sz="18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/>
              </a:rPr>
              <a:t>Deep </a:t>
            </a:r>
            <a:r>
              <a:rPr lang="en-US" sz="2400" dirty="0" err="1">
                <a:latin typeface="Arial"/>
              </a:rPr>
              <a:t>AutoEncoder</a:t>
            </a:r>
            <a:r>
              <a:rPr lang="en-US" sz="2400" dirty="0">
                <a:latin typeface="Arial"/>
              </a:rPr>
              <a:t> based Recommendation System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Motivation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Approach </a:t>
            </a:r>
            <a:endParaRPr lang="en-US" sz="24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/>
              </a:rPr>
              <a:t>Experimental Results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Dataset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Result</a:t>
            </a:r>
            <a:endParaRPr lang="en-US" sz="24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sz="2400" dirty="0"/>
              <a:t>Future Work</a:t>
            </a:r>
          </a:p>
          <a:p>
            <a:pPr marL="0" indent="0">
              <a:buSzPct val="80000"/>
              <a:buNone/>
            </a:pPr>
            <a:r>
              <a:rPr lang="en-US" sz="2400" dirty="0">
                <a:latin typeface="Arial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562162"/>
            <a:ext cx="9143999" cy="52958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500" dirty="0">
                <a:latin typeface="Arial"/>
              </a:rPr>
              <a:t>Content Based Recommendation System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/>
              <a:t>Collaborative Filtering Based Recommendation System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FF"/>
                </a:solidFill>
              </a:rPr>
              <a:t> ALS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SVD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Neural Network Based Model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>
                <a:latin typeface="Arial"/>
              </a:rPr>
              <a:t>Hybrid Model</a:t>
            </a:r>
          </a:p>
          <a:p>
            <a:pPr marL="0" indent="0">
              <a:buNone/>
            </a:pPr>
            <a:endParaRPr lang="en-US" sz="2800"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sz="2800" b="1" dirty="0">
                <a:solidFill>
                  <a:srgbClr val="018752"/>
                </a:solidFill>
                <a:latin typeface="Arial"/>
              </a:rPr>
              <a:t>Taxonomy of Recommendation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ALS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sz="2800" b="1" dirty="0">
                <a:solidFill>
                  <a:srgbClr val="018752"/>
                </a:solidFill>
                <a:latin typeface="Arial"/>
              </a:rPr>
              <a:t>ALS Based CF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00200"/>
            <a:ext cx="9143999" cy="461865"/>
          </a:xfrm>
        </p:spPr>
        <p:txBody>
          <a:bodyPr>
            <a:normAutofit/>
          </a:bodyPr>
          <a:lstStyle/>
          <a:p>
            <a:r>
              <a:rPr lang="en-US" sz="2000" dirty="0"/>
              <a:t>ALS(Alternating Least Squares)  collaborative filtering</a:t>
            </a:r>
          </a:p>
        </p:txBody>
      </p:sp>
      <p:graphicFrame>
        <p:nvGraphicFramePr>
          <p:cNvPr id="11" name="对象 1">
            <a:extLst>
              <a:ext uri="{FF2B5EF4-FFF2-40B4-BE49-F238E27FC236}">
                <a16:creationId xmlns:a16="http://schemas.microsoft.com/office/drawing/2014/main" xmlns="" id="{05DEDDED-CDCA-408A-855D-AFE3ADF21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747125"/>
              </p:ext>
            </p:extLst>
          </p:nvPr>
        </p:nvGraphicFramePr>
        <p:xfrm>
          <a:off x="1520891" y="2418018"/>
          <a:ext cx="6444505" cy="100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公式" r:id="rId3" imgW="7177955" imgH="1117239" progId="Equation.3">
                  <p:embed/>
                </p:oleObj>
              </mc:Choice>
              <mc:Fallback>
                <p:oleObj name="公式" r:id="rId3" imgW="7177955" imgH="1117239" progId="Equation.3">
                  <p:embed/>
                  <p:pic>
                    <p:nvPicPr>
                      <p:cNvPr id="8197" name="对象 1">
                        <a:extLst>
                          <a:ext uri="{FF2B5EF4-FFF2-40B4-BE49-F238E27FC236}">
                            <a16:creationId xmlns:a16="http://schemas.microsoft.com/office/drawing/2014/main" xmlns="" id="{935062F6-769E-4A77-B05B-150838CB28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91" y="2418018"/>
                        <a:ext cx="6444505" cy="1003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0" y="3918857"/>
                <a:ext cx="9144000" cy="29391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We use 80% of data to train and 20% of data to test.</a:t>
                </a:r>
              </a:p>
              <a:p>
                <a:r>
                  <a:rPr lang="en-US" sz="2000" dirty="0"/>
                  <a:t>Evaluation criterion: Root Mean Square </a:t>
                </a:r>
                <a:r>
                  <a:rPr lang="en-US" sz="2000" dirty="0" smtClean="0"/>
                  <a:t>Error(Lower RMSE, better recommendation)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dirty="0" smtClean="0"/>
                  <a:t>RMSE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</m: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)∈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𝑅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18857"/>
                <a:ext cx="9144000" cy="2939143"/>
              </a:xfrm>
              <a:prstGeom prst="rect">
                <a:avLst/>
              </a:prstGeom>
              <a:blipFill rotWithShape="0">
                <a:blip r:embed="rId5"/>
                <a:stretch>
                  <a:fillRect l="-600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800" name="Group 88"/>
          <p:cNvGraphicFramePr>
            <a:graphicFrameLocks noGrp="1"/>
          </p:cNvGraphicFramePr>
          <p:nvPr>
            <p:ph type="tbl" idx="4294967295"/>
            <p:extLst/>
          </p:nvPr>
        </p:nvGraphicFramePr>
        <p:xfrm>
          <a:off x="2667000" y="1512332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/>
                <a:gridCol w="565150"/>
                <a:gridCol w="565150"/>
                <a:gridCol w="565150"/>
                <a:gridCol w="565150"/>
                <a:gridCol w="565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1346" name="Text Box 82"/>
          <p:cNvSpPr txBox="1">
            <a:spLocks noChangeArrowheads="1"/>
          </p:cNvSpPr>
          <p:nvPr/>
        </p:nvSpPr>
        <p:spPr bwMode="auto">
          <a:xfrm>
            <a:off x="6483350" y="3803650"/>
            <a:ext cx="16294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00FF"/>
                </a:solidFill>
                <a:latin typeface="Arial" pitchFamily="34" charset="0"/>
                <a:ea typeface="굴림" charset="-127"/>
                <a:cs typeface="Arial" pitchFamily="34" charset="0"/>
              </a:rPr>
              <a:t>Test Data </a:t>
            </a:r>
            <a:r>
              <a:rPr lang="en-US" altLang="ko-KR" sz="1800" b="1" dirty="0" smtClean="0">
                <a:solidFill>
                  <a:srgbClr val="0000FF"/>
                </a:solidFill>
                <a:latin typeface="Arial" pitchFamily="34" charset="0"/>
                <a:ea typeface="굴림" charset="-127"/>
                <a:cs typeface="Arial" pitchFamily="34" charset="0"/>
              </a:rPr>
              <a:t>Set</a:t>
            </a:r>
            <a:endParaRPr lang="en-US" altLang="ko-KR" sz="1800" b="1" dirty="0">
              <a:solidFill>
                <a:srgbClr val="0000FF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2413000" y="1550432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9" name="Line 85"/>
          <p:cNvSpPr>
            <a:spLocks noChangeShapeType="1"/>
          </p:cNvSpPr>
          <p:nvPr/>
        </p:nvSpPr>
        <p:spPr bwMode="auto">
          <a:xfrm>
            <a:off x="2628900" y="1385332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0" name="Line 89"/>
          <p:cNvSpPr>
            <a:spLocks noChangeShapeType="1"/>
          </p:cNvSpPr>
          <p:nvPr/>
        </p:nvSpPr>
        <p:spPr bwMode="auto">
          <a:xfrm flipH="1">
            <a:off x="6121400" y="4141232"/>
            <a:ext cx="901700" cy="2921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990600" y="5485907"/>
                <a:ext cx="7162800" cy="1219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36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RMSE</a:t>
                </a:r>
                <a:r>
                  <a:rPr lang="en-CA" sz="36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CA" sz="36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R</m:t>
                            </m:r>
                          </m:e>
                        </m:d>
                      </m:den>
                    </m:f>
                    <m:rad>
                      <m:radPr>
                        <m:degHide m:val="on"/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)∈</m:t>
                            </m:r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𝑅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600" i="1" dirty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600" i="1" dirty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36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  <m:r>
                                      <a:rPr lang="en-US" sz="3600" i="1" dirty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6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36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3600" baseline="30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485907"/>
                <a:ext cx="7162800" cy="12196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Text Box 153"/>
          <p:cNvSpPr txBox="1">
            <a:spLocks noChangeArrowheads="1"/>
          </p:cNvSpPr>
          <p:nvPr/>
        </p:nvSpPr>
        <p:spPr bwMode="auto">
          <a:xfrm>
            <a:off x="3540125" y="1066800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 smtClean="0">
                <a:solidFill>
                  <a:srgbClr val="008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387,859 users</a:t>
            </a:r>
            <a:endParaRPr lang="en-US" altLang="ko-KR" sz="1800" b="1" dirty="0">
              <a:solidFill>
                <a:srgbClr val="0080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19" name="Text Box 154"/>
          <p:cNvSpPr txBox="1">
            <a:spLocks noChangeArrowheads="1"/>
          </p:cNvSpPr>
          <p:nvPr/>
        </p:nvSpPr>
        <p:spPr bwMode="auto">
          <a:xfrm>
            <a:off x="1295400" y="2852182"/>
            <a:ext cx="13573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8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23,684</a:t>
            </a:r>
          </a:p>
          <a:p>
            <a:pPr algn="ctr"/>
            <a:r>
              <a:rPr lang="en-US" altLang="ko-KR" sz="1800" b="1" dirty="0" smtClean="0">
                <a:solidFill>
                  <a:srgbClr val="008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books</a:t>
            </a:r>
            <a:endParaRPr lang="en-US" altLang="ko-KR" sz="1800" b="1" dirty="0">
              <a:solidFill>
                <a:srgbClr val="0080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>
            <a:off x="6019801" y="6342619"/>
            <a:ext cx="450850" cy="374651"/>
          </a:xfrm>
          <a:prstGeom prst="bentConnector3">
            <a:avLst>
              <a:gd name="adj1" fmla="val 100285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758" y="6488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Predicted rating</a:t>
            </a: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6791215" y="5293096"/>
            <a:ext cx="788782" cy="512227"/>
          </a:xfrm>
          <a:prstGeom prst="bentConnector3">
            <a:avLst>
              <a:gd name="adj1" fmla="val 1311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69155" y="4953000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True rating of 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 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on item </a:t>
            </a:r>
            <a:r>
              <a:rPr lang="en-US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b="1" i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82"/>
              <p:cNvSpPr txBox="1">
                <a:spLocks noChangeArrowheads="1"/>
              </p:cNvSpPr>
              <p:nvPr/>
            </p:nvSpPr>
            <p:spPr bwMode="auto">
              <a:xfrm>
                <a:off x="6619984" y="1810782"/>
                <a:ext cx="619016" cy="381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굴림" charset="-127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굴림" charset="-127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8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굴림" charset="-127"/>
                              <a:cs typeface="Arial" pitchFamily="34" charset="0"/>
                            </a:rPr>
                            <m:t>𝟑</m:t>
                          </m:r>
                          <m:r>
                            <a:rPr lang="en-US" altLang="ko-KR" sz="18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굴림" charset="-127"/>
                              <a:cs typeface="Arial" pitchFamily="34" charset="0"/>
                            </a:rPr>
                            <m:t>,</m:t>
                          </m:r>
                          <m:r>
                            <a:rPr lang="en-US" altLang="ko-KR" sz="18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굴림" charset="-127"/>
                              <a:cs typeface="Arial" pitchFamily="34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1800" b="1" dirty="0">
                  <a:solidFill>
                    <a:srgbClr val="0000FF"/>
                  </a:solidFill>
                  <a:latin typeface="Arial" pitchFamily="34" charset="0"/>
                  <a:ea typeface="굴림" charset="-127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0" name="Text 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9984" y="1810782"/>
                <a:ext cx="619016" cy="3815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89"/>
          <p:cNvSpPr>
            <a:spLocks noChangeShapeType="1"/>
          </p:cNvSpPr>
          <p:nvPr/>
        </p:nvSpPr>
        <p:spPr bwMode="auto">
          <a:xfrm flipH="1">
            <a:off x="5943600" y="2204482"/>
            <a:ext cx="901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76200" y="1227266"/>
            <a:ext cx="2005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i="1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Matrix R</a:t>
            </a:r>
            <a:endParaRPr lang="en-US" i="1" dirty="0">
              <a:solidFill>
                <a:srgbClr val="D60093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306062" y="3533029"/>
            <a:ext cx="1524" cy="2005203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62450" y="3533029"/>
            <a:ext cx="1709166" cy="2011553"/>
          </a:xfrm>
          <a:prstGeom prst="rect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175857" y="3771384"/>
            <a:ext cx="2069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 smtClean="0">
                <a:solidFill>
                  <a:srgbClr val="D60093"/>
                </a:solidFill>
                <a:latin typeface="Arial" pitchFamily="34" charset="0"/>
                <a:ea typeface="굴림" charset="-127"/>
                <a:cs typeface="Arial" pitchFamily="34" charset="0"/>
              </a:rPr>
              <a:t>Training Data Set</a:t>
            </a:r>
            <a:endParaRPr lang="en-US" altLang="ko-KR" sz="1800" b="1" dirty="0">
              <a:solidFill>
                <a:srgbClr val="D60093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39" name="Line 89"/>
          <p:cNvSpPr>
            <a:spLocks noChangeShapeType="1"/>
          </p:cNvSpPr>
          <p:nvPr/>
        </p:nvSpPr>
        <p:spPr bwMode="auto">
          <a:xfrm>
            <a:off x="1079038" y="4108966"/>
            <a:ext cx="1549862" cy="445016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41" name="Straight Connector 40"/>
          <p:cNvCxnSpPr>
            <a:endCxn id="243800" idx="2"/>
          </p:cNvCxnSpPr>
          <p:nvPr/>
        </p:nvCxnSpPr>
        <p:spPr>
          <a:xfrm>
            <a:off x="2652712" y="5538232"/>
            <a:ext cx="1709738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52712" y="1550431"/>
            <a:ext cx="0" cy="3987801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643568" y="1513855"/>
            <a:ext cx="3418904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43800" idx="3"/>
          </p:cNvCxnSpPr>
          <p:nvPr/>
        </p:nvCxnSpPr>
        <p:spPr>
          <a:xfrm flipH="1" flipV="1">
            <a:off x="6051232" y="1513856"/>
            <a:ext cx="6668" cy="201142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315206" y="3479562"/>
            <a:ext cx="1748504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ALS</a:t>
            </a:r>
          </a:p>
        </p:txBody>
      </p:sp>
    </p:spTree>
    <p:extLst>
      <p:ext uri="{BB962C8B-B14F-4D97-AF65-F5344CB8AC3E}">
        <p14:creationId xmlns:p14="http://schemas.microsoft.com/office/powerpoint/2010/main" val="22768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289331481"/>
              </p:ext>
            </p:extLst>
          </p:nvPr>
        </p:nvGraphicFramePr>
        <p:xfrm>
          <a:off x="332511" y="2553194"/>
          <a:ext cx="2629884" cy="2584632"/>
        </p:xfrm>
        <a:graphic>
          <a:graphicData uri="http://schemas.openxmlformats.org/drawingml/2006/table">
            <a:tbl>
              <a:tblPr/>
              <a:tblGrid>
                <a:gridCol w="219157"/>
                <a:gridCol w="219157"/>
                <a:gridCol w="219157"/>
                <a:gridCol w="219157"/>
                <a:gridCol w="219157"/>
                <a:gridCol w="219157"/>
                <a:gridCol w="219157"/>
                <a:gridCol w="219157"/>
                <a:gridCol w="219157"/>
                <a:gridCol w="219157"/>
                <a:gridCol w="219157"/>
                <a:gridCol w="219157"/>
              </a:tblGrid>
              <a:tr h="4307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sz="1400"/>
                    </a:p>
                  </a:txBody>
                  <a:tcPr/>
                </a:tc>
              </a:tr>
              <a:tr h="430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4307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sz="1400"/>
                    </a:p>
                  </a:txBody>
                  <a:tcPr/>
                </a:tc>
              </a:tr>
              <a:tr h="4307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30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4307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1148760333"/>
              </p:ext>
            </p:extLst>
          </p:nvPr>
        </p:nvGraphicFramePr>
        <p:xfrm>
          <a:off x="3312819" y="2616028"/>
          <a:ext cx="1058438" cy="2062080"/>
        </p:xfrm>
        <a:graphic>
          <a:graphicData uri="http://schemas.openxmlformats.org/drawingml/2006/table">
            <a:tbl>
              <a:tblPr/>
              <a:tblGrid>
                <a:gridCol w="330518"/>
                <a:gridCol w="364320"/>
                <a:gridCol w="363600"/>
              </a:tblGrid>
              <a:tr h="34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.2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.1</a:t>
                      </a:r>
                      <a:endParaRPr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-.5</a:t>
                      </a:r>
                      <a:endParaRPr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-.2</a:t>
                      </a:r>
                      <a:endParaRPr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2.1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1.1</a:t>
                      </a:r>
                      <a:endParaRPr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-.7</a:t>
                      </a:r>
                      <a:endParaRPr/>
                    </a:p>
                  </a:txBody>
                  <a:tcPr/>
                </a:tc>
              </a:tr>
              <a:tr h="34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-1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207320809"/>
              </p:ext>
            </p:extLst>
          </p:nvPr>
        </p:nvGraphicFramePr>
        <p:xfrm>
          <a:off x="4726382" y="3024268"/>
          <a:ext cx="4370119" cy="1188720"/>
        </p:xfrm>
        <a:graphic>
          <a:graphicData uri="http://schemas.openxmlformats.org/drawingml/2006/table">
            <a:tbl>
              <a:tblPr/>
              <a:tblGrid>
                <a:gridCol w="464438"/>
                <a:gridCol w="353384"/>
                <a:gridCol w="357594"/>
                <a:gridCol w="354679"/>
                <a:gridCol w="353384"/>
                <a:gridCol w="351763"/>
                <a:gridCol w="364396"/>
                <a:gridCol w="346258"/>
                <a:gridCol w="354679"/>
                <a:gridCol w="357594"/>
                <a:gridCol w="353384"/>
                <a:gridCol w="358566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-.9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2.4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1.1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1.3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-.1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1.2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-.7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2.9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1.4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-.8</a:t>
                      </a:r>
                      <a:endParaRPr dirty="0"/>
                    </a:p>
                  </a:txBody>
                  <a:tcPr/>
                </a:tc>
              </a:tr>
              <a:tr h="365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-.6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.8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.4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-.3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.9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2.4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1.7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.6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-.4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2.1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stomShape 6"/>
          <p:cNvSpPr/>
          <p:nvPr/>
        </p:nvSpPr>
        <p:spPr>
          <a:xfrm>
            <a:off x="670995" y="2157748"/>
            <a:ext cx="1890360" cy="394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8000"/>
                </a:solidFill>
                <a:latin typeface="Arial"/>
              </a:rPr>
              <a:t>Users </a:t>
            </a:r>
            <a:endParaRPr sz="1400" dirty="0"/>
          </a:p>
        </p:txBody>
      </p:sp>
      <p:sp>
        <p:nvSpPr>
          <p:cNvPr id="8" name="CustomShape 7"/>
          <p:cNvSpPr/>
          <p:nvPr/>
        </p:nvSpPr>
        <p:spPr>
          <a:xfrm>
            <a:off x="3397606" y="2256311"/>
            <a:ext cx="746877" cy="295997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8000"/>
                </a:solidFill>
                <a:latin typeface="Arial"/>
              </a:rPr>
              <a:t>factors</a:t>
            </a:r>
            <a:endParaRPr sz="1400" dirty="0"/>
          </a:p>
        </p:txBody>
      </p:sp>
      <p:sp>
        <p:nvSpPr>
          <p:cNvPr id="9" name="CustomShape 8"/>
          <p:cNvSpPr/>
          <p:nvPr/>
        </p:nvSpPr>
        <p:spPr>
          <a:xfrm>
            <a:off x="5873814" y="2576748"/>
            <a:ext cx="1539791" cy="394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8000"/>
                </a:solidFill>
                <a:latin typeface="Arial"/>
              </a:rPr>
              <a:t>Users</a:t>
            </a:r>
            <a:endParaRPr sz="1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" y="-11884"/>
            <a:ext cx="9144000" cy="834291"/>
          </a:xfrm>
        </p:spPr>
        <p:txBody>
          <a:bodyPr>
            <a:normAutofit/>
          </a:bodyPr>
          <a:lstStyle/>
          <a:p>
            <a:pPr algn="r"/>
            <a:r>
              <a:rPr lang="en-US" sz="3600" b="1" smtClean="0"/>
              <a:t>ALS</a:t>
            </a:r>
            <a:endParaRPr lang="en-US" sz="3600" b="1" dirty="0"/>
          </a:p>
        </p:txBody>
      </p:sp>
      <p:sp>
        <p:nvSpPr>
          <p:cNvPr id="13" name="Text Box 96"/>
          <p:cNvSpPr txBox="1">
            <a:spLocks noChangeArrowheads="1"/>
          </p:cNvSpPr>
          <p:nvPr/>
        </p:nvSpPr>
        <p:spPr bwMode="auto">
          <a:xfrm rot="16200000">
            <a:off x="-183102" y="3238596"/>
            <a:ext cx="68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Books</a:t>
            </a:r>
            <a:endParaRPr lang="en-US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31928" y="336308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≈</a:t>
            </a:r>
            <a:endParaRPr lang="en-US" dirty="0"/>
          </a:p>
        </p:txBody>
      </p:sp>
      <p:sp>
        <p:nvSpPr>
          <p:cNvPr id="15" name="Oval 181"/>
          <p:cNvSpPr>
            <a:spLocks noChangeArrowheads="1"/>
          </p:cNvSpPr>
          <p:nvPr/>
        </p:nvSpPr>
        <p:spPr bwMode="auto">
          <a:xfrm>
            <a:off x="4396859" y="3498690"/>
            <a:ext cx="89694" cy="904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84"/>
          <p:cNvSpPr txBox="1">
            <a:spLocks noChangeArrowheads="1"/>
          </p:cNvSpPr>
          <p:nvPr/>
        </p:nvSpPr>
        <p:spPr bwMode="auto">
          <a:xfrm rot="16200000">
            <a:off x="2833589" y="3349319"/>
            <a:ext cx="68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Books</a:t>
            </a:r>
            <a:endParaRPr lang="en-US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 rot="16200000">
            <a:off x="4247643" y="345619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602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9144000" cy="819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991" dirty="0">
                <a:latin typeface="Arial"/>
              </a:rPr>
              <a:t>ALS Equation</a:t>
            </a:r>
            <a:endParaRPr sz="1633" dirty="0"/>
          </a:p>
        </p:txBody>
      </p:sp>
      <p:pic>
        <p:nvPicPr>
          <p:cNvPr id="88" name="Picture 8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384" y="1653036"/>
            <a:ext cx="6075811" cy="834991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4160" y="2737512"/>
            <a:ext cx="4395379" cy="497011"/>
          </a:xfrm>
          <a:prstGeom prst="rect">
            <a:avLst/>
          </a:prstGeom>
          <a:ln>
            <a:noFill/>
          </a:ln>
        </p:spPr>
      </p:pic>
      <p:pic>
        <p:nvPicPr>
          <p:cNvPr id="90" name="Picture 8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5328" y="3401064"/>
            <a:ext cx="4614495" cy="1419518"/>
          </a:xfrm>
          <a:prstGeom prst="rect">
            <a:avLst/>
          </a:prstGeom>
          <a:ln>
            <a:noFill/>
          </a:ln>
        </p:spPr>
      </p:pic>
      <p:pic>
        <p:nvPicPr>
          <p:cNvPr id="91" name="Picture 9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8273" y="5142889"/>
            <a:ext cx="3667496" cy="8059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88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02" y="1825128"/>
            <a:ext cx="6800755" cy="915650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4769" y="2763637"/>
            <a:ext cx="6016052" cy="803316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0" y="1009403"/>
            <a:ext cx="9144000" cy="5848596"/>
          </a:xfrm>
          <a:prstGeom prst="rect">
            <a:avLst/>
          </a:prstGeom>
          <a:noFill/>
          <a:ln>
            <a:noFill/>
          </a:ln>
        </p:spPr>
        <p:txBody>
          <a:bodyPr lIns="81638" tIns="40819" rIns="81638" bIns="40819"/>
          <a:lstStyle/>
          <a:p>
            <a:pPr>
              <a:lnSpc>
                <a:spcPct val="94000"/>
              </a:lnSpc>
            </a:pPr>
            <a:r>
              <a:rPr lang="en-US" sz="2177" dirty="0" smtClean="0">
                <a:solidFill>
                  <a:srgbClr val="000000"/>
                </a:solidFill>
                <a:latin typeface="Times New Roman"/>
              </a:rPr>
              <a:t>Initialize </a:t>
            </a:r>
            <a:r>
              <a:rPr lang="en-US" sz="2177" dirty="0">
                <a:solidFill>
                  <a:srgbClr val="000000"/>
                </a:solidFill>
                <a:latin typeface="Times New Roman"/>
              </a:rPr>
              <a:t>P,Q</a:t>
            </a:r>
            <a:endParaRPr sz="1633" dirty="0"/>
          </a:p>
          <a:p>
            <a:pPr>
              <a:lnSpc>
                <a:spcPct val="94000"/>
              </a:lnSpc>
            </a:pPr>
            <a:r>
              <a:rPr lang="en-US" sz="2177" dirty="0">
                <a:solidFill>
                  <a:srgbClr val="000000"/>
                </a:solidFill>
                <a:latin typeface="Times New Roman"/>
              </a:rPr>
              <a:t>repeat</a:t>
            </a:r>
            <a:endParaRPr sz="1633" dirty="0"/>
          </a:p>
          <a:p>
            <a:pPr>
              <a:lnSpc>
                <a:spcPct val="94000"/>
              </a:lnSpc>
            </a:pPr>
            <a:r>
              <a:rPr lang="en-US" sz="2177" dirty="0">
                <a:solidFill>
                  <a:srgbClr val="000000"/>
                </a:solidFill>
                <a:latin typeface="Times New Roman"/>
              </a:rPr>
              <a:t>for u = 1...n do</a:t>
            </a:r>
            <a:endParaRPr sz="1633" dirty="0"/>
          </a:p>
          <a:p>
            <a:pPr>
              <a:lnSpc>
                <a:spcPct val="94000"/>
              </a:lnSpc>
            </a:pPr>
            <a:endParaRPr sz="1633" dirty="0"/>
          </a:p>
          <a:p>
            <a:pPr>
              <a:lnSpc>
                <a:spcPct val="94000"/>
              </a:lnSpc>
            </a:pPr>
            <a:r>
              <a:rPr lang="en-US" sz="2177" dirty="0">
                <a:solidFill>
                  <a:srgbClr val="000000"/>
                </a:solidFill>
                <a:latin typeface="Times New Roman"/>
              </a:rPr>
              <a:t>end for</a:t>
            </a:r>
            <a:endParaRPr sz="1633" dirty="0"/>
          </a:p>
          <a:p>
            <a:pPr>
              <a:lnSpc>
                <a:spcPct val="94000"/>
              </a:lnSpc>
            </a:pPr>
            <a:r>
              <a:rPr lang="en-US" sz="2177" dirty="0">
                <a:solidFill>
                  <a:srgbClr val="000000"/>
                </a:solidFill>
                <a:latin typeface="Times New Roman"/>
              </a:rPr>
              <a:t>for </a:t>
            </a:r>
            <a:r>
              <a:rPr lang="en-US" sz="2177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177" dirty="0">
                <a:solidFill>
                  <a:srgbClr val="000000"/>
                </a:solidFill>
                <a:latin typeface="Times New Roman"/>
              </a:rPr>
              <a:t>= 1..m do</a:t>
            </a:r>
            <a:endParaRPr sz="1633" dirty="0"/>
          </a:p>
          <a:p>
            <a:pPr>
              <a:lnSpc>
                <a:spcPct val="94000"/>
              </a:lnSpc>
            </a:pPr>
            <a:endParaRPr sz="1633" dirty="0"/>
          </a:p>
          <a:p>
            <a:pPr>
              <a:lnSpc>
                <a:spcPct val="94000"/>
              </a:lnSpc>
            </a:pPr>
            <a:r>
              <a:rPr lang="en-US" sz="2177" dirty="0">
                <a:solidFill>
                  <a:srgbClr val="000000"/>
                </a:solidFill>
                <a:latin typeface="Times New Roman"/>
              </a:rPr>
              <a:t>end for</a:t>
            </a:r>
            <a:endParaRPr sz="1633" dirty="0"/>
          </a:p>
          <a:p>
            <a:pPr>
              <a:lnSpc>
                <a:spcPct val="94000"/>
              </a:lnSpc>
            </a:pPr>
            <a:r>
              <a:rPr lang="en-US" sz="2177" dirty="0">
                <a:solidFill>
                  <a:srgbClr val="000000"/>
                </a:solidFill>
                <a:latin typeface="Times New Roman"/>
              </a:rPr>
              <a:t>Until convergence</a:t>
            </a:r>
            <a:endParaRPr sz="1633" dirty="0"/>
          </a:p>
        </p:txBody>
      </p:sp>
      <p:sp>
        <p:nvSpPr>
          <p:cNvPr id="6" name="CustomShape 1"/>
          <p:cNvSpPr/>
          <p:nvPr/>
        </p:nvSpPr>
        <p:spPr>
          <a:xfrm>
            <a:off x="0" y="0"/>
            <a:ext cx="9144000" cy="819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94000"/>
              </a:lnSpc>
            </a:pPr>
            <a:r>
              <a:rPr lang="en-US" sz="4000" dirty="0">
                <a:solidFill>
                  <a:srgbClr val="000000"/>
                </a:solidFill>
                <a:latin typeface="Times New Roman"/>
              </a:rPr>
              <a:t>ALS for Matrix Completion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848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6466"/>
            <a:ext cx="9143999" cy="5341534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500" b="1" dirty="0">
                <a:solidFill>
                  <a:srgbClr val="0000FF"/>
                </a:solidFill>
                <a:latin typeface="Arial"/>
              </a:rPr>
              <a:t>Linear</a:t>
            </a:r>
            <a:r>
              <a:rPr lang="en-US" sz="2500" b="1" dirty="0">
                <a:latin typeface="Arial"/>
              </a:rPr>
              <a:t> </a:t>
            </a:r>
            <a:r>
              <a:rPr lang="en-US" sz="2500" dirty="0">
                <a:latin typeface="Arial"/>
              </a:rPr>
              <a:t>model can’t capture the non-linear pattern of the latent structure of data.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500" dirty="0"/>
              <a:t>Collaborative filtering approach finds similar users and books by usage data, which leads to </a:t>
            </a:r>
            <a:r>
              <a:rPr lang="en-US" sz="2500" dirty="0">
                <a:solidFill>
                  <a:srgbClr val="FF0000"/>
                </a:solidFill>
              </a:rPr>
              <a:t>popular items that will be easier to be recommended than unpopular items</a:t>
            </a:r>
            <a:r>
              <a:rPr lang="en-US" sz="2500" dirty="0"/>
              <a:t>.</a:t>
            </a:r>
            <a:endParaRPr lang="en-US" sz="2500" dirty="0">
              <a:latin typeface="Arial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500" dirty="0"/>
              <a:t>It is difficult for collaborative filtering to recommend any new movies to users since there are no many usage data associated with these movies</a:t>
            </a:r>
            <a:r>
              <a:rPr lang="en-US" sz="2500" dirty="0" smtClean="0"/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500" dirty="0" smtClean="0"/>
              <a:t>As my computer </a:t>
            </a:r>
            <a:r>
              <a:rPr lang="en-US" sz="2500" dirty="0" smtClean="0"/>
              <a:t>only has 6G memory, it crash when I set large rank and bigger iteration number.</a:t>
            </a:r>
            <a:endParaRPr lang="en-US" sz="1800" dirty="0"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sz="2800" b="1" dirty="0">
                <a:solidFill>
                  <a:srgbClr val="018752"/>
                </a:solidFill>
                <a:latin typeface="Arial"/>
              </a:rPr>
              <a:t>Challenges of CL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0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744</Words>
  <Application>Microsoft Office PowerPoint</Application>
  <PresentationFormat>全屏显示(4:3)</PresentationFormat>
  <Paragraphs>238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굴림</vt:lpstr>
      <vt:lpstr>Malgun Gothic</vt:lpstr>
      <vt:lpstr>宋体</vt:lpstr>
      <vt:lpstr>Arial</vt:lpstr>
      <vt:lpstr>Calibri</vt:lpstr>
      <vt:lpstr>Cambria Math</vt:lpstr>
      <vt:lpstr>Courier New</vt:lpstr>
      <vt:lpstr>Times New Roman</vt:lpstr>
      <vt:lpstr>Verdana</vt:lpstr>
      <vt:lpstr>Office Theme</vt:lpstr>
      <vt:lpstr>公式</vt:lpstr>
      <vt:lpstr>Deep AutoEncoder Neural Network Based Book Recommendation System</vt:lpstr>
      <vt:lpstr>OVERVIEW</vt:lpstr>
      <vt:lpstr>INTRODUCTION</vt:lpstr>
      <vt:lpstr>ALS</vt:lpstr>
      <vt:lpstr>ALS</vt:lpstr>
      <vt:lpstr>ALS</vt:lpstr>
      <vt:lpstr>PowerPoint 演示文稿</vt:lpstr>
      <vt:lpstr>PowerPoint 演示文稿</vt:lpstr>
      <vt:lpstr>Challenge</vt:lpstr>
      <vt:lpstr>AutoEncoder NN</vt:lpstr>
      <vt:lpstr>Stacked AutoEncoder NN</vt:lpstr>
      <vt:lpstr> Stacked Denoising AutoEncoder</vt:lpstr>
      <vt:lpstr>Denoising AutoEncoder for RS</vt:lpstr>
      <vt:lpstr>EXPERIMENTS</vt:lpstr>
      <vt:lpstr>Result</vt:lpstr>
      <vt:lpstr>Result</vt:lpstr>
      <vt:lpstr>Conclusion</vt:lpstr>
      <vt:lpstr>Future Work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Jingzhou</cp:lastModifiedBy>
  <cp:revision>315</cp:revision>
  <dcterms:created xsi:type="dcterms:W3CDTF">2015-11-13T15:45:34Z</dcterms:created>
  <dcterms:modified xsi:type="dcterms:W3CDTF">2017-05-08T16:59:16Z</dcterms:modified>
</cp:coreProperties>
</file>