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8321-65A0-4732-8620-5A557E31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A52AC-1246-4BC6-89C9-90FFB47F5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CC026-BE9F-4099-B5D9-F828BCA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0B66-990F-4714-A475-4DEA9458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518EE-D0E5-4BE7-B311-C94BE0FE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045A-2F71-4D80-999B-AB50E337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D55D9-18E4-4CC6-8ABC-C8A09A196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A41B5-ADF1-4E8D-AB90-846BB367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44C47-F882-4301-9542-1B8EB8E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959FC-917E-4BF5-B33B-23AA3C33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9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41D979-3653-4EDB-8188-D8CE1A8C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6D2F9-9B47-473B-AE02-671C1EDC8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9AFC3-0244-43F1-8742-02C929C0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623F4-EC55-442F-ABB7-0D6999EE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28AE2-1A5E-49AB-B3DF-1742B152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2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D6910-A00C-4183-8E9C-73B13304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726E1-5F7B-4FD9-BADB-2F4D43EB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A86DE-2AAD-40CB-87CF-5D095CA3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40093-EEF7-4A38-8DF0-93629BFB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FFC99-CF26-401B-8406-71DBE1B0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8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839B6-1762-4DAD-A281-E7E49951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5153B-9CA5-4306-B018-DB1F80B0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6BF79-4B2B-480D-B3C8-B941DB19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EEF93-1070-4DCE-9191-1B197892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4154A-29CD-4478-84F5-FDDE921D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0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3D9B0-541C-4246-A7E7-1B408264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43017-2F63-41E1-B350-4D681C2C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8AB2A-5A22-4581-902D-2A8B041F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C6719-B195-48F6-A13A-20E27D26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1A32A-9AEB-4670-8A12-F590809F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078F0-6A0D-4E11-8F23-421CEEE3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2A554-1D35-47AD-9100-B11A9645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9D57F-90D8-4F42-89B0-00E1E2CB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3FFE8-B3C8-4035-89AE-26E3A630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F393A-26CA-429C-B9BA-712EC4E8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73F4A4-FE7C-4063-9257-6B0487B74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1E018F-25AA-4622-B108-D78E62EB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A20B8E-D48F-4037-A36D-24673294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FCDF51-E582-49E9-8DB4-C404F74D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375-FE53-451A-95E7-0936DC27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DC2E9-252A-47CF-990F-3DE9954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8AECF6-5741-4EB0-AB83-36E694EA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6A61A5-7776-4156-A0F8-8C287527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629CFA-C822-40D5-942D-4ACCDADE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94634A-4930-494A-81A9-A06AD240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31270-5343-4528-82E9-CF8D65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5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5CA3B-5D6A-4A60-8C65-06585369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E7BB6-934D-4B7C-B118-2EA3F904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10283-B102-4CF6-B2CA-6EF64C42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81C07-15A6-4BAC-A96A-89607777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5F989-2D79-4895-94C7-956B367A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89D8D-AF9B-4BDF-A12C-97FF8DBB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1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B315D-6776-4A05-89B7-383743AD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6CCDB8-6B42-4670-91E1-4170B9B5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2E64B-BBD8-44AC-9F27-25E7F6E1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79DD6-3E70-40F9-8B7A-D0F11E66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7AA4A-D2B1-4941-8F71-AF601D16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47BD4-D8AD-445C-8DFE-8061B890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1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701">
              <a:srgbClr val="E3EAF6"/>
            </a:gs>
            <a:gs pos="43290">
              <a:srgbClr val="CAD7EE"/>
            </a:gs>
            <a:gs pos="9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44BAE9-599E-4A8F-B280-F705501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CE0E1-D26A-46F3-A0DE-424393ED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246E3-C059-4BEB-86A1-CE2BBE174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065B-5293-41CB-A7C5-66A2A5D5CA9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7F6D-89F2-49AE-BC77-49E02587D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46039-A868-4968-860B-92CDD7C54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74C2-4B7F-475E-8594-E277717F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3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78E6-8A1C-467C-AA04-C1ECF6538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模糊</a:t>
            </a:r>
            <a:r>
              <a:rPr lang="en-US" altLang="zh-CN" b="1" dirty="0"/>
              <a:t>C</a:t>
            </a:r>
            <a:r>
              <a:rPr lang="zh-CN" altLang="en-US" b="1" dirty="0"/>
              <a:t>均值聚类算法</a:t>
            </a:r>
            <a:br>
              <a:rPr lang="en-US" altLang="zh-CN" b="1" dirty="0"/>
            </a:br>
            <a:r>
              <a:rPr lang="zh-CN" altLang="en-US" b="1" dirty="0"/>
              <a:t>（</a:t>
            </a:r>
            <a:r>
              <a:rPr lang="en-US" altLang="zh-CN" b="1" dirty="0"/>
              <a:t>FCM </a:t>
            </a:r>
            <a:r>
              <a:rPr lang="zh-CN" altLang="en-US" b="1" dirty="0"/>
              <a:t>算法）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8942B6-39F5-40B3-99FA-9C4F01709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99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0669-9737-4B14-BACE-15E75C99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K-Means</a:t>
            </a:r>
            <a:r>
              <a:rPr lang="zh-CN" altLang="zh-CN" b="1" dirty="0"/>
              <a:t>算法</a:t>
            </a:r>
            <a:r>
              <a:rPr lang="zh-CN" altLang="en-US" b="1" dirty="0"/>
              <a:t>与</a:t>
            </a:r>
            <a:r>
              <a:rPr lang="en-US" altLang="zh-CN" b="1" dirty="0"/>
              <a:t>FCM </a:t>
            </a:r>
            <a:r>
              <a:rPr lang="zh-CN" altLang="en-US" b="1" dirty="0"/>
              <a:t>算法区分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AAD5-CC18-41EC-AFA0-DE97E1D6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4351338"/>
          </a:xfrm>
        </p:spPr>
        <p:txBody>
          <a:bodyPr/>
          <a:lstStyle/>
          <a:p>
            <a:r>
              <a:rPr lang="en-US" altLang="zh-CN" dirty="0"/>
              <a:t>FCM</a:t>
            </a:r>
            <a:r>
              <a:rPr lang="en-US" altLang="zh-CN" b="1" dirty="0"/>
              <a:t> </a:t>
            </a:r>
            <a:r>
              <a:rPr lang="zh-CN" altLang="en-US" b="1" dirty="0"/>
              <a:t>（</a:t>
            </a:r>
            <a:r>
              <a:rPr lang="en-US" altLang="zh-CN" b="1" dirty="0"/>
              <a:t>Fuzzy C-Means</a:t>
            </a:r>
            <a:r>
              <a:rPr lang="zh-CN" altLang="en-US" b="1" dirty="0"/>
              <a:t>）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跟</a:t>
            </a:r>
            <a:r>
              <a:rPr lang="en-US" altLang="zh-CN" dirty="0"/>
              <a:t>K-Means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是一样的，指的是聚类的数目。</a:t>
            </a:r>
            <a:r>
              <a:rPr lang="en-US" altLang="zh-CN" dirty="0"/>
              <a:t>F—Fuzzy</a:t>
            </a:r>
            <a:r>
              <a:rPr lang="zh-CN" altLang="en-US" dirty="0"/>
              <a:t>是模糊的意思，指的是”一个事件发生的程度“。用在我们的聚类上面，第一条记录以怎样的概率或者说程度属于第一类，又以怎样的程度属于第二类等等。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FCM </a:t>
            </a:r>
            <a:r>
              <a:rPr lang="zh-CN" altLang="en-US" dirty="0"/>
              <a:t>跟</a:t>
            </a:r>
            <a:r>
              <a:rPr lang="en-US" altLang="zh-CN" b="1" dirty="0"/>
              <a:t>K-Means</a:t>
            </a:r>
            <a:r>
              <a:rPr lang="zh-CN" altLang="en-US" dirty="0"/>
              <a:t>有所区别的地方就是，他改变了传统分类的时候非此即彼的一个现象，一个对象可以以不同的程度同时属于多个类，不需要硬性地将对象指派到一个簇中。</a:t>
            </a:r>
          </a:p>
        </p:txBody>
      </p:sp>
    </p:spTree>
    <p:extLst>
      <p:ext uri="{BB962C8B-B14F-4D97-AF65-F5344CB8AC3E}">
        <p14:creationId xmlns:p14="http://schemas.microsoft.com/office/powerpoint/2010/main" val="11800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A89B-5517-4545-863A-49128F2E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FCM</a:t>
            </a:r>
            <a:r>
              <a:rPr lang="zh-CN" altLang="en-US" b="1" dirty="0"/>
              <a:t>算法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6FD11-BCDB-4CDD-BEE4-3C44999E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FCM</a:t>
            </a:r>
            <a:r>
              <a:rPr lang="zh-CN" altLang="en-US" dirty="0"/>
              <a:t>的输入就是一个待聚类的数据集，每一个数据都有</a:t>
            </a:r>
            <a:r>
              <a:rPr lang="en-US" altLang="zh-CN" dirty="0"/>
              <a:t>p</a:t>
            </a:r>
            <a:r>
              <a:rPr lang="zh-CN" altLang="en-US" dirty="0"/>
              <a:t>个特征。它的输出是一个</a:t>
            </a:r>
            <a:r>
              <a:rPr lang="en-US" altLang="zh-CN" dirty="0"/>
              <a:t>c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列的矩阵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刚才提到是聚类数目，</a:t>
            </a:r>
            <a:r>
              <a:rPr lang="en-US" altLang="zh-CN" dirty="0"/>
              <a:t>n</a:t>
            </a:r>
            <a:r>
              <a:rPr lang="zh-CN" altLang="en-US" dirty="0"/>
              <a:t>是数据集中元素的个数，用这个矩阵就可以表示分类的结果，因为你看某一列，表示的就是这个元素对各个类的隶属程度，哪一个值最大，就说这个元素属于哪一类。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输出是各个类的聚类中心向量集合</a:t>
            </a:r>
            <a:r>
              <a:rPr lang="en-US" altLang="zh-CN" dirty="0"/>
              <a:t>V</a:t>
            </a:r>
            <a:r>
              <a:rPr lang="zh-CN" altLang="en-US" dirty="0"/>
              <a:t>，一共有</a:t>
            </a:r>
            <a:r>
              <a:rPr lang="en-US" altLang="zh-CN" dirty="0"/>
              <a:t>c</a:t>
            </a:r>
            <a:r>
              <a:rPr lang="zh-CN" altLang="en-US" dirty="0"/>
              <a:t>个元素。每个元素也是有</a:t>
            </a:r>
            <a:r>
              <a:rPr lang="en-US" altLang="zh-CN" dirty="0"/>
              <a:t>p</a:t>
            </a:r>
            <a:r>
              <a:rPr lang="zh-CN" altLang="en-US" dirty="0"/>
              <a:t>维的。</a:t>
            </a:r>
          </a:p>
        </p:txBody>
      </p:sp>
    </p:spTree>
    <p:extLst>
      <p:ext uri="{BB962C8B-B14F-4D97-AF65-F5344CB8AC3E}">
        <p14:creationId xmlns:p14="http://schemas.microsoft.com/office/powerpoint/2010/main" val="235609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949D7-7F63-4F74-BB04-C4C67CD0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834"/>
          </a:xfrm>
        </p:spPr>
        <p:txBody>
          <a:bodyPr/>
          <a:lstStyle/>
          <a:p>
            <a:r>
              <a:rPr lang="en-US" altLang="zh-CN" b="1" dirty="0"/>
              <a:t>FCM</a:t>
            </a:r>
            <a:r>
              <a:rPr lang="zh-CN" altLang="en-US" b="1" dirty="0"/>
              <a:t>算法原理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333A45-C34A-46A8-BC50-1C1C8CAF3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992" y="1575513"/>
            <a:ext cx="3076575" cy="857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1F222FC-59C9-4864-ACCD-E9CF4DB0740A}"/>
              </a:ext>
            </a:extLst>
          </p:cNvPr>
          <p:cNvSpPr/>
          <p:nvPr/>
        </p:nvSpPr>
        <p:spPr>
          <a:xfrm>
            <a:off x="2397760" y="1773306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目标函数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003696-DFB6-4264-85C3-A62E29E75796}"/>
              </a:ext>
            </a:extLst>
          </p:cNvPr>
          <p:cNvSpPr/>
          <p:nvPr/>
        </p:nvSpPr>
        <p:spPr>
          <a:xfrm>
            <a:off x="838200" y="2901744"/>
            <a:ext cx="1019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zh-CN" sz="2400" dirty="0">
                <a:solidFill>
                  <a:srgbClr val="000000"/>
                </a:solidFill>
                <a:latin typeface="PingFang SC"/>
              </a:rPr>
              <a:t>        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PingFang SC"/>
              </a:rPr>
              <a:t>μij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指的就是隶属度值，元素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j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对类别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PingFang SC"/>
              </a:rPr>
              <a:t>i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的隶属程度，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PingFang SC"/>
              </a:rPr>
              <a:t>dij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平方指的就是欧氏距离下元素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j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跟中心点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PingFang SC"/>
              </a:rPr>
              <a:t>i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之间的距离，整个表示的就是各个点到各个类的加权距离的和。</a:t>
            </a:r>
            <a:endParaRPr lang="zh-CN" altLang="en-US" sz="2400" b="0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just" latinLnBrk="1"/>
            <a:r>
              <a:rPr lang="en-US" altLang="zh-CN" sz="2400" dirty="0">
                <a:solidFill>
                  <a:srgbClr val="000000"/>
                </a:solidFill>
                <a:latin typeface="PingFang SC"/>
              </a:rPr>
              <a:t>        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是一个模糊化程度的参数，这个算法有一个约束条件，就是某一个元素对所有类别的隶属程度的值加起来要等于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1.</a:t>
            </a:r>
            <a:endParaRPr lang="zh-CN" altLang="en-US" sz="2400" b="0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just" latinLnBrk="1"/>
            <a:r>
              <a:rPr lang="en-US" altLang="zh-CN" sz="2400" dirty="0">
                <a:solidFill>
                  <a:srgbClr val="000000"/>
                </a:solidFill>
                <a:latin typeface="PingFang SC"/>
              </a:rPr>
              <a:t>        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聚类要达到的最终效果就是类内相似度最小，类间相似度最大，这个时候点和中心的加权距离之和就是最小的。</a:t>
            </a:r>
            <a:endParaRPr lang="zh-CN" altLang="en-US" sz="2400" b="0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06334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4702B-55DC-4AE0-B2DC-364E5B92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E9398-C415-4832-957D-1417ACF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所以我们我们只要使得目标函数取得最小值就可以了。最优解的的表达式：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先构造拉格朗日函数：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81329-1E3B-4859-94FC-0F09E49A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2625725"/>
            <a:ext cx="5135880" cy="895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47E87C-9BF0-4385-B111-1E6C3A9C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4320381"/>
            <a:ext cx="549656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4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80C2C-78FC-473E-B5BE-44CC00BF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9E5713-4487-428A-9A70-01BD07CD4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961" y="3230404"/>
            <a:ext cx="6113462" cy="1257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1EC746-7D79-4B07-B45B-DCCF278E79A8}"/>
              </a:ext>
            </a:extLst>
          </p:cNvPr>
          <p:cNvSpPr/>
          <p:nvPr/>
        </p:nvSpPr>
        <p:spPr>
          <a:xfrm>
            <a:off x="1093892" y="2162334"/>
            <a:ext cx="4910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F4F4F"/>
                </a:solidFill>
                <a:latin typeface="PingFang SC"/>
              </a:rPr>
              <a:t>分别求偏导，得到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PingFang SC"/>
              </a:rPr>
              <a:t>U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PingFang SC"/>
              </a:rPr>
              <a:t>和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PingFang SC"/>
              </a:rPr>
              <a:t>V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PingFang SC"/>
              </a:rPr>
              <a:t>的最优解：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421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B6B2-0704-45B1-B256-6CD7FA48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44805"/>
            <a:ext cx="10515600" cy="1325563"/>
          </a:xfrm>
        </p:spPr>
        <p:txBody>
          <a:bodyPr/>
          <a:lstStyle/>
          <a:p>
            <a:r>
              <a:rPr lang="en-US" altLang="zh-CN" b="1" dirty="0"/>
              <a:t>FCM</a:t>
            </a:r>
            <a:r>
              <a:rPr lang="zh-CN" altLang="en-US" b="1" dirty="0"/>
              <a:t>算法步骤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63C50BE-AD8F-43BB-B349-BA5A1644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模糊矩阵初始化</a:t>
            </a:r>
            <a:endParaRPr lang="en-US" altLang="zh-CN" dirty="0"/>
          </a:p>
          <a:p>
            <a:pPr lvl="1"/>
            <a:r>
              <a:rPr lang="zh-CN" altLang="en-US" dirty="0"/>
              <a:t>设定聚类个数</a:t>
            </a:r>
            <a:r>
              <a:rPr lang="en-US" altLang="zh-CN" dirty="0"/>
              <a:t>c (1&lt;c&lt;n), </a:t>
            </a:r>
            <a:r>
              <a:rPr lang="zh-CN" altLang="en-US" dirty="0"/>
              <a:t>模糊指数</a:t>
            </a:r>
            <a:r>
              <a:rPr lang="en-US" altLang="zh-CN" dirty="0"/>
              <a:t>m(m&gt;1)</a:t>
            </a:r>
            <a:r>
              <a:rPr lang="zh-CN" altLang="en-US" dirty="0"/>
              <a:t>，通常来说，</a:t>
            </a:r>
            <a:r>
              <a:rPr lang="en-US" altLang="zh-CN" dirty="0"/>
              <a:t>m</a:t>
            </a:r>
            <a:r>
              <a:rPr lang="zh-CN" altLang="en-US" dirty="0"/>
              <a:t>选取</a:t>
            </a:r>
            <a:r>
              <a:rPr lang="en-US" altLang="zh-CN" dirty="0"/>
              <a:t>2.0</a:t>
            </a:r>
            <a:r>
              <a:rPr lang="zh-CN" altLang="en-US" dirty="0"/>
              <a:t>是比较合理的。最大迭代数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），收敛的精度</a:t>
            </a:r>
            <a:r>
              <a:rPr lang="en-US" altLang="zh-CN" dirty="0"/>
              <a:t>ε</a:t>
            </a:r>
            <a:r>
              <a:rPr lang="zh-CN" altLang="en-US" dirty="0"/>
              <a:t>，用随机数初始化隶属度矩阵</a:t>
            </a:r>
            <a:r>
              <a:rPr lang="en-US" altLang="zh-CN" dirty="0"/>
              <a:t>U(0)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Repeat</a:t>
            </a:r>
          </a:p>
          <a:p>
            <a:pPr lvl="1"/>
            <a:r>
              <a:rPr lang="zh-CN" altLang="en-US" dirty="0"/>
              <a:t>用当前聚类中心根据公式，计算隶属度函数</a:t>
            </a:r>
            <a:r>
              <a:rPr lang="en-US" altLang="zh-CN" dirty="0" err="1"/>
              <a:t>uij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用当前隶属度函数根据公式，重新计算每个簇的质心。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Until </a:t>
            </a:r>
            <a:r>
              <a:rPr lang="zh-CN" altLang="en-US" sz="2800" dirty="0"/>
              <a:t>质心不再变化</a:t>
            </a:r>
            <a:endParaRPr lang="en-US" altLang="zh-CN" sz="28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078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280AF-31A2-4FF4-AFF0-A12BA279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zh-CN" dirty="0"/>
            </a:b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766EDEB-593B-433F-B1EE-19E1268B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66461"/>
            <a:ext cx="7599680" cy="5126414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D1AB116-31C9-4836-9781-61AB0433EE6E}"/>
              </a:ext>
            </a:extLst>
          </p:cNvPr>
          <p:cNvSpPr/>
          <p:nvPr/>
        </p:nvSpPr>
        <p:spPr>
          <a:xfrm>
            <a:off x="1503673" y="843240"/>
            <a:ext cx="235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FCM</a:t>
            </a:r>
            <a:r>
              <a:rPr lang="zh-CN" altLang="en-US" sz="2800" b="1" dirty="0"/>
              <a:t>算法结果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389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429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PingFang SC</vt:lpstr>
      <vt:lpstr>等线</vt:lpstr>
      <vt:lpstr>等线 Light</vt:lpstr>
      <vt:lpstr>Arial</vt:lpstr>
      <vt:lpstr>Office 主题​​</vt:lpstr>
      <vt:lpstr>模糊C均值聚类算法 （FCM 算法）</vt:lpstr>
      <vt:lpstr>K-Means算法与FCM 算法区分 </vt:lpstr>
      <vt:lpstr>FCM算法 </vt:lpstr>
      <vt:lpstr>FCM算法原理</vt:lpstr>
      <vt:lpstr>PowerPoint 演示文稿</vt:lpstr>
      <vt:lpstr>PowerPoint 演示文稿</vt:lpstr>
      <vt:lpstr>FCM算法步骤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模糊C均值聚类算法 （FCM 算法）</dc:title>
  <dc:creator>周 晶</dc:creator>
  <cp:lastModifiedBy>周 晶</cp:lastModifiedBy>
  <cp:revision>14</cp:revision>
  <dcterms:created xsi:type="dcterms:W3CDTF">2018-05-27T02:52:34Z</dcterms:created>
  <dcterms:modified xsi:type="dcterms:W3CDTF">2018-05-27T08:46:19Z</dcterms:modified>
</cp:coreProperties>
</file>