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65" r:id="rId6"/>
    <p:sldId id="266" r:id="rId7"/>
    <p:sldId id="267" r:id="rId8"/>
    <p:sldId id="268" r:id="rId9"/>
    <p:sldId id="269" r:id="rId10"/>
    <p:sldId id="259" r:id="rId11"/>
    <p:sldId id="324" r:id="rId12"/>
    <p:sldId id="326" r:id="rId13"/>
    <p:sldId id="260" r:id="rId14"/>
    <p:sldId id="261" r:id="rId15"/>
    <p:sldId id="262" r:id="rId16"/>
    <p:sldId id="310" r:id="rId17"/>
    <p:sldId id="311" r:id="rId18"/>
    <p:sldId id="312" r:id="rId19"/>
    <p:sldId id="315" r:id="rId20"/>
    <p:sldId id="316" r:id="rId21"/>
    <p:sldId id="313" r:id="rId22"/>
    <p:sldId id="314" r:id="rId23"/>
    <p:sldId id="317" r:id="rId24"/>
    <p:sldId id="318" r:id="rId25"/>
    <p:sldId id="31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80A83-245C-4302-B20C-47FDD3DEF41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/>
            <a:fld id="{676555F4-1621-430D-81F9-EBC1982E335B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t="10125" r="474" b="-5792"/>
          <a:stretch>
            <a:fillRect/>
          </a:stretch>
        </p:blipFill>
        <p:spPr>
          <a:xfrm>
            <a:off x="-892" y="-26126"/>
            <a:ext cx="12192892" cy="6675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9675" y="3311434"/>
            <a:ext cx="6874125" cy="166201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9676" y="5355451"/>
            <a:ext cx="5081239" cy="455767"/>
          </a:xfrm>
          <a:prstGeom prst="trapezoid">
            <a:avLst>
              <a:gd name="adj" fmla="val 147105"/>
            </a:avLst>
          </a:prstGeom>
          <a:solidFill>
            <a:schemeClr val="tx2"/>
          </a:solidFill>
          <a:effectLst>
            <a:outerShdw blurRad="76200" dist="12700" dir="2700000" algn="ctr" rotWithShape="0">
              <a:schemeClr val="tx1">
                <a:alpha val="20000"/>
              </a:schemeClr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590647">
            <a:off x="9378084" y="5466062"/>
            <a:ext cx="1679998" cy="372813"/>
          </a:xfrm>
          <a:prstGeom prst="triangle">
            <a:avLst>
              <a:gd name="adj" fmla="val 63488"/>
            </a:avLst>
          </a:prstGeom>
          <a:solidFill>
            <a:schemeClr val="tx2"/>
          </a:solidFill>
          <a:ln>
            <a:noFill/>
          </a:ln>
          <a:effectLst>
            <a:outerShdw blurRad="76200" dist="12700" dir="2700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zh-CN" altLang="en-US">
              <a:effectLst>
                <a:outerShdw blurRad="76200" dist="12700" dir="2700000" algn="ctr" rotWithShape="0">
                  <a:schemeClr val="tx1">
                    <a:alpha val="2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DDDDDD"/>
            </a:solidFill>
          </a:ln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109" y="4294493"/>
            <a:ext cx="64397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26405" y="2579616"/>
            <a:ext cx="3838038" cy="1730971"/>
            <a:chOff x="1087922" y="3006645"/>
            <a:chExt cx="2608262" cy="1176337"/>
          </a:xfrm>
        </p:grpSpPr>
        <p:cxnSp>
          <p:nvCxnSpPr>
            <p:cNvPr id="7" name="MH_Others_1"/>
            <p:cNvCxnSpPr>
              <a:cxnSpLocks noChangeShapeType="1"/>
            </p:cNvCxnSpPr>
            <p:nvPr/>
          </p:nvCxnSpPr>
          <p:spPr bwMode="auto">
            <a:xfrm>
              <a:off x="1087922" y="3208257"/>
              <a:ext cx="26082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3297722" y="3006645"/>
              <a:ext cx="0" cy="1176337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9984" y="3008669"/>
            <a:ext cx="6427839" cy="1285824"/>
          </a:xfrm>
          <a:solidFill>
            <a:schemeClr val="accent2"/>
          </a:solidFill>
          <a:ln>
            <a:noFill/>
          </a:ln>
        </p:spPr>
        <p:txBody>
          <a:bodyPr anchor="ctr" anchorCtr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2793"/>
            <a:ext cx="5181600" cy="4614170"/>
          </a:xfrm>
          <a:ln>
            <a:solidFill>
              <a:srgbClr val="CFCFCF"/>
            </a:solidFill>
          </a:ln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2793"/>
            <a:ext cx="5181600" cy="4614170"/>
          </a:xfrm>
          <a:ln>
            <a:solidFill>
              <a:srgbClr val="CFCFCF"/>
            </a:solidFill>
          </a:ln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42137" y="2573594"/>
            <a:ext cx="6507726" cy="1710812"/>
          </a:xfrm>
        </p:spPr>
        <p:txBody>
          <a:bodyPr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8A94-C526-4A4C-98D3-6D1C871139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52-EB2C-4565-937B-416FAD8E6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2" cy="1089496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7425" y="1651822"/>
            <a:ext cx="8797151" cy="30880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0107" y="4845002"/>
            <a:ext cx="8811787" cy="1377949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98580"/>
            <a:ext cx="2743200" cy="422895"/>
          </a:xfrm>
        </p:spPr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98580"/>
            <a:ext cx="4114800" cy="42289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298580"/>
            <a:ext cx="2743200" cy="422895"/>
          </a:xfrm>
        </p:spPr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5644" y="501444"/>
            <a:ext cx="1528156" cy="585490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501444"/>
            <a:ext cx="8821189" cy="585490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286" r="1619" b="92966"/>
          <a:stretch>
            <a:fillRect/>
          </a:stretch>
        </p:blipFill>
        <p:spPr>
          <a:xfrm>
            <a:off x="0" y="1"/>
            <a:ext cx="12191999" cy="5044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04496"/>
            <a:ext cx="10515600" cy="88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62794"/>
            <a:ext cx="10515600" cy="46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E59-AF93-417B-B1DB-A80C947A26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41B9-4633-46A8-8E3C-F4D827E26E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5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3" Type="http://schemas.openxmlformats.org/officeDocument/2006/relationships/image" Target="../media/image3.jpe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4.png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0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Linux</a:t>
            </a:r>
            <a:endParaRPr lang="en-US" altLang="zh-CN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潘健华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10870"/>
            <a:ext cx="8164195" cy="6035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echo</a:t>
            </a:r>
            <a:endParaRPr lang="en-US" altLang="zh-CN"/>
          </a:p>
          <a:p>
            <a:r>
              <a:rPr lang="en-US" altLang="zh-CN"/>
              <a:t>date</a:t>
            </a:r>
            <a:endParaRPr lang="en-US" altLang="zh-CN"/>
          </a:p>
          <a:p>
            <a:r>
              <a:rPr lang="en-US" altLang="zh-CN"/>
              <a:t>	date +%Y-%m-%d %H:%M:</a:t>
            </a:r>
            <a:endParaRPr lang="en-US" altLang="zh-CN"/>
          </a:p>
          <a:p>
            <a:r>
              <a:rPr lang="en-US" altLang="zh-CN"/>
              <a:t>ps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top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3281680"/>
            <a:ext cx="8931275" cy="1386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系统状态检测命令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ifconfig</a:t>
            </a:r>
            <a:endParaRPr lang="en-US" altLang="zh-CN"/>
          </a:p>
          <a:p>
            <a:pPr algn="l"/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uname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uptime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 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</a:t>
            </a:r>
            <a:endParaRPr lang="en-US" altLang="zh-CN" sz="3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工作目录切换命令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pwd</a:t>
            </a:r>
            <a:endParaRPr lang="en-US" altLang="zh-CN"/>
          </a:p>
          <a:p>
            <a:r>
              <a:rPr lang="en-US" altLang="zh-CN"/>
              <a:t>cd</a:t>
            </a:r>
            <a:endParaRPr lang="en-US" altLang="zh-CN"/>
          </a:p>
          <a:p>
            <a:r>
              <a:rPr lang="zh-CN" altLang="en-US"/>
              <a:t>绝对路径，相对路径</a:t>
            </a:r>
            <a:endParaRPr lang="en-US" altLang="zh-CN"/>
          </a:p>
          <a:p>
            <a:r>
              <a:rPr lang="en-US" altLang="zh-CN"/>
              <a:t>ls</a:t>
            </a:r>
            <a:endParaRPr lang="en-US" altLang="zh-CN"/>
          </a:p>
          <a:p>
            <a:r>
              <a:rPr lang="zh-CN" altLang="en-US"/>
              <a:t>通配符</a:t>
            </a:r>
            <a:endParaRPr lang="zh-CN" altLang="en-US"/>
          </a:p>
          <a:p>
            <a:r>
              <a:rPr lang="zh-CN" altLang="en-US"/>
              <a:t>ls -l /dev/sda*</a:t>
            </a:r>
            <a:endParaRPr lang="zh-CN" altLang="en-US"/>
          </a:p>
          <a:p>
            <a:r>
              <a:rPr lang="zh-CN" altLang="en-US"/>
              <a:t>ls -l /dev/sda?</a:t>
            </a:r>
            <a:endParaRPr lang="zh-CN" altLang="en-US"/>
          </a:p>
          <a:p>
            <a:r>
              <a:rPr lang="zh-CN" altLang="en-US"/>
              <a:t>ls -l /dev/sda[0-9]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文本文件编辑命令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</a:t>
            </a:r>
            <a:endParaRPr lang="en-US" altLang="zh-CN"/>
          </a:p>
          <a:p>
            <a:r>
              <a:rPr lang="en-US" altLang="zh-CN"/>
              <a:t>more</a:t>
            </a:r>
            <a:endParaRPr lang="en-US" altLang="zh-CN"/>
          </a:p>
          <a:p>
            <a:r>
              <a:rPr lang="en-US" altLang="zh-CN"/>
              <a:t>head</a:t>
            </a:r>
            <a:endParaRPr lang="en-US" altLang="zh-CN"/>
          </a:p>
          <a:p>
            <a:r>
              <a:rPr lang="en-US" altLang="zh-CN"/>
              <a:t>tail</a:t>
            </a:r>
            <a:endParaRPr lang="en-US" altLang="zh-CN"/>
          </a:p>
          <a:p>
            <a:r>
              <a:rPr lang="en-US" altLang="zh-CN"/>
              <a:t>	tail -f /var/log/messages</a:t>
            </a:r>
            <a:endParaRPr lang="en-US" altLang="zh-CN"/>
          </a:p>
          <a:p>
            <a:r>
              <a:rPr lang="en-US" altLang="zh-CN"/>
              <a:t>tr</a:t>
            </a:r>
            <a:endParaRPr lang="en-US" altLang="zh-CN"/>
          </a:p>
          <a:p>
            <a:r>
              <a:rPr lang="en-US" altLang="zh-CN"/>
              <a:t>	cat anaconda-ks.cfg | tr [a-z] [A-Z]</a:t>
            </a:r>
            <a:endParaRPr lang="en-US" altLang="zh-CN"/>
          </a:p>
          <a:p>
            <a:r>
              <a:rPr lang="en-US" altLang="zh-CN"/>
              <a:t>wc</a:t>
            </a:r>
            <a:endParaRPr lang="en-US" altLang="zh-CN"/>
          </a:p>
          <a:p>
            <a:r>
              <a:rPr lang="en-US" altLang="zh-CN"/>
              <a:t>	wc -l /etc/pass</a:t>
            </a:r>
            <a:endParaRPr lang="en-US" altLang="zh-CN"/>
          </a:p>
          <a:p>
            <a:r>
              <a:rPr lang="en-US" altLang="zh-CN"/>
              <a:t>diff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文件目录管理命令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touch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mkdir </a:t>
            </a:r>
            <a:endParaRPr lang="en-US" altLang="zh-CN"/>
          </a:p>
          <a:p>
            <a:r>
              <a:rPr lang="en-US" altLang="zh-CN"/>
              <a:t>	-p</a:t>
            </a:r>
            <a:endParaRPr lang="en-US" altLang="zh-CN"/>
          </a:p>
          <a:p>
            <a:r>
              <a:rPr lang="en-US" altLang="zh-CN"/>
              <a:t>cp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1917065"/>
            <a:ext cx="9037955" cy="1386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4632960"/>
            <a:ext cx="8976995" cy="2103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文件目录管理命令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mv</a:t>
            </a:r>
            <a:endParaRPr lang="en-US" altLang="zh-CN"/>
          </a:p>
          <a:p>
            <a:r>
              <a:rPr lang="en-US" altLang="zh-CN"/>
              <a:t>rm</a:t>
            </a:r>
            <a:endParaRPr lang="en-US" altLang="zh-CN"/>
          </a:p>
          <a:p>
            <a:r>
              <a:rPr lang="en-US" altLang="zh-CN"/>
              <a:t>tar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220" y="2343150"/>
            <a:ext cx="8976995" cy="3833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文件目录管理命令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grep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640" y="1994535"/>
            <a:ext cx="7254875" cy="1729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find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905" y="1805940"/>
            <a:ext cx="9006840" cy="3246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0290" y="5374005"/>
            <a:ext cx="5554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find /etc -name "host*" -print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管道符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|</a:t>
            </a:r>
            <a:endParaRPr lang="en-US" altLang="zh-CN"/>
          </a:p>
          <a:p>
            <a:r>
              <a:rPr lang="en-US" altLang="zh-CN"/>
              <a:t>grep "/sbin/nologin" /etc/passwd | wc -l</a:t>
            </a:r>
            <a:endParaRPr lang="en-US" altLang="zh-CN"/>
          </a:p>
          <a:p>
            <a:r>
              <a:rPr lang="en-US" altLang="zh-CN"/>
              <a:t>ls -l /etc/ | more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&gt;</a:t>
            </a:r>
            <a:endParaRPr lang="en-US" altLang="zh-CN"/>
          </a:p>
          <a:p>
            <a:r>
              <a:rPr lang="en-US" altLang="zh-CN"/>
              <a:t>&gt;&gt;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24125" y="779464"/>
            <a:ext cx="2330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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A1BBEE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 typeface="Webdings" panose="05030102010509060703" pitchFamily="18" charset="2"/>
              <a:buNone/>
            </a:pPr>
            <a:r>
              <a:rPr lang="zh-CN" altLang="en-US" sz="470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自我介绍</a:t>
            </a:r>
            <a:endParaRPr lang="zh-CN" altLang="en-US" sz="4700" smtClean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267" name="MH_Others_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2462213" y="1314450"/>
            <a:ext cx="2887662" cy="0"/>
          </a:xfrm>
          <a:prstGeom prst="line">
            <a:avLst/>
          </a:prstGeom>
          <a:noFill/>
          <a:ln w="12700" cmpd="sng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8" name="MH_Others_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4835525" y="1052514"/>
            <a:ext cx="19050" cy="5018087"/>
          </a:xfrm>
          <a:prstGeom prst="line">
            <a:avLst/>
          </a:prstGeom>
          <a:noFill/>
          <a:ln w="12700" cmpd="sng">
            <a:solidFill>
              <a:srgbClr val="CFCFC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4156076" y="1874838"/>
            <a:ext cx="3802063" cy="546100"/>
            <a:chOff x="2632075" y="1874838"/>
            <a:chExt cx="3802063" cy="546100"/>
          </a:xfrm>
        </p:grpSpPr>
        <p:cxnSp>
          <p:nvCxnSpPr>
            <p:cNvPr id="11269" name="MH_Others_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>
              <a:off x="3243263" y="2420938"/>
              <a:ext cx="1571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0" name="MH_Number_1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32075" y="1874838"/>
              <a:ext cx="679450" cy="53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sz="2400">
                  <a:solidFill>
                    <a:schemeClr val="accent2"/>
                  </a:solidFill>
                  <a:latin typeface="+mn-lt"/>
                  <a:ea typeface="+mn-ea"/>
                </a:rPr>
                <a:t>01</a:t>
              </a:r>
              <a:endParaRPr lang="en-US" sz="240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11271" name="MH_Entry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30575" y="1933575"/>
              <a:ext cx="3103563" cy="425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  <a:ea typeface="+mn-ea"/>
                </a:rPr>
                <a:t>RHCSA</a:t>
              </a: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，</a:t>
              </a: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</a:rPr>
                <a:t>RHCE</a:t>
              </a: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>
            <a:off x="4156076" y="2717800"/>
            <a:ext cx="4011613" cy="547688"/>
            <a:chOff x="2632075" y="2717800"/>
            <a:chExt cx="4011613" cy="547688"/>
          </a:xfrm>
        </p:grpSpPr>
        <p:cxnSp>
          <p:nvCxnSpPr>
            <p:cNvPr id="11272" name="MH_Others_5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3243263" y="3265488"/>
              <a:ext cx="1571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3" name="MH_Number_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2075" y="2717800"/>
              <a:ext cx="679450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sz="2400">
                  <a:solidFill>
                    <a:schemeClr val="accent2"/>
                  </a:solidFill>
                  <a:latin typeface="+mn-lt"/>
                  <a:ea typeface="+mn-ea"/>
                </a:rPr>
                <a:t>02</a:t>
              </a:r>
              <a:endParaRPr lang="en-US" sz="240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11274" name="MH_Entry_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330575" y="2778125"/>
              <a:ext cx="3313113" cy="423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0000" tIns="46800" rIns="90000" bIns="468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  <a:ea typeface="+mn-ea"/>
                </a:rPr>
                <a:t>CCNA</a:t>
              </a: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，</a:t>
              </a: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</a:rPr>
                <a:t>CCNP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12"/>
            </p:custDataLst>
          </p:nvPr>
        </p:nvGrpSpPr>
        <p:grpSpPr>
          <a:xfrm>
            <a:off x="4156076" y="3569654"/>
            <a:ext cx="4219575" cy="547687"/>
            <a:chOff x="2632075" y="3560763"/>
            <a:chExt cx="4219575" cy="547687"/>
          </a:xfrm>
        </p:grpSpPr>
        <p:cxnSp>
          <p:nvCxnSpPr>
            <p:cNvPr id="11275" name="MH_Others_6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3243263" y="4108450"/>
              <a:ext cx="1571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6" name="MH_Number_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632075" y="3560763"/>
              <a:ext cx="679450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endParaRPr lang="en-US" sz="240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11277" name="MH_Entry_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30575" y="3616643"/>
              <a:ext cx="3521075" cy="4238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0000" tIns="46800" rIns="90000" bIns="468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  <a:ea typeface="+mn-ea"/>
                </a:rPr>
                <a:t>VMware虚拟化</a:t>
              </a:r>
              <a:endParaRPr lang="en-US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6"/>
            </p:custDataLst>
          </p:nvPr>
        </p:nvGrpSpPr>
        <p:grpSpPr>
          <a:xfrm>
            <a:off x="4156075" y="4403725"/>
            <a:ext cx="4427538" cy="547688"/>
            <a:chOff x="2632075" y="4403725"/>
            <a:chExt cx="4427538" cy="547688"/>
          </a:xfrm>
        </p:grpSpPr>
        <p:cxnSp>
          <p:nvCxnSpPr>
            <p:cNvPr id="11278" name="MH_Others_7"/>
            <p:cNvCxnSpPr>
              <a:cxnSpLocks noChangeShapeType="1"/>
            </p:cNvCxnSpPr>
            <p:nvPr>
              <p:custDataLst>
                <p:tags r:id="rId17"/>
              </p:custDataLst>
            </p:nvPr>
          </p:nvCxnSpPr>
          <p:spPr bwMode="auto">
            <a:xfrm>
              <a:off x="3243263" y="4951413"/>
              <a:ext cx="1571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MH_Number_4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632075" y="4403725"/>
              <a:ext cx="67945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sz="2400">
                  <a:solidFill>
                    <a:schemeClr val="accent2"/>
                  </a:solidFill>
                  <a:latin typeface="+mn-lt"/>
                  <a:ea typeface="+mn-ea"/>
                </a:rPr>
                <a:t>04</a:t>
              </a:r>
              <a:endParaRPr lang="en-US" sz="240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11280" name="MH_Entry_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330575" y="4473575"/>
              <a:ext cx="3729038" cy="425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0000" tIns="46800" rIns="90000" bIns="468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  <a:ea typeface="+mn-ea"/>
                </a:rPr>
                <a:t>JAVA</a:t>
              </a: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，</a:t>
              </a:r>
              <a:r>
                <a:rPr lang="ja-JP" altLang="en-US" dirty="0">
                  <a:solidFill>
                    <a:srgbClr val="FFFFFF"/>
                  </a:solidFill>
                  <a:latin typeface="+mn-lt"/>
                  <a:ea typeface="+mn-ea"/>
                </a:rPr>
                <a:t>インフラ</a:t>
              </a:r>
              <a:r>
                <a:rPr lang="en-US" altLang="ja-JP" dirty="0">
                  <a:solidFill>
                    <a:srgbClr val="FFFFFF"/>
                  </a:solidFill>
                  <a:latin typeface="+mn-lt"/>
                  <a:ea typeface="+mn-ea"/>
                </a:rPr>
                <a:t>(Oracle</a:t>
              </a: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，</a:t>
              </a: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</a:rPr>
                <a:t>Linux</a:t>
              </a:r>
              <a:r>
                <a:rPr lang="en-US" altLang="ja-JP" dirty="0">
                  <a:solidFill>
                    <a:srgbClr val="FFFFFF"/>
                  </a:solidFill>
                  <a:latin typeface="+mn-lt"/>
                  <a:ea typeface="+mn-ea"/>
                </a:rPr>
                <a:t>)</a:t>
              </a:r>
              <a:endParaRPr lang="en-US" altLang="ja-JP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20"/>
            </p:custDataLst>
          </p:nvPr>
        </p:nvGrpSpPr>
        <p:grpSpPr>
          <a:xfrm>
            <a:off x="4156075" y="5246689"/>
            <a:ext cx="4637088" cy="547687"/>
            <a:chOff x="2632075" y="5246688"/>
            <a:chExt cx="4637088" cy="547687"/>
          </a:xfrm>
        </p:grpSpPr>
        <p:cxnSp>
          <p:nvCxnSpPr>
            <p:cNvPr id="11281" name="MH_Others_8"/>
            <p:cNvCxnSpPr>
              <a:cxnSpLocks noChangeShapeType="1"/>
            </p:cNvCxnSpPr>
            <p:nvPr>
              <p:custDataLst>
                <p:tags r:id="rId21"/>
              </p:custDataLst>
            </p:nvPr>
          </p:nvCxnSpPr>
          <p:spPr bwMode="auto">
            <a:xfrm>
              <a:off x="3243263" y="5794375"/>
              <a:ext cx="157162" cy="0"/>
            </a:xfrm>
            <a:prstGeom prst="line">
              <a:avLst/>
            </a:prstGeom>
            <a:noFill/>
            <a:ln w="12700" cmpd="sng">
              <a:solidFill>
                <a:srgbClr val="CFCFC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2" name="MH_Number_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632075" y="5246688"/>
              <a:ext cx="67945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sz="2400">
                  <a:solidFill>
                    <a:schemeClr val="accent2"/>
                  </a:solidFill>
                  <a:latin typeface="+mn-lt"/>
                  <a:ea typeface="+mn-ea"/>
                </a:rPr>
                <a:t>05</a:t>
              </a:r>
              <a:endParaRPr lang="en-US" sz="240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11283" name="MH_Entry_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330575" y="5307013"/>
              <a:ext cx="3938588" cy="425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0000" tIns="46800" rIns="90000" bIns="468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  <a:ea typeface="+mn-ea"/>
                </a:rPr>
                <a:t>moodle</a:t>
              </a: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，</a:t>
              </a: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</a:rPr>
                <a:t>kaltura</a:t>
              </a: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</a:rPr>
                <a:t>，</a:t>
              </a: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</a:rPr>
                <a:t>python</a:t>
              </a: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2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7050" y="1631315"/>
            <a:ext cx="8804910" cy="3595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vim 中常用的命令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9685" y="1849755"/>
            <a:ext cx="8923020" cy="3421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末行模式中可用的命令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0640" y="1386840"/>
            <a:ext cx="8976360" cy="3436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5" y="4789170"/>
            <a:ext cx="8931275" cy="1790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moodle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55101" y="723106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Linux</a:t>
            </a:r>
            <a:r>
              <a:rPr lang="zh-CN" altLang="en-US" sz="3200" dirty="0"/>
              <a:t>简介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55101" y="2323306"/>
            <a:ext cx="4165200" cy="3811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</a:rPr>
              <a:t>Linux是一套免费使用和自由传播的类Unix操作系统，是一个基于POSIX和UNIX的多用户、多任务、支持多线程和多CPU的操作系统。它能运行主要的UNIX工具软件、应用程序和网络协议。它支持32位和64位硬件。Linux继承了Unix以网络为核心的设计思想，是一个性能稳定的多用户网络操作系统。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" name="图片 1" descr="96dda144ad345982b3b0bcdb0df431adcbef84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35" y="548640"/>
            <a:ext cx="6792595" cy="54311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 txBox="1"/>
          <p:nvPr>
            <p:custDataLst>
              <p:tags r:id="rId1"/>
            </p:custDataLst>
          </p:nvPr>
        </p:nvSpPr>
        <p:spPr>
          <a:xfrm>
            <a:off x="839788" y="457199"/>
            <a:ext cx="10514012" cy="98213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常见的 Linux 系统版本</a:t>
            </a:r>
            <a:endParaRPr lang="zh-CN" altLang="en-US" dirty="0" smtClean="0"/>
          </a:p>
        </p:txBody>
      </p:sp>
      <p:sp>
        <p:nvSpPr>
          <p:cNvPr id="15" name="文本占位符 8"/>
          <p:cNvSpPr txBox="1"/>
          <p:nvPr>
            <p:custDataLst>
              <p:tags r:id="rId2"/>
            </p:custDataLst>
          </p:nvPr>
        </p:nvSpPr>
        <p:spPr>
          <a:xfrm>
            <a:off x="837936" y="4186240"/>
            <a:ext cx="3408653" cy="19774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Linux RedHat Enterprise Linux RHE</a:t>
            </a:r>
            <a:endParaRPr lang="zh-CN" altLang="en-US" dirty="0" smtClean="0"/>
          </a:p>
        </p:txBody>
      </p:sp>
      <p:sp>
        <p:nvSpPr>
          <p:cNvPr id="16" name="文本占位符 10"/>
          <p:cNvSpPr txBox="1"/>
          <p:nvPr>
            <p:custDataLst>
              <p:tags r:id="rId3"/>
            </p:custDataLst>
          </p:nvPr>
        </p:nvSpPr>
        <p:spPr>
          <a:xfrm>
            <a:off x="4391918" y="4186240"/>
            <a:ext cx="3408653" cy="19774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Community Enterprise Operating System</a:t>
            </a:r>
            <a:endParaRPr lang="zh-CN" altLang="en-US" dirty="0" smtClean="0"/>
          </a:p>
          <a:p>
            <a:pPr marL="0" indent="0" algn="ctr">
              <a:buNone/>
            </a:pPr>
            <a:r>
              <a:rPr lang="zh-CN" altLang="en-US" dirty="0" smtClean="0"/>
              <a:t>CentOS</a:t>
            </a:r>
            <a:endParaRPr lang="zh-CN" altLang="en-US" dirty="0" smtClean="0"/>
          </a:p>
        </p:txBody>
      </p:sp>
      <p:sp>
        <p:nvSpPr>
          <p:cNvPr id="17" name="文本占位符 9"/>
          <p:cNvSpPr txBox="1"/>
          <p:nvPr>
            <p:custDataLst>
              <p:tags r:id="rId4"/>
            </p:custDataLst>
          </p:nvPr>
        </p:nvSpPr>
        <p:spPr>
          <a:xfrm>
            <a:off x="7947170" y="4186241"/>
            <a:ext cx="3409170" cy="19774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Ubuntu</a:t>
            </a:r>
            <a:endParaRPr lang="zh-CN" altLang="en-US" dirty="0" smtClean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2" y="1572295"/>
            <a:ext cx="3413478" cy="247477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37" y="1572295"/>
            <a:ext cx="3413478" cy="24747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476" y="1572294"/>
            <a:ext cx="3413478" cy="24747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6200" y="1636395"/>
            <a:ext cx="2392680" cy="2346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0765" y="1670050"/>
            <a:ext cx="2495550" cy="2280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18830" y="1772285"/>
            <a:ext cx="2145030" cy="207454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常见的 Linux 系统版本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34540" y="2498090"/>
            <a:ext cx="2574290" cy="257429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650" y="2498090"/>
            <a:ext cx="2547620" cy="2609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66315" y="1588135"/>
            <a:ext cx="2057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32115" y="1588135"/>
            <a:ext cx="17932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Debian</a:t>
            </a:r>
            <a:endParaRPr lang="zh-CN" altLang="en-US" sz="4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红帽认证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RHCSA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accent3"/>
              </a:solidFill>
            </a:endParaRPr>
          </a:p>
          <a:p>
            <a:r>
              <a:rPr lang="zh-CN" alt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RHCE</a:t>
            </a:r>
            <a:endParaRPr lang="zh-CN" altLang="en-US" sz="4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accent3"/>
              </a:solidFill>
            </a:endParaRPr>
          </a:p>
          <a:p>
            <a:r>
              <a:rPr lang="zh-CN" alt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RHCA </a:t>
            </a:r>
            <a:endParaRPr lang="zh-CN" altLang="en-US" sz="40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ln/>
              <a:solidFill>
                <a:schemeClr val="accent3"/>
              </a:solidFill>
            </a:endParaRPr>
          </a:p>
          <a:p>
            <a:r>
              <a:rPr lang="zh-CN" altLang="en-US">
                <a:ln/>
                <a:solidFill>
                  <a:schemeClr val="accent3"/>
                </a:solidFill>
              </a:rPr>
              <a:t>http://www.linuxprobe.com/redhat-certificate</a:t>
            </a:r>
            <a:endParaRPr lang="zh-CN" altLang="en-US">
              <a:ln/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995" y="826135"/>
            <a:ext cx="8969375" cy="5224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用户与 Linux 系统的交互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2305" y="2047875"/>
            <a:ext cx="7392670" cy="3772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1163320"/>
            <a:ext cx="10748010" cy="407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5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3"/>
  <p:tag name="KSO_WM_UNIT_ID" val="custom160458_10*l_i*1_3"/>
  <p:tag name="KSO_WM_UNIT_CLEAR" val="1"/>
  <p:tag name="KSO_WM_UNIT_LAYERLEVEL" val="1_1"/>
  <p:tag name="KSO_WM_DIAGRAM_GROUP_CODE" val="l1-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4"/>
  <p:tag name="KSO_WM_UNIT_ID" val="custom160458_10*l_i*1_4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h_f"/>
  <p:tag name="KSO_WM_UNIT_INDEX" val="1_1_1"/>
  <p:tag name="KSO_WM_UNIT_ID" val="custom160458_10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8_10*i*10"/>
  <p:tag name="KSO_WM_TEMPLATE_CATEGORY" val="custom"/>
  <p:tag name="KSO_WM_TEMPLATE_INDEX" val="160458"/>
  <p:tag name="KSO_WM_UNIT_INDEX" val="1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5"/>
  <p:tag name="KSO_WM_UNIT_ID" val="custom160458_10*l_i*1_5"/>
  <p:tag name="KSO_WM_UNIT_CLEAR" val="1"/>
  <p:tag name="KSO_WM_UNIT_LAYERLEVEL" val="1_1"/>
  <p:tag name="KSO_WM_DIAGRAM_GROUP_CODE" val="l1-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6"/>
  <p:tag name="KSO_WM_UNIT_ID" val="custom160458_10*l_i*1_6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h_f"/>
  <p:tag name="KSO_WM_UNIT_INDEX" val="1_2_1"/>
  <p:tag name="KSO_WM_UNIT_ID" val="custom160458_10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6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8_10*i*17"/>
  <p:tag name="KSO_WM_TEMPLATE_CATEGORY" val="custom"/>
  <p:tag name="KSO_WM_TEMPLATE_INDEX" val="160458"/>
  <p:tag name="KSO_WM_UNIT_INDEX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7"/>
  <p:tag name="KSO_WM_UNIT_ID" val="custom160458_10*l_i*1_7"/>
  <p:tag name="KSO_WM_UNIT_CLEAR" val="1"/>
  <p:tag name="KSO_WM_UNIT_LAYERLEVEL" val="1_1"/>
  <p:tag name="KSO_WM_DIAGRAM_GROUP_CODE" val="l1-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8"/>
  <p:tag name="KSO_WM_UNIT_ID" val="custom160458_10*l_i*1_8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58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h_f"/>
  <p:tag name="KSO_WM_UNIT_INDEX" val="1_3_1"/>
  <p:tag name="KSO_WM_UNIT_ID" val="custom160458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8_10*i*24"/>
  <p:tag name="KSO_WM_TEMPLATE_CATEGORY" val="custom"/>
  <p:tag name="KSO_WM_TEMPLATE_INDEX" val="160458"/>
  <p:tag name="KSO_WM_UNIT_INDEX" val="2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9"/>
  <p:tag name="KSO_WM_UNIT_ID" val="custom160458_10*l_i*1_9"/>
  <p:tag name="KSO_WM_UNIT_CLEAR" val="1"/>
  <p:tag name="KSO_WM_UNIT_LAYERLEVEL" val="1_1"/>
  <p:tag name="KSO_WM_DIAGRAM_GROUP_CODE" val="l1-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10"/>
  <p:tag name="KSO_WM_UNIT_ID" val="custom160458_10*l_i*1_10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h_f"/>
  <p:tag name="KSO_WM_UNIT_INDEX" val="1_4_1"/>
  <p:tag name="KSO_WM_UNIT_ID" val="custom160458_10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6"/>
  <p:tag name="KSO_WM_UNI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8_10*i*31"/>
  <p:tag name="KSO_WM_TEMPLATE_CATEGORY" val="custom"/>
  <p:tag name="KSO_WM_TEMPLATE_INDEX" val="160458"/>
  <p:tag name="KSO_WM_UNIT_INDEX" val="3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11"/>
  <p:tag name="KSO_WM_UNIT_ID" val="custom160458_10*l_i*1_11"/>
  <p:tag name="KSO_WM_UNIT_CLEAR" val="1"/>
  <p:tag name="KSO_WM_UNIT_LAYERLEVEL" val="1_1"/>
  <p:tag name="KSO_WM_DIAGRAM_GROUP_CODE" val="l1-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12"/>
  <p:tag name="KSO_WM_UNIT_ID" val="custom160458_10*l_i*1_12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h_f"/>
  <p:tag name="KSO_WM_UNIT_INDEX" val="1_5_1"/>
  <p:tag name="KSO_WM_UNIT_ID" val="custom160458_10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6"/>
  <p:tag name="KSO_WM_UNI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160458"/>
  <p:tag name="KSO_WM_SLIDE_ID" val="custom160458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SLIDE_POSITION" val="74*83"/>
  <p:tag name="KSO_WM_SLIDE_SIZE" val="498*395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f"/>
  <p:tag name="KSO_WM_UNIT_INDEX" val="1"/>
  <p:tag name="KSO_WM_UNIT_ID" val="custom160458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160458"/>
  <p:tag name="KSO_WM_TAG_VERSION" val="1.0"/>
  <p:tag name="KSO_WM_SLIDE_ID" val="custom160458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7*58"/>
  <p:tag name="KSO_WM_SLIDE_SIZE" val="826*425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1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3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1"/>
  <p:tag name="KSO_WM_UNIT_ID" val="150995214*f*1"/>
  <p:tag name="KSO_WM_UNIT_CLEAR" val="1"/>
  <p:tag name="KSO_WM_UNIT_LAYERLEVEL" val="1"/>
  <p:tag name="KSO_WM_UNIT_VALUE" val="45"/>
  <p:tag name="KSO_WM_UNIT_HIGHLIGHT" val="0"/>
  <p:tag name="KSO_WM_UNIT_COMPATIBLE" val="0"/>
  <p:tag name="KSO_WM_BEAUTIFY_FLAG" val="#wm#"/>
  <p:tag name="KSO_WM_UNIT_PRESET_TEXT" val="请在此处添加文本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2"/>
  <p:tag name="KSO_WM_UNIT_ID" val="150995214*f*2"/>
  <p:tag name="KSO_WM_UNIT_CLEAR" val="1"/>
  <p:tag name="KSO_WM_UNIT_LAYERLEVEL" val="1"/>
  <p:tag name="KSO_WM_UNIT_VALUE" val="45"/>
  <p:tag name="KSO_WM_UNIT_HIGHLIGHT" val="0"/>
  <p:tag name="KSO_WM_UNIT_COMPATIBLE" val="0"/>
  <p:tag name="KSO_WM_BEAUTIFY_FLAG" val="#wm#"/>
  <p:tag name="KSO_WM_UNIT_PRESET_TEXT" val="请在此处添加文本"/>
</p:tagLst>
</file>

<file path=ppt/tags/tag3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f"/>
  <p:tag name="KSO_WM_UNIT_INDEX" val="3"/>
  <p:tag name="KSO_WM_UNIT_ID" val="150995214*f*3"/>
  <p:tag name="KSO_WM_UNIT_CLEAR" val="1"/>
  <p:tag name="KSO_WM_UNIT_LAYERLEVEL" val="1"/>
  <p:tag name="KSO_WM_UNIT_VALUE" val="45"/>
  <p:tag name="KSO_WM_UNIT_HIGHLIGHT" val="0"/>
  <p:tag name="KSO_WM_UNIT_COMPATIBLE" val="0"/>
  <p:tag name="KSO_WM_BEAUTIFY_FLAG" val="#wm#"/>
  <p:tag name="KSO_WM_UNIT_PRESET_TEXT" val="请在此处添加文本"/>
</p:tagLst>
</file>

<file path=ppt/tags/tag3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14*d*1"/>
  <p:tag name="KSO_WM_UNIT_CLEAR" val="0"/>
  <p:tag name="KSO_WM_UNIT_LAYERLEVEL" val="1"/>
  <p:tag name="KSO_WM_UNIT_VALUE" val="687*947"/>
  <p:tag name="KSO_WM_UNIT_HIGHLIGHT" val="0"/>
  <p:tag name="KSO_WM_UNIT_COMPATIBLE" val="0"/>
  <p:tag name="KSO_WM_BEAUTIFY_FLAG" val="#wm#"/>
</p:tagLst>
</file>

<file path=ppt/tags/tag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2"/>
  <p:tag name="KSO_WM_UNIT_ID" val="150995214*d*2"/>
  <p:tag name="KSO_WM_UNIT_CLEAR" val="0"/>
  <p:tag name="KSO_WM_UNIT_LAYERLEVEL" val="1"/>
  <p:tag name="KSO_WM_UNIT_VALUE" val="687*947"/>
  <p:tag name="KSO_WM_UNIT_HIGHLIGHT" val="0"/>
  <p:tag name="KSO_WM_UNIT_COMPATIBLE" val="0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3"/>
  <p:tag name="KSO_WM_UNIT_ID" val="150995214*d*3"/>
  <p:tag name="KSO_WM_UNIT_CLEAR" val="0"/>
  <p:tag name="KSO_WM_UNIT_LAYERLEVEL" val="1"/>
  <p:tag name="KSO_WM_UNIT_VALUE" val="687*947"/>
  <p:tag name="KSO_WM_UNIT_HIGHLIGHT" val="0"/>
  <p:tag name="KSO_WM_UNIT_COMPATIBLE" val="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b"/>
  <p:tag name="KSO_WM_UNIT_INDEX" val="1"/>
  <p:tag name="KSO_WM_UNIT_ID" val="custom160458_1*b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4"/>
  <p:tag name="KSO_WM_UNIT_PRESET_TEXT_LEN" val="17"/>
</p:tagLst>
</file>

<file path=ppt/tags/tag40.xml><?xml version="1.0" encoding="utf-8"?>
<p:tagLst xmlns:p="http://schemas.openxmlformats.org/presentationml/2006/main">
  <p:tag name="KSO_WM_SLIDE_ID" val="150995214"/>
  <p:tag name="KSO_WM_SLIDE_INDEX" val="68"/>
  <p:tag name="KSO_WM_SLIDE_ITEM_CNT" val="6"/>
  <p:tag name="KSO_WM_SLIDE_LAYOUT" val="a_f_d"/>
  <p:tag name="KSO_WM_SLIDE_LAYOUT_CNT" val="1_3_3"/>
  <p:tag name="KSO_WM_SLIDE_TYPE" val="text"/>
  <p:tag name="KSO_WM_BEAUTIFY_FLAG" val="#wm#"/>
  <p:tag name="KSO_WM_SLIDE_POSITION" val="66*124"/>
  <p:tag name="KSO_WM_SLIDE_SIZE" val="828*362"/>
  <p:tag name="KSO_WM_TEMPLATE_CATEGORY" val="custom"/>
  <p:tag name="KSO_WM_TEMPLATE_INDEX" val="160458"/>
  <p:tag name="KSO_WM_TAG_VERSION" val="1.0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.xml><?xml version="1.0" encoding="utf-8"?>
<p:tagLst xmlns:p="http://schemas.openxmlformats.org/presentationml/2006/main">
  <p:tag name="KSO_WM_TEMPLATE_THUMBS_INDEX" val="1、9、12、16、19、20、26、27、28"/>
  <p:tag name="KSO_WM_TEMPLATE_CATEGORY" val="custom"/>
  <p:tag name="KSO_WM_TEMPLATE_INDEX" val="160458"/>
  <p:tag name="KSO_WM_SLIDE_ID" val="custom16045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58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a"/>
  <p:tag name="KSO_WM_UNIT_INDEX" val="1"/>
  <p:tag name="KSO_WM_UNIT_ID" val="custom160458_10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1"/>
  <p:tag name="KSO_WM_UNIT_ID" val="custom160458_10*l_i*1_1"/>
  <p:tag name="KSO_WM_UNIT_CLEAR" val="1"/>
  <p:tag name="KSO_WM_UNIT_LAYERLEVEL" val="1_1"/>
  <p:tag name="KSO_WM_DIAGRAM_GROUP_CODE" val="l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8"/>
  <p:tag name="KSO_WM_UNIT_TYPE" val="l_i"/>
  <p:tag name="KSO_WM_UNIT_INDEX" val="1_2"/>
  <p:tag name="KSO_WM_UNIT_ID" val="custom160458_10*l_i*1_2"/>
  <p:tag name="KSO_WM_UNIT_CLEAR" val="1"/>
  <p:tag name="KSO_WM_UNIT_LAYERLEVEL" val="1_1"/>
  <p:tag name="KSO_WM_DIAGRAM_GROUP_CODE" val="l1-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58_10*i*3"/>
  <p:tag name="KSO_WM_TEMPLATE_CATEGORY" val="custom"/>
  <p:tag name="KSO_WM_TEMPLATE_INDEX" val="160458"/>
  <p:tag name="KSO_WM_UNIT_INDEX" val="3"/>
</p:tagLst>
</file>

<file path=ppt/theme/theme1.xml><?xml version="1.0" encoding="utf-8"?>
<a:theme xmlns:a="http://schemas.openxmlformats.org/drawingml/2006/main" name="A000120140530A64PPBG">
  <a:themeElements>
    <a:clrScheme name="160178.178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F5A71"/>
      </a:accent1>
      <a:accent2>
        <a:srgbClr val="6A8F94"/>
      </a:accent2>
      <a:accent3>
        <a:srgbClr val="4E6363"/>
      </a:accent3>
      <a:accent4>
        <a:srgbClr val="8B695B"/>
      </a:accent4>
      <a:accent5>
        <a:srgbClr val="B2C6D2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WPS 演示</Application>
  <PresentationFormat>宽屏</PresentationFormat>
  <Paragraphs>155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Webdings</vt:lpstr>
      <vt:lpstr>幼圆</vt:lpstr>
      <vt:lpstr>MS PGothic</vt:lpstr>
      <vt:lpstr>A000120140530A64PPBG</vt:lpstr>
      <vt:lpstr>LOREM IPSUM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古徳耐特</cp:lastModifiedBy>
  <cp:revision>13</cp:revision>
  <dcterms:created xsi:type="dcterms:W3CDTF">2016-07-14T08:50:00Z</dcterms:created>
  <dcterms:modified xsi:type="dcterms:W3CDTF">2018-12-15T13:33:12Z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