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289" r:id="rId4"/>
    <p:sldId id="290" r:id="rId5"/>
    <p:sldId id="291" r:id="rId6"/>
    <p:sldId id="260"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1" r:id="rId22"/>
    <p:sldId id="282" r:id="rId23"/>
    <p:sldId id="278" r:id="rId24"/>
    <p:sldId id="279" r:id="rId25"/>
    <p:sldId id="280" r:id="rId26"/>
    <p:sldId id="283" r:id="rId27"/>
    <p:sldId id="285" r:id="rId28"/>
    <p:sldId id="293" r:id="rId29"/>
    <p:sldId id="264" r:id="rId30"/>
    <p:sldId id="295"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3A547C5A-48D2-4914-9219-BD8A366BE4D7}">
          <p14:sldIdLst>
            <p14:sldId id="256"/>
          </p14:sldIdLst>
        </p14:section>
        <p14:section name="陈述背景" id="{70276BF5-A0AD-4FDC-9F7D-51D43AAFC7C2}">
          <p14:sldIdLst>
            <p14:sldId id="257"/>
          </p14:sldIdLst>
        </p14:section>
        <p14:section name="主体" id="{0AC3C5B4-9B2D-4914-B464-2C5BAE1339AD}">
          <p14:sldIdLst>
            <p14:sldId id="289"/>
            <p14:sldId id="290"/>
            <p14:sldId id="291"/>
            <p14:sldId id="260"/>
            <p14:sldId id="262"/>
            <p14:sldId id="265"/>
            <p14:sldId id="266"/>
            <p14:sldId id="267"/>
            <p14:sldId id="268"/>
            <p14:sldId id="269"/>
            <p14:sldId id="270"/>
            <p14:sldId id="271"/>
            <p14:sldId id="272"/>
            <p14:sldId id="273"/>
            <p14:sldId id="274"/>
            <p14:sldId id="275"/>
            <p14:sldId id="276"/>
            <p14:sldId id="277"/>
            <p14:sldId id="281"/>
            <p14:sldId id="282"/>
            <p14:sldId id="278"/>
            <p14:sldId id="279"/>
            <p14:sldId id="280"/>
            <p14:sldId id="283"/>
            <p14:sldId id="285"/>
            <p14:sldId id="293"/>
          </p14:sldIdLst>
        </p14:section>
        <p14:section name="尾页" id="{30C5E831-4E52-4880-8CD2-89E663D56402}">
          <p14:sldIdLst>
            <p14:sldId id="264"/>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BE1"/>
    <a:srgbClr val="323232"/>
    <a:srgbClr val="8A8A8A"/>
    <a:srgbClr val="E2E2E4"/>
    <a:srgbClr val="515151"/>
    <a:srgbClr val="B4EB7C"/>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67764" autoAdjust="0"/>
  </p:normalViewPr>
  <p:slideViewPr>
    <p:cSldViewPr snapToGrid="0">
      <p:cViewPr varScale="1">
        <p:scale>
          <a:sx n="52" d="100"/>
          <a:sy n="52" d="100"/>
        </p:scale>
        <p:origin x="216" y="6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2740E9-3A7C-4C02-8D0A-AB6FAF52FCDE}" type="datetimeFigureOut">
              <a:rPr lang="zh-CN" altLang="en-US" smtClean="0"/>
              <a:t>2017/3/18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6145C6-24DB-410C-8B0E-6F73C7EB4F2B}" type="slidenum">
              <a:rPr lang="zh-CN" altLang="en-US" smtClean="0"/>
              <a:t>‹#›</a:t>
            </a:fld>
            <a:endParaRPr lang="zh-CN" altLang="en-US"/>
          </a:p>
        </p:txBody>
      </p:sp>
    </p:spTree>
    <p:extLst>
      <p:ext uri="{BB962C8B-B14F-4D97-AF65-F5344CB8AC3E}">
        <p14:creationId xmlns:p14="http://schemas.microsoft.com/office/powerpoint/2010/main" val="2695247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48FAF-4E58-46C1-93ED-C8F0BD855CC1}" type="datetimeFigureOut">
              <a:rPr lang="zh-CN" altLang="en-US" smtClean="0"/>
              <a:t>2017/3/18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0D6CE-DD16-493F-BA9B-728F05D5DD34}" type="slidenum">
              <a:rPr lang="zh-CN" altLang="en-US" smtClean="0"/>
              <a:t>‹#›</a:t>
            </a:fld>
            <a:endParaRPr lang="zh-CN" altLang="en-US"/>
          </a:p>
        </p:txBody>
      </p:sp>
    </p:spTree>
    <p:extLst>
      <p:ext uri="{BB962C8B-B14F-4D97-AF65-F5344CB8AC3E}">
        <p14:creationId xmlns:p14="http://schemas.microsoft.com/office/powerpoint/2010/main" val="938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线性表：老鹰捉小鸡，一个连着一个，一个前驱一个后继。除了线性表其他的有集合、树状和网状结构。我们见得很多的顺序表就是数组</a:t>
            </a:r>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BAF9279-F526-448A-B679-F43D8F76C12C}" type="slidenum">
              <a:rPr lang="zh-CN" altLang="en-US"/>
              <a:pPr/>
              <a:t>3</a:t>
            </a:fld>
            <a:endParaRPr lang="zh-CN" altLang="en-US"/>
          </a:p>
        </p:txBody>
      </p:sp>
    </p:spTree>
    <p:extLst>
      <p:ext uri="{BB962C8B-B14F-4D97-AF65-F5344CB8AC3E}">
        <p14:creationId xmlns:p14="http://schemas.microsoft.com/office/powerpoint/2010/main" val="16917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0D2C8CF-A436-43D2-8122-9DA8C1739D99}" type="slidenum">
              <a:rPr lang="zh-CN" altLang="en-US"/>
              <a:pPr/>
              <a:t>4</a:t>
            </a:fld>
            <a:endParaRPr lang="zh-CN" altLang="en-US"/>
          </a:p>
        </p:txBody>
      </p:sp>
    </p:spTree>
    <p:extLst>
      <p:ext uri="{BB962C8B-B14F-4D97-AF65-F5344CB8AC3E}">
        <p14:creationId xmlns:p14="http://schemas.microsoft.com/office/powerpoint/2010/main" val="357901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t>6</a:t>
            </a:fld>
            <a:endParaRPr lang="zh-CN" altLang="en-US"/>
          </a:p>
        </p:txBody>
      </p:sp>
    </p:spTree>
    <p:extLst>
      <p:ext uri="{BB962C8B-B14F-4D97-AF65-F5344CB8AC3E}">
        <p14:creationId xmlns:p14="http://schemas.microsoft.com/office/powerpoint/2010/main" val="4126089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C60D6CE-DD16-493F-BA9B-728F05D5DD34}" type="slidenum">
              <a:rPr lang="zh-CN" altLang="en-US" smtClean="0"/>
              <a:t>9</a:t>
            </a:fld>
            <a:endParaRPr lang="zh-CN" altLang="en-US"/>
          </a:p>
        </p:txBody>
      </p:sp>
    </p:spTree>
    <p:extLst>
      <p:ext uri="{BB962C8B-B14F-4D97-AF65-F5344CB8AC3E}">
        <p14:creationId xmlns:p14="http://schemas.microsoft.com/office/powerpoint/2010/main" val="3280286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t>18</a:t>
            </a:fld>
            <a:endParaRPr lang="zh-CN" altLang="en-US"/>
          </a:p>
        </p:txBody>
      </p:sp>
    </p:spTree>
    <p:extLst>
      <p:ext uri="{BB962C8B-B14F-4D97-AF65-F5344CB8AC3E}">
        <p14:creationId xmlns:p14="http://schemas.microsoft.com/office/powerpoint/2010/main" val="2146423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60D6CE-DD16-493F-BA9B-728F05D5DD34}" type="slidenum">
              <a:rPr lang="zh-CN" altLang="en-US" smtClean="0"/>
              <a:t>21</a:t>
            </a:fld>
            <a:endParaRPr lang="zh-CN" altLang="en-US"/>
          </a:p>
        </p:txBody>
      </p:sp>
    </p:spTree>
    <p:extLst>
      <p:ext uri="{BB962C8B-B14F-4D97-AF65-F5344CB8AC3E}">
        <p14:creationId xmlns:p14="http://schemas.microsoft.com/office/powerpoint/2010/main" val="365119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内存替换策略：</a:t>
            </a:r>
            <a:r>
              <a:rPr lang="en-US" altLang="zh-CN" sz="1200" b="0" i="0" kern="1200" dirty="0">
                <a:solidFill>
                  <a:schemeClr val="tx1"/>
                </a:solidFill>
                <a:effectLst/>
                <a:latin typeface="+mn-lt"/>
                <a:ea typeface="+mn-ea"/>
                <a:cs typeface="+mn-cs"/>
              </a:rPr>
              <a:t>OPT</a:t>
            </a:r>
            <a:r>
              <a:rPr lang="zh-CN" altLang="en-US" sz="1200" b="0" i="0" kern="1200" dirty="0">
                <a:solidFill>
                  <a:schemeClr val="tx1"/>
                </a:solidFill>
                <a:effectLst/>
                <a:latin typeface="+mn-lt"/>
                <a:ea typeface="+mn-ea"/>
                <a:cs typeface="+mn-cs"/>
              </a:rPr>
              <a:t>最佳替换算法；</a:t>
            </a:r>
            <a:r>
              <a:rPr lang="en-US" altLang="zh-CN" sz="1200" b="0" i="0" kern="1200" dirty="0">
                <a:solidFill>
                  <a:schemeClr val="tx1"/>
                </a:solidFill>
                <a:effectLst/>
                <a:latin typeface="+mn-lt"/>
                <a:ea typeface="+mn-ea"/>
                <a:cs typeface="+mn-cs"/>
              </a:rPr>
              <a:t>LRU</a:t>
            </a:r>
            <a:r>
              <a:rPr lang="zh-CN" altLang="en-US" sz="1200" b="0" i="0" kern="1200" dirty="0">
                <a:solidFill>
                  <a:schemeClr val="tx1"/>
                </a:solidFill>
                <a:effectLst/>
                <a:latin typeface="+mn-lt"/>
                <a:ea typeface="+mn-ea"/>
                <a:cs typeface="+mn-cs"/>
              </a:rPr>
              <a:t>最近最少使用</a:t>
            </a:r>
            <a:r>
              <a:rPr lang="en-US" altLang="zh-CN" sz="1200" b="0" i="0" kern="1200" dirty="0">
                <a:solidFill>
                  <a:schemeClr val="tx1"/>
                </a:solidFill>
                <a:effectLst/>
                <a:latin typeface="+mn-lt"/>
                <a:ea typeface="+mn-ea"/>
                <a:cs typeface="+mn-cs"/>
              </a:rPr>
              <a:t>; FIFO</a:t>
            </a:r>
            <a:r>
              <a:rPr lang="zh-CN" altLang="en-US" sz="1200" b="0" i="0" kern="1200" dirty="0">
                <a:solidFill>
                  <a:schemeClr val="tx1"/>
                </a:solidFill>
                <a:effectLst/>
                <a:latin typeface="+mn-lt"/>
                <a:ea typeface="+mn-ea"/>
                <a:cs typeface="+mn-cs"/>
              </a:rPr>
              <a:t>先进先出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Clock</a:t>
            </a:r>
            <a:r>
              <a:rPr lang="zh-CN" altLang="en-US" sz="1200" b="0" i="0" kern="1200" dirty="0">
                <a:solidFill>
                  <a:schemeClr val="tx1"/>
                </a:solidFill>
                <a:effectLst/>
                <a:latin typeface="+mn-lt"/>
                <a:ea typeface="+mn-ea"/>
                <a:cs typeface="+mn-cs"/>
              </a:rPr>
              <a:t>时钟替换算法</a:t>
            </a:r>
            <a:r>
              <a:rPr lang="en-US" altLang="zh-CN" sz="1200" b="0" i="0" kern="1200" dirty="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9C60D6CE-DD16-493F-BA9B-728F05D5DD34}" type="slidenum">
              <a:rPr lang="zh-CN" altLang="en-US" smtClean="0"/>
              <a:t>24</a:t>
            </a:fld>
            <a:endParaRPr lang="zh-CN" altLang="en-US"/>
          </a:p>
        </p:txBody>
      </p:sp>
    </p:spTree>
    <p:extLst>
      <p:ext uri="{BB962C8B-B14F-4D97-AF65-F5344CB8AC3E}">
        <p14:creationId xmlns:p14="http://schemas.microsoft.com/office/powerpoint/2010/main" val="97071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zh-CN" altLang="zh-CN" sz="1200" u="sng" kern="1200" dirty="0">
                <a:solidFill>
                  <a:schemeClr val="tx1"/>
                </a:solidFill>
                <a:effectLst/>
                <a:latin typeface="+mn-lt"/>
                <a:ea typeface="+mn-ea"/>
                <a:cs typeface="+mn-cs"/>
              </a:rPr>
              <a:t>调用起始地址为</a:t>
            </a:r>
            <a:r>
              <a:rPr lang="en-US" altLang="zh-CN" sz="1200" u="sng" kern="1200" dirty="0">
                <a:solidFill>
                  <a:schemeClr val="tx1"/>
                </a:solidFill>
                <a:effectLst/>
                <a:latin typeface="+mn-lt"/>
                <a:ea typeface="+mn-ea"/>
                <a:cs typeface="+mn-cs"/>
              </a:rPr>
              <a:t>0</a:t>
            </a:r>
            <a:r>
              <a:rPr lang="zh-CN" altLang="zh-CN" sz="1200" u="sng" kern="1200" dirty="0">
                <a:solidFill>
                  <a:schemeClr val="tx1"/>
                </a:solidFill>
                <a:effectLst/>
                <a:latin typeface="+mn-lt"/>
                <a:ea typeface="+mn-ea"/>
                <a:cs typeface="+mn-cs"/>
              </a:rPr>
              <a:t>的函数，这个函数没有返回值，也没有形参</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C60D6CE-DD16-493F-BA9B-728F05D5DD34}" type="slidenum">
              <a:rPr lang="zh-CN" altLang="en-US" smtClean="0"/>
              <a:t>27</a:t>
            </a:fld>
            <a:endParaRPr lang="zh-CN" altLang="en-US"/>
          </a:p>
        </p:txBody>
      </p:sp>
    </p:spTree>
    <p:extLst>
      <p:ext uri="{BB962C8B-B14F-4D97-AF65-F5344CB8AC3E}">
        <p14:creationId xmlns:p14="http://schemas.microsoft.com/office/powerpoint/2010/main" val="3162124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81A3CC-BE50-4EF6-BC0C-D8EE8666D29D}" type="slidenum">
              <a:rPr lang="zh-CN" altLang="en-US" smtClean="0"/>
              <a:t>30</a:t>
            </a:fld>
            <a:endParaRPr lang="zh-CN" altLang="en-US"/>
          </a:p>
        </p:txBody>
      </p:sp>
    </p:spTree>
    <p:extLst>
      <p:ext uri="{BB962C8B-B14F-4D97-AF65-F5344CB8AC3E}">
        <p14:creationId xmlns:p14="http://schemas.microsoft.com/office/powerpoint/2010/main" val="138661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91851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283436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122133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118819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315243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280415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416145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177101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332101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342548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AA8572-8FDF-46A0-AC1C-3E49DCD442F9}" type="datetimeFigureOut">
              <a:rPr lang="zh-CN" altLang="en-US" smtClean="0"/>
              <a:t>2017/3/18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220113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AFAFA"/>
            </a:gs>
            <a:gs pos="100000">
              <a:srgbClr val="E2E2E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A8572-8FDF-46A0-AC1C-3E49DCD442F9}" type="datetimeFigureOut">
              <a:rPr lang="zh-CN" altLang="en-US" smtClean="0"/>
              <a:t>2017/3/18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D492C-C6F9-4DD1-86D6-5457EBFB3E37}" type="slidenum">
              <a:rPr lang="zh-CN" altLang="en-US" smtClean="0"/>
              <a:t>‹#›</a:t>
            </a:fld>
            <a:endParaRPr lang="zh-CN" altLang="en-US"/>
          </a:p>
        </p:txBody>
      </p:sp>
    </p:spTree>
    <p:extLst>
      <p:ext uri="{BB962C8B-B14F-4D97-AF65-F5344CB8AC3E}">
        <p14:creationId xmlns:p14="http://schemas.microsoft.com/office/powerpoint/2010/main" val="3039795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 Id="rId9"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5.emf"/><Relationship Id="rId7" Type="http://schemas.openxmlformats.org/officeDocument/2006/relationships/image" Target="../media/image8.emf"/><Relationship Id="rId2" Type="http://schemas.openxmlformats.org/officeDocument/2006/relationships/image" Target="../media/image24.emf"/><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7.emf"/><Relationship Id="rId10" Type="http://schemas.openxmlformats.org/officeDocument/2006/relationships/image" Target="../media/image31.emf"/><Relationship Id="rId4" Type="http://schemas.openxmlformats.org/officeDocument/2006/relationships/image" Target="../media/image26.emf"/><Relationship Id="rId9" Type="http://schemas.openxmlformats.org/officeDocument/2006/relationships/image" Target="../media/image30.emf"/></Relationships>
</file>

<file path=ppt/slides/_rels/slide1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5.emf"/><Relationship Id="rId7" Type="http://schemas.openxmlformats.org/officeDocument/2006/relationships/image" Target="../media/image8.emf"/><Relationship Id="rId12"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slideLayout" Target="../slideLayouts/slideLayout7.xml"/><Relationship Id="rId6" Type="http://schemas.openxmlformats.org/officeDocument/2006/relationships/image" Target="../media/image28.emf"/><Relationship Id="rId11" Type="http://schemas.openxmlformats.org/officeDocument/2006/relationships/image" Target="../media/image36.emf"/><Relationship Id="rId5" Type="http://schemas.openxmlformats.org/officeDocument/2006/relationships/image" Target="../media/image27.emf"/><Relationship Id="rId10" Type="http://schemas.openxmlformats.org/officeDocument/2006/relationships/image" Target="../media/image35.emf"/><Relationship Id="rId4" Type="http://schemas.openxmlformats.org/officeDocument/2006/relationships/image" Target="../media/image26.emf"/><Relationship Id="rId9" Type="http://schemas.openxmlformats.org/officeDocument/2006/relationships/image" Target="../media/image3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41.emf"/><Relationship Id="rId2" Type="http://schemas.openxmlformats.org/officeDocument/2006/relationships/image" Target="../media/image38.emf"/><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40.emf"/><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38.emf"/><Relationship Id="rId2" Type="http://schemas.openxmlformats.org/officeDocument/2006/relationships/image" Target="../media/image27.emf"/><Relationship Id="rId1" Type="http://schemas.openxmlformats.org/officeDocument/2006/relationships/slideLayout" Target="../slideLayouts/slideLayout7.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3.emf"/></Relationships>
</file>

<file path=ppt/slides/_rels/slide1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5" Type="http://schemas.openxmlformats.org/officeDocument/2006/relationships/image" Target="../media/image1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 Id="rId1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859127"/>
            <a:ext cx="9144000" cy="102762"/>
          </a:xfrm>
          <a:prstGeom prst="rect">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671754" y="5371386"/>
            <a:ext cx="1569660" cy="369332"/>
          </a:xfrm>
          <a:prstGeom prst="rect">
            <a:avLst/>
          </a:prstGeom>
          <a:noFill/>
        </p:spPr>
        <p:txBody>
          <a:bodyPr wrap="none" rtlCol="0">
            <a:spAutoFit/>
          </a:bodyPr>
          <a:lstStyle/>
          <a:p>
            <a:r>
              <a:rPr lang="zh-CN" altLang="en-US" dirty="0">
                <a:solidFill>
                  <a:srgbClr val="323232"/>
                </a:solidFill>
                <a:latin typeface="微软雅黑" panose="020B0503020204020204" pitchFamily="34" charset="-122"/>
                <a:ea typeface="微软雅黑" panose="020B0503020204020204" pitchFamily="34" charset="-122"/>
              </a:rPr>
              <a:t>主讲人：方锐</a:t>
            </a:r>
            <a:endParaRPr lang="en-US" altLang="zh-CN" dirty="0">
              <a:solidFill>
                <a:srgbClr val="323232"/>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309624" y="782073"/>
            <a:ext cx="2873662" cy="3984381"/>
            <a:chOff x="1203634" y="782073"/>
            <a:chExt cx="2873662" cy="3984381"/>
          </a:xfrm>
        </p:grpSpPr>
        <p:grpSp>
          <p:nvGrpSpPr>
            <p:cNvPr id="18" name="组合 17"/>
            <p:cNvGrpSpPr/>
            <p:nvPr/>
          </p:nvGrpSpPr>
          <p:grpSpPr>
            <a:xfrm>
              <a:off x="1203634" y="1892792"/>
              <a:ext cx="2873662" cy="2873662"/>
              <a:chOff x="1227384" y="1698520"/>
              <a:chExt cx="2873662" cy="2873662"/>
            </a:xfrm>
          </p:grpSpPr>
          <p:sp>
            <p:nvSpPr>
              <p:cNvPr id="11" name="椭圆 10"/>
              <p:cNvSpPr/>
              <p:nvPr/>
            </p:nvSpPr>
            <p:spPr>
              <a:xfrm>
                <a:off x="1227384" y="1698520"/>
                <a:ext cx="2873662" cy="2873662"/>
              </a:xfrm>
              <a:prstGeom prst="ellipse">
                <a:avLst/>
              </a:prstGeom>
              <a:solidFill>
                <a:srgbClr val="009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571608" y="2427644"/>
                <a:ext cx="2185214" cy="1415414"/>
                <a:chOff x="1579255" y="2366089"/>
                <a:chExt cx="2185214" cy="1415414"/>
              </a:xfrm>
            </p:grpSpPr>
            <p:sp>
              <p:nvSpPr>
                <p:cNvPr id="4" name="文本框 3"/>
                <p:cNvSpPr txBox="1"/>
                <p:nvPr/>
              </p:nvSpPr>
              <p:spPr>
                <a:xfrm>
                  <a:off x="1579255" y="2366089"/>
                  <a:ext cx="2185214" cy="1200329"/>
                </a:xfrm>
                <a:prstGeom prst="rect">
                  <a:avLst/>
                </a:prstGeom>
                <a:noFill/>
              </p:spPr>
              <p:txBody>
                <a:bodyPr wrap="none" rtlCol="0">
                  <a:spAutoFit/>
                </a:bodyPr>
                <a:lstStyle/>
                <a:p>
                  <a:r>
                    <a:rPr lang="zh-CN" altLang="en-US" sz="7200" spc="600" dirty="0">
                      <a:solidFill>
                        <a:srgbClr val="323232"/>
                      </a:solidFill>
                      <a:latin typeface="微软雅黑" panose="020B0503020204020204" pitchFamily="34" charset="-122"/>
                      <a:ea typeface="微软雅黑" panose="020B0503020204020204" pitchFamily="34" charset="-122"/>
                    </a:rPr>
                    <a:t>链表</a:t>
                  </a:r>
                  <a:endParaRPr lang="zh-CN" altLang="en-US" sz="7200" spc="600" dirty="0">
                    <a:solidFill>
                      <a:srgbClr val="009BE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94740" y="3442949"/>
                  <a:ext cx="2083712" cy="338554"/>
                </a:xfrm>
                <a:prstGeom prst="rect">
                  <a:avLst/>
                </a:prstGeom>
                <a:noFill/>
              </p:spPr>
              <p:txBody>
                <a:bodyPr wrap="none" rtlCol="0">
                  <a:spAutoFit/>
                </a:bodyPr>
                <a:lstStyle/>
                <a:p>
                  <a:r>
                    <a:rPr lang="en-US" altLang="zh-CN" sz="1600" dirty="0">
                      <a:solidFill>
                        <a:srgbClr val="323232"/>
                      </a:solidFill>
                      <a:latin typeface="Arial" panose="020B0604020202020204" pitchFamily="34" charset="0"/>
                      <a:cs typeface="Arial" panose="020B0604020202020204" pitchFamily="34" charset="0"/>
                    </a:rPr>
                    <a:t>What The linked list?</a:t>
                  </a:r>
                  <a:endParaRPr lang="zh-CN" altLang="en-US" sz="1600" dirty="0">
                    <a:solidFill>
                      <a:srgbClr val="323232"/>
                    </a:solidFill>
                    <a:latin typeface="Arial" panose="020B0604020202020204" pitchFamily="34" charset="0"/>
                    <a:cs typeface="Arial" panose="020B0604020202020204" pitchFamily="34" charset="0"/>
                  </a:endParaRPr>
                </a:p>
              </p:txBody>
            </p:sp>
          </p:grpSp>
        </p:grpSp>
        <p:sp>
          <p:nvSpPr>
            <p:cNvPr id="21" name="文本框 20"/>
            <p:cNvSpPr txBox="1"/>
            <p:nvPr/>
          </p:nvSpPr>
          <p:spPr>
            <a:xfrm>
              <a:off x="2205891" y="782073"/>
              <a:ext cx="869149" cy="1569660"/>
            </a:xfrm>
            <a:prstGeom prst="rect">
              <a:avLst/>
            </a:prstGeom>
            <a:noFill/>
          </p:spPr>
          <p:txBody>
            <a:bodyPr wrap="none" rtlCol="0">
              <a:spAutoFit/>
            </a:bodyPr>
            <a:lstStyle/>
            <a:p>
              <a:r>
                <a:rPr lang="en-US" altLang="zh-CN" sz="9600" dirty="0">
                  <a:solidFill>
                    <a:srgbClr val="323232"/>
                  </a:solidFill>
                  <a:latin typeface="Arial" panose="020B0604020202020204" pitchFamily="34" charset="0"/>
                  <a:cs typeface="Arial" panose="020B0604020202020204" pitchFamily="34" charset="0"/>
                </a:rPr>
                <a:t>?</a:t>
              </a:r>
              <a:endParaRPr lang="zh-CN" altLang="en-US" sz="9600" dirty="0">
                <a:solidFill>
                  <a:srgbClr val="323232"/>
                </a:solidFill>
                <a:latin typeface="Arial" panose="020B0604020202020204" pitchFamily="34" charset="0"/>
                <a:cs typeface="Arial" panose="020B0604020202020204" pitchFamily="34" charset="0"/>
              </a:endParaRPr>
            </a:p>
          </p:txBody>
        </p:sp>
      </p:grpSp>
      <p:grpSp>
        <p:nvGrpSpPr>
          <p:cNvPr id="23" name="组合 22"/>
          <p:cNvGrpSpPr/>
          <p:nvPr/>
        </p:nvGrpSpPr>
        <p:grpSpPr>
          <a:xfrm>
            <a:off x="4960714" y="782073"/>
            <a:ext cx="2873662" cy="3984381"/>
            <a:chOff x="4854724" y="782073"/>
            <a:chExt cx="2873662" cy="3984381"/>
          </a:xfrm>
        </p:grpSpPr>
        <p:grpSp>
          <p:nvGrpSpPr>
            <p:cNvPr id="20" name="组合 19"/>
            <p:cNvGrpSpPr/>
            <p:nvPr/>
          </p:nvGrpSpPr>
          <p:grpSpPr>
            <a:xfrm>
              <a:off x="4854724" y="1892792"/>
              <a:ext cx="2873662" cy="2873662"/>
              <a:chOff x="4914101" y="800119"/>
              <a:chExt cx="2873662" cy="2873662"/>
            </a:xfrm>
          </p:grpSpPr>
          <p:sp>
            <p:nvSpPr>
              <p:cNvPr id="13" name="椭圆 12"/>
              <p:cNvSpPr/>
              <p:nvPr/>
            </p:nvSpPr>
            <p:spPr>
              <a:xfrm>
                <a:off x="4914101" y="800119"/>
                <a:ext cx="2873662" cy="2873662"/>
              </a:xfrm>
              <a:prstGeom prst="ellipse">
                <a:avLst/>
              </a:prstGeom>
              <a:solidFill>
                <a:srgbClr val="32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5258325" y="1529243"/>
                <a:ext cx="2185214" cy="1415414"/>
                <a:chOff x="5503670" y="3566418"/>
                <a:chExt cx="2185214" cy="1415414"/>
              </a:xfrm>
            </p:grpSpPr>
            <p:sp>
              <p:nvSpPr>
                <p:cNvPr id="15" name="文本框 14"/>
                <p:cNvSpPr txBox="1"/>
                <p:nvPr/>
              </p:nvSpPr>
              <p:spPr>
                <a:xfrm>
                  <a:off x="5503670" y="3566418"/>
                  <a:ext cx="2185214" cy="1200329"/>
                </a:xfrm>
                <a:prstGeom prst="rect">
                  <a:avLst/>
                </a:prstGeom>
                <a:noFill/>
              </p:spPr>
              <p:txBody>
                <a:bodyPr wrap="none" rtlCol="0">
                  <a:spAutoFit/>
                </a:bodyPr>
                <a:lstStyle/>
                <a:p>
                  <a:r>
                    <a:rPr lang="zh-CN" altLang="en-US" sz="7200" spc="600" dirty="0">
                      <a:solidFill>
                        <a:srgbClr val="009BE1"/>
                      </a:solidFill>
                      <a:latin typeface="微软雅黑" panose="020B0503020204020204" pitchFamily="34" charset="-122"/>
                      <a:ea typeface="微软雅黑" panose="020B0503020204020204" pitchFamily="34" charset="-122"/>
                    </a:rPr>
                    <a:t>链表</a:t>
                  </a:r>
                </a:p>
              </p:txBody>
            </p:sp>
            <p:sp>
              <p:nvSpPr>
                <p:cNvPr id="16" name="文本框 15"/>
                <p:cNvSpPr txBox="1"/>
                <p:nvPr/>
              </p:nvSpPr>
              <p:spPr>
                <a:xfrm>
                  <a:off x="5694428" y="4643278"/>
                  <a:ext cx="1733167" cy="338554"/>
                </a:xfrm>
                <a:prstGeom prst="rect">
                  <a:avLst/>
                </a:prstGeom>
                <a:noFill/>
              </p:spPr>
              <p:txBody>
                <a:bodyPr wrap="none" rtlCol="0">
                  <a:spAutoFit/>
                </a:bodyPr>
                <a:lstStyle/>
                <a:p>
                  <a:r>
                    <a:rPr lang="en-US" altLang="zh-CN" sz="1600" dirty="0">
                      <a:solidFill>
                        <a:srgbClr val="009BE1"/>
                      </a:solidFill>
                      <a:latin typeface="Arial" panose="020B0604020202020204" pitchFamily="34" charset="0"/>
                      <a:cs typeface="Arial" panose="020B0604020202020204" pitchFamily="34" charset="0"/>
                    </a:rPr>
                    <a:t>This is linked list!</a:t>
                  </a:r>
                </a:p>
              </p:txBody>
            </p:sp>
          </p:grpSp>
        </p:grpSp>
        <p:sp>
          <p:nvSpPr>
            <p:cNvPr id="22" name="文本框 21"/>
            <p:cNvSpPr txBox="1"/>
            <p:nvPr/>
          </p:nvSpPr>
          <p:spPr>
            <a:xfrm>
              <a:off x="6028502" y="782073"/>
              <a:ext cx="526106" cy="1569660"/>
            </a:xfrm>
            <a:prstGeom prst="rect">
              <a:avLst/>
            </a:prstGeom>
            <a:noFill/>
          </p:spPr>
          <p:txBody>
            <a:bodyPr wrap="none" rtlCol="0">
              <a:spAutoFit/>
            </a:bodyPr>
            <a:lstStyle/>
            <a:p>
              <a:r>
                <a:rPr lang="en-US" altLang="zh-CN" sz="9600" dirty="0">
                  <a:solidFill>
                    <a:srgbClr val="009BE1"/>
                  </a:solidFill>
                  <a:latin typeface="Arial" panose="020B0604020202020204" pitchFamily="34" charset="0"/>
                  <a:cs typeface="Arial" panose="020B0604020202020204" pitchFamily="34" charset="0"/>
                </a:rPr>
                <a:t>!</a:t>
              </a:r>
              <a:endParaRPr lang="zh-CN" altLang="en-US" sz="9600" dirty="0">
                <a:solidFill>
                  <a:srgbClr val="009BE1"/>
                </a:solidFill>
                <a:latin typeface="Arial" panose="020B0604020202020204" pitchFamily="34" charset="0"/>
                <a:cs typeface="Arial" panose="020B0604020202020204" pitchFamily="34" charset="0"/>
              </a:endParaRPr>
            </a:p>
          </p:txBody>
        </p:sp>
      </p:grpSp>
      <p:sp>
        <p:nvSpPr>
          <p:cNvPr id="28" name="文本框 27"/>
          <p:cNvSpPr txBox="1"/>
          <p:nvPr/>
        </p:nvSpPr>
        <p:spPr>
          <a:xfrm>
            <a:off x="3535922" y="6054107"/>
            <a:ext cx="2031325" cy="369332"/>
          </a:xfrm>
          <a:prstGeom prst="rect">
            <a:avLst/>
          </a:prstGeom>
          <a:noFill/>
        </p:spPr>
        <p:txBody>
          <a:bodyPr wrap="none" rtlCol="0">
            <a:spAutoFit/>
          </a:bodyPr>
          <a:lstStyle/>
          <a:p>
            <a:r>
              <a:rPr lang="zh-CN" altLang="en-US" dirty="0">
                <a:solidFill>
                  <a:srgbClr val="009BE1"/>
                </a:solidFill>
                <a:latin typeface="微软雅黑" panose="020B0503020204020204" pitchFamily="34" charset="-122"/>
                <a:ea typeface="微软雅黑" panose="020B0503020204020204" pitchFamily="34" charset="-122"/>
              </a:rPr>
              <a:t>我就讲一下链表！</a:t>
            </a:r>
          </a:p>
        </p:txBody>
      </p:sp>
    </p:spTree>
    <p:extLst>
      <p:ext uri="{BB962C8B-B14F-4D97-AF65-F5344CB8AC3E}">
        <p14:creationId xmlns:p14="http://schemas.microsoft.com/office/powerpoint/2010/main" val="354176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up)">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 calcmode="lin" valueType="num">
                                      <p:cBhvr>
                                        <p:cTn id="20" dur="500" fill="hold"/>
                                        <p:tgtEl>
                                          <p:spTgt spid="24"/>
                                        </p:tgtEl>
                                        <p:attrNameLst>
                                          <p:attrName>style.rotation</p:attrName>
                                        </p:attrNameLst>
                                      </p:cBhvr>
                                      <p:tavLst>
                                        <p:tav tm="0">
                                          <p:val>
                                            <p:fltVal val="360"/>
                                          </p:val>
                                        </p:tav>
                                        <p:tav tm="100000">
                                          <p:val>
                                            <p:fltVal val="0"/>
                                          </p:val>
                                        </p:tav>
                                      </p:tavLst>
                                    </p:anim>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anim calcmode="lin" valueType="num">
                                      <p:cBhvr>
                                        <p:cTn id="27" dur="500" fill="hold"/>
                                        <p:tgtEl>
                                          <p:spTgt spid="23"/>
                                        </p:tgtEl>
                                        <p:attrNameLst>
                                          <p:attrName>ppt_x</p:attrName>
                                        </p:attrNameLst>
                                      </p:cBhvr>
                                      <p:tavLst>
                                        <p:tav tm="0">
                                          <p:val>
                                            <p:strVal val="#ppt_x"/>
                                          </p:val>
                                        </p:tav>
                                        <p:tav tm="100000">
                                          <p:val>
                                            <p:strVal val="#ppt_x"/>
                                          </p:val>
                                        </p:tav>
                                      </p:tavLst>
                                    </p:anim>
                                    <p:anim calcmode="lin" valueType="num">
                                      <p:cBhvr>
                                        <p:cTn id="28"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98664" y="348522"/>
            <a:ext cx="3570208" cy="769441"/>
          </a:xfrm>
          <a:prstGeom prst="rect">
            <a:avLst/>
          </a:prstGeom>
          <a:noFill/>
        </p:spPr>
        <p:txBody>
          <a:bodyPr wrap="none" rtlCol="0">
            <a:spAutoFit/>
          </a:bodyPr>
          <a:lstStyle>
            <a:defPPr>
              <a:defRPr lang="zh-CN"/>
            </a:defPPr>
            <a:lvl1pPr>
              <a:defRPr sz="4400"/>
            </a:lvl1pPr>
          </a:lstStyle>
          <a:p>
            <a:r>
              <a:rPr lang="zh-CN" altLang="en-US" dirty="0">
                <a:latin typeface="微软雅黑" panose="020B0503020204020204" pitchFamily="34" charset="-122"/>
                <a:ea typeface="微软雅黑" panose="020B0503020204020204" pitchFamily="34" charset="-122"/>
              </a:rPr>
              <a:t>单链表的</a:t>
            </a:r>
            <a:r>
              <a:rPr lang="zh-CN" altLang="en-US" dirty="0">
                <a:solidFill>
                  <a:srgbClr val="009BE1"/>
                </a:solidFill>
                <a:latin typeface="微软雅黑" panose="020B0503020204020204" pitchFamily="34" charset="-122"/>
                <a:ea typeface="微软雅黑" panose="020B0503020204020204" pitchFamily="34" charset="-122"/>
              </a:rPr>
              <a:t>销毁</a:t>
            </a:r>
          </a:p>
        </p:txBody>
      </p:sp>
      <p:sp>
        <p:nvSpPr>
          <p:cNvPr id="11" name="文本框 10"/>
          <p:cNvSpPr txBox="1"/>
          <p:nvPr/>
        </p:nvSpPr>
        <p:spPr>
          <a:xfrm>
            <a:off x="1839644" y="2445110"/>
            <a:ext cx="4711098" cy="1015663"/>
          </a:xfrm>
          <a:prstGeom prst="rect">
            <a:avLst/>
          </a:prstGeom>
          <a:noFill/>
        </p:spPr>
        <p:txBody>
          <a:bodyPr wrap="none" rtlCol="0">
            <a:spAutoFit/>
          </a:bodyPr>
          <a:lstStyle/>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进行必要的判断，防止空指针引用</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使用循环遍历整个链表</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free</a:t>
            </a:r>
            <a:r>
              <a:rPr lang="zh-CN" altLang="en-US" sz="2000" dirty="0">
                <a:latin typeface="微软雅黑" panose="020B0503020204020204" pitchFamily="34" charset="-122"/>
                <a:ea typeface="微软雅黑" panose="020B0503020204020204" pitchFamily="34" charset="-122"/>
              </a:rPr>
              <a:t>函数对每一个结点进行释放</a:t>
            </a:r>
          </a:p>
        </p:txBody>
      </p:sp>
      <p:sp>
        <p:nvSpPr>
          <p:cNvPr id="12" name="文本框 11"/>
          <p:cNvSpPr txBox="1"/>
          <p:nvPr/>
        </p:nvSpPr>
        <p:spPr>
          <a:xfrm>
            <a:off x="2165406" y="4286865"/>
            <a:ext cx="3426002" cy="646331"/>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销毁链表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Consolas" panose="020B0609020204030204" pitchFamily="49" charset="0"/>
              </a:rPr>
              <a:t>void destroy(</a:t>
            </a:r>
            <a:r>
              <a:rPr lang="en-US" altLang="zh-CN" dirty="0" err="1">
                <a:latin typeface="微软雅黑" panose="020B0503020204020204" pitchFamily="34" charset="-122"/>
                <a:ea typeface="微软雅黑" panose="020B0503020204020204" pitchFamily="34" charset="-122"/>
                <a:cs typeface="Consolas" panose="020B0609020204030204" pitchFamily="49" charset="0"/>
              </a:rPr>
              <a:t>ptr_Node</a:t>
            </a:r>
            <a:r>
              <a:rPr lang="en-US" altLang="zh-CN" dirty="0">
                <a:latin typeface="微软雅黑" panose="020B0503020204020204" pitchFamily="34" charset="-122"/>
                <a:ea typeface="微软雅黑" panose="020B0503020204020204" pitchFamily="34" charset="-122"/>
                <a:cs typeface="Consolas" panose="020B0609020204030204" pitchFamily="49" charset="0"/>
              </a:rPr>
              <a:t> head);</a:t>
            </a:r>
            <a:endParaRPr lang="zh-CN" altLang="en-US" dirty="0">
              <a:latin typeface="微软雅黑" panose="020B0503020204020204" pitchFamily="34" charset="-122"/>
              <a:ea typeface="微软雅黑" panose="020B0503020204020204" pitchFamily="34" charset="-122"/>
              <a:cs typeface="Consolas" panose="020B0609020204030204" pitchFamily="49" charset="0"/>
            </a:endParaRPr>
          </a:p>
        </p:txBody>
      </p:sp>
      <p:cxnSp>
        <p:nvCxnSpPr>
          <p:cNvPr id="13" name="直接连接符 12"/>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3405239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par>
                          <p:cTn id="9" fill="hold">
                            <p:stCondLst>
                              <p:cond delay="0"/>
                            </p:stCondLst>
                            <p:childTnLst>
                              <p:par>
                                <p:cTn id="10" presetID="27" presetClass="emph" presetSubtype="0" fill="remove" nodeType="afterEffect">
                                  <p:stCondLst>
                                    <p:cond delay="0"/>
                                  </p:stCondLst>
                                  <p:childTnLst>
                                    <p:animClr clrSpc="rgb" dir="cw">
                                      <p:cBhvr override="childStyle">
                                        <p:cTn id="11" dur="250" autoRev="1" fill="remove"/>
                                        <p:tgtEl>
                                          <p:spTgt spid="12">
                                            <p:txEl>
                                              <p:pRg st="0" end="0"/>
                                            </p:txEl>
                                          </p:spTgt>
                                        </p:tgtEl>
                                        <p:attrNameLst>
                                          <p:attrName>style.color</p:attrName>
                                        </p:attrNameLst>
                                      </p:cBhvr>
                                      <p:to>
                                        <a:schemeClr val="bg1"/>
                                      </p:to>
                                    </p:animClr>
                                    <p:animClr clrSpc="rgb" dir="cw">
                                      <p:cBhvr>
                                        <p:cTn id="12" dur="250" autoRev="1" fill="remove"/>
                                        <p:tgtEl>
                                          <p:spTgt spid="12">
                                            <p:txEl>
                                              <p:pRg st="0" end="0"/>
                                            </p:txEl>
                                          </p:spTgt>
                                        </p:tgtEl>
                                        <p:attrNameLst>
                                          <p:attrName>fillcolor</p:attrName>
                                        </p:attrNameLst>
                                      </p:cBhvr>
                                      <p:to>
                                        <a:schemeClr val="bg1"/>
                                      </p:to>
                                    </p:animClr>
                                    <p:set>
                                      <p:cBhvr>
                                        <p:cTn id="13" dur="250" autoRev="1" fill="remove"/>
                                        <p:tgtEl>
                                          <p:spTgt spid="12">
                                            <p:txEl>
                                              <p:pRg st="0" end="0"/>
                                            </p:txEl>
                                          </p:spTgt>
                                        </p:tgtEl>
                                        <p:attrNameLst>
                                          <p:attrName>fill.type</p:attrName>
                                        </p:attrNameLst>
                                      </p:cBhvr>
                                      <p:to>
                                        <p:strVal val="solid"/>
                                      </p:to>
                                    </p:set>
                                    <p:set>
                                      <p:cBhvr>
                                        <p:cTn id="14" dur="250" autoRev="1" fill="remove"/>
                                        <p:tgtEl>
                                          <p:spTgt spid="12">
                                            <p:txEl>
                                              <p:pRg st="0" end="0"/>
                                            </p:txEl>
                                          </p:spTgt>
                                        </p:tgtEl>
                                        <p:attrNameLst>
                                          <p:attrName>fill.on</p:attrName>
                                        </p:attrNameLst>
                                      </p:cBhvr>
                                      <p:to>
                                        <p:strVal val="true"/>
                                      </p:to>
                                    </p:set>
                                  </p:childTnLst>
                                </p:cTn>
                              </p:par>
                              <p:par>
                                <p:cTn id="15" presetID="27" presetClass="emph" presetSubtype="0" fill="remove" nodeType="withEffect">
                                  <p:stCondLst>
                                    <p:cond delay="0"/>
                                  </p:stCondLst>
                                  <p:childTnLst>
                                    <p:animClr clrSpc="rgb" dir="cw">
                                      <p:cBhvr override="childStyle">
                                        <p:cTn id="16" dur="250" autoRev="1" fill="remove"/>
                                        <p:tgtEl>
                                          <p:spTgt spid="12">
                                            <p:txEl>
                                              <p:pRg st="1" end="1"/>
                                            </p:txEl>
                                          </p:spTgt>
                                        </p:tgtEl>
                                        <p:attrNameLst>
                                          <p:attrName>style.color</p:attrName>
                                        </p:attrNameLst>
                                      </p:cBhvr>
                                      <p:to>
                                        <a:schemeClr val="bg1"/>
                                      </p:to>
                                    </p:animClr>
                                    <p:animClr clrSpc="rgb" dir="cw">
                                      <p:cBhvr>
                                        <p:cTn id="17" dur="250" autoRev="1" fill="remove"/>
                                        <p:tgtEl>
                                          <p:spTgt spid="12">
                                            <p:txEl>
                                              <p:pRg st="1" end="1"/>
                                            </p:txEl>
                                          </p:spTgt>
                                        </p:tgtEl>
                                        <p:attrNameLst>
                                          <p:attrName>fillcolor</p:attrName>
                                        </p:attrNameLst>
                                      </p:cBhvr>
                                      <p:to>
                                        <a:schemeClr val="bg1"/>
                                      </p:to>
                                    </p:animClr>
                                    <p:set>
                                      <p:cBhvr>
                                        <p:cTn id="18" dur="250" autoRev="1" fill="remove"/>
                                        <p:tgtEl>
                                          <p:spTgt spid="12">
                                            <p:txEl>
                                              <p:pRg st="1" end="1"/>
                                            </p:txEl>
                                          </p:spTgt>
                                        </p:tgtEl>
                                        <p:attrNameLst>
                                          <p:attrName>fill.type</p:attrName>
                                        </p:attrNameLst>
                                      </p:cBhvr>
                                      <p:to>
                                        <p:strVal val="solid"/>
                                      </p:to>
                                    </p:set>
                                    <p:set>
                                      <p:cBhvr>
                                        <p:cTn id="19" dur="250" autoRev="1" fill="remove"/>
                                        <p:tgtEl>
                                          <p:spTgt spid="12">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709732" y="304144"/>
            <a:ext cx="2954655" cy="769441"/>
          </a:xfrm>
          <a:prstGeom prst="rect">
            <a:avLst/>
          </a:prstGeom>
          <a:noFill/>
        </p:spPr>
        <p:txBody>
          <a:bodyPr wrap="none" rtlCol="0">
            <a:spAutoFit/>
          </a:bodyPr>
          <a:lstStyle/>
          <a:p>
            <a:r>
              <a:rPr lang="zh-CN" altLang="en-US" sz="3200" dirty="0"/>
              <a:t>单链表的</a:t>
            </a:r>
            <a:r>
              <a:rPr lang="zh-CN" altLang="en-US" sz="4400" dirty="0">
                <a:solidFill>
                  <a:srgbClr val="009BE1"/>
                </a:solidFill>
                <a:latin typeface="微软雅黑" panose="020B0503020204020204" pitchFamily="34" charset="-122"/>
                <a:ea typeface="微软雅黑" panose="020B0503020204020204" pitchFamily="34" charset="-122"/>
              </a:rPr>
              <a:t>销毁</a:t>
            </a:r>
          </a:p>
        </p:txBody>
      </p:sp>
      <p:pic>
        <p:nvPicPr>
          <p:cNvPr id="11" name="图片 10"/>
          <p:cNvPicPr>
            <a:picLocks noChangeAspect="1"/>
          </p:cNvPicPr>
          <p:nvPr/>
        </p:nvPicPr>
        <p:blipFill>
          <a:blip r:embed="rId2"/>
          <a:stretch>
            <a:fillRect/>
          </a:stretch>
        </p:blipFill>
        <p:spPr>
          <a:xfrm>
            <a:off x="608398" y="2933700"/>
            <a:ext cx="1561332" cy="800100"/>
          </a:xfrm>
          <a:prstGeom prst="rect">
            <a:avLst/>
          </a:prstGeom>
        </p:spPr>
      </p:pic>
      <p:pic>
        <p:nvPicPr>
          <p:cNvPr id="12" name="图片 11"/>
          <p:cNvPicPr>
            <a:picLocks noChangeAspect="1"/>
          </p:cNvPicPr>
          <p:nvPr/>
        </p:nvPicPr>
        <p:blipFill>
          <a:blip r:embed="rId3"/>
          <a:stretch>
            <a:fillRect/>
          </a:stretch>
        </p:blipFill>
        <p:spPr>
          <a:xfrm>
            <a:off x="2103055" y="2924175"/>
            <a:ext cx="1561332" cy="800100"/>
          </a:xfrm>
          <a:prstGeom prst="rect">
            <a:avLst/>
          </a:prstGeom>
        </p:spPr>
      </p:pic>
      <p:pic>
        <p:nvPicPr>
          <p:cNvPr id="13" name="图片 12"/>
          <p:cNvPicPr>
            <a:picLocks noChangeAspect="1"/>
          </p:cNvPicPr>
          <p:nvPr/>
        </p:nvPicPr>
        <p:blipFill>
          <a:blip r:embed="rId4"/>
          <a:stretch>
            <a:fillRect/>
          </a:stretch>
        </p:blipFill>
        <p:spPr>
          <a:xfrm>
            <a:off x="3616762" y="2905125"/>
            <a:ext cx="1561332" cy="800100"/>
          </a:xfrm>
          <a:prstGeom prst="rect">
            <a:avLst/>
          </a:prstGeom>
        </p:spPr>
      </p:pic>
      <p:pic>
        <p:nvPicPr>
          <p:cNvPr id="14" name="图片 13"/>
          <p:cNvPicPr>
            <a:picLocks noChangeAspect="1"/>
          </p:cNvPicPr>
          <p:nvPr/>
        </p:nvPicPr>
        <p:blipFill>
          <a:blip r:embed="rId5"/>
          <a:stretch>
            <a:fillRect/>
          </a:stretch>
        </p:blipFill>
        <p:spPr>
          <a:xfrm>
            <a:off x="5178094" y="2905125"/>
            <a:ext cx="1561332" cy="800100"/>
          </a:xfrm>
          <a:prstGeom prst="rect">
            <a:avLst/>
          </a:prstGeom>
        </p:spPr>
      </p:pic>
      <p:pic>
        <p:nvPicPr>
          <p:cNvPr id="15" name="图片 14"/>
          <p:cNvPicPr>
            <a:picLocks noChangeAspect="1"/>
          </p:cNvPicPr>
          <p:nvPr/>
        </p:nvPicPr>
        <p:blipFill>
          <a:blip r:embed="rId6"/>
          <a:stretch>
            <a:fillRect/>
          </a:stretch>
        </p:blipFill>
        <p:spPr>
          <a:xfrm>
            <a:off x="6739426" y="2895600"/>
            <a:ext cx="1142438" cy="800100"/>
          </a:xfrm>
          <a:prstGeom prst="rect">
            <a:avLst/>
          </a:prstGeom>
        </p:spPr>
      </p:pic>
      <p:pic>
        <p:nvPicPr>
          <p:cNvPr id="16" name="图片 15"/>
          <p:cNvPicPr>
            <a:picLocks noChangeAspect="1"/>
          </p:cNvPicPr>
          <p:nvPr/>
        </p:nvPicPr>
        <p:blipFill>
          <a:blip r:embed="rId7"/>
          <a:stretch>
            <a:fillRect/>
          </a:stretch>
        </p:blipFill>
        <p:spPr>
          <a:xfrm>
            <a:off x="7310645" y="4975225"/>
            <a:ext cx="583913" cy="850900"/>
          </a:xfrm>
          <a:prstGeom prst="rect">
            <a:avLst/>
          </a:prstGeom>
        </p:spPr>
      </p:pic>
      <p:pic>
        <p:nvPicPr>
          <p:cNvPr id="17" name="图片 16"/>
          <p:cNvPicPr>
            <a:picLocks noChangeAspect="1"/>
          </p:cNvPicPr>
          <p:nvPr/>
        </p:nvPicPr>
        <p:blipFill>
          <a:blip r:embed="rId8"/>
          <a:stretch>
            <a:fillRect/>
          </a:stretch>
        </p:blipFill>
        <p:spPr>
          <a:xfrm>
            <a:off x="927243" y="2044700"/>
            <a:ext cx="583913" cy="850900"/>
          </a:xfrm>
          <a:prstGeom prst="rect">
            <a:avLst/>
          </a:prstGeom>
        </p:spPr>
      </p:pic>
      <p:pic>
        <p:nvPicPr>
          <p:cNvPr id="18" name="图片 17"/>
          <p:cNvPicPr>
            <a:picLocks noChangeAspect="1"/>
          </p:cNvPicPr>
          <p:nvPr/>
        </p:nvPicPr>
        <p:blipFill>
          <a:blip r:embed="rId9"/>
          <a:stretch>
            <a:fillRect/>
          </a:stretch>
        </p:blipFill>
        <p:spPr>
          <a:xfrm>
            <a:off x="6739426" y="5835650"/>
            <a:ext cx="1714499" cy="641439"/>
          </a:xfrm>
          <a:prstGeom prst="rect">
            <a:avLst/>
          </a:prstGeom>
        </p:spPr>
      </p:pic>
      <p:cxnSp>
        <p:nvCxnSpPr>
          <p:cNvPr id="19" name="直接连接符 18"/>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8499339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81481E-6 L -0.05086 -0.00024 " pathEditMode="relative" rAng="0" ptsTypes="AA">
                                      <p:cBhvr>
                                        <p:cTn id="6" dur="2000" fill="hold"/>
                                        <p:tgtEl>
                                          <p:spTgt spid="17"/>
                                        </p:tgtEl>
                                        <p:attrNameLst>
                                          <p:attrName>ppt_x</p:attrName>
                                          <p:attrName>ppt_y</p:attrName>
                                        </p:attrNameLst>
                                      </p:cBhvr>
                                      <p:rCtr x="-2552" y="-23"/>
                                    </p:animMotion>
                                  </p:childTnLst>
                                </p:cTn>
                              </p:par>
                            </p:childTnLst>
                          </p:cTn>
                        </p:par>
                        <p:par>
                          <p:cTn id="7" fill="hold">
                            <p:stCondLst>
                              <p:cond delay="2000"/>
                            </p:stCondLst>
                            <p:childTnLst>
                              <p:par>
                                <p:cTn id="8" presetID="37" presetClass="path" presetSubtype="0" accel="50000" decel="50000" fill="hold" nodeType="afterEffect">
                                  <p:stCondLst>
                                    <p:cond delay="0"/>
                                  </p:stCondLst>
                                  <p:childTnLst>
                                    <p:animMotion origin="layout" path="M -0.00139 0 C 0.02101 0.01343 0.06805 -0.07917 0.0875 -0.1088 C 0.10382 -0.1331 0.1059 -0.40556 0.07326 -0.44259 C 0.03003 -0.52222 -0.13247 -0.4537 -0.17309 -0.47639 C -0.21354 -0.49931 -0.17778 -0.56134 -0.17031 -0.57917 C -0.16285 -0.59745 -0.11788 -0.59861 -0.10104 -0.59444 C -0.07257 -0.60347 -0.00816 -0.49769 -0.08854 -0.47106 C -0.14306 -0.49676 -0.67587 -0.41458 -0.65278 -0.42755 " pathEditMode="relative" rAng="0" ptsTypes="AAAAAAAA">
                                      <p:cBhvr>
                                        <p:cTn id="9" dur="2000" fill="hold"/>
                                        <p:tgtEl>
                                          <p:spTgt spid="16"/>
                                        </p:tgtEl>
                                        <p:attrNameLst>
                                          <p:attrName>ppt_x</p:attrName>
                                          <p:attrName>ppt_y</p:attrName>
                                        </p:attrNameLst>
                                      </p:cBhvr>
                                      <p:rCtr x="-27587" y="-29745"/>
                                    </p:animMotion>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3.33333E-6 4.81481E-6 L 0.16042 -0.00325 " pathEditMode="relative" rAng="0" ptsTypes="AA">
                                      <p:cBhvr>
                                        <p:cTn id="13" dur="2000" fill="hold"/>
                                        <p:tgtEl>
                                          <p:spTgt spid="17"/>
                                        </p:tgtEl>
                                        <p:attrNameLst>
                                          <p:attrName>ppt_x</p:attrName>
                                          <p:attrName>ppt_y</p:attrName>
                                        </p:attrNameLst>
                                      </p:cBhvr>
                                      <p:rCtr x="8021" y="-162"/>
                                    </p:animMotion>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0.65277 -0.42755 L -0.69809 -0.42731 " pathEditMode="relative" rAng="0" ptsTypes="AA">
                                      <p:cBhvr>
                                        <p:cTn id="16" dur="2000" fill="hold"/>
                                        <p:tgtEl>
                                          <p:spTgt spid="16"/>
                                        </p:tgtEl>
                                        <p:attrNameLst>
                                          <p:attrName>ppt_x</p:attrName>
                                          <p:attrName>ppt_y</p:attrName>
                                        </p:attrNameLst>
                                      </p:cBhvr>
                                      <p:rCtr x="-2170" y="116"/>
                                    </p:animMotion>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nodeType="clickEffect">
                                  <p:stCondLst>
                                    <p:cond delay="0"/>
                                  </p:stCondLst>
                                  <p:childTnLst>
                                    <p:anim calcmode="lin" valueType="num">
                                      <p:cBhvr>
                                        <p:cTn id="20" dur="500"/>
                                        <p:tgtEl>
                                          <p:spTgt spid="11"/>
                                        </p:tgtEl>
                                        <p:attrNameLst>
                                          <p:attrName>ppt_w</p:attrName>
                                        </p:attrNameLst>
                                      </p:cBhvr>
                                      <p:tavLst>
                                        <p:tav tm="0">
                                          <p:val>
                                            <p:strVal val="ppt_w"/>
                                          </p:val>
                                        </p:tav>
                                        <p:tav tm="100000">
                                          <p:val>
                                            <p:fltVal val="0"/>
                                          </p:val>
                                        </p:tav>
                                      </p:tavLst>
                                    </p:anim>
                                    <p:anim calcmode="lin" valueType="num">
                                      <p:cBhvr>
                                        <p:cTn id="21" dur="500"/>
                                        <p:tgtEl>
                                          <p:spTgt spid="11"/>
                                        </p:tgtEl>
                                        <p:attrNameLst>
                                          <p:attrName>ppt_h</p:attrName>
                                        </p:attrNameLst>
                                      </p:cBhvr>
                                      <p:tavLst>
                                        <p:tav tm="0">
                                          <p:val>
                                            <p:strVal val="ppt_h"/>
                                          </p:val>
                                        </p:tav>
                                        <p:tav tm="100000">
                                          <p:val>
                                            <p:fltVal val="0"/>
                                          </p:val>
                                        </p:tav>
                                      </p:tavLst>
                                    </p:anim>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16042 -0.00325 L 0.21493 -0.00232 " pathEditMode="relative" rAng="0" ptsTypes="AA">
                                      <p:cBhvr>
                                        <p:cTn id="27" dur="2000" fill="hold"/>
                                        <p:tgtEl>
                                          <p:spTgt spid="17"/>
                                        </p:tgtEl>
                                        <p:attrNameLst>
                                          <p:attrName>ppt_x</p:attrName>
                                          <p:attrName>ppt_y</p:attrName>
                                        </p:attrNameLst>
                                      </p:cBhvr>
                                      <p:rCtr x="2726" y="46"/>
                                    </p:animMotion>
                                  </p:childTnLst>
                                </p:cTn>
                              </p:par>
                            </p:childTnLst>
                          </p:cTn>
                        </p:par>
                        <p:par>
                          <p:cTn id="28" fill="hold">
                            <p:stCondLst>
                              <p:cond delay="2000"/>
                            </p:stCondLst>
                            <p:childTnLst>
                              <p:par>
                                <p:cTn id="29" presetID="42" presetClass="path" presetSubtype="0" accel="50000" decel="50000" fill="hold" nodeType="afterEffect">
                                  <p:stCondLst>
                                    <p:cond delay="0"/>
                                  </p:stCondLst>
                                  <p:childTnLst>
                                    <p:animMotion origin="layout" path="M -0.69809 -0.42731 L -0.59409 -0.43056 " pathEditMode="relative" rAng="0" ptsTypes="AA">
                                      <p:cBhvr>
                                        <p:cTn id="30" dur="2000" fill="hold"/>
                                        <p:tgtEl>
                                          <p:spTgt spid="16"/>
                                        </p:tgtEl>
                                        <p:attrNameLst>
                                          <p:attrName>ppt_x</p:attrName>
                                          <p:attrName>ppt_y</p:attrName>
                                        </p:attrNameLst>
                                      </p:cBhvr>
                                      <p:rCtr x="5191" y="-162"/>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0.21493 -0.00232 L 0.32414 -0.00232 " pathEditMode="relative" rAng="0" ptsTypes="AA">
                                      <p:cBhvr>
                                        <p:cTn id="34" dur="2000" fill="hold"/>
                                        <p:tgtEl>
                                          <p:spTgt spid="17"/>
                                        </p:tgtEl>
                                        <p:attrNameLst>
                                          <p:attrName>ppt_x</p:attrName>
                                          <p:attrName>ppt_y</p:attrName>
                                        </p:attrNameLst>
                                      </p:cBhvr>
                                      <p:rCtr x="5451" y="0"/>
                                    </p:animMotion>
                                  </p:childTnLst>
                                </p:cTn>
                              </p:par>
                            </p:childTnLst>
                          </p:cTn>
                        </p:par>
                        <p:par>
                          <p:cTn id="35" fill="hold">
                            <p:stCondLst>
                              <p:cond delay="2000"/>
                            </p:stCondLst>
                            <p:childTnLst>
                              <p:par>
                                <p:cTn id="36" presetID="42" presetClass="path" presetSubtype="0" accel="50000" decel="50000" fill="hold" nodeType="afterEffect">
                                  <p:stCondLst>
                                    <p:cond delay="0"/>
                                  </p:stCondLst>
                                  <p:childTnLst>
                                    <p:animMotion origin="layout" path="M -0.59409 -0.43056 L -0.53767 -0.43056 " pathEditMode="relative" rAng="0" ptsTypes="AA">
                                      <p:cBhvr>
                                        <p:cTn id="37" dur="2000" fill="hold"/>
                                        <p:tgtEl>
                                          <p:spTgt spid="16"/>
                                        </p:tgtEl>
                                        <p:attrNameLst>
                                          <p:attrName>ppt_x</p:attrName>
                                          <p:attrName>ppt_y</p:attrName>
                                        </p:attrNameLst>
                                      </p:cBhvr>
                                      <p:rCtr x="2812" y="69"/>
                                    </p:animMotion>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12"/>
                                        </p:tgtEl>
                                        <p:attrNameLst>
                                          <p:attrName>ppt_w</p:attrName>
                                        </p:attrNameLst>
                                      </p:cBhvr>
                                      <p:tavLst>
                                        <p:tav tm="0">
                                          <p:val>
                                            <p:strVal val="ppt_w"/>
                                          </p:val>
                                        </p:tav>
                                        <p:tav tm="100000">
                                          <p:val>
                                            <p:fltVal val="0"/>
                                          </p:val>
                                        </p:tav>
                                      </p:tavLst>
                                    </p:anim>
                                    <p:anim calcmode="lin" valueType="num">
                                      <p:cBhvr>
                                        <p:cTn id="42" dur="500"/>
                                        <p:tgtEl>
                                          <p:spTgt spid="12"/>
                                        </p:tgtEl>
                                        <p:attrNameLst>
                                          <p:attrName>ppt_h</p:attrName>
                                        </p:attrNameLst>
                                      </p:cBhvr>
                                      <p:tavLst>
                                        <p:tav tm="0">
                                          <p:val>
                                            <p:strVal val="ppt_h"/>
                                          </p:val>
                                        </p:tav>
                                        <p:tav tm="100000">
                                          <p:val>
                                            <p:fltVal val="0"/>
                                          </p:val>
                                        </p:tav>
                                      </p:tavLst>
                                    </p:anim>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0.32414 -0.00232 L 0.36459 -0.00047 " pathEditMode="relative" rAng="0" ptsTypes="AA">
                                      <p:cBhvr>
                                        <p:cTn id="48" dur="2000" fill="hold"/>
                                        <p:tgtEl>
                                          <p:spTgt spid="17"/>
                                        </p:tgtEl>
                                        <p:attrNameLst>
                                          <p:attrName>ppt_x</p:attrName>
                                          <p:attrName>ppt_y</p:attrName>
                                        </p:attrNameLst>
                                      </p:cBhvr>
                                      <p:rCtr x="2014" y="93"/>
                                    </p:animMotion>
                                  </p:childTnLst>
                                </p:cTn>
                              </p:par>
                            </p:childTnLst>
                          </p:cTn>
                        </p:par>
                        <p:par>
                          <p:cTn id="49" fill="hold">
                            <p:stCondLst>
                              <p:cond delay="2000"/>
                            </p:stCondLst>
                            <p:childTnLst>
                              <p:par>
                                <p:cTn id="50" presetID="42" presetClass="path" presetSubtype="0" accel="50000" decel="50000" fill="hold" nodeType="afterEffect">
                                  <p:stCondLst>
                                    <p:cond delay="0"/>
                                  </p:stCondLst>
                                  <p:childTnLst>
                                    <p:animMotion origin="layout" path="M -0.53767 -0.43056 L -0.41579 -0.42778 " pathEditMode="relative" rAng="0" ptsTypes="AA">
                                      <p:cBhvr>
                                        <p:cTn id="51" dur="2000" fill="hold"/>
                                        <p:tgtEl>
                                          <p:spTgt spid="16"/>
                                        </p:tgtEl>
                                        <p:attrNameLst>
                                          <p:attrName>ppt_x</p:attrName>
                                          <p:attrName>ppt_y</p:attrName>
                                        </p:attrNameLst>
                                      </p:cBhvr>
                                      <p:rCtr x="6094" y="139"/>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nodeType="clickEffect">
                                  <p:stCondLst>
                                    <p:cond delay="0"/>
                                  </p:stCondLst>
                                  <p:childTnLst>
                                    <p:animMotion origin="layout" path="M 0.36459 -0.00047 L 0.49167 -0.00047 " pathEditMode="relative" rAng="0" ptsTypes="AA">
                                      <p:cBhvr>
                                        <p:cTn id="55" dur="2000" fill="hold"/>
                                        <p:tgtEl>
                                          <p:spTgt spid="17"/>
                                        </p:tgtEl>
                                        <p:attrNameLst>
                                          <p:attrName>ppt_x</p:attrName>
                                          <p:attrName>ppt_y</p:attrName>
                                        </p:attrNameLst>
                                      </p:cBhvr>
                                      <p:rCtr x="6354" y="0"/>
                                    </p:animMotion>
                                  </p:childTnLst>
                                </p:cTn>
                              </p:par>
                            </p:childTnLst>
                          </p:cTn>
                        </p:par>
                        <p:par>
                          <p:cTn id="56" fill="hold">
                            <p:stCondLst>
                              <p:cond delay="2000"/>
                            </p:stCondLst>
                            <p:childTnLst>
                              <p:par>
                                <p:cTn id="57" presetID="42" presetClass="path" presetSubtype="0" accel="50000" decel="50000" fill="hold" nodeType="afterEffect">
                                  <p:stCondLst>
                                    <p:cond delay="0"/>
                                  </p:stCondLst>
                                  <p:childTnLst>
                                    <p:animMotion origin="layout" path="M -0.41579 -0.42778 L -0.37396 -0.42963 " pathEditMode="relative" rAng="0" ptsTypes="AA">
                                      <p:cBhvr>
                                        <p:cTn id="58" dur="2000" fill="hold"/>
                                        <p:tgtEl>
                                          <p:spTgt spid="16"/>
                                        </p:tgtEl>
                                        <p:attrNameLst>
                                          <p:attrName>ppt_x</p:attrName>
                                          <p:attrName>ppt_y</p:attrName>
                                        </p:attrNameLst>
                                      </p:cBhvr>
                                      <p:rCtr x="2083" y="-69"/>
                                    </p:animMotion>
                                  </p:childTnLst>
                                </p:cTn>
                              </p:par>
                            </p:childTnLst>
                          </p:cTn>
                        </p:par>
                        <p:par>
                          <p:cTn id="59" fill="hold">
                            <p:stCondLst>
                              <p:cond delay="4000"/>
                            </p:stCondLst>
                            <p:childTnLst>
                              <p:par>
                                <p:cTn id="60" presetID="53" presetClass="exit" presetSubtype="32" fill="hold" nodeType="after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par>
                          <p:cTn id="65" fill="hold">
                            <p:stCondLst>
                              <p:cond delay="4500"/>
                            </p:stCondLst>
                            <p:childTnLst>
                              <p:par>
                                <p:cTn id="66" presetID="42" presetClass="path" presetSubtype="0" accel="50000" decel="50000" fill="hold" nodeType="afterEffect">
                                  <p:stCondLst>
                                    <p:cond delay="0"/>
                                  </p:stCondLst>
                                  <p:childTnLst>
                                    <p:animMotion origin="layout" path="M 0.49167 -0.00047 L 0.55209 -0.00047 " pathEditMode="relative" rAng="0" ptsTypes="AA">
                                      <p:cBhvr>
                                        <p:cTn id="67" dur="2000" fill="hold"/>
                                        <p:tgtEl>
                                          <p:spTgt spid="17"/>
                                        </p:tgtEl>
                                        <p:attrNameLst>
                                          <p:attrName>ppt_x</p:attrName>
                                          <p:attrName>ppt_y</p:attrName>
                                        </p:attrNameLst>
                                      </p:cBhvr>
                                      <p:rCtr x="3021" y="0"/>
                                    </p:animMotion>
                                  </p:childTnLst>
                                </p:cTn>
                              </p:par>
                            </p:childTnLst>
                          </p:cTn>
                        </p:par>
                        <p:par>
                          <p:cTn id="68" fill="hold">
                            <p:stCondLst>
                              <p:cond delay="6500"/>
                            </p:stCondLst>
                            <p:childTnLst>
                              <p:par>
                                <p:cTn id="69" presetID="42" presetClass="path" presetSubtype="0" accel="50000" decel="50000" fill="hold" nodeType="afterEffect">
                                  <p:stCondLst>
                                    <p:cond delay="0"/>
                                  </p:stCondLst>
                                  <p:childTnLst>
                                    <p:animMotion origin="layout" path="M -0.37395 -0.42963 L -0.24704 -0.42639 " pathEditMode="relative" rAng="0" ptsTypes="AA">
                                      <p:cBhvr>
                                        <p:cTn id="70" dur="2000" fill="hold"/>
                                        <p:tgtEl>
                                          <p:spTgt spid="16"/>
                                        </p:tgtEl>
                                        <p:attrNameLst>
                                          <p:attrName>ppt_x</p:attrName>
                                          <p:attrName>ppt_y</p:attrName>
                                        </p:attrNameLst>
                                      </p:cBhvr>
                                      <p:rCtr x="6337" y="162"/>
                                    </p:animMotion>
                                  </p:childTnLst>
                                </p:cTn>
                              </p:par>
                            </p:childTnLst>
                          </p:cTn>
                        </p:par>
                        <p:par>
                          <p:cTn id="71" fill="hold">
                            <p:stCondLst>
                              <p:cond delay="8500"/>
                            </p:stCondLst>
                            <p:childTnLst>
                              <p:par>
                                <p:cTn id="72" presetID="42" presetClass="path" presetSubtype="0" accel="50000" decel="50000" fill="hold" nodeType="afterEffect">
                                  <p:stCondLst>
                                    <p:cond delay="0"/>
                                  </p:stCondLst>
                                  <p:childTnLst>
                                    <p:animMotion origin="layout" path="M 0.55209 -0.00047 L 0.66615 -0.00047 " pathEditMode="relative" rAng="0" ptsTypes="AA">
                                      <p:cBhvr>
                                        <p:cTn id="73" dur="2000" fill="hold"/>
                                        <p:tgtEl>
                                          <p:spTgt spid="17"/>
                                        </p:tgtEl>
                                        <p:attrNameLst>
                                          <p:attrName>ppt_x</p:attrName>
                                          <p:attrName>ppt_y</p:attrName>
                                        </p:attrNameLst>
                                      </p:cBhvr>
                                      <p:rCtr x="5694" y="0"/>
                                    </p:animMotion>
                                  </p:childTnLst>
                                </p:cTn>
                              </p:par>
                            </p:childTnLst>
                          </p:cTn>
                        </p:par>
                        <p:par>
                          <p:cTn id="74" fill="hold">
                            <p:stCondLst>
                              <p:cond delay="10500"/>
                            </p:stCondLst>
                            <p:childTnLst>
                              <p:par>
                                <p:cTn id="75" presetID="42" presetClass="path" presetSubtype="0" accel="50000" decel="50000" fill="hold" nodeType="afterEffect">
                                  <p:stCondLst>
                                    <p:cond delay="0"/>
                                  </p:stCondLst>
                                  <p:childTnLst>
                                    <p:animMotion origin="layout" path="M -0.24704 -0.42639 L -0.20642 -0.42778 " pathEditMode="relative" rAng="0" ptsTypes="AA">
                                      <p:cBhvr>
                                        <p:cTn id="76" dur="2000" fill="hold"/>
                                        <p:tgtEl>
                                          <p:spTgt spid="16"/>
                                        </p:tgtEl>
                                        <p:attrNameLst>
                                          <p:attrName>ppt_x</p:attrName>
                                          <p:attrName>ppt_y</p:attrName>
                                        </p:attrNameLst>
                                      </p:cBhvr>
                                      <p:rCtr x="1927" y="-69"/>
                                    </p:animMotion>
                                  </p:childTnLst>
                                </p:cTn>
                              </p:par>
                            </p:childTnLst>
                          </p:cTn>
                        </p:par>
                        <p:par>
                          <p:cTn id="77" fill="hold">
                            <p:stCondLst>
                              <p:cond delay="12500"/>
                            </p:stCondLst>
                            <p:childTnLst>
                              <p:par>
                                <p:cTn id="78" presetID="53" presetClass="exit" presetSubtype="32" fill="hold" nodeType="afterEffect">
                                  <p:stCondLst>
                                    <p:cond delay="0"/>
                                  </p:stCondLst>
                                  <p:childTnLst>
                                    <p:anim calcmode="lin" valueType="num">
                                      <p:cBhvr>
                                        <p:cTn id="79" dur="500"/>
                                        <p:tgtEl>
                                          <p:spTgt spid="14"/>
                                        </p:tgtEl>
                                        <p:attrNameLst>
                                          <p:attrName>ppt_w</p:attrName>
                                        </p:attrNameLst>
                                      </p:cBhvr>
                                      <p:tavLst>
                                        <p:tav tm="0">
                                          <p:val>
                                            <p:strVal val="ppt_w"/>
                                          </p:val>
                                        </p:tav>
                                        <p:tav tm="100000">
                                          <p:val>
                                            <p:fltVal val="0"/>
                                          </p:val>
                                        </p:tav>
                                      </p:tavLst>
                                    </p:anim>
                                    <p:anim calcmode="lin" valueType="num">
                                      <p:cBhvr>
                                        <p:cTn id="80" dur="500"/>
                                        <p:tgtEl>
                                          <p:spTgt spid="14"/>
                                        </p:tgtEl>
                                        <p:attrNameLst>
                                          <p:attrName>ppt_h</p:attrName>
                                        </p:attrNameLst>
                                      </p:cBhvr>
                                      <p:tavLst>
                                        <p:tav tm="0">
                                          <p:val>
                                            <p:strVal val="ppt_h"/>
                                          </p:val>
                                        </p:tav>
                                        <p:tav tm="100000">
                                          <p:val>
                                            <p:fltVal val="0"/>
                                          </p:val>
                                        </p:tav>
                                      </p:tavLst>
                                    </p:anim>
                                    <p:animEffect transition="out" filter="fade">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par>
                          <p:cTn id="83" fill="hold">
                            <p:stCondLst>
                              <p:cond delay="13000"/>
                            </p:stCondLst>
                            <p:childTnLst>
                              <p:par>
                                <p:cTn id="84" presetID="42" presetClass="path" presetSubtype="0" accel="50000" decel="50000" fill="hold" nodeType="afterEffect">
                                  <p:stCondLst>
                                    <p:cond delay="0"/>
                                  </p:stCondLst>
                                  <p:childTnLst>
                                    <p:animMotion origin="layout" path="M 0.66615 -0.00047 L 0.71459 -0.00047 " pathEditMode="relative" rAng="0" ptsTypes="AA">
                                      <p:cBhvr>
                                        <p:cTn id="85" dur="2000" fill="hold"/>
                                        <p:tgtEl>
                                          <p:spTgt spid="17"/>
                                        </p:tgtEl>
                                        <p:attrNameLst>
                                          <p:attrName>ppt_x</p:attrName>
                                          <p:attrName>ppt_y</p:attrName>
                                        </p:attrNameLst>
                                      </p:cBhvr>
                                      <p:rCtr x="2413" y="0"/>
                                    </p:animMotion>
                                  </p:childTnLst>
                                </p:cTn>
                              </p:par>
                            </p:childTnLst>
                          </p:cTn>
                        </p:par>
                        <p:par>
                          <p:cTn id="86" fill="hold">
                            <p:stCondLst>
                              <p:cond delay="15000"/>
                            </p:stCondLst>
                            <p:childTnLst>
                              <p:par>
                                <p:cTn id="87" presetID="42" presetClass="path" presetSubtype="0" accel="50000" decel="50000" fill="hold" nodeType="afterEffect">
                                  <p:stCondLst>
                                    <p:cond delay="0"/>
                                  </p:stCondLst>
                                  <p:childTnLst>
                                    <p:animMotion origin="layout" path="M -0.20642 -0.42778 L -0.07413 -0.425 " pathEditMode="relative" rAng="0" ptsTypes="AA">
                                      <p:cBhvr>
                                        <p:cTn id="88" dur="2000" fill="hold"/>
                                        <p:tgtEl>
                                          <p:spTgt spid="16"/>
                                        </p:tgtEl>
                                        <p:attrNameLst>
                                          <p:attrName>ppt_x</p:attrName>
                                          <p:attrName>ppt_y</p:attrName>
                                        </p:attrNameLst>
                                      </p:cBhvr>
                                      <p:rCtr x="6615" y="139"/>
                                    </p:animMotion>
                                  </p:childTnLst>
                                </p:cTn>
                              </p:par>
                            </p:childTnLst>
                          </p:cTn>
                        </p:par>
                        <p:par>
                          <p:cTn id="89" fill="hold">
                            <p:stCondLst>
                              <p:cond delay="17000"/>
                            </p:stCondLst>
                            <p:childTnLst>
                              <p:par>
                                <p:cTn id="90" presetID="37" presetClass="path" presetSubtype="0" accel="50000" decel="50000" fill="hold" nodeType="afterEffect">
                                  <p:stCondLst>
                                    <p:cond delay="0"/>
                                  </p:stCondLst>
                                  <p:childTnLst>
                                    <p:animMotion origin="layout" path="M 0.71459 -0.00046 C 0.73698 0.01274 0.78386 -0.01435 0.80625 -0.00092 C 0.82032 0.00787 0.83386 0.01875 0.8382 0.05301 C 0.84254 0.0875 0.829 0.18195 0.79827 0.25348 C 0.78733 0.28056 0.65052 0.44352 0.67292 0.4301 " pathEditMode="relative" rAng="0" ptsTypes="AAAAA">
                                      <p:cBhvr>
                                        <p:cTn id="91" dur="2000" fill="hold"/>
                                        <p:tgtEl>
                                          <p:spTgt spid="17"/>
                                        </p:tgtEl>
                                        <p:attrNameLst>
                                          <p:attrName>ppt_x</p:attrName>
                                          <p:attrName>ppt_y</p:attrName>
                                        </p:attrNameLst>
                                      </p:cBhvr>
                                      <p:rCtr x="4010" y="21366"/>
                                    </p:animMotion>
                                  </p:childTnLst>
                                </p:cTn>
                              </p:par>
                            </p:childTnLst>
                          </p:cTn>
                        </p:par>
                        <p:par>
                          <p:cTn id="92" fill="hold">
                            <p:stCondLst>
                              <p:cond delay="19000"/>
                            </p:stCondLst>
                            <p:childTnLst>
                              <p:par>
                                <p:cTn id="93" presetID="42" presetClass="path" presetSubtype="0" accel="50000" decel="50000" fill="hold" nodeType="afterEffect">
                                  <p:stCondLst>
                                    <p:cond delay="0"/>
                                  </p:stCondLst>
                                  <p:childTnLst>
                                    <p:animMotion origin="layout" path="M -0.07413 -0.425 L -0.03194 -0.42778 " pathEditMode="relative" rAng="0" ptsTypes="AA">
                                      <p:cBhvr>
                                        <p:cTn id="94" dur="2000" fill="hold"/>
                                        <p:tgtEl>
                                          <p:spTgt spid="16"/>
                                        </p:tgtEl>
                                        <p:attrNameLst>
                                          <p:attrName>ppt_x</p:attrName>
                                          <p:attrName>ppt_y</p:attrName>
                                        </p:attrNameLst>
                                      </p:cBhvr>
                                      <p:rCtr x="2101" y="-208"/>
                                    </p:animMotion>
                                  </p:childTnLst>
                                </p:cTn>
                              </p:par>
                            </p:childTnLst>
                          </p:cTn>
                        </p:par>
                        <p:par>
                          <p:cTn id="95" fill="hold">
                            <p:stCondLst>
                              <p:cond delay="21000"/>
                            </p:stCondLst>
                            <p:childTnLst>
                              <p:par>
                                <p:cTn id="96" presetID="53" presetClass="exit" presetSubtype="32" fill="hold" nodeType="afterEffect">
                                  <p:stCondLst>
                                    <p:cond delay="0"/>
                                  </p:stCondLst>
                                  <p:childTnLst>
                                    <p:anim calcmode="lin" valueType="num">
                                      <p:cBhvr>
                                        <p:cTn id="97" dur="500"/>
                                        <p:tgtEl>
                                          <p:spTgt spid="15"/>
                                        </p:tgtEl>
                                        <p:attrNameLst>
                                          <p:attrName>ppt_w</p:attrName>
                                        </p:attrNameLst>
                                      </p:cBhvr>
                                      <p:tavLst>
                                        <p:tav tm="0">
                                          <p:val>
                                            <p:strVal val="ppt_w"/>
                                          </p:val>
                                        </p:tav>
                                        <p:tav tm="100000">
                                          <p:val>
                                            <p:fltVal val="0"/>
                                          </p:val>
                                        </p:tav>
                                      </p:tavLst>
                                    </p:anim>
                                    <p:anim calcmode="lin" valueType="num">
                                      <p:cBhvr>
                                        <p:cTn id="98" dur="500"/>
                                        <p:tgtEl>
                                          <p:spTgt spid="15"/>
                                        </p:tgtEl>
                                        <p:attrNameLst>
                                          <p:attrName>ppt_h</p:attrName>
                                        </p:attrNameLst>
                                      </p:cBhvr>
                                      <p:tavLst>
                                        <p:tav tm="0">
                                          <p:val>
                                            <p:strVal val="ppt_h"/>
                                          </p:val>
                                        </p:tav>
                                        <p:tav tm="100000">
                                          <p:val>
                                            <p:fltVal val="0"/>
                                          </p:val>
                                        </p:tav>
                                      </p:tavLst>
                                    </p:anim>
                                    <p:animEffect transition="out" filter="fade">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par>
                          <p:cTn id="101" fill="hold">
                            <p:stCondLst>
                              <p:cond delay="21500"/>
                            </p:stCondLst>
                            <p:childTnLst>
                              <p:par>
                                <p:cTn id="102" presetID="37" presetClass="path" presetSubtype="0" accel="50000" decel="50000" fill="hold" nodeType="afterEffect">
                                  <p:stCondLst>
                                    <p:cond delay="0"/>
                                  </p:stCondLst>
                                  <p:childTnLst>
                                    <p:animMotion origin="layout" path="M -0.03194 -0.42778 C -0.01059 -0.41435 0.02257 -0.67083 0.05417 -0.68935 C 0.07657 -0.70116 0.10747 -0.6912 0.11511 -0.59745 C 0.12275 -0.50324 0.09983 -0.20556 0.08664 -0.15231 C 0.07153 -0.11412 0.02934 0.00995 0.05174 -0.00347 " pathEditMode="relative" rAng="0" ptsTypes="AAAAA">
                                      <p:cBhvr>
                                        <p:cTn id="103" dur="2000" fill="hold"/>
                                        <p:tgtEl>
                                          <p:spTgt spid="16"/>
                                        </p:tgtEl>
                                        <p:attrNameLst>
                                          <p:attrName>ppt_x</p:attrName>
                                          <p:attrName>ppt_y</p:attrName>
                                        </p:attrNameLst>
                                      </p:cBhvr>
                                      <p:rCtr x="7431" y="79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49670" y="262097"/>
            <a:ext cx="2954655" cy="769441"/>
          </a:xfrm>
          <a:prstGeom prst="rect">
            <a:avLst/>
          </a:prstGeom>
          <a:noFill/>
        </p:spPr>
        <p:txBody>
          <a:bodyPr wrap="none" rtlCol="0">
            <a:spAutoFit/>
          </a:bodyPr>
          <a:lstStyle/>
          <a:p>
            <a:r>
              <a:rPr lang="zh-CN" altLang="en-US" sz="3200" dirty="0"/>
              <a:t>单链表的</a:t>
            </a:r>
            <a:r>
              <a:rPr lang="zh-CN" altLang="en-US" sz="4400" dirty="0">
                <a:solidFill>
                  <a:srgbClr val="009BE1"/>
                </a:solidFill>
                <a:latin typeface="微软雅黑" panose="020B0503020204020204" pitchFamily="34" charset="-122"/>
                <a:ea typeface="微软雅黑" panose="020B0503020204020204" pitchFamily="34" charset="-122"/>
              </a:rPr>
              <a:t>插入</a:t>
            </a:r>
          </a:p>
        </p:txBody>
      </p:sp>
      <p:sp>
        <p:nvSpPr>
          <p:cNvPr id="13" name="文本框 12"/>
          <p:cNvSpPr txBox="1"/>
          <p:nvPr/>
        </p:nvSpPr>
        <p:spPr>
          <a:xfrm>
            <a:off x="742607" y="1316192"/>
            <a:ext cx="2326278" cy="1631216"/>
          </a:xfrm>
          <a:prstGeom prst="rect">
            <a:avLst/>
          </a:prstGeom>
          <a:noFill/>
        </p:spPr>
        <p:txBody>
          <a:bodyPr wrap="none" rtlCol="0">
            <a:spAutoFit/>
          </a:bodyPr>
          <a:lstStyle/>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进行必要的检查</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判断插入位点</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查找插入位点</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进行插入操作</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返回状态</a:t>
            </a:r>
          </a:p>
        </p:txBody>
      </p:sp>
      <p:sp>
        <p:nvSpPr>
          <p:cNvPr id="14" name="文本框 13"/>
          <p:cNvSpPr txBox="1"/>
          <p:nvPr/>
        </p:nvSpPr>
        <p:spPr>
          <a:xfrm>
            <a:off x="742607" y="3232062"/>
            <a:ext cx="2568780" cy="1323439"/>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状态定义：</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#define Status </a:t>
            </a:r>
            <a:r>
              <a:rPr lang="en-US" altLang="zh-CN" sz="2000" dirty="0" err="1">
                <a:latin typeface="微软雅黑" panose="020B0503020204020204" pitchFamily="34" charset="-122"/>
                <a:ea typeface="微软雅黑" panose="020B0503020204020204" pitchFamily="34" charset="-122"/>
              </a:rPr>
              <a:t>int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#define SUCCESS 0</a:t>
            </a:r>
          </a:p>
          <a:p>
            <a:r>
              <a:rPr lang="en-US" altLang="zh-CN" sz="2000" dirty="0">
                <a:latin typeface="微软雅黑" panose="020B0503020204020204" pitchFamily="34" charset="-122"/>
                <a:ea typeface="微软雅黑" panose="020B0503020204020204" pitchFamily="34" charset="-122"/>
              </a:rPr>
              <a:t>#define ERROR     1</a:t>
            </a:r>
          </a:p>
        </p:txBody>
      </p:sp>
      <p:sp>
        <p:nvSpPr>
          <p:cNvPr id="15" name="文本框 14"/>
          <p:cNvSpPr txBox="1"/>
          <p:nvPr/>
        </p:nvSpPr>
        <p:spPr>
          <a:xfrm>
            <a:off x="725670" y="4952014"/>
            <a:ext cx="7895816" cy="707886"/>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函数定义，在位点</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之后插入</a:t>
            </a:r>
            <a:r>
              <a:rPr lang="en-US" altLang="zh-CN" sz="2000" dirty="0">
                <a:latin typeface="微软雅黑" panose="020B0503020204020204" pitchFamily="34" charset="-122"/>
                <a:ea typeface="微软雅黑" panose="020B0503020204020204" pitchFamily="34" charset="-122"/>
              </a:rPr>
              <a:t>node</a:t>
            </a:r>
            <a:r>
              <a:rPr lang="zh-CN" altLang="en-US" sz="2000" dirty="0">
                <a:latin typeface="微软雅黑" panose="020B0503020204020204" pitchFamily="34" charset="-122"/>
                <a:ea typeface="微软雅黑" panose="020B0503020204020204" pitchFamily="34" charset="-122"/>
              </a:rPr>
              <a:t>结点</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Status </a:t>
            </a:r>
            <a:r>
              <a:rPr lang="en-US" altLang="zh-CN" sz="2000" dirty="0" err="1">
                <a:latin typeface="微软雅黑" panose="020B0503020204020204" pitchFamily="34" charset="-122"/>
                <a:ea typeface="微软雅黑" panose="020B0503020204020204" pitchFamily="34" charset="-122"/>
              </a:rPr>
              <a:t>insert_node</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ptr_Node</a:t>
            </a:r>
            <a:r>
              <a:rPr lang="en-US" altLang="zh-CN" sz="2000" dirty="0">
                <a:latin typeface="微软雅黑" panose="020B0503020204020204" pitchFamily="34" charset="-122"/>
                <a:ea typeface="微软雅黑" panose="020B0503020204020204" pitchFamily="34" charset="-122"/>
              </a:rPr>
              <a:t> **head, </a:t>
            </a:r>
            <a:r>
              <a:rPr lang="en-US" altLang="zh-CN" sz="2000" dirty="0" err="1">
                <a:latin typeface="微软雅黑" panose="020B0503020204020204" pitchFamily="34" charset="-122"/>
                <a:ea typeface="微软雅黑" panose="020B0503020204020204" pitchFamily="34" charset="-122"/>
              </a:rPr>
              <a:t>ptr_Node</a:t>
            </a:r>
            <a:r>
              <a:rPr lang="en-US" altLang="zh-CN" sz="2000" dirty="0">
                <a:latin typeface="微软雅黑" panose="020B0503020204020204" pitchFamily="34" charset="-122"/>
                <a:ea typeface="微软雅黑" panose="020B0503020204020204" pitchFamily="34" charset="-122"/>
              </a:rPr>
              <a:t> node,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index)</a:t>
            </a:r>
            <a:endParaRPr lang="zh-CN" altLang="en-US" sz="2000"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46931773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1740" y="152944"/>
            <a:ext cx="2954655" cy="769441"/>
          </a:xfrm>
          <a:prstGeom prst="rect">
            <a:avLst/>
          </a:prstGeom>
          <a:noFill/>
        </p:spPr>
        <p:txBody>
          <a:bodyPr wrap="none" rtlCol="0">
            <a:spAutoFit/>
          </a:bodyPr>
          <a:lstStyle/>
          <a:p>
            <a:r>
              <a:rPr lang="zh-CN" altLang="en-US" sz="3200" dirty="0"/>
              <a:t>单链表的</a:t>
            </a:r>
            <a:r>
              <a:rPr lang="zh-CN" altLang="en-US" sz="4400" dirty="0">
                <a:solidFill>
                  <a:srgbClr val="009BE1"/>
                </a:solidFill>
                <a:latin typeface="微软雅黑" panose="020B0503020204020204" pitchFamily="34" charset="-122"/>
                <a:ea typeface="微软雅黑" panose="020B0503020204020204" pitchFamily="34" charset="-122"/>
              </a:rPr>
              <a:t>插入</a:t>
            </a:r>
          </a:p>
        </p:txBody>
      </p:sp>
      <p:pic>
        <p:nvPicPr>
          <p:cNvPr id="3" name="图片 2"/>
          <p:cNvPicPr>
            <a:picLocks noChangeAspect="1"/>
          </p:cNvPicPr>
          <p:nvPr/>
        </p:nvPicPr>
        <p:blipFill>
          <a:blip r:embed="rId2"/>
          <a:stretch>
            <a:fillRect/>
          </a:stretch>
        </p:blipFill>
        <p:spPr>
          <a:xfrm>
            <a:off x="7552368" y="5089525"/>
            <a:ext cx="583913" cy="85090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3343" y="2230732"/>
            <a:ext cx="583913" cy="847678"/>
          </a:xfrm>
          <a:prstGeom prst="rect">
            <a:avLst/>
          </a:prstGeom>
        </p:spPr>
      </p:pic>
      <p:pic>
        <p:nvPicPr>
          <p:cNvPr id="5" name="图片 4"/>
          <p:cNvPicPr>
            <a:picLocks noChangeAspect="1"/>
          </p:cNvPicPr>
          <p:nvPr/>
        </p:nvPicPr>
        <p:blipFill>
          <a:blip r:embed="rId4"/>
          <a:stretch>
            <a:fillRect/>
          </a:stretch>
        </p:blipFill>
        <p:spPr>
          <a:xfrm>
            <a:off x="3079012" y="3243972"/>
            <a:ext cx="1561332" cy="800100"/>
          </a:xfrm>
          <a:prstGeom prst="rect">
            <a:avLst/>
          </a:prstGeom>
        </p:spPr>
      </p:pic>
      <p:pic>
        <p:nvPicPr>
          <p:cNvPr id="6" name="图片 5"/>
          <p:cNvPicPr>
            <a:picLocks noChangeAspect="1"/>
          </p:cNvPicPr>
          <p:nvPr/>
        </p:nvPicPr>
        <p:blipFill>
          <a:blip r:embed="rId5"/>
          <a:stretch>
            <a:fillRect/>
          </a:stretch>
        </p:blipFill>
        <p:spPr>
          <a:xfrm>
            <a:off x="1517680" y="3243972"/>
            <a:ext cx="1561332" cy="800100"/>
          </a:xfrm>
          <a:prstGeom prst="rect">
            <a:avLst/>
          </a:prstGeom>
        </p:spPr>
      </p:pic>
      <p:pic>
        <p:nvPicPr>
          <p:cNvPr id="7" name="图片 6"/>
          <p:cNvPicPr>
            <a:picLocks noChangeAspect="1"/>
          </p:cNvPicPr>
          <p:nvPr/>
        </p:nvPicPr>
        <p:blipFill>
          <a:blip r:embed="rId4"/>
          <a:stretch>
            <a:fillRect/>
          </a:stretch>
        </p:blipFill>
        <p:spPr>
          <a:xfrm>
            <a:off x="4640344" y="3243972"/>
            <a:ext cx="1561332" cy="800100"/>
          </a:xfrm>
          <a:prstGeom prst="rect">
            <a:avLst/>
          </a:prstGeom>
        </p:spPr>
      </p:pic>
      <p:pic>
        <p:nvPicPr>
          <p:cNvPr id="8" name="图片 7"/>
          <p:cNvPicPr>
            <a:picLocks noChangeAspect="1"/>
          </p:cNvPicPr>
          <p:nvPr/>
        </p:nvPicPr>
        <p:blipFill>
          <a:blip r:embed="rId6"/>
          <a:stretch>
            <a:fillRect/>
          </a:stretch>
        </p:blipFill>
        <p:spPr>
          <a:xfrm>
            <a:off x="6201676" y="3243972"/>
            <a:ext cx="1142438" cy="800100"/>
          </a:xfrm>
          <a:prstGeom prst="rect">
            <a:avLst/>
          </a:prstGeom>
        </p:spPr>
      </p:pic>
      <p:pic>
        <p:nvPicPr>
          <p:cNvPr id="9" name="图片 8"/>
          <p:cNvPicPr>
            <a:picLocks noChangeAspect="1"/>
          </p:cNvPicPr>
          <p:nvPr/>
        </p:nvPicPr>
        <p:blipFill>
          <a:blip r:embed="rId7"/>
          <a:stretch>
            <a:fillRect/>
          </a:stretch>
        </p:blipFill>
        <p:spPr>
          <a:xfrm>
            <a:off x="6987076" y="5940425"/>
            <a:ext cx="1714499" cy="641439"/>
          </a:xfrm>
          <a:prstGeom prst="rect">
            <a:avLst/>
          </a:prstGeom>
        </p:spPr>
      </p:pic>
      <p:pic>
        <p:nvPicPr>
          <p:cNvPr id="10" name="图片 9"/>
          <p:cNvPicPr>
            <a:picLocks noChangeAspect="1"/>
          </p:cNvPicPr>
          <p:nvPr/>
        </p:nvPicPr>
        <p:blipFill>
          <a:blip r:embed="rId8"/>
          <a:stretch>
            <a:fillRect/>
          </a:stretch>
        </p:blipFill>
        <p:spPr>
          <a:xfrm>
            <a:off x="736630" y="5280025"/>
            <a:ext cx="1142438" cy="800100"/>
          </a:xfrm>
          <a:prstGeom prst="rect">
            <a:avLst/>
          </a:prstGeom>
        </p:spPr>
      </p:pic>
      <p:pic>
        <p:nvPicPr>
          <p:cNvPr id="11" name="图片 10"/>
          <p:cNvPicPr>
            <a:picLocks noChangeAspect="1"/>
          </p:cNvPicPr>
          <p:nvPr/>
        </p:nvPicPr>
        <p:blipFill>
          <a:blip r:embed="rId9"/>
          <a:stretch>
            <a:fillRect/>
          </a:stretch>
        </p:blipFill>
        <p:spPr>
          <a:xfrm>
            <a:off x="1015892" y="4333875"/>
            <a:ext cx="583913" cy="850900"/>
          </a:xfrm>
          <a:prstGeom prst="rect">
            <a:avLst/>
          </a:prstGeom>
        </p:spPr>
      </p:pic>
      <p:sp>
        <p:nvSpPr>
          <p:cNvPr id="12" name="文本框 11"/>
          <p:cNvSpPr txBox="1"/>
          <p:nvPr/>
        </p:nvSpPr>
        <p:spPr>
          <a:xfrm>
            <a:off x="509587" y="1402120"/>
            <a:ext cx="3724096"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时作为头节点插入</a:t>
            </a:r>
          </a:p>
        </p:txBody>
      </p:sp>
      <p:pic>
        <p:nvPicPr>
          <p:cNvPr id="13" name="图片 12"/>
          <p:cNvPicPr>
            <a:picLocks noChangeAspect="1"/>
          </p:cNvPicPr>
          <p:nvPr/>
        </p:nvPicPr>
        <p:blipFill>
          <a:blip r:embed="rId10"/>
          <a:stretch>
            <a:fillRect/>
          </a:stretch>
        </p:blipFill>
        <p:spPr>
          <a:xfrm>
            <a:off x="38473" y="3243972"/>
            <a:ext cx="1561332" cy="800100"/>
          </a:xfrm>
          <a:prstGeom prst="rect">
            <a:avLst/>
          </a:prstGeom>
        </p:spPr>
      </p:pic>
      <p:cxnSp>
        <p:nvCxnSpPr>
          <p:cNvPr id="14" name="直接连接符 13"/>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5249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416 0.01921 C -0.0033 0.12384 -0.01563 -0.03981 -0.02535 -0.07801 C -0.05469 -0.12083 -0.03247 -0.07778 -0.03941 -0.10625 C -0.04636 -0.13472 -0.04428 -0.13889 -0.05764 -0.20995 C -0.07171 -0.31227 -0.06216 -0.19699 -0.0691 -0.30116 " pathEditMode="relative" rAng="0" ptsTypes="AAAAA">
                                      <p:cBhvr>
                                        <p:cTn id="6" dur="2000" fill="hold"/>
                                        <p:tgtEl>
                                          <p:spTgt spid="11"/>
                                        </p:tgtEl>
                                        <p:attrNameLst>
                                          <p:attrName>ppt_x</p:attrName>
                                          <p:attrName>ppt_y</p:attrName>
                                        </p:attrNameLst>
                                      </p:cBhvr>
                                      <p:rCtr x="-3663" y="-14306"/>
                                    </p:animMotion>
                                  </p:childTnLst>
                                </p:cTn>
                              </p:par>
                              <p:par>
                                <p:cTn id="7" presetID="37" presetClass="path" presetSubtype="0" accel="50000" decel="50000" fill="hold" nodeType="withEffect">
                                  <p:stCondLst>
                                    <p:cond delay="0"/>
                                  </p:stCondLst>
                                  <p:childTnLst>
                                    <p:animMotion origin="layout" path="M -0.004 0.00301 C 0.0184 0.0162 -0.10382 0.01435 -0.11997 -0.00856 C -0.13403 -0.03403 -0.13073 -0.08981 -0.13264 -0.12917 C -0.13455 -0.16852 -0.13785 -0.22222 -0.12431 -0.23194 C -0.10191 -0.24468 -0.08803 -0.28588 -0.06615 -0.29838 " pathEditMode="relative" rAng="0" ptsTypes="AAAAA">
                                      <p:cBhvr>
                                        <p:cTn id="8" dur="2000" fill="hold"/>
                                        <p:tgtEl>
                                          <p:spTgt spid="10"/>
                                        </p:tgtEl>
                                        <p:attrNameLst>
                                          <p:attrName>ppt_x</p:attrName>
                                          <p:attrName>ppt_y</p:attrName>
                                        </p:attrNameLst>
                                      </p:cBhvr>
                                      <p:rCtr x="-6406" y="-14676"/>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0691 -0.30116 L -0.12431 -0.30092 " pathEditMode="relative" rAng="0" ptsTypes="AA">
                                      <p:cBhvr>
                                        <p:cTn id="18" dur="2000" fill="hold"/>
                                        <p:tgtEl>
                                          <p:spTgt spid="11"/>
                                        </p:tgtEl>
                                        <p:attrNameLst>
                                          <p:attrName>ppt_x</p:attrName>
                                          <p:attrName>ppt_y</p:attrName>
                                        </p:attrNameLst>
                                      </p:cBhvr>
                                      <p:rCtr x="-2760" y="0"/>
                                    </p:animMotion>
                                  </p:childTnLst>
                                </p:cTn>
                              </p:par>
                            </p:childTnLst>
                          </p:cTn>
                        </p:par>
                        <p:par>
                          <p:cTn id="19" fill="hold">
                            <p:stCondLst>
                              <p:cond delay="2000"/>
                            </p:stCondLst>
                            <p:childTnLst>
                              <p:par>
                                <p:cTn id="20" presetID="42" presetClass="path" presetSubtype="0" accel="50000" decel="50000" fill="hold" nodeType="afterEffect">
                                  <p:stCondLst>
                                    <p:cond delay="0"/>
                                  </p:stCondLst>
                                  <p:childTnLst>
                                    <p:animMotion origin="layout" path="M -1.38889E-6 2.96296E-6 L -0.11684 0.00602 " pathEditMode="relative" rAng="0" ptsTypes="AA">
                                      <p:cBhvr>
                                        <p:cTn id="21" dur="2000" fill="hold"/>
                                        <p:tgtEl>
                                          <p:spTgt spid="4"/>
                                        </p:tgtEl>
                                        <p:attrNameLst>
                                          <p:attrName>ppt_x</p:attrName>
                                          <p:attrName>ppt_y</p:attrName>
                                        </p:attrNameLst>
                                      </p:cBhvr>
                                      <p:rCtr x="-5851"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8640" y="276187"/>
            <a:ext cx="2954655" cy="769441"/>
          </a:xfrm>
          <a:prstGeom prst="rect">
            <a:avLst/>
          </a:prstGeom>
          <a:noFill/>
        </p:spPr>
        <p:txBody>
          <a:bodyPr wrap="none" rtlCol="0">
            <a:spAutoFit/>
          </a:bodyPr>
          <a:lstStyle/>
          <a:p>
            <a:r>
              <a:rPr lang="zh-CN" altLang="en-US" sz="3200" dirty="0"/>
              <a:t>单链表的</a:t>
            </a:r>
            <a:r>
              <a:rPr lang="zh-CN" altLang="en-US" sz="4400" dirty="0">
                <a:solidFill>
                  <a:srgbClr val="009BE1"/>
                </a:solidFill>
                <a:latin typeface="微软雅黑" panose="020B0503020204020204" pitchFamily="34" charset="-122"/>
                <a:ea typeface="微软雅黑" panose="020B0503020204020204" pitchFamily="34" charset="-122"/>
              </a:rPr>
              <a:t>插入</a:t>
            </a:r>
          </a:p>
        </p:txBody>
      </p:sp>
      <p:pic>
        <p:nvPicPr>
          <p:cNvPr id="3" name="图片 2"/>
          <p:cNvPicPr>
            <a:picLocks noChangeAspect="1"/>
          </p:cNvPicPr>
          <p:nvPr/>
        </p:nvPicPr>
        <p:blipFill>
          <a:blip r:embed="rId2"/>
          <a:stretch>
            <a:fillRect/>
          </a:stretch>
        </p:blipFill>
        <p:spPr>
          <a:xfrm>
            <a:off x="7599993" y="5299075"/>
            <a:ext cx="583913" cy="85090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0668" y="2595586"/>
            <a:ext cx="583913" cy="847678"/>
          </a:xfrm>
          <a:prstGeom prst="rect">
            <a:avLst/>
          </a:prstGeom>
        </p:spPr>
      </p:pic>
      <p:pic>
        <p:nvPicPr>
          <p:cNvPr id="5" name="图片 4"/>
          <p:cNvPicPr>
            <a:picLocks noChangeAspect="1"/>
          </p:cNvPicPr>
          <p:nvPr/>
        </p:nvPicPr>
        <p:blipFill>
          <a:blip r:embed="rId4"/>
          <a:stretch>
            <a:fillRect/>
          </a:stretch>
        </p:blipFill>
        <p:spPr>
          <a:xfrm>
            <a:off x="2936634" y="3482097"/>
            <a:ext cx="1561332" cy="800100"/>
          </a:xfrm>
          <a:prstGeom prst="rect">
            <a:avLst/>
          </a:prstGeom>
        </p:spPr>
      </p:pic>
      <p:pic>
        <p:nvPicPr>
          <p:cNvPr id="6" name="图片 5"/>
          <p:cNvPicPr>
            <a:picLocks noChangeAspect="1"/>
          </p:cNvPicPr>
          <p:nvPr/>
        </p:nvPicPr>
        <p:blipFill>
          <a:blip r:embed="rId5"/>
          <a:stretch>
            <a:fillRect/>
          </a:stretch>
        </p:blipFill>
        <p:spPr>
          <a:xfrm>
            <a:off x="1375302" y="3482097"/>
            <a:ext cx="1561332" cy="800100"/>
          </a:xfrm>
          <a:prstGeom prst="rect">
            <a:avLst/>
          </a:prstGeom>
        </p:spPr>
      </p:pic>
      <p:pic>
        <p:nvPicPr>
          <p:cNvPr id="7" name="图片 6"/>
          <p:cNvPicPr>
            <a:picLocks noChangeAspect="1"/>
          </p:cNvPicPr>
          <p:nvPr/>
        </p:nvPicPr>
        <p:blipFill>
          <a:blip r:embed="rId4"/>
          <a:stretch>
            <a:fillRect/>
          </a:stretch>
        </p:blipFill>
        <p:spPr>
          <a:xfrm>
            <a:off x="4497966" y="3482097"/>
            <a:ext cx="1561332" cy="800100"/>
          </a:xfrm>
          <a:prstGeom prst="rect">
            <a:avLst/>
          </a:prstGeom>
        </p:spPr>
      </p:pic>
      <p:pic>
        <p:nvPicPr>
          <p:cNvPr id="8" name="图片 7"/>
          <p:cNvPicPr>
            <a:picLocks noChangeAspect="1"/>
          </p:cNvPicPr>
          <p:nvPr/>
        </p:nvPicPr>
        <p:blipFill>
          <a:blip r:embed="rId6"/>
          <a:stretch>
            <a:fillRect/>
          </a:stretch>
        </p:blipFill>
        <p:spPr>
          <a:xfrm>
            <a:off x="6059298" y="3482097"/>
            <a:ext cx="1142438" cy="800100"/>
          </a:xfrm>
          <a:prstGeom prst="rect">
            <a:avLst/>
          </a:prstGeom>
        </p:spPr>
      </p:pic>
      <p:pic>
        <p:nvPicPr>
          <p:cNvPr id="9" name="图片 8"/>
          <p:cNvPicPr>
            <a:picLocks noChangeAspect="1"/>
          </p:cNvPicPr>
          <p:nvPr/>
        </p:nvPicPr>
        <p:blipFill>
          <a:blip r:embed="rId7"/>
          <a:stretch>
            <a:fillRect/>
          </a:stretch>
        </p:blipFill>
        <p:spPr>
          <a:xfrm>
            <a:off x="7034701" y="6083300"/>
            <a:ext cx="1714499" cy="641439"/>
          </a:xfrm>
          <a:prstGeom prst="rect">
            <a:avLst/>
          </a:prstGeom>
        </p:spPr>
      </p:pic>
      <p:pic>
        <p:nvPicPr>
          <p:cNvPr id="10" name="图片 9"/>
          <p:cNvPicPr>
            <a:picLocks noChangeAspect="1"/>
          </p:cNvPicPr>
          <p:nvPr/>
        </p:nvPicPr>
        <p:blipFill>
          <a:blip r:embed="rId8"/>
          <a:stretch>
            <a:fillRect/>
          </a:stretch>
        </p:blipFill>
        <p:spPr>
          <a:xfrm>
            <a:off x="1381405" y="5848350"/>
            <a:ext cx="1142438" cy="800100"/>
          </a:xfrm>
          <a:prstGeom prst="rect">
            <a:avLst/>
          </a:prstGeom>
        </p:spPr>
      </p:pic>
      <p:pic>
        <p:nvPicPr>
          <p:cNvPr id="11" name="图片 10"/>
          <p:cNvPicPr>
            <a:picLocks noChangeAspect="1"/>
          </p:cNvPicPr>
          <p:nvPr/>
        </p:nvPicPr>
        <p:blipFill>
          <a:blip r:embed="rId9"/>
          <a:stretch>
            <a:fillRect/>
          </a:stretch>
        </p:blipFill>
        <p:spPr>
          <a:xfrm>
            <a:off x="1653309" y="4930775"/>
            <a:ext cx="583913" cy="850900"/>
          </a:xfrm>
          <a:prstGeom prst="rect">
            <a:avLst/>
          </a:prstGeom>
        </p:spPr>
      </p:pic>
      <p:pic>
        <p:nvPicPr>
          <p:cNvPr id="12" name="图片 11"/>
          <p:cNvPicPr>
            <a:picLocks noChangeAspect="1"/>
          </p:cNvPicPr>
          <p:nvPr/>
        </p:nvPicPr>
        <p:blipFill>
          <a:blip r:embed="rId10"/>
          <a:stretch>
            <a:fillRect/>
          </a:stretch>
        </p:blipFill>
        <p:spPr>
          <a:xfrm>
            <a:off x="4592609" y="6108789"/>
            <a:ext cx="1466689" cy="615950"/>
          </a:xfrm>
          <a:prstGeom prst="rect">
            <a:avLst/>
          </a:prstGeom>
        </p:spPr>
      </p:pic>
      <p:sp>
        <p:nvSpPr>
          <p:cNvPr id="13" name="文本框 12"/>
          <p:cNvSpPr txBox="1"/>
          <p:nvPr/>
        </p:nvSpPr>
        <p:spPr>
          <a:xfrm>
            <a:off x="678640" y="1445714"/>
            <a:ext cx="5000087"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不为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时，找到插入位点进行插入</a:t>
            </a:r>
          </a:p>
        </p:txBody>
      </p:sp>
      <p:pic>
        <p:nvPicPr>
          <p:cNvPr id="14" name="图片 13"/>
          <p:cNvPicPr>
            <a:picLocks noChangeAspect="1"/>
          </p:cNvPicPr>
          <p:nvPr/>
        </p:nvPicPr>
        <p:blipFill>
          <a:blip r:embed="rId11"/>
          <a:stretch>
            <a:fillRect/>
          </a:stretch>
        </p:blipFill>
        <p:spPr>
          <a:xfrm>
            <a:off x="6045573" y="2408947"/>
            <a:ext cx="1497863" cy="1473200"/>
          </a:xfrm>
          <a:prstGeom prst="rect">
            <a:avLst/>
          </a:prstGeom>
        </p:spPr>
      </p:pic>
      <p:pic>
        <p:nvPicPr>
          <p:cNvPr id="15" name="图片 14"/>
          <p:cNvPicPr>
            <a:picLocks noChangeAspect="1"/>
          </p:cNvPicPr>
          <p:nvPr/>
        </p:nvPicPr>
        <p:blipFill>
          <a:blip r:embed="rId12"/>
          <a:stretch>
            <a:fillRect/>
          </a:stretch>
        </p:blipFill>
        <p:spPr>
          <a:xfrm>
            <a:off x="4454896" y="2628900"/>
            <a:ext cx="1510557" cy="1752600"/>
          </a:xfrm>
          <a:prstGeom prst="rect">
            <a:avLst/>
          </a:prstGeom>
        </p:spPr>
      </p:pic>
    </p:spTree>
    <p:extLst>
      <p:ext uri="{BB962C8B-B14F-4D97-AF65-F5344CB8AC3E}">
        <p14:creationId xmlns:p14="http://schemas.microsoft.com/office/powerpoint/2010/main" val="324766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2.22222E-6 L -0.05416 0.00162 " pathEditMode="relative" rAng="0" ptsTypes="AA">
                                      <p:cBhvr>
                                        <p:cTn id="6" dur="2000" fill="hold"/>
                                        <p:tgtEl>
                                          <p:spTgt spid="4"/>
                                        </p:tgtEl>
                                        <p:attrNameLst>
                                          <p:attrName>ppt_x</p:attrName>
                                          <p:attrName>ppt_y</p:attrName>
                                        </p:attrNameLst>
                                      </p:cBhvr>
                                      <p:rCtr x="-2708" y="69"/>
                                    </p:animMotion>
                                  </p:childTnLst>
                                </p:cTn>
                              </p:par>
                            </p:childTnLst>
                          </p:cTn>
                        </p:par>
                        <p:par>
                          <p:cTn id="7" fill="hold">
                            <p:stCondLst>
                              <p:cond delay="2000"/>
                            </p:stCondLst>
                            <p:childTnLst>
                              <p:par>
                                <p:cTn id="8" presetID="37" presetClass="path" presetSubtype="0" accel="50000" decel="50000" fill="hold" nodeType="afterEffect">
                                  <p:stCondLst>
                                    <p:cond delay="0"/>
                                  </p:stCondLst>
                                  <p:childTnLst>
                                    <p:animMotion origin="layout" path="M -0.00017 -0.00069 C 0.02257 0.01273 0.05816 -0.14491 0.0717 -0.20648 C 0.08142 -0.25972 0.13021 -0.46111 0.07552 -0.51736 C 0.02066 -0.57361 -0.21996 -0.55463 -0.25694 -0.54467 C -0.30035 -0.53426 -0.62535 -0.38403 -0.60295 -0.39699 " pathEditMode="relative" rAng="0" ptsTypes="AAAAA">
                                      <p:cBhvr>
                                        <p:cTn id="9" dur="2000" fill="hold"/>
                                        <p:tgtEl>
                                          <p:spTgt spid="3"/>
                                        </p:tgtEl>
                                        <p:attrNameLst>
                                          <p:attrName>ppt_x</p:attrName>
                                          <p:attrName>ppt_y</p:attrName>
                                        </p:attrNameLst>
                                      </p:cBhvr>
                                      <p:rCtr x="-25156" y="-27731"/>
                                    </p:animMotion>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12"/>
                                        </p:tgtEl>
                                      </p:cBhvr>
                                    </p:animEffect>
                                    <p:animScale>
                                      <p:cBhvr>
                                        <p:cTn id="14" dur="250" autoRev="1" fill="hold"/>
                                        <p:tgtEl>
                                          <p:spTgt spid="12"/>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60295 -0.39699 L -0.48281 -0.40324 " pathEditMode="relative" rAng="0" ptsTypes="AA">
                                      <p:cBhvr>
                                        <p:cTn id="18" dur="2000" fill="hold"/>
                                        <p:tgtEl>
                                          <p:spTgt spid="3"/>
                                        </p:tgtEl>
                                        <p:attrNameLst>
                                          <p:attrName>ppt_x</p:attrName>
                                          <p:attrName>ppt_y</p:attrName>
                                        </p:attrNameLst>
                                      </p:cBhvr>
                                      <p:rCtr x="6007" y="-324"/>
                                    </p:animMotion>
                                  </p:childTnLst>
                                </p:cTn>
                              </p:par>
                            </p:childTnLst>
                          </p:cTn>
                        </p:par>
                        <p:par>
                          <p:cTn id="19" fill="hold">
                            <p:stCondLst>
                              <p:cond delay="2000"/>
                            </p:stCondLst>
                            <p:childTnLst>
                              <p:par>
                                <p:cTn id="20" presetID="42" presetClass="path" presetSubtype="0" accel="50000" decel="50000" fill="hold" nodeType="afterEffect">
                                  <p:stCondLst>
                                    <p:cond delay="0"/>
                                  </p:stCondLst>
                                  <p:childTnLst>
                                    <p:animMotion origin="layout" path="M -0.05416 0.00162 L 1.66667E-6 1.85185E-6 " pathEditMode="relative" rAng="0" ptsTypes="AA">
                                      <p:cBhvr>
                                        <p:cTn id="21" dur="2000" fill="hold"/>
                                        <p:tgtEl>
                                          <p:spTgt spid="4"/>
                                        </p:tgtEl>
                                        <p:attrNameLst>
                                          <p:attrName>ppt_x</p:attrName>
                                          <p:attrName>ppt_y</p:attrName>
                                        </p:attrNameLst>
                                      </p:cBhvr>
                                      <p:rCtr x="2604" y="0"/>
                                    </p:animMotion>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48281 -0.40324 L -0.30469 -0.40324 " pathEditMode="relative" rAng="0" ptsTypes="AA">
                                      <p:cBhvr>
                                        <p:cTn id="30" dur="2000" fill="hold"/>
                                        <p:tgtEl>
                                          <p:spTgt spid="3"/>
                                        </p:tgtEl>
                                        <p:attrNameLst>
                                          <p:attrName>ppt_x</p:attrName>
                                          <p:attrName>ppt_y</p:attrName>
                                        </p:attrNameLst>
                                      </p:cBhvr>
                                      <p:rCtr x="8906" y="0"/>
                                    </p:animMotion>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nodeType="clickEffect">
                                  <p:stCondLst>
                                    <p:cond delay="0"/>
                                  </p:stCondLst>
                                  <p:childTnLst>
                                    <p:animEffect transition="out" filter="fade">
                                      <p:cBhvr>
                                        <p:cTn id="34" dur="500" tmFilter="0, 0; .2, .5; .8, .5; 1, 0"/>
                                        <p:tgtEl>
                                          <p:spTgt spid="12"/>
                                        </p:tgtEl>
                                      </p:cBhvr>
                                    </p:animEffect>
                                    <p:animScale>
                                      <p:cBhvr>
                                        <p:cTn id="35" dur="250" autoRev="1" fill="hold"/>
                                        <p:tgtEl>
                                          <p:spTgt spid="12"/>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37" presetClass="path" presetSubtype="0" accel="50000" decel="50000" fill="hold" nodeType="clickEffect">
                                  <p:stCondLst>
                                    <p:cond delay="0"/>
                                  </p:stCondLst>
                                  <p:childTnLst>
                                    <p:animMotion origin="layout" path="M -0.00069 -0.00093 C 0.02223 0.01227 -0.17847 -0.13171 -0.19323 -0.17778 C -0.21267 -0.24074 -0.15486 -0.44421 -0.0934 -0.50278 C -0.03211 -0.56134 0.15921 -0.52616 0.175 -0.5294 C 0.19688 -0.52894 0.4915 -0.50625 0.51875 -0.5 " pathEditMode="relative" rAng="0" ptsTypes="AAAAA">
                                      <p:cBhvr>
                                        <p:cTn id="39" dur="2000" fill="hold"/>
                                        <p:tgtEl>
                                          <p:spTgt spid="11"/>
                                        </p:tgtEl>
                                        <p:attrNameLst>
                                          <p:attrName>ppt_x</p:attrName>
                                          <p:attrName>ppt_y</p:attrName>
                                        </p:attrNameLst>
                                      </p:cBhvr>
                                      <p:rCtr x="16146" y="-26759"/>
                                    </p:animMotion>
                                  </p:childTnLst>
                                </p:cTn>
                              </p:par>
                              <p:par>
                                <p:cTn id="40" presetID="37" presetClass="path" presetSubtype="0" accel="50000" decel="50000" fill="hold" nodeType="withEffect">
                                  <p:stCondLst>
                                    <p:cond delay="0"/>
                                  </p:stCondLst>
                                  <p:childTnLst>
                                    <p:animMotion origin="layout" path="M 3.33333E-6 -4.81481E-6 C 0.02187 0.01366 0.17534 -0.03009 0.30347 -0.07638 C 0.43142 -0.12268 0.68437 -0.20069 0.76875 -0.278 C 0.85295 -0.35509 0.82118 -0.5162 0.80902 -0.53981 C 0.78559 -0.58171 0.49496 -0.48657 0.51771 -0.49907 " pathEditMode="relative" rAng="0" ptsTypes="AAAAA">
                                      <p:cBhvr>
                                        <p:cTn id="41" dur="2000" fill="hold"/>
                                        <p:tgtEl>
                                          <p:spTgt spid="10"/>
                                        </p:tgtEl>
                                        <p:attrNameLst>
                                          <p:attrName>ppt_x</p:attrName>
                                          <p:attrName>ppt_y</p:attrName>
                                        </p:attrNameLst>
                                      </p:cBhvr>
                                      <p:rCtr x="41250" y="-27407"/>
                                    </p:animMotion>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5659" y="302707"/>
            <a:ext cx="3775393" cy="769441"/>
          </a:xfrm>
          <a:prstGeom prst="rect">
            <a:avLst/>
          </a:prstGeom>
          <a:noFill/>
        </p:spPr>
        <p:txBody>
          <a:bodyPr wrap="none" rtlCol="0">
            <a:spAutoFit/>
          </a:bodyPr>
          <a:lstStyle/>
          <a:p>
            <a:r>
              <a:rPr lang="zh-CN" altLang="en-US" sz="3200" dirty="0"/>
              <a:t>单链表结点的</a:t>
            </a:r>
            <a:r>
              <a:rPr lang="zh-CN" altLang="en-US" sz="4400" dirty="0">
                <a:solidFill>
                  <a:srgbClr val="009BE1"/>
                </a:solidFill>
                <a:latin typeface="微软雅黑" panose="020B0503020204020204" pitchFamily="34" charset="-122"/>
                <a:ea typeface="微软雅黑" panose="020B0503020204020204" pitchFamily="34" charset="-122"/>
              </a:rPr>
              <a:t>删除</a:t>
            </a:r>
          </a:p>
        </p:txBody>
      </p:sp>
      <p:sp>
        <p:nvSpPr>
          <p:cNvPr id="3" name="文本框 2"/>
          <p:cNvSpPr txBox="1"/>
          <p:nvPr/>
        </p:nvSpPr>
        <p:spPr>
          <a:xfrm>
            <a:off x="522515" y="1225233"/>
            <a:ext cx="2326278" cy="1631216"/>
          </a:xfrm>
          <a:prstGeom prst="rect">
            <a:avLst/>
          </a:prstGeom>
          <a:noFill/>
        </p:spPr>
        <p:txBody>
          <a:bodyPr wrap="none" rtlCol="0">
            <a:spAutoFit/>
          </a:bodyPr>
          <a:lstStyle/>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进行必要的检查</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判断删除位点</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查找删除位点</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进行删除操作</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返回状态</a:t>
            </a:r>
          </a:p>
        </p:txBody>
      </p:sp>
      <p:sp>
        <p:nvSpPr>
          <p:cNvPr id="4" name="文本框 3"/>
          <p:cNvSpPr txBox="1"/>
          <p:nvPr/>
        </p:nvSpPr>
        <p:spPr>
          <a:xfrm>
            <a:off x="522515" y="3039894"/>
            <a:ext cx="2568780" cy="1323439"/>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状态定义：</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#define Status </a:t>
            </a:r>
            <a:r>
              <a:rPr lang="en-US" altLang="zh-CN" sz="2000" dirty="0" err="1">
                <a:latin typeface="微软雅黑" panose="020B0503020204020204" pitchFamily="34" charset="-122"/>
                <a:ea typeface="微软雅黑" panose="020B0503020204020204" pitchFamily="34" charset="-122"/>
              </a:rPr>
              <a:t>int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#define SUCCESS 0</a:t>
            </a:r>
          </a:p>
          <a:p>
            <a:r>
              <a:rPr lang="en-US" altLang="zh-CN" sz="2000" dirty="0">
                <a:latin typeface="微软雅黑" panose="020B0503020204020204" pitchFamily="34" charset="-122"/>
                <a:ea typeface="微软雅黑" panose="020B0503020204020204" pitchFamily="34" charset="-122"/>
              </a:rPr>
              <a:t>#define ERROR     1</a:t>
            </a:r>
          </a:p>
        </p:txBody>
      </p:sp>
      <p:sp>
        <p:nvSpPr>
          <p:cNvPr id="5" name="文本框 4"/>
          <p:cNvSpPr txBox="1"/>
          <p:nvPr/>
        </p:nvSpPr>
        <p:spPr>
          <a:xfrm>
            <a:off x="522515" y="4824195"/>
            <a:ext cx="7572375"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函数定义</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删除</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位点后面的结点，将结点数据保存到</a:t>
            </a:r>
            <a:r>
              <a:rPr lang="en-US" altLang="zh-CN" sz="2000" dirty="0">
                <a:latin typeface="微软雅黑" panose="020B0503020204020204" pitchFamily="34" charset="-122"/>
                <a:ea typeface="微软雅黑" panose="020B0503020204020204" pitchFamily="34" charset="-122"/>
              </a:rPr>
              <a:t>data</a:t>
            </a:r>
          </a:p>
          <a:p>
            <a:r>
              <a:rPr lang="en-US" altLang="zh-CN" sz="2000" dirty="0">
                <a:latin typeface="微软雅黑" panose="020B0503020204020204" pitchFamily="34" charset="-122"/>
                <a:ea typeface="微软雅黑" panose="020B0503020204020204" pitchFamily="34" charset="-122"/>
              </a:rPr>
              <a:t>Status delete(</a:t>
            </a:r>
            <a:r>
              <a:rPr lang="en-US" altLang="zh-CN" sz="2000" dirty="0" err="1">
                <a:latin typeface="微软雅黑" panose="020B0503020204020204" pitchFamily="34" charset="-122"/>
                <a:ea typeface="微软雅黑" panose="020B0503020204020204" pitchFamily="34" charset="-122"/>
              </a:rPr>
              <a:t>ptr_Node</a:t>
            </a:r>
            <a:r>
              <a:rPr lang="en-US" altLang="zh-CN" sz="2000" dirty="0">
                <a:latin typeface="微软雅黑" panose="020B0503020204020204" pitchFamily="34" charset="-122"/>
                <a:ea typeface="微软雅黑" panose="020B0503020204020204" pitchFamily="34" charset="-122"/>
              </a:rPr>
              <a:t> **head,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index,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*data);</a:t>
            </a:r>
            <a:endParaRPr lang="zh-CN" altLang="en-US" sz="20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65528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027" y="288379"/>
            <a:ext cx="3775393" cy="76944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单链表结点的</a:t>
            </a:r>
            <a:r>
              <a:rPr lang="zh-CN" altLang="en-US" sz="4400" dirty="0">
                <a:solidFill>
                  <a:srgbClr val="009BE1"/>
                </a:solidFill>
                <a:latin typeface="微软雅黑" panose="020B0503020204020204" pitchFamily="34" charset="-122"/>
                <a:ea typeface="微软雅黑" panose="020B0503020204020204" pitchFamily="34" charset="-122"/>
              </a:rPr>
              <a:t>删除</a:t>
            </a:r>
          </a:p>
        </p:txBody>
      </p:sp>
      <p:pic>
        <p:nvPicPr>
          <p:cNvPr id="3" name="图片 2"/>
          <p:cNvPicPr>
            <a:picLocks noChangeAspect="1"/>
          </p:cNvPicPr>
          <p:nvPr/>
        </p:nvPicPr>
        <p:blipFill>
          <a:blip r:embed="rId2"/>
          <a:stretch>
            <a:fillRect/>
          </a:stretch>
        </p:blipFill>
        <p:spPr>
          <a:xfrm>
            <a:off x="2079768" y="1993900"/>
            <a:ext cx="583913" cy="850900"/>
          </a:xfrm>
          <a:prstGeom prst="rect">
            <a:avLst/>
          </a:prstGeom>
        </p:spPr>
      </p:pic>
      <p:pic>
        <p:nvPicPr>
          <p:cNvPr id="4" name="图片 3"/>
          <p:cNvPicPr>
            <a:picLocks noChangeAspect="1"/>
          </p:cNvPicPr>
          <p:nvPr/>
        </p:nvPicPr>
        <p:blipFill>
          <a:blip r:embed="rId3"/>
          <a:stretch>
            <a:fillRect/>
          </a:stretch>
        </p:blipFill>
        <p:spPr>
          <a:xfrm>
            <a:off x="6977551" y="5892800"/>
            <a:ext cx="1714499" cy="641439"/>
          </a:xfrm>
          <a:prstGeom prst="rect">
            <a:avLst/>
          </a:prstGeom>
        </p:spPr>
      </p:pic>
      <p:pic>
        <p:nvPicPr>
          <p:cNvPr id="5" name="图片 4"/>
          <p:cNvPicPr>
            <a:picLocks noChangeAspect="1"/>
          </p:cNvPicPr>
          <p:nvPr/>
        </p:nvPicPr>
        <p:blipFill>
          <a:blip r:embed="rId4"/>
          <a:stretch>
            <a:fillRect/>
          </a:stretch>
        </p:blipFill>
        <p:spPr>
          <a:xfrm>
            <a:off x="7152318" y="5041900"/>
            <a:ext cx="583913" cy="850900"/>
          </a:xfrm>
          <a:prstGeom prst="rect">
            <a:avLst/>
          </a:prstGeom>
        </p:spPr>
      </p:pic>
      <p:pic>
        <p:nvPicPr>
          <p:cNvPr id="6" name="图片 5"/>
          <p:cNvPicPr>
            <a:picLocks noChangeAspect="1"/>
          </p:cNvPicPr>
          <p:nvPr/>
        </p:nvPicPr>
        <p:blipFill>
          <a:blip r:embed="rId5"/>
          <a:stretch>
            <a:fillRect/>
          </a:stretch>
        </p:blipFill>
        <p:spPr>
          <a:xfrm>
            <a:off x="7918593" y="5041900"/>
            <a:ext cx="583913" cy="850900"/>
          </a:xfrm>
          <a:prstGeom prst="rect">
            <a:avLst/>
          </a:prstGeom>
        </p:spPr>
      </p:pic>
      <p:pic>
        <p:nvPicPr>
          <p:cNvPr id="7" name="图片 6"/>
          <p:cNvPicPr>
            <a:picLocks noChangeAspect="1"/>
          </p:cNvPicPr>
          <p:nvPr/>
        </p:nvPicPr>
        <p:blipFill>
          <a:blip r:embed="rId6"/>
          <a:stretch>
            <a:fillRect/>
          </a:stretch>
        </p:blipFill>
        <p:spPr>
          <a:xfrm>
            <a:off x="3358622" y="2882900"/>
            <a:ext cx="1561332" cy="800100"/>
          </a:xfrm>
          <a:prstGeom prst="rect">
            <a:avLst/>
          </a:prstGeom>
        </p:spPr>
      </p:pic>
      <p:pic>
        <p:nvPicPr>
          <p:cNvPr id="8" name="图片 7"/>
          <p:cNvPicPr>
            <a:picLocks noChangeAspect="1"/>
          </p:cNvPicPr>
          <p:nvPr/>
        </p:nvPicPr>
        <p:blipFill>
          <a:blip r:embed="rId6"/>
          <a:stretch>
            <a:fillRect/>
          </a:stretch>
        </p:blipFill>
        <p:spPr>
          <a:xfrm>
            <a:off x="1797290" y="2882900"/>
            <a:ext cx="1561332" cy="800100"/>
          </a:xfrm>
          <a:prstGeom prst="rect">
            <a:avLst/>
          </a:prstGeom>
        </p:spPr>
      </p:pic>
      <p:pic>
        <p:nvPicPr>
          <p:cNvPr id="9" name="图片 8"/>
          <p:cNvPicPr>
            <a:picLocks noChangeAspect="1"/>
          </p:cNvPicPr>
          <p:nvPr/>
        </p:nvPicPr>
        <p:blipFill>
          <a:blip r:embed="rId6"/>
          <a:stretch>
            <a:fillRect/>
          </a:stretch>
        </p:blipFill>
        <p:spPr>
          <a:xfrm>
            <a:off x="4919954" y="2882900"/>
            <a:ext cx="1561332" cy="800100"/>
          </a:xfrm>
          <a:prstGeom prst="rect">
            <a:avLst/>
          </a:prstGeom>
        </p:spPr>
      </p:pic>
      <p:pic>
        <p:nvPicPr>
          <p:cNvPr id="10" name="图片 9"/>
          <p:cNvPicPr>
            <a:picLocks noChangeAspect="1"/>
          </p:cNvPicPr>
          <p:nvPr/>
        </p:nvPicPr>
        <p:blipFill>
          <a:blip r:embed="rId7"/>
          <a:stretch>
            <a:fillRect/>
          </a:stretch>
        </p:blipFill>
        <p:spPr>
          <a:xfrm>
            <a:off x="6407006" y="2882900"/>
            <a:ext cx="1142438" cy="800100"/>
          </a:xfrm>
          <a:prstGeom prst="rect">
            <a:avLst/>
          </a:prstGeom>
        </p:spPr>
      </p:pic>
      <p:sp>
        <p:nvSpPr>
          <p:cNvPr id="11" name="文本框 10"/>
          <p:cNvSpPr txBox="1"/>
          <p:nvPr/>
        </p:nvSpPr>
        <p:spPr>
          <a:xfrm>
            <a:off x="1760674" y="5892800"/>
            <a:ext cx="1040413" cy="369332"/>
          </a:xfrm>
          <a:prstGeom prst="rect">
            <a:avLst/>
          </a:prstGeom>
          <a:solidFill>
            <a:schemeClr val="accent1"/>
          </a:solidFill>
        </p:spPr>
        <p:txBody>
          <a:bodyPr wrap="none" rtlCol="0">
            <a:spAutoFit/>
          </a:bodyPr>
          <a:lstStyle/>
          <a:p>
            <a:r>
              <a:rPr lang="en-US" altLang="zh-CN" dirty="0"/>
              <a:t>index</a:t>
            </a:r>
            <a:r>
              <a:rPr lang="zh-CN" altLang="en-US" dirty="0"/>
              <a:t>：</a:t>
            </a:r>
            <a:r>
              <a:rPr lang="en-US" altLang="zh-CN" dirty="0"/>
              <a:t>0</a:t>
            </a:r>
            <a:endParaRPr lang="zh-CN" altLang="en-US" dirty="0"/>
          </a:p>
        </p:txBody>
      </p:sp>
      <p:sp>
        <p:nvSpPr>
          <p:cNvPr id="12" name="文本框 11"/>
          <p:cNvSpPr txBox="1"/>
          <p:nvPr/>
        </p:nvSpPr>
        <p:spPr>
          <a:xfrm>
            <a:off x="484027" y="1177835"/>
            <a:ext cx="320472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时删除头节点</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73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2.22222E-6 L 0.04271 -0.00139 " pathEditMode="relative" rAng="0" ptsTypes="AA">
                                      <p:cBhvr>
                                        <p:cTn id="6" dur="2000" fill="hold"/>
                                        <p:tgtEl>
                                          <p:spTgt spid="3"/>
                                        </p:tgtEl>
                                        <p:attrNameLst>
                                          <p:attrName>ppt_x</p:attrName>
                                          <p:attrName>ppt_y</p:attrName>
                                        </p:attrNameLst>
                                      </p:cBhvr>
                                      <p:rCtr x="2135" y="-69"/>
                                    </p:animMotion>
                                  </p:childTnLst>
                                </p:cTn>
                              </p:par>
                            </p:childTnLst>
                          </p:cTn>
                        </p:par>
                        <p:par>
                          <p:cTn id="7" fill="hold">
                            <p:stCondLst>
                              <p:cond delay="2000"/>
                            </p:stCondLst>
                            <p:childTnLst>
                              <p:par>
                                <p:cTn id="8" presetID="37" presetClass="path" presetSubtype="0" accel="50000" decel="50000" fill="hold" nodeType="afterEffect">
                                  <p:stCondLst>
                                    <p:cond delay="0"/>
                                  </p:stCondLst>
                                  <p:childTnLst>
                                    <p:animMotion origin="layout" path="M -5.55556E-7 -2.22222E-6 C 0.0224 0.0132 -0.27917 -0.01366 -0.31354 -0.01273 C -0.34635 -0.01203 -0.60451 -0.02129 -0.6849 -0.07824 C -0.76476 -0.13518 -0.80017 -0.32106 -0.79462 -0.3544 C -0.78576 -0.40486 -0.75816 -0.41065 -0.72656 -0.41805 C -0.69496 -0.42754 -0.6276 -0.43426 -0.60903 -0.44051 " pathEditMode="relative" rAng="0" ptsTypes="AAAAAA">
                                      <p:cBhvr>
                                        <p:cTn id="9" dur="2000" fill="hold"/>
                                        <p:tgtEl>
                                          <p:spTgt spid="5"/>
                                        </p:tgtEl>
                                        <p:attrNameLst>
                                          <p:attrName>ppt_x</p:attrName>
                                          <p:attrName>ppt_y</p:attrName>
                                        </p:attrNameLst>
                                      </p:cBhvr>
                                      <p:rCtr x="-39705" y="-21852"/>
                                    </p:animMotion>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04271 -0.00139 L 0.16771 -0.00139 " pathEditMode="relative" rAng="0" ptsTypes="AA">
                                      <p:cBhvr>
                                        <p:cTn id="13" dur="2000" fill="hold"/>
                                        <p:tgtEl>
                                          <p:spTgt spid="3"/>
                                        </p:tgtEl>
                                        <p:attrNameLst>
                                          <p:attrName>ppt_x</p:attrName>
                                          <p:attrName>ppt_y</p:attrName>
                                        </p:attrNameLst>
                                      </p:cBhvr>
                                      <p:rCtr x="6250" y="-69"/>
                                    </p:animMotion>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0.60903 -0.44051 L -0.55469 -0.44444 " pathEditMode="relative" rAng="0" ptsTypes="AA">
                                      <p:cBhvr>
                                        <p:cTn id="16" dur="2000" fill="hold"/>
                                        <p:tgtEl>
                                          <p:spTgt spid="5"/>
                                        </p:tgtEl>
                                        <p:attrNameLst>
                                          <p:attrName>ppt_x</p:attrName>
                                          <p:attrName>ppt_y</p:attrName>
                                        </p:attrNameLst>
                                      </p:cBhvr>
                                      <p:rCtr x="2865" y="-139"/>
                                    </p:animMotion>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nodeType="clickEffect">
                                  <p:stCondLst>
                                    <p:cond delay="0"/>
                                  </p:stCondLst>
                                  <p:childTnLst>
                                    <p:anim calcmode="lin" valueType="num">
                                      <p:cBhvr>
                                        <p:cTn id="20" dur="500"/>
                                        <p:tgtEl>
                                          <p:spTgt spid="8"/>
                                        </p:tgtEl>
                                        <p:attrNameLst>
                                          <p:attrName>ppt_w</p:attrName>
                                        </p:attrNameLst>
                                      </p:cBhvr>
                                      <p:tavLst>
                                        <p:tav tm="0">
                                          <p:val>
                                            <p:strVal val="ppt_w"/>
                                          </p:val>
                                        </p:tav>
                                        <p:tav tm="100000">
                                          <p:val>
                                            <p:fltVal val="0"/>
                                          </p:val>
                                        </p:tav>
                                      </p:tavLst>
                                    </p:anim>
                                    <p:anim calcmode="lin" valueType="num">
                                      <p:cBhvr>
                                        <p:cTn id="21" dur="500"/>
                                        <p:tgtEl>
                                          <p:spTgt spid="8"/>
                                        </p:tgtEl>
                                        <p:attrNameLst>
                                          <p:attrName>ppt_h</p:attrName>
                                        </p:attrNameLst>
                                      </p:cBhvr>
                                      <p:tavLst>
                                        <p:tav tm="0">
                                          <p:val>
                                            <p:strVal val="ppt_h"/>
                                          </p:val>
                                        </p:tav>
                                        <p:tav tm="100000">
                                          <p:val>
                                            <p:fltVal val="0"/>
                                          </p:val>
                                        </p:tav>
                                      </p:tavLst>
                                    </p:anim>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3895" y="200416"/>
            <a:ext cx="3775393" cy="76944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单链表结点的</a:t>
            </a:r>
            <a:r>
              <a:rPr lang="zh-CN" altLang="en-US" sz="4400" dirty="0">
                <a:solidFill>
                  <a:srgbClr val="009BE1"/>
                </a:solidFill>
                <a:latin typeface="微软雅黑" panose="020B0503020204020204" pitchFamily="34" charset="-122"/>
                <a:ea typeface="微软雅黑" panose="020B0503020204020204" pitchFamily="34" charset="-122"/>
              </a:rPr>
              <a:t>删除</a:t>
            </a:r>
          </a:p>
        </p:txBody>
      </p:sp>
      <p:sp>
        <p:nvSpPr>
          <p:cNvPr id="3" name="文本框 2"/>
          <p:cNvSpPr txBox="1"/>
          <p:nvPr/>
        </p:nvSpPr>
        <p:spPr>
          <a:xfrm>
            <a:off x="522515" y="1096028"/>
            <a:ext cx="2178802"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不为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时</a:t>
            </a:r>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358622" y="2882900"/>
            <a:ext cx="1561332" cy="800100"/>
          </a:xfrm>
          <a:prstGeom prst="rect">
            <a:avLst/>
          </a:prstGeom>
        </p:spPr>
      </p:pic>
      <p:pic>
        <p:nvPicPr>
          <p:cNvPr id="5" name="图片 4"/>
          <p:cNvPicPr>
            <a:picLocks noChangeAspect="1"/>
          </p:cNvPicPr>
          <p:nvPr/>
        </p:nvPicPr>
        <p:blipFill>
          <a:blip r:embed="rId2"/>
          <a:stretch>
            <a:fillRect/>
          </a:stretch>
        </p:blipFill>
        <p:spPr>
          <a:xfrm>
            <a:off x="4919954" y="2882900"/>
            <a:ext cx="1561332" cy="800100"/>
          </a:xfrm>
          <a:prstGeom prst="rect">
            <a:avLst/>
          </a:prstGeom>
        </p:spPr>
      </p:pic>
      <p:pic>
        <p:nvPicPr>
          <p:cNvPr id="6" name="图片 5"/>
          <p:cNvPicPr>
            <a:picLocks noChangeAspect="1"/>
          </p:cNvPicPr>
          <p:nvPr/>
        </p:nvPicPr>
        <p:blipFill>
          <a:blip r:embed="rId3"/>
          <a:stretch>
            <a:fillRect/>
          </a:stretch>
        </p:blipFill>
        <p:spPr>
          <a:xfrm>
            <a:off x="6407006" y="2882900"/>
            <a:ext cx="1142438" cy="800100"/>
          </a:xfrm>
          <a:prstGeom prst="rect">
            <a:avLst/>
          </a:prstGeom>
        </p:spPr>
      </p:pic>
      <p:pic>
        <p:nvPicPr>
          <p:cNvPr id="7" name="图片 6"/>
          <p:cNvPicPr>
            <a:picLocks noChangeAspect="1"/>
          </p:cNvPicPr>
          <p:nvPr/>
        </p:nvPicPr>
        <p:blipFill>
          <a:blip r:embed="rId2"/>
          <a:stretch>
            <a:fillRect/>
          </a:stretch>
        </p:blipFill>
        <p:spPr>
          <a:xfrm>
            <a:off x="1797290" y="2882900"/>
            <a:ext cx="1561332" cy="800100"/>
          </a:xfrm>
          <a:prstGeom prst="rect">
            <a:avLst/>
          </a:prstGeom>
        </p:spPr>
      </p:pic>
      <p:pic>
        <p:nvPicPr>
          <p:cNvPr id="8" name="图片 7"/>
          <p:cNvPicPr>
            <a:picLocks noChangeAspect="1"/>
          </p:cNvPicPr>
          <p:nvPr/>
        </p:nvPicPr>
        <p:blipFill>
          <a:blip r:embed="rId4"/>
          <a:stretch>
            <a:fillRect/>
          </a:stretch>
        </p:blipFill>
        <p:spPr>
          <a:xfrm>
            <a:off x="6920401" y="5940425"/>
            <a:ext cx="1714499" cy="641439"/>
          </a:xfrm>
          <a:prstGeom prst="rect">
            <a:avLst/>
          </a:prstGeom>
        </p:spPr>
      </p:pic>
      <p:pic>
        <p:nvPicPr>
          <p:cNvPr id="9" name="图片 8"/>
          <p:cNvPicPr>
            <a:picLocks noChangeAspect="1"/>
          </p:cNvPicPr>
          <p:nvPr/>
        </p:nvPicPr>
        <p:blipFill>
          <a:blip r:embed="rId5"/>
          <a:stretch>
            <a:fillRect/>
          </a:stretch>
        </p:blipFill>
        <p:spPr>
          <a:xfrm>
            <a:off x="7152318" y="5041900"/>
            <a:ext cx="583913" cy="850900"/>
          </a:xfrm>
          <a:prstGeom prst="rect">
            <a:avLst/>
          </a:prstGeom>
        </p:spPr>
      </p:pic>
      <p:pic>
        <p:nvPicPr>
          <p:cNvPr id="10" name="图片 9"/>
          <p:cNvPicPr>
            <a:picLocks noChangeAspect="1"/>
          </p:cNvPicPr>
          <p:nvPr/>
        </p:nvPicPr>
        <p:blipFill>
          <a:blip r:embed="rId6"/>
          <a:stretch>
            <a:fillRect/>
          </a:stretch>
        </p:blipFill>
        <p:spPr>
          <a:xfrm>
            <a:off x="7918593" y="5041900"/>
            <a:ext cx="583913" cy="850900"/>
          </a:xfrm>
          <a:prstGeom prst="rect">
            <a:avLst/>
          </a:prstGeom>
        </p:spPr>
      </p:pic>
      <p:pic>
        <p:nvPicPr>
          <p:cNvPr id="11" name="图片 10"/>
          <p:cNvPicPr>
            <a:picLocks noChangeAspect="1"/>
          </p:cNvPicPr>
          <p:nvPr/>
        </p:nvPicPr>
        <p:blipFill>
          <a:blip r:embed="rId7"/>
          <a:stretch>
            <a:fillRect/>
          </a:stretch>
        </p:blipFill>
        <p:spPr>
          <a:xfrm>
            <a:off x="2079768" y="1993900"/>
            <a:ext cx="583913" cy="850900"/>
          </a:xfrm>
          <a:prstGeom prst="rect">
            <a:avLst/>
          </a:prstGeom>
        </p:spPr>
      </p:pic>
      <p:cxnSp>
        <p:nvCxnSpPr>
          <p:cNvPr id="12" name="直接连接符 1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30293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3053" y="268513"/>
            <a:ext cx="4493538" cy="769441"/>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单链表简单算法之</a:t>
            </a:r>
            <a:r>
              <a:rPr lang="zh-CN" altLang="en-US" sz="4400" dirty="0">
                <a:solidFill>
                  <a:srgbClr val="009BE1"/>
                </a:solidFill>
                <a:latin typeface="微软雅黑" panose="020B0503020204020204" pitchFamily="34" charset="-122"/>
                <a:ea typeface="微软雅黑" panose="020B0503020204020204" pitchFamily="34" charset="-122"/>
              </a:rPr>
              <a:t>链表逆序</a:t>
            </a:r>
          </a:p>
        </p:txBody>
      </p:sp>
      <p:pic>
        <p:nvPicPr>
          <p:cNvPr id="3" name="图片 2"/>
          <p:cNvPicPr>
            <a:picLocks noChangeAspect="1"/>
          </p:cNvPicPr>
          <p:nvPr/>
        </p:nvPicPr>
        <p:blipFill>
          <a:blip r:embed="rId3"/>
          <a:stretch>
            <a:fillRect/>
          </a:stretch>
        </p:blipFill>
        <p:spPr>
          <a:xfrm>
            <a:off x="982601" y="1209039"/>
            <a:ext cx="2145244" cy="4927601"/>
          </a:xfrm>
          <a:prstGeom prst="rect">
            <a:avLst/>
          </a:prstGeom>
        </p:spPr>
      </p:pic>
      <p:pic>
        <p:nvPicPr>
          <p:cNvPr id="4" name="图片 3"/>
          <p:cNvPicPr>
            <a:picLocks noChangeAspect="1"/>
          </p:cNvPicPr>
          <p:nvPr/>
        </p:nvPicPr>
        <p:blipFill>
          <a:blip r:embed="rId4"/>
          <a:stretch>
            <a:fillRect/>
          </a:stretch>
        </p:blipFill>
        <p:spPr>
          <a:xfrm>
            <a:off x="6686715" y="1209039"/>
            <a:ext cx="2145244" cy="4927601"/>
          </a:xfrm>
          <a:prstGeom prst="rect">
            <a:avLst/>
          </a:prstGeom>
        </p:spPr>
      </p:pic>
      <p:cxnSp>
        <p:nvCxnSpPr>
          <p:cNvPr id="5" name="直接箭头连接符 4"/>
          <p:cNvCxnSpPr/>
          <p:nvPr/>
        </p:nvCxnSpPr>
        <p:spPr>
          <a:xfrm>
            <a:off x="2351314" y="1776549"/>
            <a:ext cx="4214949" cy="349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2333897" y="2987040"/>
            <a:ext cx="4267200" cy="1149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2264229" y="2943497"/>
            <a:ext cx="4302034" cy="138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333897" y="1776549"/>
            <a:ext cx="4387652" cy="3718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841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262" y="269965"/>
            <a:ext cx="3365024" cy="769441"/>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换一个</a:t>
            </a:r>
            <a:r>
              <a:rPr lang="zh-CN" altLang="en-US" sz="4400" dirty="0">
                <a:solidFill>
                  <a:srgbClr val="009BE1"/>
                </a:solidFill>
                <a:latin typeface="微软雅黑" panose="020B0503020204020204" pitchFamily="34" charset="-122"/>
                <a:ea typeface="微软雅黑" panose="020B0503020204020204" pitchFamily="34" charset="-122"/>
              </a:rPr>
              <a:t>角度</a:t>
            </a:r>
            <a:r>
              <a:rPr lang="zh-CN" altLang="en-US" sz="2000" dirty="0">
                <a:latin typeface="微软雅黑" panose="020B0503020204020204" pitchFamily="34" charset="-122"/>
                <a:ea typeface="微软雅黑" panose="020B0503020204020204" pitchFamily="34" charset="-122"/>
              </a:rPr>
              <a:t>观察单链表</a:t>
            </a:r>
          </a:p>
        </p:txBody>
      </p:sp>
      <p:pic>
        <p:nvPicPr>
          <p:cNvPr id="3" name="图片 2"/>
          <p:cNvPicPr>
            <a:picLocks noChangeAspect="1"/>
          </p:cNvPicPr>
          <p:nvPr/>
        </p:nvPicPr>
        <p:blipFill>
          <a:blip r:embed="rId2"/>
          <a:stretch>
            <a:fillRect/>
          </a:stretch>
        </p:blipFill>
        <p:spPr>
          <a:xfrm>
            <a:off x="483291" y="1475015"/>
            <a:ext cx="5090195" cy="1295400"/>
          </a:xfrm>
          <a:prstGeom prst="rect">
            <a:avLst/>
          </a:prstGeom>
        </p:spPr>
      </p:pic>
      <p:pic>
        <p:nvPicPr>
          <p:cNvPr id="4" name="图片 3"/>
          <p:cNvPicPr>
            <a:picLocks noChangeAspect="1"/>
          </p:cNvPicPr>
          <p:nvPr/>
        </p:nvPicPr>
        <p:blipFill>
          <a:blip r:embed="rId3"/>
          <a:stretch>
            <a:fillRect/>
          </a:stretch>
        </p:blipFill>
        <p:spPr>
          <a:xfrm>
            <a:off x="3166733" y="4626066"/>
            <a:ext cx="5229826" cy="1193800"/>
          </a:xfrm>
          <a:prstGeom prst="rect">
            <a:avLst/>
          </a:prstGeom>
        </p:spPr>
      </p:pic>
      <p:cxnSp>
        <p:nvCxnSpPr>
          <p:cNvPr id="5" name="直接箭头连接符 4"/>
          <p:cNvCxnSpPr/>
          <p:nvPr/>
        </p:nvCxnSpPr>
        <p:spPr>
          <a:xfrm>
            <a:off x="5033554" y="2770415"/>
            <a:ext cx="2717075" cy="1766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675017" y="2708366"/>
            <a:ext cx="2586446" cy="1689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386149" y="2708366"/>
            <a:ext cx="2586446" cy="1689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088571" y="2708366"/>
            <a:ext cx="2586446" cy="1689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34137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文本框 37"/>
          <p:cNvSpPr txBox="1"/>
          <p:nvPr/>
        </p:nvSpPr>
        <p:spPr>
          <a:xfrm>
            <a:off x="357051" y="252549"/>
            <a:ext cx="2236510" cy="584775"/>
          </a:xfrm>
          <a:prstGeom prst="rect">
            <a:avLst/>
          </a:prstGeom>
          <a:noFill/>
        </p:spPr>
        <p:txBody>
          <a:bodyPr wrap="none" rtlCol="0">
            <a:spAutoFit/>
          </a:bodyPr>
          <a:lstStyle/>
          <a:p>
            <a:r>
              <a:rPr lang="zh-CN" altLang="en-US" sz="3200" dirty="0"/>
              <a:t>内容规划：</a:t>
            </a:r>
          </a:p>
        </p:txBody>
      </p:sp>
      <p:sp>
        <p:nvSpPr>
          <p:cNvPr id="6" name="文本框 1"/>
          <p:cNvSpPr txBox="1">
            <a:spLocks noChangeArrowheads="1"/>
          </p:cNvSpPr>
          <p:nvPr/>
        </p:nvSpPr>
        <p:spPr bwMode="auto">
          <a:xfrm>
            <a:off x="845845" y="1155651"/>
            <a:ext cx="600233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什么是线性表？</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什么是</a:t>
            </a:r>
            <a:r>
              <a:rPr lang="en-US" altLang="zh-CN" dirty="0">
                <a:latin typeface="微软雅黑" panose="020B0503020204020204" pitchFamily="34" charset="-122"/>
                <a:ea typeface="微软雅黑" panose="020B0503020204020204" pitchFamily="34" charset="-122"/>
              </a:rPr>
              <a:t>ADT</a:t>
            </a:r>
          </a:p>
          <a:p>
            <a:pPr eaLnBrk="1" hangingPunct="1">
              <a:lnSpc>
                <a:spcPct val="150000"/>
              </a:lnSpc>
              <a:spcBef>
                <a:spcPct val="0"/>
              </a:spcBef>
              <a:buFontTx/>
              <a:buNone/>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链表及其操作的封装</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链表的缺点及优化</a:t>
            </a:r>
            <a:endParaRPr lang="en-US" altLang="zh-CN" dirty="0">
              <a:latin typeface="微软雅黑" panose="020B0503020204020204" pitchFamily="34" charset="-122"/>
              <a:ea typeface="微软雅黑" panose="020B0503020204020204" pitchFamily="34" charset="-122"/>
            </a:endParaRPr>
          </a:p>
          <a:p>
            <a:pPr>
              <a:lnSpc>
                <a:spcPct val="150000"/>
              </a:lnSpc>
              <a:spcBef>
                <a:spcPct val="0"/>
              </a:spcBef>
              <a:buNone/>
            </a:pP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cs typeface="Consolas" panose="020B0609020204030204" pitchFamily="49" charset="0"/>
              </a:rPr>
              <a:t>链表的应用</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其他</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52625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0065" y="1337038"/>
            <a:ext cx="6934200" cy="5124450"/>
          </a:xfrm>
          <a:prstGeom prst="rect">
            <a:avLst/>
          </a:prstGeom>
        </p:spPr>
      </p:pic>
      <p:sp>
        <p:nvSpPr>
          <p:cNvPr id="3" name="文本框 2"/>
          <p:cNvSpPr txBox="1"/>
          <p:nvPr/>
        </p:nvSpPr>
        <p:spPr>
          <a:xfrm>
            <a:off x="743694" y="243137"/>
            <a:ext cx="3365024" cy="769441"/>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单链表</a:t>
            </a:r>
            <a:r>
              <a:rPr lang="zh-CN" altLang="en-US" sz="4400" dirty="0">
                <a:solidFill>
                  <a:srgbClr val="009BE1"/>
                </a:solidFill>
                <a:latin typeface="微软雅黑" panose="020B0503020204020204" pitchFamily="34" charset="-122"/>
                <a:ea typeface="微软雅黑" panose="020B0503020204020204" pitchFamily="34" charset="-122"/>
              </a:rPr>
              <a:t>逆序</a:t>
            </a:r>
            <a:r>
              <a:rPr lang="zh-CN" altLang="en-US" sz="2000" dirty="0">
                <a:latin typeface="微软雅黑" panose="020B0503020204020204" pitchFamily="34" charset="-122"/>
                <a:ea typeface="微软雅黑" panose="020B0503020204020204" pitchFamily="34" charset="-122"/>
              </a:rPr>
              <a:t>的简单实现</a:t>
            </a:r>
          </a:p>
        </p:txBody>
      </p:sp>
    </p:spTree>
    <p:extLst>
      <p:ext uri="{BB962C8B-B14F-4D97-AF65-F5344CB8AC3E}">
        <p14:creationId xmlns:p14="http://schemas.microsoft.com/office/powerpoint/2010/main" val="189289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617" y="127910"/>
            <a:ext cx="3365024" cy="769441"/>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单链表存在的一些</a:t>
            </a:r>
            <a:r>
              <a:rPr lang="zh-CN" altLang="en-US" sz="4400" dirty="0">
                <a:solidFill>
                  <a:srgbClr val="009BE1"/>
                </a:solidFill>
                <a:latin typeface="微软雅黑" panose="020B0503020204020204" pitchFamily="34" charset="-122"/>
                <a:ea typeface="微软雅黑" panose="020B0503020204020204" pitchFamily="34" charset="-122"/>
              </a:rPr>
              <a:t>问题</a:t>
            </a:r>
          </a:p>
        </p:txBody>
      </p:sp>
      <p:sp>
        <p:nvSpPr>
          <p:cNvPr id="3" name="文本框 2"/>
          <p:cNvSpPr txBox="1"/>
          <p:nvPr/>
        </p:nvSpPr>
        <p:spPr>
          <a:xfrm>
            <a:off x="391616" y="947186"/>
            <a:ext cx="8752383" cy="707886"/>
          </a:xfrm>
          <a:prstGeom prst="rect">
            <a:avLst/>
          </a:prstGeom>
          <a:noFill/>
        </p:spPr>
        <p:txBody>
          <a:bodyPr wrap="square" rtlCol="0">
            <a:spAutoFit/>
          </a:bodyPr>
          <a:lstStyle/>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插入查找操作不能对超出链表长度的情况做出即时的判断，即未保存长度</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往链表尾部插入必须遍历整个链表，找到尾结点</a:t>
            </a:r>
            <a:endParaRPr lang="en-US" altLang="zh-CN"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2485887" y="1699047"/>
            <a:ext cx="3262432"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对上述问题的一个</a:t>
            </a:r>
            <a:r>
              <a:rPr lang="zh-CN" altLang="en-US" sz="2000" dirty="0">
                <a:solidFill>
                  <a:srgbClr val="009BE1"/>
                </a:solidFill>
                <a:latin typeface="微软雅黑" panose="020B0503020204020204" pitchFamily="34" charset="-122"/>
                <a:ea typeface="微软雅黑" panose="020B0503020204020204" pitchFamily="34" charset="-122"/>
              </a:rPr>
              <a:t>解决</a:t>
            </a:r>
            <a:r>
              <a:rPr lang="zh-CN" altLang="en-US" sz="2000" dirty="0">
                <a:latin typeface="微软雅黑" panose="020B0503020204020204" pitchFamily="34" charset="-122"/>
                <a:ea typeface="微软雅黑" panose="020B0503020204020204" pitchFamily="34" charset="-122"/>
              </a:rPr>
              <a:t>办法</a:t>
            </a:r>
          </a:p>
        </p:txBody>
      </p:sp>
      <p:pic>
        <p:nvPicPr>
          <p:cNvPr id="5" name="图片 4"/>
          <p:cNvPicPr>
            <a:picLocks noChangeAspect="1"/>
          </p:cNvPicPr>
          <p:nvPr/>
        </p:nvPicPr>
        <p:blipFill>
          <a:blip r:embed="rId3"/>
          <a:stretch>
            <a:fillRect/>
          </a:stretch>
        </p:blipFill>
        <p:spPr>
          <a:xfrm>
            <a:off x="1113591" y="2143132"/>
            <a:ext cx="6803435" cy="4548672"/>
          </a:xfrm>
          <a:prstGeom prst="rect">
            <a:avLst/>
          </a:prstGeom>
        </p:spPr>
      </p:pic>
    </p:spTree>
    <p:extLst>
      <p:ext uri="{BB962C8B-B14F-4D97-AF65-F5344CB8AC3E}">
        <p14:creationId xmlns:p14="http://schemas.microsoft.com/office/powerpoint/2010/main" val="411955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7540" y="176699"/>
            <a:ext cx="4390946" cy="769441"/>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使用新定义之后的链表</a:t>
            </a:r>
            <a:r>
              <a:rPr lang="zh-CN" altLang="en-US" sz="4400" dirty="0">
                <a:solidFill>
                  <a:srgbClr val="009BE1"/>
                </a:solidFill>
                <a:latin typeface="微软雅黑" panose="020B0503020204020204" pitchFamily="34" charset="-122"/>
                <a:ea typeface="微软雅黑" panose="020B0503020204020204" pitchFamily="34" charset="-122"/>
              </a:rPr>
              <a:t>插入</a:t>
            </a:r>
            <a:r>
              <a:rPr lang="zh-CN" altLang="en-US" sz="2000" dirty="0">
                <a:latin typeface="微软雅黑" panose="020B0503020204020204" pitchFamily="34" charset="-122"/>
                <a:ea typeface="微软雅黑" panose="020B0503020204020204" pitchFamily="34" charset="-122"/>
              </a:rPr>
              <a:t>操作</a:t>
            </a:r>
          </a:p>
        </p:txBody>
      </p:sp>
      <p:pic>
        <p:nvPicPr>
          <p:cNvPr id="3" name="图片 2"/>
          <p:cNvPicPr>
            <a:picLocks noChangeAspect="1"/>
          </p:cNvPicPr>
          <p:nvPr/>
        </p:nvPicPr>
        <p:blipFill>
          <a:blip r:embed="rId2"/>
          <a:stretch>
            <a:fillRect/>
          </a:stretch>
        </p:blipFill>
        <p:spPr>
          <a:xfrm>
            <a:off x="1151709" y="1059860"/>
            <a:ext cx="6858000" cy="5191125"/>
          </a:xfrm>
          <a:prstGeom prst="rect">
            <a:avLst/>
          </a:prstGeom>
        </p:spPr>
      </p:pic>
    </p:spTree>
    <p:extLst>
      <p:ext uri="{BB962C8B-B14F-4D97-AF65-F5344CB8AC3E}">
        <p14:creationId xmlns:p14="http://schemas.microsoft.com/office/powerpoint/2010/main" val="3899042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785" y="271194"/>
            <a:ext cx="3980577" cy="769441"/>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链表在</a:t>
            </a:r>
            <a:r>
              <a:rPr lang="zh-CN" altLang="en-US" sz="4400" dirty="0">
                <a:solidFill>
                  <a:srgbClr val="009BE1"/>
                </a:solidFill>
                <a:latin typeface="微软雅黑" panose="020B0503020204020204" pitchFamily="34" charset="-122"/>
                <a:ea typeface="微软雅黑" panose="020B0503020204020204" pitchFamily="34" charset="-122"/>
              </a:rPr>
              <a:t>页帧管理</a:t>
            </a:r>
            <a:r>
              <a:rPr lang="zh-CN" altLang="en-US" sz="2000" dirty="0">
                <a:latin typeface="微软雅黑" panose="020B0503020204020204" pitchFamily="34" charset="-122"/>
                <a:ea typeface="微软雅黑" panose="020B0503020204020204" pitchFamily="34" charset="-122"/>
              </a:rPr>
              <a:t>的应用</a:t>
            </a:r>
            <a:endParaRPr lang="en-US" altLang="zh-CN"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95784" y="1203644"/>
            <a:ext cx="8366077"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应用背景：有些系统可以通过虚拟内存，用以解决物理内存不足的问题。虚拟内存是一种地址空间的映射机制它允许进程不必完全加载到物理内存中也可以得到运行。这种方式的一个突出优点就是进程可以使用比实际所允许的内存大得多的地址空间；另外一个优点是多个进程能够并发的共享主存</a:t>
            </a:r>
          </a:p>
        </p:txBody>
      </p:sp>
      <p:pic>
        <p:nvPicPr>
          <p:cNvPr id="4" name="Picture 2" descr="file:///D:/LKM/Desktop/1356264901_18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623" y="2724457"/>
            <a:ext cx="4724400"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533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7182" y="224644"/>
            <a:ext cx="3559204" cy="769441"/>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虚拟内存的</a:t>
            </a:r>
            <a:r>
              <a:rPr lang="zh-CN" altLang="en-US" sz="4400" dirty="0">
                <a:solidFill>
                  <a:srgbClr val="009BE1"/>
                </a:solidFill>
                <a:latin typeface="微软雅黑" panose="020B0503020204020204" pitchFamily="34" charset="-122"/>
                <a:ea typeface="微软雅黑" panose="020B0503020204020204" pitchFamily="34" charset="-122"/>
              </a:rPr>
              <a:t>交换</a:t>
            </a:r>
            <a:r>
              <a:rPr lang="zh-CN" altLang="en-US" sz="2000" dirty="0">
                <a:latin typeface="微软雅黑" panose="020B0503020204020204" pitchFamily="34" charset="-122"/>
                <a:ea typeface="微软雅黑" panose="020B0503020204020204" pitchFamily="34" charset="-122"/>
              </a:rPr>
              <a:t>过程</a:t>
            </a:r>
          </a:p>
        </p:txBody>
      </p:sp>
      <p:pic>
        <p:nvPicPr>
          <p:cNvPr id="3" name="Picture 2" descr="file:///D:/LKM/Desktop/1356264901_18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19" y="2510297"/>
            <a:ext cx="4724400" cy="390525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365410" y="785005"/>
            <a:ext cx="3350156"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虚拟内存基本的存储方式：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段式存储</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页式存储</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段页式存储</a:t>
            </a:r>
          </a:p>
        </p:txBody>
      </p:sp>
      <p:sp>
        <p:nvSpPr>
          <p:cNvPr id="5" name="文本框 4"/>
          <p:cNvSpPr txBox="1"/>
          <p:nvPr/>
        </p:nvSpPr>
        <p:spPr>
          <a:xfrm>
            <a:off x="517182" y="1737344"/>
            <a:ext cx="3753137" cy="4678204"/>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页式存储的虚拟内存的存取过程：</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发出存取指令</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查找页表，判断该页是否已经载入主存。如果已经载入，进入第四步，如果未载入，根据表中的数据获取该页数据的相关信息，如该页数据在硬盘的位置等，进入第三步</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在内存中查找空页，如果有足够的内存，将该页载入内存，如果没有足够的内存，采取内存替换策略将该页载入主存</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从主存中获取目标地址的数据</a:t>
            </a:r>
            <a:endParaRPr lang="en-US" altLang="zh-CN" sz="2000" dirty="0">
              <a:latin typeface="微软雅黑" panose="020B0503020204020204" pitchFamily="34" charset="-122"/>
              <a:ea typeface="微软雅黑" panose="020B0503020204020204" pitchFamily="34" charset="-122"/>
            </a:endParaRPr>
          </a:p>
          <a:p>
            <a:endParaRPr lang="en-US" altLang="zh-CN" dirty="0"/>
          </a:p>
        </p:txBody>
      </p:sp>
    </p:spTree>
    <p:extLst>
      <p:ext uri="{BB962C8B-B14F-4D97-AF65-F5344CB8AC3E}">
        <p14:creationId xmlns:p14="http://schemas.microsoft.com/office/powerpoint/2010/main" val="54736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0030" y="327987"/>
            <a:ext cx="1826141" cy="769441"/>
          </a:xfrm>
          <a:prstGeom prst="rect">
            <a:avLst/>
          </a:prstGeom>
          <a:noFill/>
        </p:spPr>
        <p:txBody>
          <a:bodyPr wrap="none" rtlCol="0">
            <a:spAutoFit/>
          </a:bodyPr>
          <a:lstStyle/>
          <a:p>
            <a:r>
              <a:rPr lang="zh-CN" altLang="en-US" sz="4400" dirty="0">
                <a:solidFill>
                  <a:srgbClr val="009BE1"/>
                </a:solidFill>
                <a:latin typeface="微软雅黑" panose="020B0503020204020204" pitchFamily="34" charset="-122"/>
                <a:ea typeface="微软雅黑" panose="020B0503020204020204" pitchFamily="34" charset="-122"/>
              </a:rPr>
              <a:t>页帧</a:t>
            </a:r>
            <a:r>
              <a:rPr lang="zh-CN" altLang="en-US" sz="2000" dirty="0">
                <a:latin typeface="微软雅黑" panose="020B0503020204020204" pitchFamily="34" charset="-122"/>
                <a:ea typeface="微软雅黑" panose="020B0503020204020204" pitchFamily="34" charset="-122"/>
              </a:rPr>
              <a:t>管理</a:t>
            </a:r>
          </a:p>
        </p:txBody>
      </p:sp>
      <p:pic>
        <p:nvPicPr>
          <p:cNvPr id="3" name="图片 2"/>
          <p:cNvPicPr>
            <a:picLocks noChangeAspect="1"/>
          </p:cNvPicPr>
          <p:nvPr/>
        </p:nvPicPr>
        <p:blipFill>
          <a:blip r:embed="rId2"/>
          <a:stretch>
            <a:fillRect/>
          </a:stretch>
        </p:blipFill>
        <p:spPr>
          <a:xfrm>
            <a:off x="1789339" y="1216614"/>
            <a:ext cx="6000750" cy="5191125"/>
          </a:xfrm>
          <a:prstGeom prst="rect">
            <a:avLst/>
          </a:prstGeom>
        </p:spPr>
      </p:pic>
    </p:spTree>
    <p:extLst>
      <p:ext uri="{BB962C8B-B14F-4D97-AF65-F5344CB8AC3E}">
        <p14:creationId xmlns:p14="http://schemas.microsoft.com/office/powerpoint/2010/main" val="3977794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2011" y="2603864"/>
            <a:ext cx="5782352" cy="769441"/>
          </a:xfrm>
          <a:prstGeom prst="rect">
            <a:avLst/>
          </a:prstGeom>
          <a:noFill/>
        </p:spPr>
        <p:txBody>
          <a:bodyPr wrap="none" rtlCol="0">
            <a:spAutoFit/>
          </a:bodyPr>
          <a:lstStyle/>
          <a:p>
            <a:r>
              <a:rPr lang="en-US" altLang="zh-CN" sz="4400" dirty="0">
                <a:latin typeface="Consolas" panose="020B0609020204030204" pitchFamily="49" charset="0"/>
                <a:cs typeface="Consolas" panose="020B0609020204030204" pitchFamily="49" charset="0"/>
              </a:rPr>
              <a:t>(*(void(*)())0)();</a:t>
            </a:r>
            <a:endParaRPr lang="zh-CN" altLang="en-US" sz="4400" dirty="0">
              <a:latin typeface="Consolas" panose="020B0609020204030204" pitchFamily="49" charset="0"/>
              <a:cs typeface="Consolas" panose="020B0609020204030204" pitchFamily="49" charset="0"/>
            </a:endParaRPr>
          </a:p>
        </p:txBody>
      </p:sp>
      <p:cxnSp>
        <p:nvCxnSpPr>
          <p:cNvPr id="3" name="直接连接符 2"/>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13165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41714" y="470264"/>
            <a:ext cx="5782352" cy="769441"/>
          </a:xfrm>
          <a:prstGeom prst="rect">
            <a:avLst/>
          </a:prstGeom>
          <a:noFill/>
        </p:spPr>
        <p:txBody>
          <a:bodyPr wrap="none" rtlCol="0">
            <a:spAutoFit/>
          </a:bodyPr>
          <a:lstStyle/>
          <a:p>
            <a:r>
              <a:rPr lang="en-US" altLang="zh-CN" sz="4400" dirty="0">
                <a:latin typeface="Consolas" panose="020B0609020204030204" pitchFamily="49" charset="0"/>
                <a:cs typeface="Consolas" panose="020B0609020204030204" pitchFamily="49" charset="0"/>
              </a:rPr>
              <a:t>(*(void(*)())0)();</a:t>
            </a:r>
            <a:endParaRPr lang="zh-CN" altLang="en-US" sz="4400" dirty="0">
              <a:latin typeface="Consolas" panose="020B0609020204030204" pitchFamily="49" charset="0"/>
              <a:cs typeface="Consolas" panose="020B0609020204030204" pitchFamily="49" charset="0"/>
            </a:endParaRPr>
          </a:p>
        </p:txBody>
      </p:sp>
      <p:sp>
        <p:nvSpPr>
          <p:cNvPr id="3" name="文本框 2"/>
          <p:cNvSpPr txBox="1"/>
          <p:nvPr/>
        </p:nvSpPr>
        <p:spPr>
          <a:xfrm>
            <a:off x="966651" y="1907177"/>
            <a:ext cx="3142207" cy="523220"/>
          </a:xfrm>
          <a:prstGeom prst="rect">
            <a:avLst/>
          </a:prstGeom>
          <a:noFill/>
        </p:spPr>
        <p:txBody>
          <a:bodyPr wrap="none" rtlCol="0">
            <a:spAutoFit/>
          </a:bodyPr>
          <a:lstStyle/>
          <a:p>
            <a:r>
              <a:rPr lang="en-US" altLang="zh-CN" sz="2800" dirty="0">
                <a:latin typeface="Consolas" panose="020B0609020204030204" pitchFamily="49" charset="0"/>
                <a:cs typeface="Consolas" panose="020B0609020204030204" pitchFamily="49" charset="0"/>
              </a:rPr>
              <a:t>(*(void(*)())0)</a:t>
            </a:r>
            <a:endParaRPr lang="zh-CN" altLang="en-US" sz="2800" dirty="0"/>
          </a:p>
        </p:txBody>
      </p:sp>
      <p:sp>
        <p:nvSpPr>
          <p:cNvPr id="4" name="文本框 3"/>
          <p:cNvSpPr txBox="1"/>
          <p:nvPr/>
        </p:nvSpPr>
        <p:spPr>
          <a:xfrm>
            <a:off x="7768045" y="1907177"/>
            <a:ext cx="579005" cy="523220"/>
          </a:xfrm>
          <a:prstGeom prst="rect">
            <a:avLst/>
          </a:prstGeom>
          <a:noFill/>
        </p:spPr>
        <p:txBody>
          <a:bodyPr wrap="none" rtlCol="0">
            <a:spAutoFit/>
          </a:bodyPr>
          <a:lstStyle/>
          <a:p>
            <a:r>
              <a:rPr lang="en-US" altLang="zh-CN" sz="2800" dirty="0">
                <a:latin typeface="Consolas" panose="020B0609020204030204" pitchFamily="49" charset="0"/>
                <a:cs typeface="Consolas" panose="020B0609020204030204" pitchFamily="49" charset="0"/>
              </a:rPr>
              <a:t>()</a:t>
            </a:r>
            <a:endParaRPr lang="zh-CN" altLang="en-US" sz="2800" dirty="0"/>
          </a:p>
        </p:txBody>
      </p:sp>
      <p:cxnSp>
        <p:nvCxnSpPr>
          <p:cNvPr id="5" name="直接箭头连接符 4"/>
          <p:cNvCxnSpPr/>
          <p:nvPr/>
        </p:nvCxnSpPr>
        <p:spPr>
          <a:xfrm flipH="1">
            <a:off x="3448594" y="1323703"/>
            <a:ext cx="1088572" cy="42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929051" y="1239705"/>
            <a:ext cx="2838994" cy="66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66651" y="3213462"/>
            <a:ext cx="381836" cy="523220"/>
          </a:xfrm>
          <a:prstGeom prst="rect">
            <a:avLst/>
          </a:prstGeom>
          <a:noFill/>
        </p:spPr>
        <p:txBody>
          <a:bodyPr wrap="none" rtlCol="0">
            <a:spAutoFit/>
          </a:bodyPr>
          <a:lstStyle/>
          <a:p>
            <a:r>
              <a:rPr lang="en-US" altLang="zh-CN" sz="2800" dirty="0">
                <a:latin typeface="Consolas" panose="020B0609020204030204" pitchFamily="49" charset="0"/>
                <a:cs typeface="Consolas" panose="020B0609020204030204" pitchFamily="49" charset="0"/>
              </a:rPr>
              <a:t>*</a:t>
            </a:r>
            <a:endParaRPr lang="zh-CN" altLang="en-US" sz="2800" dirty="0"/>
          </a:p>
        </p:txBody>
      </p:sp>
      <p:sp>
        <p:nvSpPr>
          <p:cNvPr id="8" name="文本框 7"/>
          <p:cNvSpPr txBox="1"/>
          <p:nvPr/>
        </p:nvSpPr>
        <p:spPr>
          <a:xfrm>
            <a:off x="2932093" y="3213462"/>
            <a:ext cx="2353529" cy="523220"/>
          </a:xfrm>
          <a:prstGeom prst="rect">
            <a:avLst/>
          </a:prstGeom>
          <a:noFill/>
        </p:spPr>
        <p:txBody>
          <a:bodyPr wrap="none" rtlCol="0">
            <a:spAutoFit/>
          </a:bodyPr>
          <a:lstStyle/>
          <a:p>
            <a:r>
              <a:rPr lang="en-US" altLang="zh-CN" sz="2800" dirty="0">
                <a:latin typeface="Consolas" panose="020B0609020204030204" pitchFamily="49" charset="0"/>
                <a:cs typeface="Consolas" panose="020B0609020204030204" pitchFamily="49" charset="0"/>
              </a:rPr>
              <a:t>(void(*)())</a:t>
            </a:r>
            <a:endParaRPr lang="zh-CN" altLang="en-US" sz="2800" dirty="0"/>
          </a:p>
        </p:txBody>
      </p:sp>
      <p:sp>
        <p:nvSpPr>
          <p:cNvPr id="9" name="文本框 8"/>
          <p:cNvSpPr txBox="1"/>
          <p:nvPr/>
        </p:nvSpPr>
        <p:spPr>
          <a:xfrm>
            <a:off x="6157630" y="3213462"/>
            <a:ext cx="381836" cy="523220"/>
          </a:xfrm>
          <a:prstGeom prst="rect">
            <a:avLst/>
          </a:prstGeom>
          <a:noFill/>
        </p:spPr>
        <p:txBody>
          <a:bodyPr wrap="none" rtlCol="0">
            <a:spAutoFit/>
          </a:bodyPr>
          <a:lstStyle/>
          <a:p>
            <a:r>
              <a:rPr lang="en-US" altLang="zh-CN" sz="2800" dirty="0">
                <a:latin typeface="Consolas" panose="020B0609020204030204" pitchFamily="49" charset="0"/>
                <a:cs typeface="Consolas" panose="020B0609020204030204" pitchFamily="49" charset="0"/>
              </a:rPr>
              <a:t>0</a:t>
            </a:r>
            <a:endParaRPr lang="zh-CN" altLang="en-US" sz="2800" dirty="0"/>
          </a:p>
        </p:txBody>
      </p:sp>
      <p:cxnSp>
        <p:nvCxnSpPr>
          <p:cNvPr id="10" name="直接箭头连接符 9"/>
          <p:cNvCxnSpPr>
            <a:endCxn id="7" idx="0"/>
          </p:cNvCxnSpPr>
          <p:nvPr/>
        </p:nvCxnSpPr>
        <p:spPr>
          <a:xfrm flipH="1">
            <a:off x="1157569" y="2516777"/>
            <a:ext cx="1380185" cy="69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8" idx="0"/>
          </p:cNvCxnSpPr>
          <p:nvPr/>
        </p:nvCxnSpPr>
        <p:spPr>
          <a:xfrm>
            <a:off x="2809643" y="2516777"/>
            <a:ext cx="1299215" cy="69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9" idx="0"/>
          </p:cNvCxnSpPr>
          <p:nvPr/>
        </p:nvCxnSpPr>
        <p:spPr>
          <a:xfrm>
            <a:off x="3356361" y="2533488"/>
            <a:ext cx="2992187" cy="679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7782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13007" y="1563261"/>
            <a:ext cx="4698722" cy="769441"/>
          </a:xfrm>
          <a:prstGeom prst="rect">
            <a:avLst/>
          </a:prstGeom>
          <a:noFill/>
        </p:spPr>
        <p:txBody>
          <a:bodyPr wrap="none" rtlCol="0">
            <a:spAutoFit/>
          </a:bodyPr>
          <a:lstStyle/>
          <a:p>
            <a:r>
              <a:rPr lang="zh-CN" altLang="en-US" sz="4400" dirty="0"/>
              <a:t>单链表的基本</a:t>
            </a:r>
            <a:r>
              <a:rPr lang="zh-CN" altLang="en-US" sz="4400" dirty="0">
                <a:solidFill>
                  <a:srgbClr val="009BE1"/>
                </a:solidFill>
                <a:latin typeface="微软雅黑" panose="020B0503020204020204" pitchFamily="34" charset="-122"/>
                <a:ea typeface="微软雅黑" panose="020B0503020204020204" pitchFamily="34" charset="-122"/>
              </a:rPr>
              <a:t>操作</a:t>
            </a:r>
          </a:p>
        </p:txBody>
      </p:sp>
      <p:sp>
        <p:nvSpPr>
          <p:cNvPr id="12" name="椭圆 11"/>
          <p:cNvSpPr/>
          <p:nvPr/>
        </p:nvSpPr>
        <p:spPr>
          <a:xfrm>
            <a:off x="313007" y="2487901"/>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生成</a:t>
            </a:r>
          </a:p>
        </p:txBody>
      </p:sp>
      <p:sp>
        <p:nvSpPr>
          <p:cNvPr id="13" name="椭圆 12"/>
          <p:cNvSpPr/>
          <p:nvPr/>
        </p:nvSpPr>
        <p:spPr>
          <a:xfrm>
            <a:off x="7671018" y="2487901"/>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修改</a:t>
            </a:r>
            <a:endParaRPr lang="en-US" altLang="zh-CN" dirty="0"/>
          </a:p>
        </p:txBody>
      </p:sp>
      <p:sp>
        <p:nvSpPr>
          <p:cNvPr id="14" name="椭圆 13"/>
          <p:cNvSpPr/>
          <p:nvPr/>
        </p:nvSpPr>
        <p:spPr>
          <a:xfrm>
            <a:off x="6189497" y="2487901"/>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查找</a:t>
            </a:r>
          </a:p>
        </p:txBody>
      </p:sp>
      <p:sp>
        <p:nvSpPr>
          <p:cNvPr id="15" name="椭圆 14"/>
          <p:cNvSpPr/>
          <p:nvPr/>
        </p:nvSpPr>
        <p:spPr>
          <a:xfrm>
            <a:off x="1744933" y="2487901"/>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销毁</a:t>
            </a:r>
          </a:p>
        </p:txBody>
      </p:sp>
      <p:sp>
        <p:nvSpPr>
          <p:cNvPr id="16" name="椭圆 15"/>
          <p:cNvSpPr/>
          <p:nvPr/>
        </p:nvSpPr>
        <p:spPr>
          <a:xfrm>
            <a:off x="4707976" y="2487901"/>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删除</a:t>
            </a:r>
          </a:p>
        </p:txBody>
      </p:sp>
      <p:sp>
        <p:nvSpPr>
          <p:cNvPr id="17" name="椭圆 16"/>
          <p:cNvSpPr/>
          <p:nvPr/>
        </p:nvSpPr>
        <p:spPr>
          <a:xfrm>
            <a:off x="3194213" y="2487901"/>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插入</a:t>
            </a:r>
          </a:p>
        </p:txBody>
      </p:sp>
      <p:cxnSp>
        <p:nvCxnSpPr>
          <p:cNvPr id="19" name="直接连接符 18"/>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07571" y="4408117"/>
            <a:ext cx="5262979" cy="769441"/>
          </a:xfrm>
          <a:prstGeom prst="rect">
            <a:avLst/>
          </a:prstGeom>
          <a:noFill/>
        </p:spPr>
        <p:txBody>
          <a:bodyPr wrap="none" rtlCol="0">
            <a:spAutoFit/>
          </a:bodyPr>
          <a:lstStyle/>
          <a:p>
            <a:r>
              <a:rPr lang="zh-CN" altLang="en-US" sz="4400" dirty="0"/>
              <a:t>双向链表的基本</a:t>
            </a:r>
            <a:r>
              <a:rPr lang="zh-CN" altLang="en-US" sz="4400" dirty="0">
                <a:solidFill>
                  <a:srgbClr val="009BE1"/>
                </a:solidFill>
                <a:latin typeface="微软雅黑" panose="020B0503020204020204" pitchFamily="34" charset="-122"/>
                <a:ea typeface="微软雅黑" panose="020B0503020204020204" pitchFamily="34" charset="-122"/>
              </a:rPr>
              <a:t>操作</a:t>
            </a:r>
          </a:p>
        </p:txBody>
      </p:sp>
      <p:sp>
        <p:nvSpPr>
          <p:cNvPr id="25" name="椭圆 24"/>
          <p:cNvSpPr/>
          <p:nvPr/>
        </p:nvSpPr>
        <p:spPr>
          <a:xfrm>
            <a:off x="7651339" y="4158657"/>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删除</a:t>
            </a:r>
          </a:p>
        </p:txBody>
      </p:sp>
      <p:sp>
        <p:nvSpPr>
          <p:cNvPr id="26" name="椭圆 25"/>
          <p:cNvSpPr/>
          <p:nvPr/>
        </p:nvSpPr>
        <p:spPr>
          <a:xfrm>
            <a:off x="6169818" y="4208014"/>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插入</a:t>
            </a:r>
          </a:p>
        </p:txBody>
      </p:sp>
      <p:sp>
        <p:nvSpPr>
          <p:cNvPr id="27" name="文本框 26"/>
          <p:cNvSpPr txBox="1"/>
          <p:nvPr/>
        </p:nvSpPr>
        <p:spPr>
          <a:xfrm>
            <a:off x="281907" y="317377"/>
            <a:ext cx="7369432" cy="1015663"/>
          </a:xfrm>
          <a:prstGeom prst="rect">
            <a:avLst/>
          </a:prstGeom>
          <a:noFill/>
        </p:spPr>
        <p:txBody>
          <a:bodyPr wrap="square" rtlCol="0">
            <a:spAutoFit/>
          </a:bodyPr>
          <a:lstStyle/>
          <a:p>
            <a:r>
              <a:rPr lang="en-US" altLang="zh-CN" sz="6000" dirty="0">
                <a:solidFill>
                  <a:srgbClr val="323232"/>
                </a:solidFill>
                <a:latin typeface="微软雅黑" panose="020B0503020204020204" pitchFamily="34" charset="-122"/>
                <a:ea typeface="微软雅黑" panose="020B0503020204020204" pitchFamily="34" charset="-122"/>
              </a:rPr>
              <a:t>QG</a:t>
            </a:r>
            <a:r>
              <a:rPr lang="zh-CN" altLang="en-US" sz="6000" dirty="0">
                <a:solidFill>
                  <a:srgbClr val="323232"/>
                </a:solidFill>
                <a:latin typeface="微软雅黑" panose="020B0503020204020204" pitchFamily="34" charset="-122"/>
                <a:ea typeface="微软雅黑" panose="020B0503020204020204" pitchFamily="34" charset="-122"/>
              </a:rPr>
              <a:t>培训</a:t>
            </a:r>
            <a:r>
              <a:rPr lang="zh-CN" altLang="en-US" sz="6000" dirty="0">
                <a:solidFill>
                  <a:srgbClr val="009BE1"/>
                </a:solidFill>
                <a:latin typeface="微软雅黑" panose="020B0503020204020204" pitchFamily="34" charset="-122"/>
                <a:ea typeface="微软雅黑" panose="020B0503020204020204" pitchFamily="34" charset="-122"/>
              </a:rPr>
              <a:t>第一次作业</a:t>
            </a:r>
            <a:r>
              <a:rPr lang="en-US" altLang="zh-CN" sz="6000" dirty="0">
                <a:solidFill>
                  <a:srgbClr val="009BE1"/>
                </a:solidFill>
                <a:latin typeface="微软雅黑" panose="020B0503020204020204" pitchFamily="34" charset="-122"/>
                <a:ea typeface="微软雅黑" panose="020B0503020204020204" pitchFamily="34" charset="-122"/>
              </a:rPr>
              <a:t>~</a:t>
            </a:r>
            <a:endParaRPr lang="zh-CN" altLang="en-US" sz="6000" dirty="0">
              <a:solidFill>
                <a:srgbClr val="009BE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71890580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anim calcmode="lin" valueType="num">
                                      <p:cBhvr>
                                        <p:cTn id="50" dur="1000" fill="hold"/>
                                        <p:tgtEl>
                                          <p:spTgt spid="25"/>
                                        </p:tgtEl>
                                        <p:attrNameLst>
                                          <p:attrName>ppt_x</p:attrName>
                                        </p:attrNameLst>
                                      </p:cBhvr>
                                      <p:tavLst>
                                        <p:tav tm="0">
                                          <p:val>
                                            <p:strVal val="#ppt_x"/>
                                          </p:val>
                                        </p:tav>
                                        <p:tav tm="100000">
                                          <p:val>
                                            <p:strVal val="#ppt_x"/>
                                          </p:val>
                                        </p:tav>
                                      </p:tavLst>
                                    </p:anim>
                                    <p:anim calcmode="lin" valueType="num">
                                      <p:cBhvr>
                                        <p:cTn id="51" dur="1000" fill="hold"/>
                                        <p:tgtEl>
                                          <p:spTgt spid="2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3" grpId="0" animBg="1"/>
      <p:bldP spid="14" grpId="0" animBg="1"/>
      <p:bldP spid="15" grpId="0" animBg="1"/>
      <p:bldP spid="16" grpId="0" animBg="1"/>
      <p:bldP spid="17" grpId="0" animBg="1"/>
      <p:bldP spid="18" grpId="0"/>
      <p:bldP spid="2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017455" y="2256312"/>
            <a:ext cx="5109091" cy="1569660"/>
          </a:xfrm>
          <a:prstGeom prst="rect">
            <a:avLst/>
          </a:prstGeom>
          <a:noFill/>
        </p:spPr>
        <p:txBody>
          <a:bodyPr wrap="none" rtlCol="0">
            <a:spAutoFit/>
          </a:bodyPr>
          <a:lstStyle/>
          <a:p>
            <a:r>
              <a:rPr lang="zh-CN" altLang="en-US" sz="9600" dirty="0">
                <a:solidFill>
                  <a:srgbClr val="323232"/>
                </a:solidFill>
                <a:latin typeface="微软雅黑" panose="020B0503020204020204" pitchFamily="34" charset="-122"/>
                <a:ea typeface="微软雅黑" panose="020B0503020204020204" pitchFamily="34" charset="-122"/>
              </a:rPr>
              <a:t>谢谢</a:t>
            </a:r>
            <a:r>
              <a:rPr lang="zh-CN" altLang="en-US" sz="9600" dirty="0">
                <a:solidFill>
                  <a:srgbClr val="009BE1"/>
                </a:solidFill>
                <a:latin typeface="微软雅黑" panose="020B0503020204020204" pitchFamily="34" charset="-122"/>
                <a:ea typeface="微软雅黑" panose="020B0503020204020204" pitchFamily="34" charset="-122"/>
              </a:rPr>
              <a:t>聆听</a:t>
            </a:r>
          </a:p>
        </p:txBody>
      </p:sp>
      <p:cxnSp>
        <p:nvCxnSpPr>
          <p:cNvPr id="7" name="直接连接符 6"/>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91282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522288" y="6056313"/>
            <a:ext cx="8099425"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1" name="标题 1"/>
          <p:cNvSpPr txBox="1">
            <a:spLocks/>
          </p:cNvSpPr>
          <p:nvPr/>
        </p:nvSpPr>
        <p:spPr bwMode="auto">
          <a:xfrm>
            <a:off x="2673350" y="709613"/>
            <a:ext cx="37973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a:latin typeface="微软雅黑" panose="020B0503020204020204" pitchFamily="34" charset="-122"/>
                <a:ea typeface="微软雅黑" panose="020B0503020204020204" pitchFamily="34" charset="-122"/>
              </a:rPr>
              <a:t>什么是线性表？</a:t>
            </a:r>
          </a:p>
        </p:txBody>
      </p:sp>
      <p:cxnSp>
        <p:nvCxnSpPr>
          <p:cNvPr id="14" name="直接连接符 13"/>
          <p:cNvCxnSpPr/>
          <p:nvPr/>
        </p:nvCxnSpPr>
        <p:spPr>
          <a:xfrm>
            <a:off x="522288" y="6056313"/>
            <a:ext cx="8099425"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3" name="文本框 2"/>
          <p:cNvSpPr txBox="1">
            <a:spLocks noChangeArrowheads="1"/>
          </p:cNvSpPr>
          <p:nvPr/>
        </p:nvSpPr>
        <p:spPr bwMode="auto">
          <a:xfrm>
            <a:off x="1755775" y="1682750"/>
            <a:ext cx="5840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a:latin typeface="微软雅黑" panose="020B0503020204020204" pitchFamily="34" charset="-122"/>
                <a:ea typeface="微软雅黑" panose="020B0503020204020204" pitchFamily="34" charset="-122"/>
              </a:rPr>
              <a:t>零个或多个数据元素的有限序列</a:t>
            </a:r>
          </a:p>
        </p:txBody>
      </p:sp>
      <p:sp>
        <p:nvSpPr>
          <p:cNvPr id="2" name="文本框 1"/>
          <p:cNvSpPr txBox="1">
            <a:spLocks noChangeArrowheads="1"/>
          </p:cNvSpPr>
          <p:nvPr/>
        </p:nvSpPr>
        <p:spPr bwMode="auto">
          <a:xfrm>
            <a:off x="1625600" y="2406650"/>
            <a:ext cx="66881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特点</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数据元素的关系具有一对一的前驱后继关系。</a:t>
            </a:r>
            <a:endParaRPr lang="en-US" altLang="zh-CN" sz="200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即元素间是有顺序的，若存在多个元素，则第一个元素无前驱，最后一个元素无后继，其他的元素有且只有一个前驱和后继</a:t>
            </a:r>
            <a:r>
              <a:rPr lang="zh-CN" altLang="en-US" sz="180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p:txBody>
      </p:sp>
      <p:sp>
        <p:nvSpPr>
          <p:cNvPr id="7" name="标题 1"/>
          <p:cNvSpPr txBox="1">
            <a:spLocks/>
          </p:cNvSpPr>
          <p:nvPr/>
        </p:nvSpPr>
        <p:spPr bwMode="auto">
          <a:xfrm>
            <a:off x="2673350" y="3700463"/>
            <a:ext cx="37973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a:latin typeface="微软雅黑" panose="020B0503020204020204" pitchFamily="34" charset="-122"/>
                <a:ea typeface="微软雅黑" panose="020B0503020204020204" pitchFamily="34" charset="-122"/>
              </a:rPr>
              <a:t>有哪些线性表？</a:t>
            </a:r>
          </a:p>
        </p:txBody>
      </p:sp>
      <p:sp>
        <p:nvSpPr>
          <p:cNvPr id="8" name="文本框 7"/>
          <p:cNvSpPr txBox="1">
            <a:spLocks noChangeArrowheads="1"/>
          </p:cNvSpPr>
          <p:nvPr/>
        </p:nvSpPr>
        <p:spPr bwMode="auto">
          <a:xfrm>
            <a:off x="2359025" y="4424363"/>
            <a:ext cx="4632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存储结构的不同，分为两类：</a:t>
            </a:r>
            <a:endParaRPr lang="en-US" altLang="zh-CN" sz="200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顺序表（物理和逻辑上都连续）</a:t>
            </a:r>
            <a:endParaRPr lang="en-US" altLang="zh-CN" sz="200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链表（逻辑上连续、物理上不一定连续）</a:t>
            </a:r>
            <a:endParaRPr lang="en-US" altLang="zh-CN" sz="2000">
              <a:latin typeface="微软雅黑" panose="020B0503020204020204" pitchFamily="34" charset="-122"/>
              <a:ea typeface="微软雅黑" panose="020B0503020204020204" pitchFamily="34" charset="-122"/>
            </a:endParaRPr>
          </a:p>
        </p:txBody>
      </p:sp>
      <p:sp>
        <p:nvSpPr>
          <p:cNvPr id="12" name="文本框 11"/>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525675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anim calcmode="lin" valueType="num">
                                      <p:cBhvr>
                                        <p:cTn id="23" dur="2000" fill="hold"/>
                                        <p:tgtEl>
                                          <p:spTgt spid="7"/>
                                        </p:tgtEl>
                                        <p:attrNameLst>
                                          <p:attrName>ppt_w</p:attrName>
                                        </p:attrNameLst>
                                      </p:cBhvr>
                                      <p:tavLst>
                                        <p:tav tm="0" fmla="#ppt_w*sin(2.5*pi*$)">
                                          <p:val>
                                            <p:fltVal val="0"/>
                                          </p:val>
                                        </p:tav>
                                        <p:tav tm="100000">
                                          <p:val>
                                            <p:fltVal val="1"/>
                                          </p:val>
                                        </p:tav>
                                      </p:tavLst>
                                    </p:anim>
                                    <p:anim calcmode="lin" valueType="num">
                                      <p:cBhvr>
                                        <p:cTn id="24"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2"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827" y="0"/>
            <a:ext cx="6991267" cy="7362485"/>
          </a:xfrm>
          <a:prstGeom prst="rect">
            <a:avLst/>
          </a:prstGeom>
        </p:spPr>
      </p:pic>
    </p:spTree>
    <p:extLst>
      <p:ext uri="{BB962C8B-B14F-4D97-AF65-F5344CB8AC3E}">
        <p14:creationId xmlns:p14="http://schemas.microsoft.com/office/powerpoint/2010/main" val="303258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522288" y="6056313"/>
            <a:ext cx="8099425"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9219" name="标题 1"/>
          <p:cNvSpPr txBox="1">
            <a:spLocks/>
          </p:cNvSpPr>
          <p:nvPr/>
        </p:nvSpPr>
        <p:spPr bwMode="auto">
          <a:xfrm>
            <a:off x="96838" y="174625"/>
            <a:ext cx="8907462"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400" dirty="0">
                <a:solidFill>
                  <a:srgbClr val="00B0F0"/>
                </a:solidFill>
                <a:latin typeface="微软雅黑" panose="020B0503020204020204" pitchFamily="34" charset="-122"/>
                <a:ea typeface="微软雅黑" panose="020B0503020204020204" pitchFamily="34" charset="-122"/>
              </a:rPr>
              <a:t>ADT</a:t>
            </a:r>
            <a:r>
              <a:rPr lang="zh-CN" altLang="en-US" sz="4400" dirty="0">
                <a:solidFill>
                  <a:srgbClr val="00B0F0"/>
                </a:solidFill>
                <a:latin typeface="微软雅黑" panose="020B0503020204020204" pitchFamily="34" charset="-122"/>
                <a:ea typeface="微软雅黑" panose="020B0503020204020204" pitchFamily="34" charset="-122"/>
              </a:rPr>
              <a:t>：抽象数据类型</a:t>
            </a:r>
            <a:endParaRPr lang="en-US" altLang="zh-CN" sz="4400" dirty="0">
              <a:solidFill>
                <a:srgbClr val="00B0F0"/>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522288" y="6056313"/>
            <a:ext cx="8099425"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76338" y="1416050"/>
            <a:ext cx="7013575" cy="4400550"/>
          </a:xfrm>
          <a:prstGeom prst="rect">
            <a:avLst/>
          </a:prstGeom>
          <a:noFill/>
        </p:spPr>
        <p:txBody>
          <a:bodyPr>
            <a:spAutoFit/>
          </a:bodyPr>
          <a:lstStyle/>
          <a:p>
            <a:pPr>
              <a:defRPr/>
            </a:pPr>
            <a:r>
              <a:rPr lang="zh-CN" altLang="en-US" sz="2800" dirty="0"/>
              <a:t>抽象数据类型是指一个</a:t>
            </a:r>
            <a:r>
              <a:rPr lang="zh-CN" altLang="en-US" sz="3200" dirty="0">
                <a:ln w="0"/>
                <a:solidFill>
                  <a:schemeClr val="accent1"/>
                </a:solidFill>
                <a:effectLst>
                  <a:outerShdw blurRad="38100" dist="25400" dir="5400000" algn="ctr" rotWithShape="0">
                    <a:srgbClr val="6E747A">
                      <a:alpha val="43000"/>
                    </a:srgbClr>
                  </a:outerShdw>
                </a:effectLst>
              </a:rPr>
              <a:t>数学模型</a:t>
            </a:r>
            <a:r>
              <a:rPr lang="zh-CN" altLang="en-US" sz="2800" dirty="0"/>
              <a:t>及定义在该模型上的</a:t>
            </a:r>
            <a:r>
              <a:rPr lang="zh-CN" altLang="en-US" sz="3200" dirty="0">
                <a:ln w="0"/>
                <a:solidFill>
                  <a:schemeClr val="accent1"/>
                </a:solidFill>
                <a:effectLst>
                  <a:outerShdw blurRad="38100" dist="25400" dir="5400000" algn="ctr" rotWithShape="0">
                    <a:srgbClr val="6E747A">
                      <a:alpha val="43000"/>
                    </a:srgbClr>
                  </a:outerShdw>
                </a:effectLst>
              </a:rPr>
              <a:t>一组操作</a:t>
            </a:r>
            <a:r>
              <a:rPr lang="zh-CN" altLang="en-US" dirty="0"/>
              <a:t>。</a:t>
            </a:r>
            <a:endParaRPr lang="en-US" altLang="zh-CN" dirty="0"/>
          </a:p>
          <a:p>
            <a:pPr>
              <a:defRPr/>
            </a:pPr>
            <a:endParaRPr lang="en-US" altLang="zh-CN" dirty="0"/>
          </a:p>
          <a:p>
            <a:pPr>
              <a:defRPr/>
            </a:pPr>
            <a:endParaRPr lang="en-US" altLang="zh-CN" dirty="0"/>
          </a:p>
          <a:p>
            <a:pPr>
              <a:defRPr/>
            </a:pPr>
            <a:r>
              <a:rPr lang="zh-CN" altLang="en-US" sz="2800" dirty="0"/>
              <a:t>抽象数据类型包括</a:t>
            </a:r>
            <a:r>
              <a:rPr lang="zh-CN" altLang="en-US" sz="3200" dirty="0">
                <a:solidFill>
                  <a:schemeClr val="accent1"/>
                </a:solidFill>
              </a:rPr>
              <a:t>三部分</a:t>
            </a:r>
            <a:r>
              <a:rPr lang="zh-CN" altLang="en-US" sz="2800" dirty="0"/>
              <a:t>：数据对象、数据关系以及基本操作</a:t>
            </a:r>
            <a:endParaRPr lang="en-US" altLang="zh-CN" sz="2800" dirty="0"/>
          </a:p>
          <a:p>
            <a:pPr>
              <a:defRPr/>
            </a:pPr>
            <a:endParaRPr lang="en-US" altLang="zh-CN" dirty="0"/>
          </a:p>
          <a:p>
            <a:pPr>
              <a:defRPr/>
            </a:pPr>
            <a:endParaRPr lang="en-US" altLang="zh-CN" dirty="0"/>
          </a:p>
          <a:p>
            <a:pPr>
              <a:defRPr/>
            </a:pPr>
            <a:r>
              <a:rPr lang="zh-CN" altLang="en-US" sz="2800" dirty="0"/>
              <a:t>可以用三元组表示</a:t>
            </a:r>
            <a:r>
              <a:rPr lang="zh-CN" altLang="en-US" sz="2800" dirty="0">
                <a:sym typeface="Wingdings" panose="05000000000000000000" pitchFamily="2" charset="2"/>
              </a:rPr>
              <a:t>（</a:t>
            </a:r>
            <a:r>
              <a:rPr lang="en-US" altLang="zh-CN" sz="2800" dirty="0" err="1">
                <a:sym typeface="Wingdings" panose="05000000000000000000" pitchFamily="2" charset="2"/>
              </a:rPr>
              <a:t>D,S,P</a:t>
            </a:r>
            <a:r>
              <a:rPr lang="zh-CN" altLang="en-US" sz="2800" dirty="0">
                <a:sym typeface="Wingdings" panose="05000000000000000000" pitchFamily="2" charset="2"/>
              </a:rPr>
              <a:t>）</a:t>
            </a:r>
            <a:endParaRPr lang="en-US" altLang="zh-CN" sz="2800" dirty="0">
              <a:sym typeface="Wingdings" panose="05000000000000000000" pitchFamily="2" charset="2"/>
            </a:endParaRPr>
          </a:p>
          <a:p>
            <a:pPr>
              <a:defRPr/>
            </a:pPr>
            <a:r>
              <a:rPr lang="en-US" altLang="zh-CN" sz="2800" dirty="0"/>
              <a:t>D</a:t>
            </a:r>
            <a:r>
              <a:rPr lang="zh-CN" altLang="en-US" sz="2800" dirty="0"/>
              <a:t>是数据对象，</a:t>
            </a:r>
            <a:r>
              <a:rPr lang="en-US" altLang="zh-CN" sz="2800" dirty="0"/>
              <a:t>S</a:t>
            </a:r>
            <a:r>
              <a:rPr lang="zh-CN" altLang="en-US" sz="2800" dirty="0"/>
              <a:t>是</a:t>
            </a:r>
            <a:r>
              <a:rPr lang="en-US" altLang="zh-CN" sz="2800" dirty="0"/>
              <a:t>D</a:t>
            </a:r>
            <a:r>
              <a:rPr lang="zh-CN" altLang="en-US" sz="2800" dirty="0"/>
              <a:t>上的关系集，</a:t>
            </a:r>
            <a:r>
              <a:rPr lang="en-US" altLang="zh-CN" sz="2800" dirty="0"/>
              <a:t>P</a:t>
            </a:r>
            <a:r>
              <a:rPr lang="zh-CN" altLang="en-US" sz="2800" dirty="0"/>
              <a:t>是对</a:t>
            </a:r>
            <a:r>
              <a:rPr lang="en-US" altLang="zh-CN" sz="2800" dirty="0"/>
              <a:t>D</a:t>
            </a:r>
            <a:r>
              <a:rPr lang="zh-CN" altLang="en-US" sz="2800" dirty="0"/>
              <a:t>的基本操作集。</a:t>
            </a:r>
          </a:p>
        </p:txBody>
      </p:sp>
      <p:sp>
        <p:nvSpPr>
          <p:cNvPr id="7" name="文本框 6"/>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9004729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1000"/>
                                        <p:tgtEl>
                                          <p:spTgt spid="9219"/>
                                        </p:tgtEl>
                                      </p:cBhvr>
                                    </p:animEffect>
                                    <p:anim calcmode="lin" valueType="num">
                                      <p:cBhvr>
                                        <p:cTn id="8" dur="1000" fill="hold"/>
                                        <p:tgtEl>
                                          <p:spTgt spid="9219"/>
                                        </p:tgtEl>
                                        <p:attrNameLst>
                                          <p:attrName>ppt_x</p:attrName>
                                        </p:attrNameLst>
                                      </p:cBhvr>
                                      <p:tavLst>
                                        <p:tav tm="0">
                                          <p:val>
                                            <p:strVal val="#ppt_x"/>
                                          </p:val>
                                        </p:tav>
                                        <p:tav tm="100000">
                                          <p:val>
                                            <p:strVal val="#ppt_x"/>
                                          </p:val>
                                        </p:tav>
                                      </p:tavLst>
                                    </p:anim>
                                    <p:anim calcmode="lin" valueType="num">
                                      <p:cBhvr>
                                        <p:cTn id="9"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1000"/>
                                        <p:tgtEl>
                                          <p:spTgt spid="2">
                                            <p:txEl>
                                              <p:pRg st="7" end="7"/>
                                            </p:txEl>
                                          </p:spTgt>
                                        </p:tgtEl>
                                      </p:cBhvr>
                                    </p:animEffect>
                                    <p:anim calcmode="lin" valueType="num">
                                      <p:cBhvr>
                                        <p:cTn id="3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476250" y="360363"/>
            <a:ext cx="7802563"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3600">
                <a:solidFill>
                  <a:srgbClr val="00B0F0"/>
                </a:solidFill>
                <a:latin typeface="微软雅黑" panose="020B0503020204020204" pitchFamily="34" charset="-122"/>
                <a:ea typeface="微软雅黑" panose="020B0503020204020204" pitchFamily="34" charset="-122"/>
              </a:rPr>
              <a:t>链表的抽线数据类型：</a:t>
            </a:r>
            <a:endParaRPr lang="en-US" altLang="zh-CN" sz="3600">
              <a:solidFill>
                <a:srgbClr val="00B0F0"/>
              </a:solidFill>
              <a:latin typeface="微软雅黑" panose="020B0503020204020204" pitchFamily="34" charset="-122"/>
              <a:ea typeface="微软雅黑" panose="020B0503020204020204" pitchFamily="34" charset="-122"/>
            </a:endParaRPr>
          </a:p>
          <a:p>
            <a:pPr>
              <a:lnSpc>
                <a:spcPct val="100000"/>
              </a:lnSpc>
              <a:spcBef>
                <a:spcPct val="0"/>
              </a:spcBef>
              <a:buFontTx/>
              <a:buNone/>
            </a:pPr>
            <a:endParaRPr lang="en-US" altLang="zh-CN" sz="3600">
              <a:solidFill>
                <a:schemeClr val="accent1"/>
              </a:solidFill>
            </a:endParaRPr>
          </a:p>
          <a:p>
            <a:pPr>
              <a:lnSpc>
                <a:spcPct val="100000"/>
              </a:lnSpc>
              <a:spcBef>
                <a:spcPct val="0"/>
              </a:spcBef>
              <a:buFontTx/>
              <a:buNone/>
            </a:pPr>
            <a:r>
              <a:rPr lang="zh-CN" altLang="en-US"/>
              <a:t>数据对象：链表上的一个个结点</a:t>
            </a:r>
            <a:endParaRPr lang="en-US" altLang="zh-CN"/>
          </a:p>
          <a:p>
            <a:pPr>
              <a:lnSpc>
                <a:spcPct val="100000"/>
              </a:lnSpc>
              <a:spcBef>
                <a:spcPct val="0"/>
              </a:spcBef>
              <a:buFontTx/>
              <a:buNone/>
            </a:pPr>
            <a:endParaRPr lang="en-US" altLang="zh-CN"/>
          </a:p>
          <a:p>
            <a:pPr>
              <a:lnSpc>
                <a:spcPct val="100000"/>
              </a:lnSpc>
              <a:spcBef>
                <a:spcPct val="0"/>
              </a:spcBef>
              <a:buFontTx/>
              <a:buNone/>
            </a:pPr>
            <a:endParaRPr lang="en-US" altLang="zh-CN"/>
          </a:p>
          <a:p>
            <a:pPr>
              <a:lnSpc>
                <a:spcPct val="100000"/>
              </a:lnSpc>
              <a:spcBef>
                <a:spcPct val="0"/>
              </a:spcBef>
              <a:buFontTx/>
              <a:buNone/>
            </a:pPr>
            <a:r>
              <a:rPr lang="zh-CN" altLang="en-US"/>
              <a:t>数据关系：一个结点的指针域指向下一个结点</a:t>
            </a:r>
            <a:endParaRPr lang="en-US" altLang="zh-CN"/>
          </a:p>
          <a:p>
            <a:pPr>
              <a:lnSpc>
                <a:spcPct val="100000"/>
              </a:lnSpc>
              <a:spcBef>
                <a:spcPct val="0"/>
              </a:spcBef>
              <a:buFontTx/>
              <a:buNone/>
            </a:pPr>
            <a:r>
              <a:rPr lang="en-US" altLang="zh-CN"/>
              <a:t>		</a:t>
            </a:r>
            <a:r>
              <a:rPr lang="zh-CN" altLang="en-US"/>
              <a:t>的指向关系（前驱后继关系）。</a:t>
            </a:r>
            <a:endParaRPr lang="en-US" altLang="zh-CN"/>
          </a:p>
          <a:p>
            <a:pPr>
              <a:lnSpc>
                <a:spcPct val="100000"/>
              </a:lnSpc>
              <a:spcBef>
                <a:spcPct val="0"/>
              </a:spcBef>
              <a:buFontTx/>
              <a:buNone/>
            </a:pPr>
            <a:endParaRPr lang="en-US" altLang="zh-CN"/>
          </a:p>
          <a:p>
            <a:pPr>
              <a:lnSpc>
                <a:spcPct val="100000"/>
              </a:lnSpc>
              <a:spcBef>
                <a:spcPct val="0"/>
              </a:spcBef>
              <a:buFontTx/>
              <a:buNone/>
            </a:pPr>
            <a:endParaRPr lang="en-US" altLang="zh-CN"/>
          </a:p>
          <a:p>
            <a:pPr>
              <a:lnSpc>
                <a:spcPct val="100000"/>
              </a:lnSpc>
              <a:spcBef>
                <a:spcPct val="0"/>
              </a:spcBef>
              <a:buFontTx/>
              <a:buNone/>
            </a:pPr>
            <a:r>
              <a:rPr lang="zh-CN" altLang="en-US"/>
              <a:t>基于数据对象的操作：插入、删除，修改等</a:t>
            </a:r>
            <a:r>
              <a:rPr lang="en-US" altLang="zh-CN"/>
              <a:t>…..</a:t>
            </a:r>
            <a:endParaRPr lang="zh-CN" altLang="en-US"/>
          </a:p>
        </p:txBody>
      </p:sp>
      <p:cxnSp>
        <p:nvCxnSpPr>
          <p:cNvPr id="4" name="直接连接符 3"/>
          <p:cNvCxnSpPr/>
          <p:nvPr/>
        </p:nvCxnSpPr>
        <p:spPr>
          <a:xfrm>
            <a:off x="522288" y="6056313"/>
            <a:ext cx="8099425"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22288" y="6056313"/>
            <a:ext cx="8099425"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806286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1000"/>
                                        <p:tgtEl>
                                          <p:spTgt spid="2">
                                            <p:txEl>
                                              <p:pRg st="6" end="6"/>
                                            </p:txEl>
                                          </p:spTgt>
                                        </p:tgtEl>
                                      </p:cBhvr>
                                    </p:animEffect>
                                    <p:anim calcmode="lin" valueType="num">
                                      <p:cBhvr>
                                        <p:cTn id="2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1000"/>
                                        <p:tgtEl>
                                          <p:spTgt spid="2">
                                            <p:txEl>
                                              <p:pRg st="9" end="9"/>
                                            </p:txEl>
                                          </p:spTgt>
                                        </p:tgtEl>
                                      </p:cBhvr>
                                    </p:animEffect>
                                    <p:anim calcmode="lin" valueType="num">
                                      <p:cBhvr>
                                        <p:cTn id="3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710717" y="960482"/>
            <a:ext cx="3253285" cy="4865551"/>
          </a:xfrm>
          <a:prstGeom prst="rect">
            <a:avLst/>
          </a:prstGeom>
        </p:spPr>
      </p:pic>
      <p:pic>
        <p:nvPicPr>
          <p:cNvPr id="7" name="图片 6"/>
          <p:cNvPicPr>
            <a:picLocks noChangeAspect="1"/>
          </p:cNvPicPr>
          <p:nvPr/>
        </p:nvPicPr>
        <p:blipFill>
          <a:blip r:embed="rId4"/>
          <a:stretch>
            <a:fillRect/>
          </a:stretch>
        </p:blipFill>
        <p:spPr>
          <a:xfrm>
            <a:off x="10757466" y="2000801"/>
            <a:ext cx="3655220" cy="5666569"/>
          </a:xfrm>
          <a:prstGeom prst="rect">
            <a:avLst/>
          </a:prstGeom>
        </p:spPr>
      </p:pic>
      <p:pic>
        <p:nvPicPr>
          <p:cNvPr id="8" name="图片 7"/>
          <p:cNvPicPr>
            <a:picLocks noChangeAspect="1"/>
          </p:cNvPicPr>
          <p:nvPr/>
        </p:nvPicPr>
        <p:blipFill>
          <a:blip r:embed="rId5"/>
          <a:stretch>
            <a:fillRect/>
          </a:stretch>
        </p:blipFill>
        <p:spPr>
          <a:xfrm>
            <a:off x="11052092" y="725714"/>
            <a:ext cx="3407052" cy="4597820"/>
          </a:xfrm>
          <a:prstGeom prst="rect">
            <a:avLst/>
          </a:prstGeom>
        </p:spPr>
      </p:pic>
      <p:sp>
        <p:nvSpPr>
          <p:cNvPr id="3" name="文本框 2"/>
          <p:cNvSpPr txBox="1"/>
          <p:nvPr/>
        </p:nvSpPr>
        <p:spPr>
          <a:xfrm>
            <a:off x="522515" y="191041"/>
            <a:ext cx="5486400" cy="769441"/>
          </a:xfrm>
          <a:prstGeom prst="rect">
            <a:avLst/>
          </a:prstGeom>
          <a:noFill/>
        </p:spPr>
        <p:txBody>
          <a:bodyPr wrap="square" rtlCol="0">
            <a:spAutoFit/>
          </a:bodyPr>
          <a:lstStyle/>
          <a:p>
            <a:r>
              <a:rPr lang="zh-CN" altLang="en-US" sz="4400" dirty="0">
                <a:latin typeface="+mj-lt"/>
                <a:ea typeface="+mj-ea"/>
                <a:cs typeface="+mj-cs"/>
              </a:rPr>
              <a:t>说说有哪些</a:t>
            </a:r>
            <a:r>
              <a:rPr lang="zh-CN" altLang="en-US" sz="4400" dirty="0">
                <a:solidFill>
                  <a:srgbClr val="009BE1"/>
                </a:solidFill>
                <a:latin typeface="微软雅黑" panose="020B0503020204020204" pitchFamily="34" charset="-122"/>
                <a:ea typeface="微软雅黑" panose="020B0503020204020204" pitchFamily="34" charset="-122"/>
              </a:rPr>
              <a:t>链表</a:t>
            </a:r>
          </a:p>
        </p:txBody>
      </p:sp>
      <p:cxnSp>
        <p:nvCxnSpPr>
          <p:cNvPr id="10" name="直接连接符 9"/>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460062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9532 0.03866 L -0.66424 0.04283 " pathEditMode="relative" rAng="0" ptsTypes="AA">
                                      <p:cBhvr>
                                        <p:cTn id="6" dur="2000" fill="hold"/>
                                        <p:tgtEl>
                                          <p:spTgt spid="8"/>
                                        </p:tgtEl>
                                        <p:attrNameLst>
                                          <p:attrName>ppt_x</p:attrName>
                                          <p:attrName>ppt_y</p:attrName>
                                        </p:attrNameLst>
                                      </p:cBhvr>
                                      <p:rCtr x="-28455" y="208"/>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66424 0.04282 L -0.09532 0.03866 " pathEditMode="relative" rAng="0" ptsTypes="AA">
                                      <p:cBhvr>
                                        <p:cTn id="10" dur="2000" fill="hold"/>
                                        <p:tgtEl>
                                          <p:spTgt spid="8"/>
                                        </p:tgtEl>
                                        <p:attrNameLst>
                                          <p:attrName>ppt_x</p:attrName>
                                          <p:attrName>ppt_y</p:attrName>
                                        </p:attrNameLst>
                                      </p:cBhvr>
                                      <p:rCtr x="28438" y="-208"/>
                                    </p:animMotion>
                                  </p:childTnLst>
                                </p:cTn>
                              </p:par>
                              <p:par>
                                <p:cTn id="11" presetID="42" presetClass="path" presetSubtype="0" accel="50000" decel="50000" fill="hold" nodeType="withEffect">
                                  <p:stCondLst>
                                    <p:cond delay="0"/>
                                  </p:stCondLst>
                                  <p:childTnLst>
                                    <p:animMotion origin="layout" path="M -0.07657 -0.22523 L -0.64549 -0.22107 " pathEditMode="relative" rAng="0" ptsTypes="AA">
                                      <p:cBhvr>
                                        <p:cTn id="12" dur="2000" fill="hold"/>
                                        <p:tgtEl>
                                          <p:spTgt spid="7"/>
                                        </p:tgtEl>
                                        <p:attrNameLst>
                                          <p:attrName>ppt_x</p:attrName>
                                          <p:attrName>ppt_y</p:attrName>
                                        </p:attrNameLst>
                                      </p:cBhvr>
                                      <p:rCtr x="-28455" y="208"/>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64549 -0.22106 L -0.07656 -0.22524 " pathEditMode="relative" rAng="0" ptsTypes="AA">
                                      <p:cBhvr>
                                        <p:cTn id="16" dur="2000" fill="hold"/>
                                        <p:tgtEl>
                                          <p:spTgt spid="7"/>
                                        </p:tgtEl>
                                        <p:attrNameLst>
                                          <p:attrName>ppt_x</p:attrName>
                                          <p:attrName>ppt_y</p:attrName>
                                        </p:attrNameLst>
                                      </p:cBhvr>
                                      <p:rCtr x="2836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2515" y="256902"/>
            <a:ext cx="4698722" cy="769441"/>
          </a:xfrm>
          <a:prstGeom prst="rect">
            <a:avLst/>
          </a:prstGeom>
          <a:noFill/>
        </p:spPr>
        <p:txBody>
          <a:bodyPr wrap="none" rtlCol="0">
            <a:spAutoFit/>
          </a:bodyPr>
          <a:lstStyle/>
          <a:p>
            <a:r>
              <a:rPr lang="zh-CN" altLang="en-US" sz="4400" dirty="0"/>
              <a:t>单链表的基本</a:t>
            </a:r>
            <a:r>
              <a:rPr lang="zh-CN" altLang="en-US" sz="4400" dirty="0">
                <a:solidFill>
                  <a:srgbClr val="009BE1"/>
                </a:solidFill>
                <a:latin typeface="微软雅黑" panose="020B0503020204020204" pitchFamily="34" charset="-122"/>
                <a:ea typeface="微软雅黑" panose="020B0503020204020204" pitchFamily="34" charset="-122"/>
              </a:rPr>
              <a:t>操作</a:t>
            </a:r>
          </a:p>
        </p:txBody>
      </p:sp>
      <p:sp>
        <p:nvSpPr>
          <p:cNvPr id="12" name="椭圆 11"/>
          <p:cNvSpPr/>
          <p:nvPr/>
        </p:nvSpPr>
        <p:spPr>
          <a:xfrm>
            <a:off x="350478" y="2496008"/>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生成</a:t>
            </a:r>
          </a:p>
        </p:txBody>
      </p:sp>
      <p:sp>
        <p:nvSpPr>
          <p:cNvPr id="13" name="椭圆 12"/>
          <p:cNvSpPr/>
          <p:nvPr/>
        </p:nvSpPr>
        <p:spPr>
          <a:xfrm>
            <a:off x="7708489" y="2496008"/>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修改</a:t>
            </a:r>
            <a:endParaRPr lang="en-US" altLang="zh-CN" dirty="0"/>
          </a:p>
        </p:txBody>
      </p:sp>
      <p:sp>
        <p:nvSpPr>
          <p:cNvPr id="14" name="椭圆 13"/>
          <p:cNvSpPr/>
          <p:nvPr/>
        </p:nvSpPr>
        <p:spPr>
          <a:xfrm>
            <a:off x="6226968" y="2496008"/>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查找</a:t>
            </a:r>
          </a:p>
        </p:txBody>
      </p:sp>
      <p:sp>
        <p:nvSpPr>
          <p:cNvPr id="15" name="椭圆 14"/>
          <p:cNvSpPr/>
          <p:nvPr/>
        </p:nvSpPr>
        <p:spPr>
          <a:xfrm>
            <a:off x="1782404" y="2496008"/>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销毁</a:t>
            </a:r>
          </a:p>
        </p:txBody>
      </p:sp>
      <p:sp>
        <p:nvSpPr>
          <p:cNvPr id="16" name="椭圆 15"/>
          <p:cNvSpPr/>
          <p:nvPr/>
        </p:nvSpPr>
        <p:spPr>
          <a:xfrm>
            <a:off x="4745447" y="2496008"/>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删除</a:t>
            </a:r>
          </a:p>
        </p:txBody>
      </p:sp>
      <p:sp>
        <p:nvSpPr>
          <p:cNvPr id="17" name="椭圆 16"/>
          <p:cNvSpPr/>
          <p:nvPr/>
        </p:nvSpPr>
        <p:spPr>
          <a:xfrm>
            <a:off x="3231684" y="2496008"/>
            <a:ext cx="1268362" cy="1268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插入</a:t>
            </a:r>
          </a:p>
        </p:txBody>
      </p:sp>
      <p:cxnSp>
        <p:nvCxnSpPr>
          <p:cNvPr id="19" name="直接连接符 18"/>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81638647"/>
      </p:ext>
    </p:extLst>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27408" y="285840"/>
            <a:ext cx="3570208" cy="769441"/>
          </a:xfrm>
          <a:prstGeom prst="rect">
            <a:avLst/>
          </a:prstGeom>
          <a:noFill/>
        </p:spPr>
        <p:txBody>
          <a:bodyPr wrap="none" rtlCol="0">
            <a:spAutoFit/>
          </a:bodyPr>
          <a:lstStyle/>
          <a:p>
            <a:r>
              <a:rPr lang="zh-CN" altLang="en-US" sz="4400" dirty="0"/>
              <a:t>单链表的</a:t>
            </a:r>
            <a:r>
              <a:rPr lang="zh-CN" altLang="en-US" sz="4400" dirty="0">
                <a:solidFill>
                  <a:srgbClr val="009BE1"/>
                </a:solidFill>
                <a:latin typeface="微软雅黑" panose="020B0503020204020204" pitchFamily="34" charset="-122"/>
                <a:ea typeface="微软雅黑" panose="020B0503020204020204" pitchFamily="34" charset="-122"/>
              </a:rPr>
              <a:t>生成</a:t>
            </a:r>
          </a:p>
        </p:txBody>
      </p:sp>
      <p:sp>
        <p:nvSpPr>
          <p:cNvPr id="8" name="文本框 7"/>
          <p:cNvSpPr txBox="1"/>
          <p:nvPr/>
        </p:nvSpPr>
        <p:spPr>
          <a:xfrm>
            <a:off x="927408" y="1254761"/>
            <a:ext cx="3393878" cy="1323439"/>
          </a:xfrm>
          <a:prstGeom prst="rect">
            <a:avLst/>
          </a:prstGeom>
          <a:noFill/>
        </p:spPr>
        <p:txBody>
          <a:bodyPr wrap="none" rtlCol="0">
            <a:spAutoFit/>
          </a:bodyPr>
          <a:lstStyle/>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定义结构体</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malloc</a:t>
            </a:r>
            <a:r>
              <a:rPr lang="zh-CN" altLang="en-US" sz="2000" dirty="0">
                <a:latin typeface="微软雅黑" panose="020B0503020204020204" pitchFamily="34" charset="-122"/>
                <a:ea typeface="微软雅黑" panose="020B0503020204020204" pitchFamily="34" charset="-122"/>
              </a:rPr>
              <a:t>函数分配空间</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进行结点拼接</a:t>
            </a:r>
            <a:endParaRPr lang="en-US" altLang="zh-CN" sz="2000" dirty="0">
              <a:latin typeface="微软雅黑" panose="020B0503020204020204" pitchFamily="34" charset="-122"/>
              <a:ea typeface="微软雅黑" panose="020B0503020204020204" pitchFamily="34" charset="-122"/>
            </a:endParaRPr>
          </a:p>
          <a:p>
            <a:pPr indent="-342900">
              <a:buFont typeface="+mj-lt"/>
              <a:buAutoNum type="arabicPeriod"/>
            </a:pPr>
            <a:r>
              <a:rPr lang="zh-CN" altLang="en-US" sz="2000" dirty="0">
                <a:latin typeface="微软雅黑" panose="020B0503020204020204" pitchFamily="34" charset="-122"/>
                <a:ea typeface="微软雅黑" panose="020B0503020204020204" pitchFamily="34" charset="-122"/>
              </a:rPr>
              <a:t>返回头节点</a:t>
            </a:r>
          </a:p>
        </p:txBody>
      </p:sp>
      <p:sp>
        <p:nvSpPr>
          <p:cNvPr id="9" name="文本框 8"/>
          <p:cNvSpPr txBox="1"/>
          <p:nvPr/>
        </p:nvSpPr>
        <p:spPr>
          <a:xfrm>
            <a:off x="930933" y="3060496"/>
            <a:ext cx="2727029" cy="1938992"/>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定义结构体</a:t>
            </a:r>
          </a:p>
          <a:p>
            <a:r>
              <a:rPr lang="en-US" altLang="zh-CN" sz="2000" dirty="0" err="1">
                <a:latin typeface="微软雅黑" panose="020B0503020204020204" pitchFamily="34" charset="-122"/>
                <a:ea typeface="微软雅黑" panose="020B0503020204020204" pitchFamily="34" charset="-122"/>
              </a:rPr>
              <a:t>typedef</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struct</a:t>
            </a:r>
            <a:r>
              <a:rPr lang="en-US" altLang="zh-CN" sz="2000" dirty="0">
                <a:latin typeface="微软雅黑" panose="020B0503020204020204" pitchFamily="34" charset="-122"/>
                <a:ea typeface="微软雅黑" panose="020B0503020204020204" pitchFamily="34" charset="-122"/>
              </a:rPr>
              <a:t> Node</a:t>
            </a:r>
          </a:p>
          <a:p>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data;</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struct</a:t>
            </a:r>
            <a:r>
              <a:rPr lang="en-US" altLang="zh-CN" sz="2000" dirty="0">
                <a:latin typeface="微软雅黑" panose="020B0503020204020204" pitchFamily="34" charset="-122"/>
                <a:ea typeface="微软雅黑" panose="020B0503020204020204" pitchFamily="34" charset="-122"/>
              </a:rPr>
              <a:t> Node *next;</a:t>
            </a:r>
          </a:p>
          <a:p>
            <a:r>
              <a:rPr lang="en-US" altLang="zh-CN" sz="2000" dirty="0">
                <a:latin typeface="微软雅黑" panose="020B0503020204020204" pitchFamily="34" charset="-122"/>
                <a:ea typeface="微软雅黑" panose="020B0503020204020204" pitchFamily="34" charset="-122"/>
              </a:rPr>
              <a:t>}Node, *</a:t>
            </a:r>
            <a:r>
              <a:rPr lang="en-US" altLang="zh-CN" sz="2000" dirty="0" err="1">
                <a:latin typeface="微软雅黑" panose="020B0503020204020204" pitchFamily="34" charset="-122"/>
                <a:ea typeface="微软雅黑" panose="020B0503020204020204" pitchFamily="34" charset="-122"/>
              </a:rPr>
              <a:t>ptr_Node</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628315" y="3060496"/>
            <a:ext cx="3922933" cy="707886"/>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使用一维数组生成单链表</a:t>
            </a:r>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ptr_Node</a:t>
            </a:r>
            <a:r>
              <a:rPr lang="en-US" altLang="zh-CN" sz="2000" dirty="0">
                <a:latin typeface="微软雅黑" panose="020B0503020204020204" pitchFamily="34" charset="-122"/>
                <a:ea typeface="微软雅黑" panose="020B0503020204020204" pitchFamily="34" charset="-122"/>
              </a:rPr>
              <a:t> create(</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arr</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n);</a:t>
            </a:r>
            <a:endParaRPr lang="zh-CN" altLang="en-US" sz="20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0981814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26" presetClass="emph" presetSubtype="0" fill="hold" nodeType="withEffect">
                                  <p:stCondLst>
                                    <p:cond delay="0"/>
                                  </p:stCondLst>
                                  <p:childTnLst>
                                    <p:animEffect transition="out" filter="fade">
                                      <p:cBhvr>
                                        <p:cTn id="18" dur="500" tmFilter="0, 0; .2, .5; .8, .5; 1, 0"/>
                                        <p:tgtEl>
                                          <p:spTgt spid="9">
                                            <p:txEl>
                                              <p:pRg st="3" end="3"/>
                                            </p:txEl>
                                          </p:spTgt>
                                        </p:tgtEl>
                                      </p:cBhvr>
                                    </p:animEffect>
                                    <p:animScale>
                                      <p:cBhvr>
                                        <p:cTn id="19" dur="250" autoRev="1" fill="hold"/>
                                        <p:tgtEl>
                                          <p:spTgt spid="9">
                                            <p:txEl>
                                              <p:pRg st="3" end="3"/>
                                            </p:txEl>
                                          </p:spTgt>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childTnLst>
                                </p:cTn>
                              </p:par>
                              <p:par>
                                <p:cTn id="24" presetID="26" presetClass="emph" presetSubtype="0" fill="hold" nodeType="withEffect">
                                  <p:stCondLst>
                                    <p:cond delay="0"/>
                                  </p:stCondLst>
                                  <p:childTnLst>
                                    <p:animEffect transition="out" filter="fade">
                                      <p:cBhvr>
                                        <p:cTn id="25" dur="500" tmFilter="0, 0; .2, .5; .8, .5; 1, 0"/>
                                        <p:tgtEl>
                                          <p:spTgt spid="9">
                                            <p:txEl>
                                              <p:pRg st="4" end="4"/>
                                            </p:txEl>
                                          </p:spTgt>
                                        </p:tgtEl>
                                      </p:cBhvr>
                                    </p:animEffect>
                                    <p:animScale>
                                      <p:cBhvr>
                                        <p:cTn id="26" dur="250" autoRev="1" fill="hold"/>
                                        <p:tgtEl>
                                          <p:spTgt spid="9">
                                            <p:txEl>
                                              <p:pRg st="4" end="4"/>
                                            </p:txEl>
                                          </p:spTgt>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0" presetClass="emph" presetSubtype="0" fill="hold" grpId="1" nodeType="withEffect">
                                  <p:stCondLst>
                                    <p:cond delay="0"/>
                                  </p:stCondLst>
                                  <p:childTnLst>
                                    <p:anim calcmode="discrete" valueType="str">
                                      <p:cBhvr override="childStyle">
                                        <p:cTn id="32" dur="2000" fill="hold"/>
                                        <p:tgtEl>
                                          <p:spTgt spid="10"/>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6906987" y="952067"/>
            <a:ext cx="1714499" cy="3575628"/>
          </a:xfrm>
          <a:prstGeom prst="rect">
            <a:avLst/>
          </a:prstGeom>
        </p:spPr>
      </p:pic>
      <p:pic>
        <p:nvPicPr>
          <p:cNvPr id="10" name="图片 9"/>
          <p:cNvPicPr>
            <a:picLocks noChangeAspect="1"/>
          </p:cNvPicPr>
          <p:nvPr/>
        </p:nvPicPr>
        <p:blipFill>
          <a:blip r:embed="rId4"/>
          <a:stretch>
            <a:fillRect/>
          </a:stretch>
        </p:blipFill>
        <p:spPr>
          <a:xfrm>
            <a:off x="303131" y="1888981"/>
            <a:ext cx="583913" cy="850900"/>
          </a:xfrm>
          <a:prstGeom prst="rect">
            <a:avLst/>
          </a:prstGeom>
        </p:spPr>
      </p:pic>
      <p:pic>
        <p:nvPicPr>
          <p:cNvPr id="11" name="图片 10"/>
          <p:cNvPicPr>
            <a:picLocks noChangeAspect="1"/>
          </p:cNvPicPr>
          <p:nvPr/>
        </p:nvPicPr>
        <p:blipFill>
          <a:blip r:embed="rId5"/>
          <a:stretch>
            <a:fillRect/>
          </a:stretch>
        </p:blipFill>
        <p:spPr>
          <a:xfrm>
            <a:off x="1084252" y="1888981"/>
            <a:ext cx="583913" cy="850900"/>
          </a:xfrm>
          <a:prstGeom prst="rect">
            <a:avLst/>
          </a:prstGeom>
        </p:spPr>
      </p:pic>
      <p:pic>
        <p:nvPicPr>
          <p:cNvPr id="12" name="图片 11"/>
          <p:cNvPicPr>
            <a:picLocks noChangeAspect="1"/>
          </p:cNvPicPr>
          <p:nvPr/>
        </p:nvPicPr>
        <p:blipFill>
          <a:blip r:embed="rId6"/>
          <a:stretch>
            <a:fillRect/>
          </a:stretch>
        </p:blipFill>
        <p:spPr>
          <a:xfrm>
            <a:off x="6031118" y="4434843"/>
            <a:ext cx="875869" cy="635000"/>
          </a:xfrm>
          <a:prstGeom prst="rect">
            <a:avLst/>
          </a:prstGeom>
        </p:spPr>
      </p:pic>
      <p:pic>
        <p:nvPicPr>
          <p:cNvPr id="13" name="图片 12"/>
          <p:cNvPicPr>
            <a:picLocks noChangeAspect="1"/>
          </p:cNvPicPr>
          <p:nvPr/>
        </p:nvPicPr>
        <p:blipFill>
          <a:blip r:embed="rId7"/>
          <a:stretch>
            <a:fillRect/>
          </a:stretch>
        </p:blipFill>
        <p:spPr>
          <a:xfrm>
            <a:off x="6906987" y="5932376"/>
            <a:ext cx="1714499" cy="641439"/>
          </a:xfrm>
          <a:prstGeom prst="rect">
            <a:avLst/>
          </a:prstGeom>
        </p:spPr>
      </p:pic>
      <p:pic>
        <p:nvPicPr>
          <p:cNvPr id="14" name="图片 13"/>
          <p:cNvPicPr>
            <a:picLocks noChangeAspect="1"/>
          </p:cNvPicPr>
          <p:nvPr/>
        </p:nvPicPr>
        <p:blipFill>
          <a:blip r:embed="rId8"/>
          <a:stretch>
            <a:fillRect/>
          </a:stretch>
        </p:blipFill>
        <p:spPr>
          <a:xfrm>
            <a:off x="414429" y="2739881"/>
            <a:ext cx="1142438" cy="800100"/>
          </a:xfrm>
          <a:prstGeom prst="rect">
            <a:avLst/>
          </a:prstGeom>
        </p:spPr>
      </p:pic>
      <p:pic>
        <p:nvPicPr>
          <p:cNvPr id="15" name="图片 14"/>
          <p:cNvPicPr>
            <a:picLocks noChangeAspect="1"/>
          </p:cNvPicPr>
          <p:nvPr/>
        </p:nvPicPr>
        <p:blipFill>
          <a:blip r:embed="rId9"/>
          <a:stretch>
            <a:fillRect/>
          </a:stretch>
        </p:blipFill>
        <p:spPr>
          <a:xfrm>
            <a:off x="414429" y="2739393"/>
            <a:ext cx="1142438" cy="800100"/>
          </a:xfrm>
          <a:prstGeom prst="rect">
            <a:avLst/>
          </a:prstGeom>
        </p:spPr>
      </p:pic>
      <p:pic>
        <p:nvPicPr>
          <p:cNvPr id="16" name="图片 15"/>
          <p:cNvPicPr>
            <a:picLocks noChangeAspect="1"/>
          </p:cNvPicPr>
          <p:nvPr/>
        </p:nvPicPr>
        <p:blipFill>
          <a:blip r:embed="rId10"/>
          <a:stretch>
            <a:fillRect/>
          </a:stretch>
        </p:blipFill>
        <p:spPr>
          <a:xfrm>
            <a:off x="1865373" y="2739393"/>
            <a:ext cx="1142438" cy="800100"/>
          </a:xfrm>
          <a:prstGeom prst="rect">
            <a:avLst/>
          </a:prstGeom>
        </p:spPr>
      </p:pic>
      <p:pic>
        <p:nvPicPr>
          <p:cNvPr id="17" name="图片 16"/>
          <p:cNvPicPr>
            <a:picLocks noChangeAspect="1"/>
          </p:cNvPicPr>
          <p:nvPr/>
        </p:nvPicPr>
        <p:blipFill>
          <a:blip r:embed="rId11"/>
          <a:stretch>
            <a:fillRect/>
          </a:stretch>
        </p:blipFill>
        <p:spPr>
          <a:xfrm>
            <a:off x="414884" y="2739393"/>
            <a:ext cx="1561332" cy="800100"/>
          </a:xfrm>
          <a:prstGeom prst="rect">
            <a:avLst/>
          </a:prstGeom>
        </p:spPr>
      </p:pic>
      <p:pic>
        <p:nvPicPr>
          <p:cNvPr id="18" name="图片 17"/>
          <p:cNvPicPr>
            <a:picLocks noChangeAspect="1"/>
          </p:cNvPicPr>
          <p:nvPr/>
        </p:nvPicPr>
        <p:blipFill>
          <a:blip r:embed="rId12"/>
          <a:stretch>
            <a:fillRect/>
          </a:stretch>
        </p:blipFill>
        <p:spPr>
          <a:xfrm>
            <a:off x="1861517" y="2739393"/>
            <a:ext cx="1142438" cy="800100"/>
          </a:xfrm>
          <a:prstGeom prst="rect">
            <a:avLst/>
          </a:prstGeom>
        </p:spPr>
      </p:pic>
      <p:pic>
        <p:nvPicPr>
          <p:cNvPr id="19" name="图片 18"/>
          <p:cNvPicPr>
            <a:picLocks noChangeAspect="1"/>
          </p:cNvPicPr>
          <p:nvPr/>
        </p:nvPicPr>
        <p:blipFill>
          <a:blip r:embed="rId13"/>
          <a:stretch>
            <a:fillRect/>
          </a:stretch>
        </p:blipFill>
        <p:spPr>
          <a:xfrm>
            <a:off x="3342087" y="2739393"/>
            <a:ext cx="1142438" cy="800100"/>
          </a:xfrm>
          <a:prstGeom prst="rect">
            <a:avLst/>
          </a:prstGeom>
        </p:spPr>
      </p:pic>
      <p:pic>
        <p:nvPicPr>
          <p:cNvPr id="20" name="图片 19"/>
          <p:cNvPicPr>
            <a:picLocks noChangeAspect="1"/>
          </p:cNvPicPr>
          <p:nvPr/>
        </p:nvPicPr>
        <p:blipFill>
          <a:blip r:embed="rId14"/>
          <a:stretch>
            <a:fillRect/>
          </a:stretch>
        </p:blipFill>
        <p:spPr>
          <a:xfrm>
            <a:off x="1865373" y="2739393"/>
            <a:ext cx="1561332" cy="800100"/>
          </a:xfrm>
          <a:prstGeom prst="rect">
            <a:avLst/>
          </a:prstGeom>
        </p:spPr>
      </p:pic>
      <p:pic>
        <p:nvPicPr>
          <p:cNvPr id="21" name="图片 20"/>
          <p:cNvPicPr>
            <a:picLocks noChangeAspect="1"/>
          </p:cNvPicPr>
          <p:nvPr/>
        </p:nvPicPr>
        <p:blipFill>
          <a:blip r:embed="rId15"/>
          <a:stretch>
            <a:fillRect/>
          </a:stretch>
        </p:blipFill>
        <p:spPr>
          <a:xfrm>
            <a:off x="3338231" y="2739393"/>
            <a:ext cx="1142438" cy="800100"/>
          </a:xfrm>
          <a:prstGeom prst="rect">
            <a:avLst/>
          </a:prstGeom>
        </p:spPr>
      </p:pic>
      <p:sp>
        <p:nvSpPr>
          <p:cNvPr id="22" name="文本框 21"/>
          <p:cNvSpPr txBox="1"/>
          <p:nvPr/>
        </p:nvSpPr>
        <p:spPr>
          <a:xfrm>
            <a:off x="303131" y="326771"/>
            <a:ext cx="3570208" cy="769441"/>
          </a:xfrm>
          <a:prstGeom prst="rect">
            <a:avLst/>
          </a:prstGeom>
          <a:noFill/>
        </p:spPr>
        <p:txBody>
          <a:bodyPr wrap="none" rtlCol="0">
            <a:spAutoFit/>
          </a:bodyPr>
          <a:lstStyle/>
          <a:p>
            <a:r>
              <a:rPr lang="zh-CN" altLang="en-US" sz="4400" dirty="0"/>
              <a:t>单链表的</a:t>
            </a:r>
            <a:r>
              <a:rPr lang="zh-CN" altLang="en-US" sz="4400" dirty="0">
                <a:solidFill>
                  <a:srgbClr val="009BE1"/>
                </a:solidFill>
                <a:latin typeface="微软雅黑" panose="020B0503020204020204" pitchFamily="34" charset="-122"/>
                <a:ea typeface="微软雅黑" panose="020B0503020204020204" pitchFamily="34" charset="-122"/>
              </a:rPr>
              <a:t>生成</a:t>
            </a:r>
          </a:p>
        </p:txBody>
      </p:sp>
      <p:cxnSp>
        <p:nvCxnSpPr>
          <p:cNvPr id="23" name="直接连接符 22"/>
          <p:cNvCxnSpPr/>
          <p:nvPr/>
        </p:nvCxnSpPr>
        <p:spPr>
          <a:xfrm>
            <a:off x="522515" y="6056414"/>
            <a:ext cx="8098971" cy="0"/>
          </a:xfrm>
          <a:prstGeom prst="line">
            <a:avLst/>
          </a:prstGeom>
          <a:ln>
            <a:solidFill>
              <a:srgbClr val="8A8A8A"/>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76804" y="6065984"/>
            <a:ext cx="1826141" cy="338554"/>
          </a:xfrm>
          <a:prstGeom prst="rect">
            <a:avLst/>
          </a:prstGeom>
          <a:noFill/>
        </p:spPr>
        <p:txBody>
          <a:bodyPr wrap="none" rtlCol="0">
            <a:spAutoFit/>
          </a:bodyPr>
          <a:lstStyle/>
          <a:p>
            <a:r>
              <a:rPr lang="zh-CN" altLang="en-US" sz="1600" dirty="0">
                <a:solidFill>
                  <a:srgbClr val="323232"/>
                </a:solidFill>
                <a:latin typeface="微软雅黑" panose="020B0503020204020204" pitchFamily="34" charset="-122"/>
                <a:ea typeface="微软雅黑" panose="020B0503020204020204" pitchFamily="34" charset="-122"/>
              </a:rPr>
              <a:t>我就讲一下链表！</a:t>
            </a:r>
            <a:endParaRPr lang="zh-CN" altLang="en-US" sz="1100" dirty="0">
              <a:solidFill>
                <a:srgbClr val="323232"/>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5127671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3.7037E-6 L 0.00417 -0.41759 " pathEditMode="relative" rAng="0" ptsTypes="AA">
                                      <p:cBhvr>
                                        <p:cTn id="6" dur="2000" fill="hold"/>
                                        <p:tgtEl>
                                          <p:spTgt spid="12"/>
                                        </p:tgtEl>
                                        <p:attrNameLst>
                                          <p:attrName>ppt_x</p:attrName>
                                          <p:attrName>ppt_y</p:attrName>
                                        </p:attrNameLst>
                                      </p:cBhvr>
                                      <p:rCtr x="208" y="-20880"/>
                                    </p:animMotion>
                                  </p:childTnLst>
                                </p:cTn>
                              </p:par>
                            </p:childTnLst>
                          </p:cTn>
                        </p:par>
                        <p:par>
                          <p:cTn id="7" fill="hold">
                            <p:stCondLst>
                              <p:cond delay="2000"/>
                            </p:stCondLst>
                            <p:childTnLst>
                              <p:par>
                                <p:cTn id="8" presetID="37" presetClass="path" presetSubtype="0" accel="50000" decel="50000" fill="hold" nodeType="afterEffect">
                                  <p:stCondLst>
                                    <p:cond delay="0"/>
                                  </p:stCondLst>
                                  <p:childTnLst>
                                    <p:animMotion origin="layout" path="M 1.66667E-6 2.22222E-6 C 0.05121 0.0794 0.10538 0.21273 0.1566 0.2919 C 0.18854 0.34444 0.24444 0.39676 0.31007 0.43495 C 0.38229 0.47824 0.44722 0.4956 0.49722 0.49352 L 0.73524 0.48842 " pathEditMode="relative" rAng="1440000" ptsTypes="AAAAA">
                                      <p:cBhvr>
                                        <p:cTn id="9" dur="2000" fill="hold"/>
                                        <p:tgtEl>
                                          <p:spTgt spid="10"/>
                                        </p:tgtEl>
                                        <p:attrNameLst>
                                          <p:attrName>ppt_x</p:attrName>
                                          <p:attrName>ppt_y</p:attrName>
                                        </p:attrNameLst>
                                      </p:cBhvr>
                                      <p:rCtr x="33993" y="32731"/>
                                    </p:animMotion>
                                  </p:childTnLst>
                                </p:cTn>
                              </p:par>
                            </p:childTnLst>
                          </p:cTn>
                        </p:par>
                        <p:par>
                          <p:cTn id="10" fill="hold">
                            <p:stCondLst>
                              <p:cond delay="4000"/>
                            </p:stCondLst>
                            <p:childTnLst>
                              <p:par>
                                <p:cTn id="11" presetID="37" presetClass="path" presetSubtype="0" accel="50000" decel="50000" fill="hold" nodeType="afterEffect">
                                  <p:stCondLst>
                                    <p:cond delay="0"/>
                                  </p:stCondLst>
                                  <p:childTnLst>
                                    <p:animMotion origin="layout" path="M 0.0033 -0.01412 L 0.1243 0.31551 C 0.14878 0.38819 0.20139 0.45092 0.26528 0.49421 C 0.33802 0.54305 0.40642 0.55579 0.46406 0.53588 C 0.55434 0.51134 0.64757 0.50879 0.73837 0.48449 " pathEditMode="relative" rAng="1560000" ptsTypes="AAAAA">
                                      <p:cBhvr>
                                        <p:cTn id="12" dur="2000" fill="hold"/>
                                        <p:tgtEl>
                                          <p:spTgt spid="11"/>
                                        </p:tgtEl>
                                        <p:attrNameLst>
                                          <p:attrName>ppt_x</p:attrName>
                                          <p:attrName>ppt_y</p:attrName>
                                        </p:attrNameLst>
                                      </p:cBhvr>
                                      <p:rCtr x="32066" y="37755"/>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73559 0.48079 C 0.65642 0.49653 0.61129 0.46875 0.54167 0.44467 C 0.49045 0.43241 0.40625 0.37477 0.3467 0.33541 C 0.28698 0.29583 0.22934 0.24629 0.18386 0.20717 C 0.11094 0.15092 0.07795 0.04907 0.00521 -0.00718 " pathEditMode="relative" rAng="0" ptsTypes="AAAAA">
                                      <p:cBhvr>
                                        <p:cTn id="20" dur="2000" fill="hold"/>
                                        <p:tgtEl>
                                          <p:spTgt spid="10"/>
                                        </p:tgtEl>
                                        <p:attrNameLst>
                                          <p:attrName>ppt_x</p:attrName>
                                          <p:attrName>ppt_y</p:attrName>
                                        </p:attrNameLst>
                                      </p:cBhvr>
                                      <p:rCtr x="-36528" y="-24167"/>
                                    </p:animMotion>
                                  </p:childTnLst>
                                </p:cTn>
                              </p:par>
                            </p:childTnLst>
                          </p:cTn>
                        </p:par>
                        <p:par>
                          <p:cTn id="21" fill="hold">
                            <p:stCondLst>
                              <p:cond delay="2000"/>
                            </p:stCondLst>
                            <p:childTnLst>
                              <p:par>
                                <p:cTn id="22" presetID="37" presetClass="path" presetSubtype="0" accel="50000" decel="50000" fill="hold" nodeType="afterEffect">
                                  <p:stCondLst>
                                    <p:cond delay="0"/>
                                  </p:stCondLst>
                                  <p:childTnLst>
                                    <p:animMotion origin="layout" path="M 0.73646 0.48379 C 0.76545 0.49467 0.60121 0.43102 0.62378 0.44467 C 0.64444 0.43958 0.45399 0.40347 0.37309 0.34815 C 0.29219 0.29329 0.1526 0.12801 0.13854 0.11481 C 0.11788 0.08241 -0.02101 -0.00023 0.00104 -0.01227 " pathEditMode="relative" rAng="0" ptsTypes="AAAAA">
                                      <p:cBhvr>
                                        <p:cTn id="23" dur="2000" fill="hold"/>
                                        <p:tgtEl>
                                          <p:spTgt spid="11"/>
                                        </p:tgtEl>
                                        <p:attrNameLst>
                                          <p:attrName>ppt_x</p:attrName>
                                          <p:attrName>ppt_y</p:attrName>
                                        </p:attrNameLst>
                                      </p:cBhvr>
                                      <p:rCtr x="-36736" y="-24745"/>
                                    </p:animMotion>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4"/>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42" presetClass="path" presetSubtype="0" accel="50000" decel="50000" fill="hold" nodeType="withEffect">
                                  <p:stCondLst>
                                    <p:cond delay="0"/>
                                  </p:stCondLst>
                                  <p:childTnLst>
                                    <p:animMotion origin="layout" path="M 0.00417 -0.41759 L 0.00486 -0.36342 " pathEditMode="relative" rAng="0" ptsTypes="AA">
                                      <p:cBhvr>
                                        <p:cTn id="31" dur="2000" fill="hold"/>
                                        <p:tgtEl>
                                          <p:spTgt spid="12"/>
                                        </p:tgtEl>
                                        <p:attrNameLst>
                                          <p:attrName>ppt_x</p:attrName>
                                          <p:attrName>ppt_y</p:attrName>
                                        </p:attrNameLst>
                                      </p:cBhvr>
                                      <p:rCtr x="35" y="2708"/>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15"/>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1.11111E-6 1.85185E-6 L 0.19965 -0.00371 " pathEditMode="relative" rAng="0" ptsTypes="AA">
                                      <p:cBhvr>
                                        <p:cTn id="43" dur="2000" fill="hold"/>
                                        <p:tgtEl>
                                          <p:spTgt spid="10"/>
                                        </p:tgtEl>
                                        <p:attrNameLst>
                                          <p:attrName>ppt_x</p:attrName>
                                          <p:attrName>ppt_y</p:attrName>
                                        </p:attrNameLst>
                                      </p:cBhvr>
                                      <p:rCtr x="9983" y="-185"/>
                                    </p:animMotion>
                                  </p:childTnLst>
                                </p:cTn>
                              </p:par>
                            </p:childTnLst>
                          </p:cTn>
                        </p:par>
                        <p:par>
                          <p:cTn id="44" fill="hold">
                            <p:stCondLst>
                              <p:cond delay="2000"/>
                            </p:stCondLst>
                            <p:childTnLst>
                              <p:par>
                                <p:cTn id="45" presetID="42" presetClass="path" presetSubtype="0" accel="50000" decel="50000" fill="hold" nodeType="afterEffect">
                                  <p:stCondLst>
                                    <p:cond delay="0"/>
                                  </p:stCondLst>
                                  <p:childTnLst>
                                    <p:animMotion origin="layout" path="M 2.22222E-6 1.85185E-6 L -0.0415 0.00069 " pathEditMode="relative" rAng="0" ptsTypes="AA">
                                      <p:cBhvr>
                                        <p:cTn id="46" dur="2000" fill="hold"/>
                                        <p:tgtEl>
                                          <p:spTgt spid="11"/>
                                        </p:tgtEl>
                                        <p:attrNameLst>
                                          <p:attrName>ppt_x</p:attrName>
                                          <p:attrName>ppt_y</p:attrName>
                                        </p:attrNameLst>
                                      </p:cBhvr>
                                      <p:rCtr x="-2083" y="23"/>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0"/>
                            </p:stCondLst>
                            <p:childTnLst>
                              <p:par>
                                <p:cTn id="54" presetID="42" presetClass="path" presetSubtype="0" accel="50000" decel="50000" fill="hold" nodeType="afterEffect">
                                  <p:stCondLst>
                                    <p:cond delay="0"/>
                                  </p:stCondLst>
                                  <p:childTnLst>
                                    <p:animMotion origin="layout" path="M 0.00486 -0.36342 L 0.00243 -0.30254 " pathEditMode="relative" rAng="0" ptsTypes="AA">
                                      <p:cBhvr>
                                        <p:cTn id="55" dur="2000" fill="hold"/>
                                        <p:tgtEl>
                                          <p:spTgt spid="12"/>
                                        </p:tgtEl>
                                        <p:attrNameLst>
                                          <p:attrName>ppt_x</p:attrName>
                                          <p:attrName>ppt_y</p:attrName>
                                        </p:attrNameLst>
                                      </p:cBhvr>
                                      <p:rCtr x="-122" y="3032"/>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18"/>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par>
                          <p:cTn id="64" fill="hold">
                            <p:stCondLst>
                              <p:cond delay="0"/>
                            </p:stCondLst>
                            <p:childTnLst>
                              <p:par>
                                <p:cTn id="65" presetID="42" presetClass="path" presetSubtype="0" accel="50000" decel="50000" fill="hold" nodeType="afterEffect">
                                  <p:stCondLst>
                                    <p:cond delay="0"/>
                                  </p:stCondLst>
                                  <p:childTnLst>
                                    <p:animMotion origin="layout" path="M 0.19965 -0.00371 L 0.36181 -0.00509 " pathEditMode="relative" rAng="0" ptsTypes="AA">
                                      <p:cBhvr>
                                        <p:cTn id="66" dur="2000" fill="hold"/>
                                        <p:tgtEl>
                                          <p:spTgt spid="10"/>
                                        </p:tgtEl>
                                        <p:attrNameLst>
                                          <p:attrName>ppt_x</p:attrName>
                                          <p:attrName>ppt_y</p:attrName>
                                        </p:attrNameLst>
                                      </p:cBhvr>
                                      <p:rCtr x="8281" y="-139"/>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par>
                          <p:cTn id="71" fill="hold">
                            <p:stCondLst>
                              <p:cond delay="0"/>
                            </p:stCondLst>
                            <p:childTnLst>
                              <p:par>
                                <p:cTn id="72" presetID="42" presetClass="path" presetSubtype="0" accel="50000" decel="50000" fill="hold" nodeType="afterEffect">
                                  <p:stCondLst>
                                    <p:cond delay="0"/>
                                  </p:stCondLst>
                                  <p:childTnLst>
                                    <p:animMotion origin="layout" path="M 0.00243 -0.30254 L 0.00174 -0.2412 " pathEditMode="relative" rAng="0" ptsTypes="AA">
                                      <p:cBhvr>
                                        <p:cTn id="73" dur="2000" fill="hold"/>
                                        <p:tgtEl>
                                          <p:spTgt spid="12"/>
                                        </p:tgtEl>
                                        <p:attrNameLst>
                                          <p:attrName>ppt_x</p:attrName>
                                          <p:attrName>ppt_y</p:attrName>
                                        </p:attrNameLst>
                                      </p:cBhvr>
                                      <p:rCtr x="-35" y="3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1232</TotalTime>
  <Words>1075</Words>
  <Application>Microsoft Office PowerPoint</Application>
  <PresentationFormat>全屏显示(4:3)</PresentationFormat>
  <Paragraphs>176</Paragraphs>
  <Slides>30</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宋体</vt:lpstr>
      <vt:lpstr>微软雅黑</vt:lpstr>
      <vt:lpstr>Arial</vt:lpstr>
      <vt:lpstr>Calibri</vt:lpstr>
      <vt:lpstr>Calibri Light</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Jamin Qian</dc:creator>
  <cp:lastModifiedBy>方宇</cp:lastModifiedBy>
  <cp:revision>66</cp:revision>
  <dcterms:created xsi:type="dcterms:W3CDTF">2015-04-21T08:32:54Z</dcterms:created>
  <dcterms:modified xsi:type="dcterms:W3CDTF">2017-03-18T09:50:01Z</dcterms:modified>
</cp:coreProperties>
</file>