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578" r:id="rId4"/>
    <p:sldId id="579" r:id="rId5"/>
    <p:sldId id="259" r:id="rId6"/>
    <p:sldId id="580" r:id="rId7"/>
    <p:sldId id="581" r:id="rId8"/>
    <p:sldId id="582" r:id="rId9"/>
    <p:sldId id="5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7168"/>
    <a:srgbClr val="00BF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8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A5B01-B419-E36F-19D7-DF7FE0C6C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28717-26FC-CD60-7AC3-BE5F869E5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E27DC-E943-EBED-4EC8-7B61E30B8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BD86-F5E1-4682-80D8-4FFEE09C1D3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03ABC-03FE-B741-8EEC-0AFABA844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E4952-47BF-333A-0D80-5541DD61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889E-20C6-45DB-8AFA-337FED50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27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7DD10-6FEE-A025-E66E-AEB54435E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47DE9-8BDE-E6BB-5CB1-BD68F85A3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4FEE9-73B4-1E5D-9E4F-F534E6E0D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BD86-F5E1-4682-80D8-4FFEE09C1D3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17FBD-6485-96FD-016F-775FE596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16144-71C4-25AE-8B85-754430555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889E-20C6-45DB-8AFA-337FED50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8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2201E6-90FA-96A3-7E1A-5F256494C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F1163-2D49-FDA3-2416-778BFFD26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CF3B3-2313-A8F1-C8DD-3A6675EB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BD86-F5E1-4682-80D8-4FFEE09C1D3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14F02-8B8F-0B03-825F-B42E039C3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7ABDC-7873-99DE-408F-DADD77FF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889E-20C6-45DB-8AFA-337FED50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03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C6EEF-2A06-1F80-9C98-BE43986D8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35B5E-C81A-19BE-E56B-C8A0351AF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B6B62-9A78-6D49-9D8D-5AC1BE770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BD86-F5E1-4682-80D8-4FFEE09C1D3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B874F-FC7E-4992-DB54-F5733309D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7DE30-251E-CF86-B465-598AD9B2D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889E-20C6-45DB-8AFA-337FED50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94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5E140-9D86-3C37-552F-8052F6F62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9DC6D-1D35-BC54-DA29-859076930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BEB2A-2749-DD03-4219-B8EB8BD3E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BD86-F5E1-4682-80D8-4FFEE09C1D3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CFAA2-92A4-4A16-1664-F2737C73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1706E-80E7-4AFF-EED8-C2645C162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889E-20C6-45DB-8AFA-337FED50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9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A07F3-0932-F16E-9CFA-525E6EE36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3EC3F-745A-9791-69BB-0D4E475638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29391-F7E1-3DAC-11E8-6E39DDFFA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63486-33C4-9805-A89F-D1F8D5D50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BD86-F5E1-4682-80D8-4FFEE09C1D3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7B5CF-E09A-7719-4383-2901F9DC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62589-F0EC-A2C8-72E8-033D0E750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889E-20C6-45DB-8AFA-337FED50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0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3B19-7839-F761-99C8-E2551DCAE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6094F-4BB5-725B-0C6F-35216720D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A1F60-580F-0781-DDCC-757FE3089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C6A7AC-4750-E1D6-CDBB-C52852879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0775DE-4090-1CDC-2547-6C28645653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57DCA0-E577-52A6-66EE-FA3C8988B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BD86-F5E1-4682-80D8-4FFEE09C1D3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54DD9D-FCCD-7911-2B8F-10A2841DF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7C7ACE-E259-EF23-DD92-1424E404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889E-20C6-45DB-8AFA-337FED50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0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6AAE1-C979-5A0D-75EE-172C230F4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706C12-8118-D078-527C-6F6727DC2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BD86-F5E1-4682-80D8-4FFEE09C1D3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A69C8-0A71-5565-9A32-35CC8F108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92980-683F-7E36-EA2D-59D4D0A32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889E-20C6-45DB-8AFA-337FED50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39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46E61A-2606-B6D8-AF4A-52437B875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BD86-F5E1-4682-80D8-4FFEE09C1D3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9E4D84-E4A9-A41B-0145-3704DCA26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BD633-0E18-8C6B-10E8-D07274A3B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889E-20C6-45DB-8AFA-337FED50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41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AE94-6151-4B72-5F03-0B2E3040A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1920F-6107-17EC-0004-C30336223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89385-A84D-F533-1B29-8F28B7304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4F0D5-27A5-F203-8391-E2896B1B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BD86-F5E1-4682-80D8-4FFEE09C1D3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5A21F-DFFC-4649-96BD-87BF0EAE1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A31A4-8D98-4125-1B64-12624E73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889E-20C6-45DB-8AFA-337FED50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3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182EE-0907-C76D-0DFA-49BF9FB98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AB41B6-F731-0BF3-12E1-52722A2D5A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7DC9D-0100-8608-4B7F-F22AFB314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53101-3C32-0325-AEFE-1582559F4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BD86-F5E1-4682-80D8-4FFEE09C1D3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D4060C-CEF4-8EAE-9D23-3188455A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A5BA8-0F77-30DB-E691-F856AEA1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889E-20C6-45DB-8AFA-337FED50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9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7C0355-BBFD-204E-4B76-1CADCB6F1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AF033-7624-6EDE-FEDB-9AE44C724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C99DA-9BEE-870D-FD7D-05706D0839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4BD86-F5E1-4682-80D8-4FFEE09C1D3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748AB-5970-008C-1DF5-22F329267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D3595-3773-C043-677B-748AEE3D0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4889E-20C6-45DB-8AFA-337FED50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7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FC9A78A-285C-FE1D-E3B7-73AC4C5B785B}"/>
              </a:ext>
            </a:extLst>
          </p:cNvPr>
          <p:cNvGrpSpPr/>
          <p:nvPr/>
        </p:nvGrpSpPr>
        <p:grpSpPr>
          <a:xfrm>
            <a:off x="6702511" y="391857"/>
            <a:ext cx="3852621" cy="2746586"/>
            <a:chOff x="3233331" y="810952"/>
            <a:chExt cx="3852621" cy="27465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54490AF-4388-21F4-1156-DA3E98F83651}"/>
                </a:ext>
              </a:extLst>
            </p:cNvPr>
            <p:cNvGrpSpPr/>
            <p:nvPr/>
          </p:nvGrpSpPr>
          <p:grpSpPr>
            <a:xfrm>
              <a:off x="5657504" y="1577462"/>
              <a:ext cx="1026488" cy="879004"/>
              <a:chOff x="3238746" y="1457141"/>
              <a:chExt cx="1026488" cy="879004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F4802E5-7DAF-2FCA-C004-32E857AA26EF}"/>
                  </a:ext>
                </a:extLst>
              </p:cNvPr>
              <p:cNvSpPr/>
              <p:nvPr/>
            </p:nvSpPr>
            <p:spPr>
              <a:xfrm>
                <a:off x="3238746" y="1457141"/>
                <a:ext cx="1026488" cy="87900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94B891-2C63-39C2-4CA3-46B00D725134}"/>
                  </a:ext>
                </a:extLst>
              </p:cNvPr>
              <p:cNvSpPr txBox="1"/>
              <p:nvPr/>
            </p:nvSpPr>
            <p:spPr>
              <a:xfrm>
                <a:off x="3592709" y="1710813"/>
                <a:ext cx="2890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AF56A2E-BBF9-2529-17A3-C18AB5FDB50B}"/>
                </a:ext>
              </a:extLst>
            </p:cNvPr>
            <p:cNvGrpSpPr/>
            <p:nvPr/>
          </p:nvGrpSpPr>
          <p:grpSpPr>
            <a:xfrm>
              <a:off x="3391146" y="1609541"/>
              <a:ext cx="1026488" cy="879004"/>
              <a:chOff x="3238746" y="1457141"/>
              <a:chExt cx="1026488" cy="879004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7947D29-B2F9-F83F-8878-8B8337A7357F}"/>
                  </a:ext>
                </a:extLst>
              </p:cNvPr>
              <p:cNvSpPr/>
              <p:nvPr/>
            </p:nvSpPr>
            <p:spPr>
              <a:xfrm>
                <a:off x="3238746" y="1457141"/>
                <a:ext cx="1026488" cy="87900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99B804-21FE-78A7-3308-6F12C0105C50}"/>
                  </a:ext>
                </a:extLst>
              </p:cNvPr>
              <p:cNvSpPr txBox="1"/>
              <p:nvPr/>
            </p:nvSpPr>
            <p:spPr>
              <a:xfrm>
                <a:off x="3592709" y="1710813"/>
                <a:ext cx="2890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9712667-9964-3AC9-7512-846B9FDEB511}"/>
                </a:ext>
              </a:extLst>
            </p:cNvPr>
            <p:cNvCxnSpPr>
              <a:cxnSpLocks/>
            </p:cNvCxnSpPr>
            <p:nvPr/>
          </p:nvCxnSpPr>
          <p:spPr>
            <a:xfrm>
              <a:off x="4388140" y="1862049"/>
              <a:ext cx="131653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17311B-E4D5-8C34-6F88-ADAA104867A7}"/>
                </a:ext>
              </a:extLst>
            </p:cNvPr>
            <p:cNvSpPr txBox="1"/>
            <p:nvPr/>
          </p:nvSpPr>
          <p:spPr>
            <a:xfrm>
              <a:off x="4771597" y="1492717"/>
              <a:ext cx="601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µ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SR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D451999-D0D3-D52E-5634-A678AF57AC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5345" y="2117598"/>
              <a:ext cx="1222822" cy="0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21C0CEE-F39D-21FB-C819-DA91263E9C04}"/>
                </a:ext>
              </a:extLst>
            </p:cNvPr>
            <p:cNvSpPr txBox="1"/>
            <p:nvPr/>
          </p:nvSpPr>
          <p:spPr>
            <a:xfrm>
              <a:off x="4867290" y="2087134"/>
              <a:ext cx="601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µ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RS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73571F8-1089-27B7-31F5-F09C2EDEDBF5}"/>
                </a:ext>
              </a:extLst>
            </p:cNvPr>
            <p:cNvGrpSpPr/>
            <p:nvPr/>
          </p:nvGrpSpPr>
          <p:grpSpPr>
            <a:xfrm>
              <a:off x="3233331" y="823292"/>
              <a:ext cx="809998" cy="775760"/>
              <a:chOff x="3233331" y="823292"/>
              <a:chExt cx="809998" cy="775760"/>
            </a:xfrm>
          </p:grpSpPr>
          <p:sp>
            <p:nvSpPr>
              <p:cNvPr id="20" name="Arrow: Curved Right 19">
                <a:extLst>
                  <a:ext uri="{FF2B5EF4-FFF2-40B4-BE49-F238E27FC236}">
                    <a16:creationId xmlns:a16="http://schemas.microsoft.com/office/drawing/2014/main" id="{3DB9F8AF-C333-30A8-EE64-A2327CF5C97C}"/>
                  </a:ext>
                </a:extLst>
              </p:cNvPr>
              <p:cNvSpPr/>
              <p:nvPr/>
            </p:nvSpPr>
            <p:spPr>
              <a:xfrm rot="15496998" flipH="1">
                <a:off x="3450488" y="1006212"/>
                <a:ext cx="375683" cy="809998"/>
              </a:xfrm>
              <a:prstGeom prst="curvedRightArrow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E798C1-5519-B94F-3945-3EC537AA96F9}"/>
                  </a:ext>
                </a:extLst>
              </p:cNvPr>
              <p:cNvSpPr txBox="1"/>
              <p:nvPr/>
            </p:nvSpPr>
            <p:spPr>
              <a:xfrm>
                <a:off x="3456041" y="823292"/>
                <a:ext cx="2890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g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D98FD72-9478-E4B7-6F20-C1B2268D2824}"/>
                </a:ext>
              </a:extLst>
            </p:cNvPr>
            <p:cNvGrpSpPr/>
            <p:nvPr/>
          </p:nvGrpSpPr>
          <p:grpSpPr>
            <a:xfrm>
              <a:off x="5666894" y="810952"/>
              <a:ext cx="809998" cy="775760"/>
              <a:chOff x="3233331" y="823292"/>
              <a:chExt cx="809998" cy="775760"/>
            </a:xfrm>
          </p:grpSpPr>
          <p:sp>
            <p:nvSpPr>
              <p:cNvPr id="28" name="Arrow: Curved Right 27">
                <a:extLst>
                  <a:ext uri="{FF2B5EF4-FFF2-40B4-BE49-F238E27FC236}">
                    <a16:creationId xmlns:a16="http://schemas.microsoft.com/office/drawing/2014/main" id="{6C099EF7-AF7F-9CE3-9AA1-1CEC131AA50B}"/>
                  </a:ext>
                </a:extLst>
              </p:cNvPr>
              <p:cNvSpPr/>
              <p:nvPr/>
            </p:nvSpPr>
            <p:spPr>
              <a:xfrm rot="15496998" flipH="1">
                <a:off x="3450488" y="1006212"/>
                <a:ext cx="375683" cy="809998"/>
              </a:xfrm>
              <a:prstGeom prst="curvedRightArrow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1A3E8E4-3B68-4909-3887-6AAE2C9C1F8E}"/>
                  </a:ext>
                </a:extLst>
              </p:cNvPr>
              <p:cNvSpPr txBox="1"/>
              <p:nvPr/>
            </p:nvSpPr>
            <p:spPr>
              <a:xfrm>
                <a:off x="3456041" y="823292"/>
                <a:ext cx="2890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g</a:t>
                </a: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060B41A-D985-0228-04C0-B0339C050450}"/>
                </a:ext>
              </a:extLst>
            </p:cNvPr>
            <p:cNvCxnSpPr>
              <a:cxnSpLocks/>
            </p:cNvCxnSpPr>
            <p:nvPr/>
          </p:nvCxnSpPr>
          <p:spPr>
            <a:xfrm>
              <a:off x="3904390" y="2488545"/>
              <a:ext cx="0" cy="10689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7CFB31-2D20-9043-F460-3A7A1DFF71A1}"/>
                </a:ext>
              </a:extLst>
            </p:cNvPr>
            <p:cNvSpPr txBox="1"/>
            <p:nvPr/>
          </p:nvSpPr>
          <p:spPr>
            <a:xfrm>
              <a:off x="3926001" y="2713180"/>
              <a:ext cx="845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ds(t)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503A2EE-ECC4-7369-18D4-E52D3DE503B9}"/>
                </a:ext>
              </a:extLst>
            </p:cNvPr>
            <p:cNvCxnSpPr>
              <a:cxnSpLocks/>
            </p:cNvCxnSpPr>
            <p:nvPr/>
          </p:nvCxnSpPr>
          <p:spPr>
            <a:xfrm>
              <a:off x="6218747" y="2467281"/>
              <a:ext cx="0" cy="10689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26C9BA7-BDD0-37C6-A9B1-DCA4B5B7FFDA}"/>
                </a:ext>
              </a:extLst>
            </p:cNvPr>
            <p:cNvSpPr txBox="1"/>
            <p:nvPr/>
          </p:nvSpPr>
          <p:spPr>
            <a:xfrm>
              <a:off x="6240358" y="2691916"/>
              <a:ext cx="845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dr(t)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BC5F75A-6BA6-1256-9B1E-5CE61A5108DA}"/>
              </a:ext>
            </a:extLst>
          </p:cNvPr>
          <p:cNvSpPr txBox="1"/>
          <p:nvPr/>
        </p:nvSpPr>
        <p:spPr>
          <a:xfrm>
            <a:off x="161042" y="3116919"/>
            <a:ext cx="560451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the drug is on, only S will switch to R. When the drug is off, R will switch to S.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Since the ADCC viability were all measured after 3 days of drug treatment, parameters µ</a:t>
            </a:r>
            <a:r>
              <a:rPr 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sr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ds, dr, k will be estimated using ADCC viability data.(averaged by each cycle). K represents the drug efficacy decay with time. Growth rate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calculated by average doubling time of parental, R20, W20 cells. Initial composition of S and R ratio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from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scRNA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 (subpopulation figure).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µ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will be estimated separately using the reverse cycle 10, 20 data.</a:t>
            </a:r>
          </a:p>
          <a:p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38B9D78-D1C3-6ACA-47EA-33AE10107124}"/>
                  </a:ext>
                </a:extLst>
              </p:cNvPr>
              <p:cNvSpPr txBox="1"/>
              <p:nvPr/>
            </p:nvSpPr>
            <p:spPr>
              <a:xfrm>
                <a:off x="5889603" y="3506290"/>
                <a:ext cx="5838311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38B9D78-D1C3-6ACA-47EA-33AE10107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603" y="3506290"/>
                <a:ext cx="5838311" cy="6182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41FEE91-B609-40F7-0615-81A51F8B0F40}"/>
                  </a:ext>
                </a:extLst>
              </p:cNvPr>
              <p:cNvSpPr txBox="1"/>
              <p:nvPr/>
            </p:nvSpPr>
            <p:spPr>
              <a:xfrm>
                <a:off x="5765556" y="4278964"/>
                <a:ext cx="6265402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𝑑𝑟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41FEE91-B609-40F7-0615-81A51F8B0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556" y="4278964"/>
                <a:ext cx="6265402" cy="6182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143502-A0BC-C57B-DD4C-BEA8AAB27820}"/>
                  </a:ext>
                </a:extLst>
              </p:cNvPr>
              <p:cNvSpPr txBox="1"/>
              <p:nvPr/>
            </p:nvSpPr>
            <p:spPr>
              <a:xfrm>
                <a:off x="5889604" y="5328788"/>
                <a:ext cx="5356099" cy="539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𝐷𝐶𝐶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𝑣𝑖𝑎𝑏𝑖𝑙𝑖𝑡𝑦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%=100%∙</m:t>
                      </m:r>
                      <m:f>
                        <m:fPr>
                          <m:type m:val="skw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143502-A0BC-C57B-DD4C-BEA8AAB27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604" y="5328788"/>
                <a:ext cx="5356099" cy="5391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60A3A9F-8B78-3691-55EE-8083C99B38BE}"/>
              </a:ext>
            </a:extLst>
          </p:cNvPr>
          <p:cNvSpPr txBox="1"/>
          <p:nvPr/>
        </p:nvSpPr>
        <p:spPr>
          <a:xfrm>
            <a:off x="389358" y="188779"/>
            <a:ext cx="990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Modeling data: Cell ADCC viability, Know: initial R and S fraction, R and S growth rate</a:t>
            </a:r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EC89CB7D-BEC9-3CA0-9886-546AD34361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97" y="602299"/>
            <a:ext cx="3511774" cy="253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8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52C38-76E1-6E9D-74B9-441EC7556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 (S and R fraction) from </a:t>
            </a:r>
            <a:r>
              <a:rPr lang="en-US" dirty="0" err="1"/>
              <a:t>scRNA</a:t>
            </a:r>
            <a:r>
              <a:rPr lang="en-US" dirty="0"/>
              <a:t> data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3E5D990-21C9-B465-C406-A44A6E232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95" y="1439816"/>
            <a:ext cx="5509333" cy="47113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7C62F2-A6DD-078B-89A4-1EC8AA3D5385}"/>
              </a:ext>
            </a:extLst>
          </p:cNvPr>
          <p:cNvSpPr txBox="1"/>
          <p:nvPr/>
        </p:nvSpPr>
        <p:spPr>
          <a:xfrm>
            <a:off x="6226629" y="1828800"/>
            <a:ext cx="41583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From bulk RNA sequence, we know the resistant cells are up-regulated in CD74, CCL3, HRA-DRA genes (slide 3)</a:t>
            </a:r>
          </a:p>
          <a:p>
            <a:pPr marL="342900" indent="-342900">
              <a:buAutoNum type="arabicPeriod"/>
            </a:pPr>
            <a:r>
              <a:rPr lang="en-US" dirty="0" err="1"/>
              <a:t>scRNA</a:t>
            </a:r>
            <a:r>
              <a:rPr lang="en-US" dirty="0"/>
              <a:t> data have 5 clusters (slide 4)</a:t>
            </a:r>
          </a:p>
          <a:p>
            <a:pPr marL="342900" indent="-342900">
              <a:buAutoNum type="arabicPeriod"/>
            </a:pPr>
            <a:r>
              <a:rPr lang="en-US" dirty="0"/>
              <a:t>Cluster 2 and 4 are low in CD74, CCL3, HRA-DRA, so cluster 2 and 4 represent “S” subpopulation, cluster 0, 1, 3 </a:t>
            </a:r>
            <a:r>
              <a:rPr lang="en-US" dirty="0" err="1"/>
              <a:t>represet</a:t>
            </a:r>
            <a:r>
              <a:rPr lang="en-US" dirty="0"/>
              <a:t> “R” population. (slide 4)</a:t>
            </a:r>
          </a:p>
          <a:p>
            <a:pPr marL="342900" indent="-342900">
              <a:buAutoNum type="arabicPeriod"/>
            </a:pPr>
            <a:r>
              <a:rPr lang="en-US" dirty="0"/>
              <a:t>Calculate the “S” and “R” fraction for parental, R20, and C20 cells as the initial conditions. (slide 5)</a:t>
            </a:r>
          </a:p>
        </p:txBody>
      </p:sp>
    </p:spTree>
    <p:extLst>
      <p:ext uri="{BB962C8B-B14F-4D97-AF65-F5344CB8AC3E}">
        <p14:creationId xmlns:p14="http://schemas.microsoft.com/office/powerpoint/2010/main" val="2941573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0A283B13-871F-4440-8005-421E309C203F}"/>
              </a:ext>
            </a:extLst>
          </p:cNvPr>
          <p:cNvSpPr txBox="1"/>
          <p:nvPr/>
        </p:nvSpPr>
        <p:spPr>
          <a:xfrm>
            <a:off x="614004" y="212834"/>
            <a:ext cx="349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LIM1215 bulk RNA sequence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6C3AC95-058E-462A-2B19-80123320FC55}"/>
              </a:ext>
            </a:extLst>
          </p:cNvPr>
          <p:cNvGrpSpPr/>
          <p:nvPr/>
        </p:nvGrpSpPr>
        <p:grpSpPr>
          <a:xfrm>
            <a:off x="614004" y="1515606"/>
            <a:ext cx="5474914" cy="4914910"/>
            <a:chOff x="614004" y="1515606"/>
            <a:chExt cx="5474914" cy="491491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8B640C6-EC8C-4516-973E-D6E049653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004" y="1515606"/>
              <a:ext cx="4724410" cy="491491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F6A413-7F0D-45D1-856C-848588E269F7}"/>
                </a:ext>
              </a:extLst>
            </p:cNvPr>
            <p:cNvSpPr txBox="1"/>
            <p:nvPr/>
          </p:nvSpPr>
          <p:spPr>
            <a:xfrm>
              <a:off x="3476174" y="2002697"/>
              <a:ext cx="26127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Parental vs. R20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894491-7E55-475D-B36C-0BACFF78950B}"/>
                </a:ext>
              </a:extLst>
            </p:cNvPr>
            <p:cNvSpPr txBox="1"/>
            <p:nvPr/>
          </p:nvSpPr>
          <p:spPr>
            <a:xfrm>
              <a:off x="1776329" y="2298888"/>
              <a:ext cx="1149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CD74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9615364-037B-4D92-8554-FC888CDDF62A}"/>
                </a:ext>
              </a:extLst>
            </p:cNvPr>
            <p:cNvSpPr txBox="1"/>
            <p:nvPr/>
          </p:nvSpPr>
          <p:spPr>
            <a:xfrm>
              <a:off x="1008226" y="2395044"/>
              <a:ext cx="898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HLA-DRA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191873-13F5-49DB-890A-D6C3A6BAE448}"/>
                </a:ext>
              </a:extLst>
            </p:cNvPr>
            <p:cNvSpPr txBox="1"/>
            <p:nvPr/>
          </p:nvSpPr>
          <p:spPr>
            <a:xfrm>
              <a:off x="1826374" y="2536306"/>
              <a:ext cx="1149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CCL3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1A1D7A8-24AC-407A-9B5E-C300D3F33E34}"/>
                </a:ext>
              </a:extLst>
            </p:cNvPr>
            <p:cNvSpPr txBox="1"/>
            <p:nvPr/>
          </p:nvSpPr>
          <p:spPr>
            <a:xfrm>
              <a:off x="3275230" y="3973061"/>
              <a:ext cx="1149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HSPB1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2240103-02AE-9F76-4D94-97EF33BF4E95}"/>
              </a:ext>
            </a:extLst>
          </p:cNvPr>
          <p:cNvGrpSpPr/>
          <p:nvPr/>
        </p:nvGrpSpPr>
        <p:grpSpPr>
          <a:xfrm>
            <a:off x="5157743" y="1817840"/>
            <a:ext cx="5827286" cy="3947560"/>
            <a:chOff x="5157743" y="1817840"/>
            <a:chExt cx="5827286" cy="394756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1A41386-042B-41DB-ADB1-A2430190AD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47" b="13535"/>
            <a:stretch/>
          </p:blipFill>
          <p:spPr>
            <a:xfrm>
              <a:off x="5157743" y="1817840"/>
              <a:ext cx="4724410" cy="394756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C118A00-23B7-4CF2-9E4B-AE486344E8A3}"/>
                </a:ext>
              </a:extLst>
            </p:cNvPr>
            <p:cNvSpPr txBox="1"/>
            <p:nvPr/>
          </p:nvSpPr>
          <p:spPr>
            <a:xfrm>
              <a:off x="8372285" y="2002697"/>
              <a:ext cx="26127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W20 vs. R20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A639116-47C1-4371-998C-7AD0FA5FDB74}"/>
                </a:ext>
              </a:extLst>
            </p:cNvPr>
            <p:cNvSpPr txBox="1"/>
            <p:nvPr/>
          </p:nvSpPr>
          <p:spPr>
            <a:xfrm>
              <a:off x="5531600" y="2437387"/>
              <a:ext cx="1149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HLA-DRA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DE85413-7EF8-40F4-80A1-027CCD65DFCE}"/>
                </a:ext>
              </a:extLst>
            </p:cNvPr>
            <p:cNvSpPr txBox="1"/>
            <p:nvPr/>
          </p:nvSpPr>
          <p:spPr>
            <a:xfrm>
              <a:off x="6370113" y="2310474"/>
              <a:ext cx="1149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CD74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409DDC3-E3B0-4EA8-94F9-1019001508D0}"/>
                </a:ext>
              </a:extLst>
            </p:cNvPr>
            <p:cNvSpPr txBox="1"/>
            <p:nvPr/>
          </p:nvSpPr>
          <p:spPr>
            <a:xfrm>
              <a:off x="6333106" y="2498952"/>
              <a:ext cx="1149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CCL3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B84757-90CF-42AF-B00C-683E26A27173}"/>
                </a:ext>
              </a:extLst>
            </p:cNvPr>
            <p:cNvSpPr txBox="1"/>
            <p:nvPr/>
          </p:nvSpPr>
          <p:spPr>
            <a:xfrm>
              <a:off x="7644606" y="5056161"/>
              <a:ext cx="1149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HSPB1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688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8B7B64-7B66-ABDF-D132-B0A94DCF8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7196"/>
            <a:ext cx="6038737" cy="3496963"/>
          </a:xfrm>
          <a:prstGeom prst="rect">
            <a:avLst/>
          </a:prstGeom>
        </p:spPr>
      </p:pic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27AA348D-D4A8-D996-A007-4E1B9C641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897" y="205273"/>
            <a:ext cx="2823198" cy="1919539"/>
          </a:xfrm>
          <a:prstGeom prst="rect">
            <a:avLst/>
          </a:prstGeom>
        </p:spPr>
      </p:pic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7C8CBEFA-DF02-34BF-5AB6-D081996F11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265" y="4496125"/>
            <a:ext cx="2625433" cy="1785075"/>
          </a:xfrm>
          <a:prstGeom prst="rect">
            <a:avLst/>
          </a:prstGeom>
        </p:spPr>
      </p:pic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D07350C1-DF46-3687-DD98-1C0302AF6B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745" y="339737"/>
            <a:ext cx="2625433" cy="1785075"/>
          </a:xfrm>
          <a:prstGeom prst="rect">
            <a:avLst/>
          </a:prstGeo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45FEBC31-FD48-3860-58EE-0DC972589E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208" y="2239680"/>
            <a:ext cx="3034354" cy="2063107"/>
          </a:xfrm>
          <a:prstGeom prst="rect">
            <a:avLst/>
          </a:prstGeom>
        </p:spPr>
      </p:pic>
      <p:pic>
        <p:nvPicPr>
          <p:cNvPr id="14" name="Picture 13" descr="Chart, box and whisker chart&#10;&#10;Description automatically generated">
            <a:extLst>
              <a:ext uri="{FF2B5EF4-FFF2-40B4-BE49-F238E27FC236}">
                <a16:creationId xmlns:a16="http://schemas.microsoft.com/office/drawing/2014/main" id="{4502F12C-1B55-365A-CDD3-BEDB3BECE9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208" y="4462739"/>
            <a:ext cx="2723636" cy="1851845"/>
          </a:xfrm>
          <a:prstGeom prst="rect">
            <a:avLst/>
          </a:pr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0BCB3297-0698-8D97-E616-A36265CAEF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737" y="2307420"/>
            <a:ext cx="2934724" cy="199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84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C0EAEA-4075-4D31-1D21-FEB0A2249B2D}"/>
              </a:ext>
            </a:extLst>
          </p:cNvPr>
          <p:cNvSpPr txBox="1"/>
          <p:nvPr/>
        </p:nvSpPr>
        <p:spPr>
          <a:xfrm>
            <a:off x="263393" y="183161"/>
            <a:ext cx="4030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 with </a:t>
            </a:r>
            <a:r>
              <a:rPr lang="en-US" dirty="0" err="1"/>
              <a:t>Monolix</a:t>
            </a:r>
            <a:r>
              <a:rPr lang="en-US" dirty="0"/>
              <a:t> SAEM, each experiment sample is an ID, random effects on parameters, proportional error.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1E6D782-5A10-EF28-0CC0-959469CBB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975702"/>
              </p:ext>
            </p:extLst>
          </p:nvPr>
        </p:nvGraphicFramePr>
        <p:xfrm>
          <a:off x="245592" y="1574726"/>
          <a:ext cx="68031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648">
                  <a:extLst>
                    <a:ext uri="{9D8B030D-6E8A-4147-A177-3AD203B41FA5}">
                      <a16:colId xmlns:a16="http://schemas.microsoft.com/office/drawing/2014/main" val="2827323767"/>
                    </a:ext>
                  </a:extLst>
                </a:gridCol>
                <a:gridCol w="3451708">
                  <a:extLst>
                    <a:ext uri="{9D8B030D-6E8A-4147-A177-3AD203B41FA5}">
                      <a16:colId xmlns:a16="http://schemas.microsoft.com/office/drawing/2014/main" val="4137469087"/>
                    </a:ext>
                  </a:extLst>
                </a:gridCol>
                <a:gridCol w="1305991">
                  <a:extLst>
                    <a:ext uri="{9D8B030D-6E8A-4147-A177-3AD203B41FA5}">
                      <a16:colId xmlns:a16="http://schemas.microsoft.com/office/drawing/2014/main" val="475133355"/>
                    </a:ext>
                  </a:extLst>
                </a:gridCol>
                <a:gridCol w="849813">
                  <a:extLst>
                    <a:ext uri="{9D8B030D-6E8A-4147-A177-3AD203B41FA5}">
                      <a16:colId xmlns:a16="http://schemas.microsoft.com/office/drawing/2014/main" val="828543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 (Unit)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RSE%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173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mu_SR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Transition rate from S to R (1/day)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192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 death rate under drug (1/day)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77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 death rate under drug (1/day)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003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Drug efficacy decay rate  (1/day)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50477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C52A4C2-E6D6-D095-AC47-F848BADAB17F}"/>
              </a:ext>
            </a:extLst>
          </p:cNvPr>
          <p:cNvSpPr txBox="1"/>
          <p:nvPr/>
        </p:nvSpPr>
        <p:spPr>
          <a:xfrm>
            <a:off x="8436259" y="598659"/>
            <a:ext cx="256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Individual parameters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39F0DC-4826-F19C-9336-1685C562E693}"/>
              </a:ext>
            </a:extLst>
          </p:cNvPr>
          <p:cNvSpPr txBox="1"/>
          <p:nvPr/>
        </p:nvSpPr>
        <p:spPr>
          <a:xfrm>
            <a:off x="1545773" y="4223596"/>
            <a:ext cx="695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 for Parental: 4.26; R20: 0.78; W20: 3.76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10F1FD-F2C4-81C6-3107-225AE227B8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657"/>
          <a:stretch/>
        </p:blipFill>
        <p:spPr>
          <a:xfrm>
            <a:off x="7048752" y="1160889"/>
            <a:ext cx="4811815" cy="25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439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61780-A0BF-2B36-C5D0-822DF70FD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diagnostic plots test1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589A5D-366A-FFB9-748A-BACF175B0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727" y="1690688"/>
            <a:ext cx="5281502" cy="41859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38B6D8-425A-0E13-6C11-8C9FC29FC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70" y="1606087"/>
            <a:ext cx="6439705" cy="48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47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53D11-7892-79AD-A1D5-CD9BA4175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</a:t>
            </a:r>
            <a:r>
              <a:rPr lang="en-US" dirty="0" err="1"/>
              <a:t>mu_RS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A1E48E-F022-184B-4DD7-0A021C66EE43}"/>
                  </a:ext>
                </a:extLst>
              </p:cNvPr>
              <p:cNvSpPr txBox="1"/>
              <p:nvPr/>
            </p:nvSpPr>
            <p:spPr>
              <a:xfrm>
                <a:off x="1157806" y="1855043"/>
                <a:ext cx="4473594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A1E48E-F022-184B-4DD7-0A021C66E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806" y="1855043"/>
                <a:ext cx="4473594" cy="6182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6CEBD3-B1EA-B7FE-283C-3F5338E3FC03}"/>
                  </a:ext>
                </a:extLst>
              </p:cNvPr>
              <p:cNvSpPr txBox="1"/>
              <p:nvPr/>
            </p:nvSpPr>
            <p:spPr>
              <a:xfrm>
                <a:off x="1033758" y="2627717"/>
                <a:ext cx="5356099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6CEBD3-B1EA-B7FE-283C-3F5338E3F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758" y="2627717"/>
                <a:ext cx="5356099" cy="6182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B904AB-5153-65F8-CA42-1FFBB8C4DCE5}"/>
                  </a:ext>
                </a:extLst>
              </p:cNvPr>
              <p:cNvSpPr txBox="1"/>
              <p:nvPr/>
            </p:nvSpPr>
            <p:spPr>
              <a:xfrm>
                <a:off x="1157806" y="3677541"/>
                <a:ext cx="5356099" cy="576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𝑟𝑎𝑐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20=</m:t>
                      </m:r>
                      <m:f>
                        <m:fPr>
                          <m:type m:val="skw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(60 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𝑑𝑎𝑦𝑠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60 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𝑑𝑎𝑦𝑠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(60 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𝑑𝑎𝑦𝑠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B904AB-5153-65F8-CA42-1FFBB8C4D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806" y="3677541"/>
                <a:ext cx="5356099" cy="5768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BD606ADA-8401-6EE8-B3BA-4B3F6352D739}"/>
              </a:ext>
            </a:extLst>
          </p:cNvPr>
          <p:cNvGrpSpPr/>
          <p:nvPr/>
        </p:nvGrpSpPr>
        <p:grpSpPr>
          <a:xfrm>
            <a:off x="8938078" y="975221"/>
            <a:ext cx="1026488" cy="879004"/>
            <a:chOff x="3238746" y="1457141"/>
            <a:chExt cx="1026488" cy="87900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62FB91D-40EC-483D-62CF-D48F81BF9CAF}"/>
                </a:ext>
              </a:extLst>
            </p:cNvPr>
            <p:cNvSpPr/>
            <p:nvPr/>
          </p:nvSpPr>
          <p:spPr>
            <a:xfrm>
              <a:off x="3238746" y="1457141"/>
              <a:ext cx="1026488" cy="87900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BFFE41-5DF5-E10C-4A78-F44966260483}"/>
                </a:ext>
              </a:extLst>
            </p:cNvPr>
            <p:cNvSpPr txBox="1"/>
            <p:nvPr/>
          </p:nvSpPr>
          <p:spPr>
            <a:xfrm>
              <a:off x="3592709" y="1710813"/>
              <a:ext cx="289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140EE81-A8D5-429A-6AF3-11006EF4285C}"/>
              </a:ext>
            </a:extLst>
          </p:cNvPr>
          <p:cNvGrpSpPr/>
          <p:nvPr/>
        </p:nvGrpSpPr>
        <p:grpSpPr>
          <a:xfrm>
            <a:off x="6671720" y="1007300"/>
            <a:ext cx="1026488" cy="879004"/>
            <a:chOff x="3238746" y="1457141"/>
            <a:chExt cx="1026488" cy="87900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70C1D1E-C1A4-E345-08CF-30E265675BA1}"/>
                </a:ext>
              </a:extLst>
            </p:cNvPr>
            <p:cNvSpPr/>
            <p:nvPr/>
          </p:nvSpPr>
          <p:spPr>
            <a:xfrm>
              <a:off x="3238746" y="1457141"/>
              <a:ext cx="1026488" cy="87900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997C6A0-4E10-E0BB-270B-B453075C3F1C}"/>
                </a:ext>
              </a:extLst>
            </p:cNvPr>
            <p:cNvSpPr txBox="1"/>
            <p:nvPr/>
          </p:nvSpPr>
          <p:spPr>
            <a:xfrm>
              <a:off x="3592709" y="1710813"/>
              <a:ext cx="289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86DFFD-8055-18E1-598D-BBEB8CEB7F7B}"/>
              </a:ext>
            </a:extLst>
          </p:cNvPr>
          <p:cNvCxnSpPr>
            <a:cxnSpLocks/>
          </p:cNvCxnSpPr>
          <p:nvPr/>
        </p:nvCxnSpPr>
        <p:spPr>
          <a:xfrm flipH="1">
            <a:off x="7685919" y="1515357"/>
            <a:ext cx="1222822" cy="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22E29C-7A76-8737-7A47-92A3D939F953}"/>
              </a:ext>
            </a:extLst>
          </p:cNvPr>
          <p:cNvSpPr txBox="1"/>
          <p:nvPr/>
        </p:nvSpPr>
        <p:spPr>
          <a:xfrm>
            <a:off x="8147864" y="1484893"/>
            <a:ext cx="601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µ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RS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15242FE-E32D-B087-34A0-2E2639909F3C}"/>
              </a:ext>
            </a:extLst>
          </p:cNvPr>
          <p:cNvGrpSpPr/>
          <p:nvPr/>
        </p:nvGrpSpPr>
        <p:grpSpPr>
          <a:xfrm>
            <a:off x="6513905" y="221051"/>
            <a:ext cx="809998" cy="775760"/>
            <a:chOff x="3233331" y="823292"/>
            <a:chExt cx="809998" cy="775760"/>
          </a:xfrm>
        </p:grpSpPr>
        <p:sp>
          <p:nvSpPr>
            <p:cNvPr id="18" name="Arrow: Curved Right 17">
              <a:extLst>
                <a:ext uri="{FF2B5EF4-FFF2-40B4-BE49-F238E27FC236}">
                  <a16:creationId xmlns:a16="http://schemas.microsoft.com/office/drawing/2014/main" id="{74D7F81B-E9F6-22B6-C020-E7AA4EC359AC}"/>
                </a:ext>
              </a:extLst>
            </p:cNvPr>
            <p:cNvSpPr/>
            <p:nvPr/>
          </p:nvSpPr>
          <p:spPr>
            <a:xfrm rot="15496998" flipH="1">
              <a:off x="3450488" y="1006212"/>
              <a:ext cx="375683" cy="809998"/>
            </a:xfrm>
            <a:prstGeom prst="curvedRight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C19BB59-1226-68F2-5A0A-CD7D3CC70A86}"/>
                </a:ext>
              </a:extLst>
            </p:cNvPr>
            <p:cNvSpPr txBox="1"/>
            <p:nvPr/>
          </p:nvSpPr>
          <p:spPr>
            <a:xfrm>
              <a:off x="3456041" y="823292"/>
              <a:ext cx="289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3E25E72-6922-A823-882A-DB309F3B5E80}"/>
              </a:ext>
            </a:extLst>
          </p:cNvPr>
          <p:cNvGrpSpPr/>
          <p:nvPr/>
        </p:nvGrpSpPr>
        <p:grpSpPr>
          <a:xfrm>
            <a:off x="8947468" y="208711"/>
            <a:ext cx="809998" cy="775760"/>
            <a:chOff x="3233331" y="823292"/>
            <a:chExt cx="809998" cy="775760"/>
          </a:xfrm>
        </p:grpSpPr>
        <p:sp>
          <p:nvSpPr>
            <p:cNvPr id="21" name="Arrow: Curved Right 20">
              <a:extLst>
                <a:ext uri="{FF2B5EF4-FFF2-40B4-BE49-F238E27FC236}">
                  <a16:creationId xmlns:a16="http://schemas.microsoft.com/office/drawing/2014/main" id="{271F3D01-6D74-808F-FF6D-D766E896299A}"/>
                </a:ext>
              </a:extLst>
            </p:cNvPr>
            <p:cNvSpPr/>
            <p:nvPr/>
          </p:nvSpPr>
          <p:spPr>
            <a:xfrm rot="15496998" flipH="1">
              <a:off x="3450488" y="1006212"/>
              <a:ext cx="375683" cy="809998"/>
            </a:xfrm>
            <a:prstGeom prst="curvedRight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62FD18-015F-DD62-04AA-13195AFC2819}"/>
                </a:ext>
              </a:extLst>
            </p:cNvPr>
            <p:cNvSpPr txBox="1"/>
            <p:nvPr/>
          </p:nvSpPr>
          <p:spPr>
            <a:xfrm>
              <a:off x="3456041" y="823292"/>
              <a:ext cx="289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B85D45E-A9E6-8B26-3774-A5D6FAF44B44}"/>
              </a:ext>
            </a:extLst>
          </p:cNvPr>
          <p:cNvSpPr txBox="1"/>
          <p:nvPr/>
        </p:nvSpPr>
        <p:spPr>
          <a:xfrm>
            <a:off x="6897950" y="2787588"/>
            <a:ext cx="3151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Monolix</a:t>
            </a:r>
            <a:r>
              <a:rPr lang="en-US" dirty="0"/>
              <a:t> estimate</a:t>
            </a:r>
          </a:p>
          <a:p>
            <a:endParaRPr lang="en-US" dirty="0"/>
          </a:p>
          <a:p>
            <a:r>
              <a:rPr lang="en-US" dirty="0" err="1"/>
              <a:t>Mu_RS</a:t>
            </a:r>
            <a:r>
              <a:rPr lang="en-US" dirty="0"/>
              <a:t> = 0.0014 1/day</a:t>
            </a:r>
          </a:p>
        </p:txBody>
      </p:sp>
    </p:spTree>
    <p:extLst>
      <p:ext uri="{BB962C8B-B14F-4D97-AF65-F5344CB8AC3E}">
        <p14:creationId xmlns:p14="http://schemas.microsoft.com/office/powerpoint/2010/main" val="1771772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4224755-0225-0990-3870-759A443C1A5F}"/>
              </a:ext>
            </a:extLst>
          </p:cNvPr>
          <p:cNvGrpSpPr/>
          <p:nvPr/>
        </p:nvGrpSpPr>
        <p:grpSpPr>
          <a:xfrm>
            <a:off x="3233331" y="810952"/>
            <a:ext cx="3850178" cy="2746586"/>
            <a:chOff x="3233331" y="810952"/>
            <a:chExt cx="3850178" cy="27465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54490AF-4388-21F4-1156-DA3E98F83651}"/>
                </a:ext>
              </a:extLst>
            </p:cNvPr>
            <p:cNvGrpSpPr/>
            <p:nvPr/>
          </p:nvGrpSpPr>
          <p:grpSpPr>
            <a:xfrm>
              <a:off x="5657504" y="1577462"/>
              <a:ext cx="1026488" cy="879004"/>
              <a:chOff x="3238746" y="1457141"/>
              <a:chExt cx="1026488" cy="879004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F4802E5-7DAF-2FCA-C004-32E857AA26EF}"/>
                  </a:ext>
                </a:extLst>
              </p:cNvPr>
              <p:cNvSpPr/>
              <p:nvPr/>
            </p:nvSpPr>
            <p:spPr>
              <a:xfrm>
                <a:off x="3238746" y="1457141"/>
                <a:ext cx="1026488" cy="87900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94B891-2C63-39C2-4CA3-46B00D725134}"/>
                  </a:ext>
                </a:extLst>
              </p:cNvPr>
              <p:cNvSpPr txBox="1"/>
              <p:nvPr/>
            </p:nvSpPr>
            <p:spPr>
              <a:xfrm>
                <a:off x="3592709" y="1710813"/>
                <a:ext cx="2890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87168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AF56A2E-BBF9-2529-17A3-C18AB5FDB50B}"/>
                </a:ext>
              </a:extLst>
            </p:cNvPr>
            <p:cNvGrpSpPr/>
            <p:nvPr/>
          </p:nvGrpSpPr>
          <p:grpSpPr>
            <a:xfrm>
              <a:off x="3391146" y="1609541"/>
              <a:ext cx="1026488" cy="879004"/>
              <a:chOff x="3238746" y="1457141"/>
              <a:chExt cx="1026488" cy="879004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7947D29-B2F9-F83F-8878-8B8337A7357F}"/>
                  </a:ext>
                </a:extLst>
              </p:cNvPr>
              <p:cNvSpPr/>
              <p:nvPr/>
            </p:nvSpPr>
            <p:spPr>
              <a:xfrm>
                <a:off x="3238746" y="1457141"/>
                <a:ext cx="1026488" cy="879004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99B804-21FE-78A7-3308-6F12C0105C50}"/>
                  </a:ext>
                </a:extLst>
              </p:cNvPr>
              <p:cNvSpPr txBox="1"/>
              <p:nvPr/>
            </p:nvSpPr>
            <p:spPr>
              <a:xfrm>
                <a:off x="3592709" y="1710813"/>
                <a:ext cx="2369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BFC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9712667-9964-3AC9-7512-846B9FDEB511}"/>
                </a:ext>
              </a:extLst>
            </p:cNvPr>
            <p:cNvCxnSpPr>
              <a:cxnSpLocks/>
            </p:cNvCxnSpPr>
            <p:nvPr/>
          </p:nvCxnSpPr>
          <p:spPr>
            <a:xfrm>
              <a:off x="4388140" y="1862049"/>
              <a:ext cx="131653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17311B-E4D5-8C34-6F88-ADAA104867A7}"/>
                </a:ext>
              </a:extLst>
            </p:cNvPr>
            <p:cNvSpPr txBox="1"/>
            <p:nvPr/>
          </p:nvSpPr>
          <p:spPr>
            <a:xfrm>
              <a:off x="4771597" y="1492717"/>
              <a:ext cx="601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µ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SR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D451999-D0D3-D52E-5634-A678AF57AC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5345" y="2117598"/>
              <a:ext cx="1222822" cy="0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21C0CEE-F39D-21FB-C819-DA91263E9C04}"/>
                </a:ext>
              </a:extLst>
            </p:cNvPr>
            <p:cNvSpPr txBox="1"/>
            <p:nvPr/>
          </p:nvSpPr>
          <p:spPr>
            <a:xfrm>
              <a:off x="4867290" y="2087134"/>
              <a:ext cx="601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µ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RS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73571F8-1089-27B7-31F5-F09C2EDEDBF5}"/>
                </a:ext>
              </a:extLst>
            </p:cNvPr>
            <p:cNvGrpSpPr/>
            <p:nvPr/>
          </p:nvGrpSpPr>
          <p:grpSpPr>
            <a:xfrm>
              <a:off x="3233331" y="823292"/>
              <a:ext cx="809998" cy="775760"/>
              <a:chOff x="3233331" y="823292"/>
              <a:chExt cx="809998" cy="775760"/>
            </a:xfrm>
          </p:grpSpPr>
          <p:sp>
            <p:nvSpPr>
              <p:cNvPr id="20" name="Arrow: Curved Right 19">
                <a:extLst>
                  <a:ext uri="{FF2B5EF4-FFF2-40B4-BE49-F238E27FC236}">
                    <a16:creationId xmlns:a16="http://schemas.microsoft.com/office/drawing/2014/main" id="{3DB9F8AF-C333-30A8-EE64-A2327CF5C97C}"/>
                  </a:ext>
                </a:extLst>
              </p:cNvPr>
              <p:cNvSpPr/>
              <p:nvPr/>
            </p:nvSpPr>
            <p:spPr>
              <a:xfrm rot="15496998" flipH="1">
                <a:off x="3450488" y="1006212"/>
                <a:ext cx="375683" cy="809998"/>
              </a:xfrm>
              <a:prstGeom prst="curvedRightArrow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E798C1-5519-B94F-3945-3EC537AA96F9}"/>
                  </a:ext>
                </a:extLst>
              </p:cNvPr>
              <p:cNvSpPr txBox="1"/>
              <p:nvPr/>
            </p:nvSpPr>
            <p:spPr>
              <a:xfrm>
                <a:off x="3456041" y="823292"/>
                <a:ext cx="2890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g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D98FD72-9478-E4B7-6F20-C1B2268D2824}"/>
                </a:ext>
              </a:extLst>
            </p:cNvPr>
            <p:cNvGrpSpPr/>
            <p:nvPr/>
          </p:nvGrpSpPr>
          <p:grpSpPr>
            <a:xfrm>
              <a:off x="5666894" y="810952"/>
              <a:ext cx="809998" cy="775760"/>
              <a:chOff x="3233331" y="823292"/>
              <a:chExt cx="809998" cy="775760"/>
            </a:xfrm>
          </p:grpSpPr>
          <p:sp>
            <p:nvSpPr>
              <p:cNvPr id="28" name="Arrow: Curved Right 27">
                <a:extLst>
                  <a:ext uri="{FF2B5EF4-FFF2-40B4-BE49-F238E27FC236}">
                    <a16:creationId xmlns:a16="http://schemas.microsoft.com/office/drawing/2014/main" id="{6C099EF7-AF7F-9CE3-9AA1-1CEC131AA50B}"/>
                  </a:ext>
                </a:extLst>
              </p:cNvPr>
              <p:cNvSpPr/>
              <p:nvPr/>
            </p:nvSpPr>
            <p:spPr>
              <a:xfrm rot="15496998" flipH="1">
                <a:off x="3450488" y="1006212"/>
                <a:ext cx="375683" cy="809998"/>
              </a:xfrm>
              <a:prstGeom prst="curvedRightArrow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1A3E8E4-3B68-4909-3887-6AAE2C9C1F8E}"/>
                  </a:ext>
                </a:extLst>
              </p:cNvPr>
              <p:cNvSpPr txBox="1"/>
              <p:nvPr/>
            </p:nvSpPr>
            <p:spPr>
              <a:xfrm>
                <a:off x="3456041" y="823292"/>
                <a:ext cx="2890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g</a:t>
                </a: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060B41A-D985-0228-04C0-B0339C050450}"/>
                </a:ext>
              </a:extLst>
            </p:cNvPr>
            <p:cNvCxnSpPr>
              <a:cxnSpLocks/>
            </p:cNvCxnSpPr>
            <p:nvPr/>
          </p:nvCxnSpPr>
          <p:spPr>
            <a:xfrm>
              <a:off x="3904390" y="2488545"/>
              <a:ext cx="0" cy="10689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7CFB31-2D20-9043-F460-3A7A1DFF71A1}"/>
                </a:ext>
              </a:extLst>
            </p:cNvPr>
            <p:cNvSpPr txBox="1"/>
            <p:nvPr/>
          </p:nvSpPr>
          <p:spPr>
            <a:xfrm>
              <a:off x="3926001" y="2713180"/>
              <a:ext cx="754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ds(t)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503A2EE-ECC4-7369-18D4-E52D3DE503B9}"/>
                </a:ext>
              </a:extLst>
            </p:cNvPr>
            <p:cNvCxnSpPr>
              <a:cxnSpLocks/>
            </p:cNvCxnSpPr>
            <p:nvPr/>
          </p:nvCxnSpPr>
          <p:spPr>
            <a:xfrm>
              <a:off x="6218747" y="2467281"/>
              <a:ext cx="0" cy="10689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26C9BA7-BDD0-37C6-A9B1-DCA4B5B7FFDA}"/>
                </a:ext>
              </a:extLst>
            </p:cNvPr>
            <p:cNvSpPr txBox="1"/>
            <p:nvPr/>
          </p:nvSpPr>
          <p:spPr>
            <a:xfrm>
              <a:off x="6218747" y="2697947"/>
              <a:ext cx="864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dr(t)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BC5F75A-6BA6-1256-9B1E-5CE61A5108DA}"/>
              </a:ext>
            </a:extLst>
          </p:cNvPr>
          <p:cNvSpPr txBox="1"/>
          <p:nvPr/>
        </p:nvSpPr>
        <p:spPr>
          <a:xfrm>
            <a:off x="401366" y="248503"/>
            <a:ext cx="56045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Updated model for simulations</a:t>
            </a:r>
          </a:p>
          <a:p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525924-35D2-FAF6-3C57-C20FB0A7F2C4}"/>
                  </a:ext>
                </a:extLst>
              </p:cNvPr>
              <p:cNvSpPr txBox="1"/>
              <p:nvPr/>
            </p:nvSpPr>
            <p:spPr>
              <a:xfrm>
                <a:off x="48972" y="5461490"/>
                <a:ext cx="79704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60 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𝑑𝑎𝑦𝑠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𝑑𝑎𝑦𝑠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4.26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=0.028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𝑑𝑎𝑦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525924-35D2-FAF6-3C57-C20FB0A7F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2" y="5461490"/>
                <a:ext cx="7970409" cy="646331"/>
              </a:xfrm>
              <a:prstGeom prst="rect">
                <a:avLst/>
              </a:prstGeom>
              <a:blipFill>
                <a:blip r:embed="rId2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A01543-1F95-B1E5-AC14-1EC3DC781BEB}"/>
                  </a:ext>
                </a:extLst>
              </p:cNvPr>
              <p:cNvSpPr txBox="1"/>
              <p:nvPr/>
            </p:nvSpPr>
            <p:spPr>
              <a:xfrm>
                <a:off x="845681" y="3678093"/>
                <a:ext cx="5838311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A01543-1F95-B1E5-AC14-1EC3DC781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81" y="3678093"/>
                <a:ext cx="5838311" cy="6182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96B49D-8249-0FB9-4AEB-65CD862E327E}"/>
                  </a:ext>
                </a:extLst>
              </p:cNvPr>
              <p:cNvSpPr txBox="1"/>
              <p:nvPr/>
            </p:nvSpPr>
            <p:spPr>
              <a:xfrm>
                <a:off x="307675" y="4521683"/>
                <a:ext cx="8440121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𝑑𝑟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𝑤𝑡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96B49D-8249-0FB9-4AEB-65CD862E3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75" y="4521683"/>
                <a:ext cx="8440121" cy="618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112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22ADC-DD31-72BD-1B2F-9D41CAAA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 with on/off dosing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E41A50D-965B-7B80-2993-0599735A0F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once the treatment is off, R switch back to S, and resistance doesn’t accumulate, change back to initial state (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t start from 0), this came from the dr drops back in W20 compared to R20)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E41A50D-965B-7B80-2993-0599735A0F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7700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640</Words>
  <Application>Microsoft Office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F (S and R fraction) from scRNA data</vt:lpstr>
      <vt:lpstr>PowerPoint Presentation</vt:lpstr>
      <vt:lpstr>PowerPoint Presentation</vt:lpstr>
      <vt:lpstr>PowerPoint Presentation</vt:lpstr>
      <vt:lpstr>Model diagnostic plots test1</vt:lpstr>
      <vt:lpstr>Calculate mu_RS </vt:lpstr>
      <vt:lpstr>PowerPoint Presentation</vt:lpstr>
      <vt:lpstr>Simulations with on/off dosing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Zhou, Jiawei</dc:creator>
  <cp:lastModifiedBy>Zhou, Jiawei</cp:lastModifiedBy>
  <cp:revision>44</cp:revision>
  <dcterms:created xsi:type="dcterms:W3CDTF">2023-03-26T00:29:12Z</dcterms:created>
  <dcterms:modified xsi:type="dcterms:W3CDTF">2023-12-13T01:11:36Z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a6f01b5-c24b-4fa8-8e8f-cee31f47fe31_Enabled">
    <vt:lpwstr>true</vt:lpwstr>
  </property>
  <property fmtid="{D5CDD505-2E9C-101B-9397-08002B2CF9AE}" pid="3" name="MSIP_Label_fa6f01b5-c24b-4fa8-8e8f-cee31f47fe31_SetDate">
    <vt:lpwstr>2023-03-26T00:29:17Z</vt:lpwstr>
  </property>
  <property fmtid="{D5CDD505-2E9C-101B-9397-08002B2CF9AE}" pid="4" name="MSIP_Label_fa6f01b5-c24b-4fa8-8e8f-cee31f47fe31_Method">
    <vt:lpwstr>Privileged</vt:lpwstr>
  </property>
  <property fmtid="{D5CDD505-2E9C-101B-9397-08002B2CF9AE}" pid="5" name="MSIP_Label_fa6f01b5-c24b-4fa8-8e8f-cee31f47fe31_Name">
    <vt:lpwstr>fa6f01b5-c24b-4fa8-8e8f-cee31f47fe31</vt:lpwstr>
  </property>
  <property fmtid="{D5CDD505-2E9C-101B-9397-08002B2CF9AE}" pid="6" name="MSIP_Label_fa6f01b5-c24b-4fa8-8e8f-cee31f47fe31_SiteId">
    <vt:lpwstr>7a916015-20ae-4ad1-9170-eefd915e9272</vt:lpwstr>
  </property>
  <property fmtid="{D5CDD505-2E9C-101B-9397-08002B2CF9AE}" pid="7" name="MSIP_Label_fa6f01b5-c24b-4fa8-8e8f-cee31f47fe31_ActionId">
    <vt:lpwstr>83e6521d-be4b-4079-890f-f102508cf467</vt:lpwstr>
  </property>
  <property fmtid="{D5CDD505-2E9C-101B-9397-08002B2CF9AE}" pid="8" name="MSIP_Label_fa6f01b5-c24b-4fa8-8e8f-cee31f47fe31_ContentBits">
    <vt:lpwstr>0</vt:lpwstr>
  </property>
</Properties>
</file>