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70" r:id="rId6"/>
    <p:sldId id="259" r:id="rId7"/>
    <p:sldId id="261" r:id="rId8"/>
    <p:sldId id="265" r:id="rId9"/>
    <p:sldId id="264" r:id="rId10"/>
    <p:sldId id="271" r:id="rId11"/>
    <p:sldId id="27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5285" autoAdjust="0"/>
  </p:normalViewPr>
  <p:slideViewPr>
    <p:cSldViewPr snapToGrid="0">
      <p:cViewPr varScale="1">
        <p:scale>
          <a:sx n="119" d="100"/>
          <a:sy n="119" d="100"/>
        </p:scale>
        <p:origin x="108" y="372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A308C-9FE1-415F-B3F5-488A7D6A4BA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A4FB6-EA4B-482B-B28C-7A90803224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209" y="531255"/>
            <a:ext cx="1008687" cy="5217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1475" y="2560319"/>
            <a:ext cx="11449050" cy="2137600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1471" y="1563689"/>
            <a:ext cx="11449052" cy="402862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Lecture Title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1" y="1993311"/>
            <a:ext cx="11449052" cy="402862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1471" y="5950291"/>
            <a:ext cx="11449052" cy="46835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Semester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2" y="4816128"/>
            <a:ext cx="11449052" cy="94236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Prof. Dr.-</a:t>
            </a:r>
            <a:r>
              <a:rPr lang="en-US" dirty="0" err="1"/>
              <a:t>Ing</a:t>
            </a:r>
            <a:r>
              <a:rPr lang="en-US" dirty="0"/>
              <a:t>. </a:t>
            </a:r>
            <a:r>
              <a:rPr lang="en-US" dirty="0" err="1"/>
              <a:t>habil</a:t>
            </a:r>
            <a:r>
              <a:rPr lang="en-US" dirty="0"/>
              <a:t>. Alois Knoll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71505" y="467630"/>
            <a:ext cx="3828862" cy="650271"/>
            <a:chOff x="522000" y="482870"/>
            <a:chExt cx="3828862" cy="650271"/>
          </a:xfrm>
        </p:grpSpPr>
        <p:pic>
          <p:nvPicPr>
            <p:cNvPr id="14" name="Grafik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0" y="482870"/>
              <a:ext cx="3084340" cy="6192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1121174" y="627422"/>
              <a:ext cx="2554806" cy="50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027272" y="570150"/>
              <a:ext cx="3323590" cy="53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0054B3"/>
                  </a:solidFill>
                </a:rPr>
                <a:t>Robotics, Artificial Intelligence </a:t>
              </a:r>
            </a:p>
            <a:p>
              <a:pPr mar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0054B3"/>
                  </a:solidFill>
                  <a:sym typeface="+mn-ea"/>
                </a:rPr>
                <a:t>and Real-time Systems</a:t>
              </a:r>
              <a:endParaRPr lang="de-DE" sz="1600" dirty="0">
                <a:solidFill>
                  <a:srgbClr val="0054B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4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1625" y="620713"/>
            <a:ext cx="2628900" cy="5688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849" y="620713"/>
            <a:ext cx="8660020" cy="5688012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49" y="1709738"/>
            <a:ext cx="11448676" cy="2852737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849" y="4589463"/>
            <a:ext cx="114486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449388"/>
            <a:ext cx="5540400" cy="4859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0125" y="1449387"/>
            <a:ext cx="5540400" cy="4859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6" y="1449388"/>
            <a:ext cx="554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6" y="2273300"/>
            <a:ext cx="5540400" cy="40354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0126" y="1449389"/>
            <a:ext cx="554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0126" y="2273300"/>
            <a:ext cx="5540400" cy="40354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71475" y="623019"/>
            <a:ext cx="11449050" cy="6790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623019"/>
            <a:ext cx="6637337" cy="5685706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6" y="1449389"/>
            <a:ext cx="4400549" cy="4859336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1475" y="623019"/>
            <a:ext cx="4400550" cy="6790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620713"/>
            <a:ext cx="6637337" cy="568801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850" y="1449389"/>
            <a:ext cx="4400176" cy="485933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1475" y="623019"/>
            <a:ext cx="4400551" cy="6790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623019"/>
            <a:ext cx="11449050" cy="679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449389"/>
            <a:ext cx="11449050" cy="4859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850" y="6495499"/>
            <a:ext cx="700190" cy="214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x-none" altLang="en-US" dirty="0"/>
              <a:t>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8622" y="6492812"/>
            <a:ext cx="541903" cy="214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C2F2-EDB3-4FE6-84CD-3C84FADA21D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1475" y="6416675"/>
            <a:ext cx="114490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598" y="206904"/>
            <a:ext cx="400019" cy="20690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84" y="181649"/>
            <a:ext cx="224340" cy="248285"/>
          </a:xfrm>
          <a:prstGeom prst="rect">
            <a:avLst/>
          </a:prstGeom>
        </p:spPr>
      </p:pic>
      <p:sp>
        <p:nvSpPr>
          <p:cNvPr id="55" name="TextBox 54"/>
          <p:cNvSpPr txBox="1"/>
          <p:nvPr userDrawn="1"/>
        </p:nvSpPr>
        <p:spPr>
          <a:xfrm>
            <a:off x="371473" y="5715"/>
            <a:ext cx="6862703" cy="620713"/>
          </a:xfrm>
          <a:prstGeom prst="rect">
            <a:avLst/>
          </a:prstGeom>
          <a:noFill/>
        </p:spPr>
        <p:txBody>
          <a:bodyPr wrap="square" lIns="90000" tIns="234000" rtlCol="0">
            <a:noAutofit/>
          </a:bodyPr>
          <a:lstStyle/>
          <a:p>
            <a:pPr algn="l"/>
            <a:r>
              <a:rPr lang="en-US" sz="1000" b="0" dirty="0">
                <a:solidFill>
                  <a:srgbClr val="898989"/>
                </a:solidFill>
              </a:rPr>
              <a:t>Robotics</a:t>
            </a:r>
            <a:r>
              <a:rPr lang="en-US" sz="1000" b="0" baseline="0" dirty="0">
                <a:solidFill>
                  <a:srgbClr val="898989"/>
                </a:solidFill>
              </a:rPr>
              <a:t>, Artificial Intelligence and Real-Time Systems ▪ Technical University of Munich</a:t>
            </a:r>
            <a:endParaRPr lang="en-US" sz="1000" b="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zhihu.com/?target=https%3A//arxiv.org/pdf/1911.11929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Vision-Centric Autonomous Driving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Guided by </a:t>
            </a:r>
            <a:r>
              <a:rPr lang="en-US" dirty="0" err="1"/>
              <a:t>Ph.D</a:t>
            </a:r>
            <a:r>
              <a:rPr lang="en-US" dirty="0"/>
              <a:t> </a:t>
            </a:r>
            <a:r>
              <a:rPr lang="en-US" dirty="0" err="1"/>
              <a:t>Liguo</a:t>
            </a:r>
            <a:r>
              <a:rPr lang="en-US" dirty="0"/>
              <a:t> Zhou </a:t>
            </a:r>
          </a:p>
          <a:p>
            <a:r>
              <a:rPr lang="en-US" dirty="0"/>
              <a:t>Presented by Hao Yang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1611B-6EAF-A9B8-0A60-A404AEC1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AD03A-FDDD-34FE-1505-B3F2FABF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resnet50 model works not good with feature extraction in this project, more complicated and powerful model like Transformer should be applied.</a:t>
            </a:r>
          </a:p>
          <a:p>
            <a:r>
              <a:rPr lang="en-US" dirty="0"/>
              <a:t>Too small batch size makes loss curve redundant and not converge</a:t>
            </a:r>
          </a:p>
          <a:p>
            <a:r>
              <a:rPr lang="en-US" dirty="0"/>
              <a:t>Too huge batch size makes training trapped in local minima easily</a:t>
            </a:r>
          </a:p>
          <a:p>
            <a:r>
              <a:rPr lang="en-US" dirty="0"/>
              <a:t>The modified L2 loss calculation works well, it can be used in other projects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63AFB-761F-A581-AFF1-93757C12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AB59F0-5D63-8DD7-1F7B-E2C6F15B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6B643-54B5-2403-F3C9-930B8DD73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3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2B97F-08CD-B39C-6352-C59F9022A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13606"/>
            <a:ext cx="11449050" cy="1382043"/>
          </a:xfrm>
        </p:spPr>
        <p:txBody>
          <a:bodyPr/>
          <a:lstStyle/>
          <a:p>
            <a:r>
              <a:rPr lang="en-US" sz="8000" dirty="0"/>
              <a:t>Thanks for your attention!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B894D-FE59-A161-63F8-4AE120B3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E047C0-1D75-9A06-1844-382FD2CD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7643D-3A0B-CB44-9476-56D6E376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8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17F09-F6EE-3DC1-5452-35079B45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56C35-7793-530B-B47B-BBD7CDEA0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hlinkClick r:id="rId2"/>
              </a:rPr>
              <a:t>https://link.zhihu.com/?target=https%3A//arxiv.org/pdf/1911.11929.pdf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75406-5AE7-1BB2-3E7F-B2D1F73D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D5C61A-9922-A1DF-ABAD-89BEAA5A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10D13-B512-4D4E-C6B8-343E5B446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9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Structure of Project</a:t>
            </a:r>
          </a:p>
          <a:p>
            <a:r>
              <a:rPr lang="en-US" dirty="0"/>
              <a:t>Preprocess of input images</a:t>
            </a:r>
          </a:p>
          <a:p>
            <a:r>
              <a:rPr lang="en-US" dirty="0"/>
              <a:t>Resnet</a:t>
            </a:r>
          </a:p>
          <a:p>
            <a:r>
              <a:rPr lang="en-US" dirty="0"/>
              <a:t>Yolov5</a:t>
            </a:r>
          </a:p>
          <a:p>
            <a:r>
              <a:rPr lang="en-US" dirty="0"/>
              <a:t>Object detection and Distance detection</a:t>
            </a:r>
          </a:p>
          <a:p>
            <a:r>
              <a:rPr lang="en-US" dirty="0"/>
              <a:t>Issue</a:t>
            </a:r>
          </a:p>
          <a:p>
            <a:r>
              <a:rPr lang="en-US" dirty="0"/>
              <a:t>Discussion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941348F-A8F5-138C-B3C7-12AEA4332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trajectory prediction</a:t>
            </a:r>
          </a:p>
          <a:p>
            <a:r>
              <a:rPr lang="en-US" dirty="0"/>
              <a:t>Only ground truth trajectory provided</a:t>
            </a:r>
          </a:p>
          <a:p>
            <a:pPr marL="0" indent="0">
              <a:buNone/>
            </a:pPr>
            <a:r>
              <a:rPr lang="en-US" dirty="0"/>
              <a:t>                              Or</a:t>
            </a:r>
          </a:p>
          <a:p>
            <a:pPr marL="0" indent="0">
              <a:buNone/>
            </a:pPr>
            <a:r>
              <a:rPr lang="en-US" dirty="0"/>
              <a:t>   Ground truth trajectory + camera</a:t>
            </a:r>
          </a:p>
          <a:p>
            <a:r>
              <a:rPr lang="en-US" dirty="0"/>
              <a:t>How does the vision-centric autonomous driving perform?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389976A-8837-7A95-AE37-AB0496C9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652" y="4194175"/>
            <a:ext cx="70389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8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883F5-73D3-EA39-3694-69609F34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Project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56482-D6E2-9A05-9AC5-D5AFBB9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datasets: </a:t>
            </a:r>
            <a:r>
              <a:rPr lang="en-US" dirty="0" err="1"/>
              <a:t>Nuscenes</a:t>
            </a:r>
            <a:r>
              <a:rPr lang="en-US" dirty="0"/>
              <a:t> Dataset</a:t>
            </a:r>
          </a:p>
          <a:p>
            <a:r>
              <a:rPr lang="en-US" dirty="0"/>
              <a:t>Preprocess of images and coordinates in different frames</a:t>
            </a:r>
          </a:p>
          <a:p>
            <a:r>
              <a:rPr lang="en-US" dirty="0"/>
              <a:t>Networks: Resnet50, LSTM</a:t>
            </a:r>
          </a:p>
          <a:p>
            <a:r>
              <a:rPr lang="en-US" dirty="0"/>
              <a:t>Train: get weights for networks</a:t>
            </a:r>
          </a:p>
          <a:p>
            <a:r>
              <a:rPr lang="en-US" dirty="0"/>
              <a:t>Tune: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L1 or L2 as Loss function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Calculation of loss = prediction - ground truth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Calculation of loss = prediction – (ground truth of first node + prediction of displacements)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Input: Images + Coordinates  or  only coordinates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Network: LSTM  or  simply fc layer</a:t>
            </a:r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135DF-77B0-3E49-109D-3491AE20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0866AC-22DC-757C-BDFC-37341DB9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E9771-71DC-ABB0-5722-7176EE3AF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F93A8-3A3E-59AC-9B1A-2E8678F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Nuscenes</a:t>
            </a:r>
            <a:r>
              <a:rPr lang="en-US" dirty="0"/>
              <a:t> Datasets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7101D9-E7AD-E7D6-6F28-087F9F9E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937692" cy="685800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B47BA-4850-DD02-DE18-A5007BCF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AF8021-34B0-A4E6-6A12-1B051D82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EA793-90BE-D033-8F91-26B7B36C4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AFB05A-C028-5742-491A-2B4E115DADDE}"/>
              </a:ext>
            </a:extLst>
          </p:cNvPr>
          <p:cNvSpPr txBox="1"/>
          <p:nvPr/>
        </p:nvSpPr>
        <p:spPr>
          <a:xfrm>
            <a:off x="371475" y="1636295"/>
            <a:ext cx="4840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Ego pose from IMU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Ego pose from LIDAR at top of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from the camera at top front of vehicle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43C070B-088F-AE12-1A05-75EF88C9F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38" y="3118198"/>
            <a:ext cx="5302342" cy="28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8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 of Images and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Random crop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Color jitter (Brightness, Contrast, Saturation, Hue….)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normalization</a:t>
            </a:r>
          </a:p>
          <a:p>
            <a:r>
              <a:rPr lang="en-US" dirty="0"/>
              <a:t>Coordinates: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Use rotation and transformation parameters to construct extrinsic and intrinsic matrix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Transform all points' coordinates from the world coordinate system to coordinates established based on the current frame's car pose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Output the displacement between two adjacent time points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Output the displacement between current time point and other time points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1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449389"/>
            <a:ext cx="7545429" cy="4859336"/>
          </a:xfrm>
        </p:spPr>
        <p:txBody>
          <a:bodyPr/>
          <a:lstStyle/>
          <a:p>
            <a:r>
              <a:rPr lang="en-US" dirty="0"/>
              <a:t>Resnet: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Extract features from images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LSTM: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Process the coordinates sequences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Model 1: predict 6 points at once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Model 2: Predict one point at a time, inputting the previous prediction result and the previous three frames of data</a:t>
            </a:r>
          </a:p>
          <a:p>
            <a:endParaRPr lang="en-US" dirty="0"/>
          </a:p>
          <a:p>
            <a:r>
              <a:rPr lang="en-US" dirty="0"/>
              <a:t>Combination of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Image features : coordinate features = 1 :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Image features : coordinate features = 12 : 96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433B81E-BAC8-BF63-0545-FA7380EC0AC1}"/>
              </a:ext>
            </a:extLst>
          </p:cNvPr>
          <p:cNvSpPr/>
          <p:nvPr/>
        </p:nvSpPr>
        <p:spPr>
          <a:xfrm>
            <a:off x="6513095" y="986589"/>
            <a:ext cx="1042737" cy="561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F698510-F08B-A950-DC75-6DDD7BDDDF69}"/>
              </a:ext>
            </a:extLst>
          </p:cNvPr>
          <p:cNvSpPr/>
          <p:nvPr/>
        </p:nvSpPr>
        <p:spPr>
          <a:xfrm>
            <a:off x="8959641" y="981878"/>
            <a:ext cx="1457074" cy="561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Coordinates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11B6857-D4A7-A649-22C6-FD1D110DB69B}"/>
              </a:ext>
            </a:extLst>
          </p:cNvPr>
          <p:cNvSpPr/>
          <p:nvPr/>
        </p:nvSpPr>
        <p:spPr>
          <a:xfrm>
            <a:off x="7916904" y="3317583"/>
            <a:ext cx="1042737" cy="561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FC-Layer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9DDB5DA-9808-099E-46EA-36ADF460EAB2}"/>
              </a:ext>
            </a:extLst>
          </p:cNvPr>
          <p:cNvSpPr/>
          <p:nvPr/>
        </p:nvSpPr>
        <p:spPr>
          <a:xfrm>
            <a:off x="6513095" y="2016268"/>
            <a:ext cx="1042737" cy="561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Resnet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44E52-90D9-C553-8AD7-EB57A293A723}"/>
              </a:ext>
            </a:extLst>
          </p:cNvPr>
          <p:cNvSpPr/>
          <p:nvPr/>
        </p:nvSpPr>
        <p:spPr>
          <a:xfrm>
            <a:off x="9166809" y="2021305"/>
            <a:ext cx="1042737" cy="561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4BB35C-CFFF-BC52-269D-B4BB9C78E418}"/>
              </a:ext>
            </a:extLst>
          </p:cNvPr>
          <p:cNvSpPr/>
          <p:nvPr/>
        </p:nvSpPr>
        <p:spPr>
          <a:xfrm>
            <a:off x="7917029" y="4532417"/>
            <a:ext cx="1042737" cy="561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8BC4821-C6EA-1DB9-348A-9B905A9CFB82}"/>
              </a:ext>
            </a:extLst>
          </p:cNvPr>
          <p:cNvSpPr/>
          <p:nvPr/>
        </p:nvSpPr>
        <p:spPr>
          <a:xfrm>
            <a:off x="6958263" y="1690715"/>
            <a:ext cx="152400" cy="2209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DD38FD0-5C99-064F-EBD8-B0125857A85B}"/>
              </a:ext>
            </a:extLst>
          </p:cNvPr>
          <p:cNvSpPr/>
          <p:nvPr/>
        </p:nvSpPr>
        <p:spPr>
          <a:xfrm>
            <a:off x="9611977" y="1671869"/>
            <a:ext cx="152400" cy="2209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291D1022-B462-C89F-38B8-26B7B5641DDB}"/>
              </a:ext>
            </a:extLst>
          </p:cNvPr>
          <p:cNvSpPr/>
          <p:nvPr/>
        </p:nvSpPr>
        <p:spPr>
          <a:xfrm>
            <a:off x="8362072" y="4120002"/>
            <a:ext cx="152400" cy="2209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9EA7ACD0-CF8D-626A-8F6D-F15850B52D21}"/>
              </a:ext>
            </a:extLst>
          </p:cNvPr>
          <p:cNvSpPr/>
          <p:nvPr/>
        </p:nvSpPr>
        <p:spPr>
          <a:xfrm rot="19080682">
            <a:off x="7303557" y="2718238"/>
            <a:ext cx="205174" cy="6554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BAEF5DDC-8628-AAA9-B43B-3ED56883DBF2}"/>
              </a:ext>
            </a:extLst>
          </p:cNvPr>
          <p:cNvSpPr/>
          <p:nvPr/>
        </p:nvSpPr>
        <p:spPr>
          <a:xfrm rot="2751445">
            <a:off x="9351876" y="2728596"/>
            <a:ext cx="205174" cy="6554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6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CB208-9A6B-AEAC-AB76-A7890FCE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CA89A825-AA75-EEBF-83A9-EF103E01D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438363"/>
              </p:ext>
            </p:extLst>
          </p:nvPr>
        </p:nvGraphicFramePr>
        <p:xfrm>
          <a:off x="515351" y="1701516"/>
          <a:ext cx="9735550" cy="3953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2175">
                  <a:extLst>
                    <a:ext uri="{9D8B030D-6E8A-4147-A177-3AD203B41FA5}">
                      <a16:colId xmlns:a16="http://schemas.microsoft.com/office/drawing/2014/main" val="3233074643"/>
                    </a:ext>
                  </a:extLst>
                </a:gridCol>
                <a:gridCol w="2812175">
                  <a:extLst>
                    <a:ext uri="{9D8B030D-6E8A-4147-A177-3AD203B41FA5}">
                      <a16:colId xmlns:a16="http://schemas.microsoft.com/office/drawing/2014/main" val="461089767"/>
                    </a:ext>
                  </a:extLst>
                </a:gridCol>
                <a:gridCol w="685200">
                  <a:extLst>
                    <a:ext uri="{9D8B030D-6E8A-4147-A177-3AD203B41FA5}">
                      <a16:colId xmlns:a16="http://schemas.microsoft.com/office/drawing/2014/main" val="286628954"/>
                    </a:ext>
                  </a:extLst>
                </a:gridCol>
                <a:gridCol w="685200">
                  <a:extLst>
                    <a:ext uri="{9D8B030D-6E8A-4147-A177-3AD203B41FA5}">
                      <a16:colId xmlns:a16="http://schemas.microsoft.com/office/drawing/2014/main" val="3085547169"/>
                    </a:ext>
                  </a:extLst>
                </a:gridCol>
                <a:gridCol w="685200">
                  <a:extLst>
                    <a:ext uri="{9D8B030D-6E8A-4147-A177-3AD203B41FA5}">
                      <a16:colId xmlns:a16="http://schemas.microsoft.com/office/drawing/2014/main" val="2977028901"/>
                    </a:ext>
                  </a:extLst>
                </a:gridCol>
                <a:gridCol w="685200">
                  <a:extLst>
                    <a:ext uri="{9D8B030D-6E8A-4147-A177-3AD203B41FA5}">
                      <a16:colId xmlns:a16="http://schemas.microsoft.com/office/drawing/2014/main" val="4123836964"/>
                    </a:ext>
                  </a:extLst>
                </a:gridCol>
                <a:gridCol w="685200">
                  <a:extLst>
                    <a:ext uri="{9D8B030D-6E8A-4147-A177-3AD203B41FA5}">
                      <a16:colId xmlns:a16="http://schemas.microsoft.com/office/drawing/2014/main" val="1977445538"/>
                    </a:ext>
                  </a:extLst>
                </a:gridCol>
                <a:gridCol w="685200">
                  <a:extLst>
                    <a:ext uri="{9D8B030D-6E8A-4147-A177-3AD203B41FA5}">
                      <a16:colId xmlns:a16="http://schemas.microsoft.com/office/drawing/2014/main" val="2709525919"/>
                    </a:ext>
                  </a:extLst>
                </a:gridCol>
              </a:tblGrid>
              <a:tr h="32944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criterial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collision rate 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72890"/>
                  </a:ext>
                </a:extLst>
              </a:tr>
              <a:tr h="3294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687857"/>
                  </a:ext>
                </a:extLst>
              </a:tr>
              <a:tr h="32944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with image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AEDFB"/>
                          </a:highlight>
                        </a:rPr>
                        <a:t>one lstm + dx + 12-96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AEDFB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AEDFB"/>
                          </a:highlight>
                        </a:rPr>
                        <a:t>0.316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AEDFB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AEDFB"/>
                          </a:highlight>
                        </a:rPr>
                        <a:t>0.598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AEDFB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AEDFB"/>
                          </a:highlight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AEDFB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AEDFB"/>
                          </a:highlight>
                        </a:rPr>
                        <a:t>0.5187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AEDFB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AEDFB"/>
                          </a:highlight>
                        </a:rPr>
                        <a:t>0.6485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AEDFB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AEDFB"/>
                          </a:highlight>
                        </a:rPr>
                        <a:t>0.9926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AEDFB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9711541"/>
                  </a:ext>
                </a:extLst>
              </a:tr>
              <a:tr h="3294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one lstm + dx + 1-1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9532110"/>
                  </a:ext>
                </a:extLst>
              </a:tr>
              <a:tr h="3294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one lstm + original + 12-96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5404026"/>
                  </a:ext>
                </a:extLst>
              </a:tr>
              <a:tr h="3294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multi lstm + original + 12-96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15.208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5.537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3877738"/>
                  </a:ext>
                </a:extLst>
              </a:tr>
              <a:tr h="3294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multi lstm + dx + 12-96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0.314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0.621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1.06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0.332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0.519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1.01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4828121"/>
                  </a:ext>
                </a:extLst>
              </a:tr>
              <a:tr h="32944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multi lstm + original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6346546"/>
                  </a:ext>
                </a:extLst>
              </a:tr>
              <a:tr h="3294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multi lstm + dx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0.336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0.655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1.09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0.322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0.467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0E6F5"/>
                          </a:highlight>
                        </a:rPr>
                        <a:t>0.809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6717675"/>
                  </a:ext>
                </a:extLst>
              </a:tr>
              <a:tr h="3294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AEDFB"/>
                          </a:highlight>
                        </a:rPr>
                        <a:t>one lstm + dx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AEDFB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AEDFB"/>
                          </a:highlight>
                        </a:rPr>
                        <a:t>0.254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AEDFB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AEDFB"/>
                          </a:highlight>
                        </a:rPr>
                        <a:t>0.563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AEDFB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AEDFB"/>
                          </a:highlight>
                        </a:rPr>
                        <a:t>1.01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AEDFB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AEDFB"/>
                          </a:highlight>
                        </a:rPr>
                        <a:t>0.342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AEDFB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AEDFB"/>
                          </a:highlight>
                        </a:rPr>
                        <a:t>0.493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AEDFB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CAEDFB"/>
                          </a:highlight>
                        </a:rPr>
                        <a:t>0.8266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AEDFB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0272061"/>
                  </a:ext>
                </a:extLst>
              </a:tr>
              <a:tr h="3294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one lstm + original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0.4565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3.6366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7287000"/>
                  </a:ext>
                </a:extLst>
              </a:tr>
              <a:tr h="32944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F2CEEF"/>
                          </a:highlight>
                        </a:rPr>
                        <a:t>STP3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2CEE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F2CEEF"/>
                          </a:highlight>
                        </a:rPr>
                        <a:t>1.33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2CEE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F2CEEF"/>
                          </a:highlight>
                        </a:rPr>
                        <a:t>2.11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2CEE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F2CEEF"/>
                          </a:highlight>
                        </a:rPr>
                        <a:t>2.9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2CEE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F2CEEF"/>
                          </a:highlight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2CEE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highlight>
                            <a:srgbClr val="F2CEEF"/>
                          </a:highlight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2CEE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highlight>
                            <a:srgbClr val="F2CEEF"/>
                          </a:highlight>
                        </a:rPr>
                        <a:t>1.27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2CEE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5374279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B5BE6-6B08-BFE7-EB29-41FCF436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42CDC3-4DC2-1840-D845-AA377E94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F31F63-ACA8-53F1-7809-94873CB70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2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don’t help with performance optimization</a:t>
            </a:r>
          </a:p>
          <a:p>
            <a:r>
              <a:rPr lang="en-US" dirty="0"/>
              <a:t>Multi-</a:t>
            </a:r>
            <a:r>
              <a:rPr lang="en-US" dirty="0" err="1"/>
              <a:t>lstm</a:t>
            </a:r>
            <a:r>
              <a:rPr lang="en-US" dirty="0"/>
              <a:t> model doesn’t help much</a:t>
            </a:r>
          </a:p>
          <a:p>
            <a:r>
              <a:rPr lang="en-US" dirty="0"/>
              <a:t>Modified L2 loss calculation makes performance of models much better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9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I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TUM_I6_Presentation_Wide</Template>
  <TotalTime>59</TotalTime>
  <Words>616</Words>
  <Application>Microsoft Office PowerPoint</Application>
  <PresentationFormat>宽屏</PresentationFormat>
  <Paragraphs>191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Aptos Narrow</vt:lpstr>
      <vt:lpstr>Arial</vt:lpstr>
      <vt:lpstr>Calibri</vt:lpstr>
      <vt:lpstr>Wingdings</vt:lpstr>
      <vt:lpstr>Office</vt:lpstr>
      <vt:lpstr>Vision-Centric Autonomous Driving</vt:lpstr>
      <vt:lpstr>Content</vt:lpstr>
      <vt:lpstr>Motivation</vt:lpstr>
      <vt:lpstr>Structure of Project</vt:lpstr>
      <vt:lpstr>Nuscenes Datasets</vt:lpstr>
      <vt:lpstr>Preprocess of Images and Coordinates</vt:lpstr>
      <vt:lpstr>Network</vt:lpstr>
      <vt:lpstr>Results of test</vt:lpstr>
      <vt:lpstr>Conclusion</vt:lpstr>
      <vt:lpstr>Discussion </vt:lpstr>
      <vt:lpstr>PowerPoint 演示文稿</vt:lpstr>
      <vt:lpstr>Reference </vt:lpstr>
    </vt:vector>
  </TitlesOfParts>
  <Manager>knoll@mytum.de</Manager>
  <Company>Technische Universität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Walter</dc:creator>
  <cp:lastModifiedBy>Hao Yang</cp:lastModifiedBy>
  <cp:revision>13</cp:revision>
  <dcterms:created xsi:type="dcterms:W3CDTF">2023-01-04T21:28:10Z</dcterms:created>
  <dcterms:modified xsi:type="dcterms:W3CDTF">2024-04-19T13:41:57Z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