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07DC4-3BAB-02BB-E787-351450CDA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251717-ABF6-65ED-452C-E793F8A63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2EBAE-B2BC-2145-518F-B10C351F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092CC-A289-1B94-FC3C-4F0A63A9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5386D-C228-A02D-4C1B-13BAA48E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98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BFB67-3A0F-D5B6-F743-1D8E08D2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1D1837-4CAA-C5B6-453C-A564170E7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1B3A1-765F-A686-8C18-73C418B8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4E241-CF1B-F394-8256-D2BFFBB5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9C57C-DEC3-06C1-4FAC-A4975338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05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FB4E70-2EA4-2F48-A232-CE47AB3A1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65014-DDED-972B-FAFC-DDFF9B913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1C9B8-84ED-E426-AA15-0261F89F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C45E2-6E5D-856A-86C8-3B50655A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9E9D7-783F-1BD9-D911-BA381F7B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8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8E749-9D66-2F75-8679-B6BCB246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E4C77-52C9-3E64-B6E0-7A80A3FC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CC50E-BBE5-1CCF-2196-35079AA1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53F9E-214F-1CDC-E837-952D77D2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CF86F-0BAF-C6F3-A55B-09AE32CE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2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DAFFC-CBF9-CAD1-57DB-F7A102A3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557A0-2A78-5D12-5E30-A17F8E947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20C33-FF1E-8EE1-7DB8-E8D4E2DA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2DB1C-FD79-0F39-CD25-85391488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2B40A-3680-DA27-2926-4F747893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0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4832F-7A8C-8A76-DAFD-0C80BA5F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79D6F-CFDC-14E3-2D13-1735910C7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08332-0D94-8736-7954-A7FC1D3BA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1BDB1-2096-5520-D79A-FB8D69B5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3AB0A6-04AF-3D37-D214-56B5A3BA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79F5AB-E781-ABB6-863F-9F37AA08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8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3E7C4-2990-EC1C-0734-668D5C07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72170-3089-3EF7-BF8E-B910739D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0F71BD-693D-2D16-D307-1F7A2A3E5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CE80CE-DB1A-0476-15A8-7F11870A3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B68507-E119-5C04-5C25-17BCBB7C7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8BBFC7-24C1-1246-8014-92BDD729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304946-EFE3-DF99-BBD7-1A78FAFD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BFE93B-0597-59C6-075E-37CA7027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98B04-64E8-7EA1-5012-72ABE432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120E29-08E3-85D4-4B5C-DB6E2465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FDB1F9-B993-9A64-B773-E9C209C4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3EF598-9B05-751E-9A02-845D87EC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3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F29F46-74B1-8D4E-4835-0AEFC083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E4528B-DA2B-4D6A-2302-D1D7A971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A1A75A-CF47-3509-206A-61A5CBE2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0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A9A8F-3872-B33F-CE90-7CEAB6CF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DD1CA-D5A1-DF67-8C54-9FF673FFE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18897C-04BC-EF3A-05FD-A82F9A02C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1B35D-4BAB-8C63-FEF4-DA48977C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D38DB-1E58-DD48-AE3B-D55EA24E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29F67-3791-7658-095B-6955FC40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65EE5-3424-74D5-1CEB-308644E3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D6CFF0-8271-CA21-1FC5-08EF53824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C8F862-C181-E5FD-B814-B340DAA8D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F464B-EC1B-9895-6FB6-7FA3346A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7C4F8-9BCF-B96C-8C02-A0BF4A4A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84AA4-A69A-5FEA-2AB6-8F965E84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8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9CA898-B7CF-4EF5-9E73-2A66C2BA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7C9F6-75E9-F445-32B6-9502F9E6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48015-D6E6-F5FB-2090-882481E1A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23270-79E2-46F0-8E00-A72A0473412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AEF96-5400-5D44-7ACD-2F32BB47A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344AC-1337-0DD7-A646-9FA4E8896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AAD52-994E-418C-896D-78A81FAF3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29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09346-A650-916E-02EE-BAF0FAC52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基于卷积神经网络的图像恢复算法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1F023C-22F8-861C-0ED7-072B7EB22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CNN-Based Image Restore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33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BB411-3B1B-1933-808B-1B55CC39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34"/>
            <a:ext cx="10515600" cy="1325563"/>
          </a:xfrm>
        </p:spPr>
        <p:txBody>
          <a:bodyPr/>
          <a:lstStyle/>
          <a:p>
            <a:r>
              <a:rPr lang="zh-CN" altLang="en-US" dirty="0"/>
              <a:t>原理</a:t>
            </a:r>
          </a:p>
        </p:txBody>
      </p:sp>
      <p:pic>
        <p:nvPicPr>
          <p:cNvPr id="16" name="图片 15" descr="地图&#10;&#10;描述已自动生成">
            <a:extLst>
              <a:ext uri="{FF2B5EF4-FFF2-40B4-BE49-F238E27FC236}">
                <a16:creationId xmlns:a16="http://schemas.microsoft.com/office/drawing/2014/main" id="{DED19C23-B74D-8DA8-E383-72FD7400E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194" y="1188390"/>
            <a:ext cx="2780395" cy="2160000"/>
          </a:xfrm>
          <a:prstGeom prst="rect">
            <a:avLst/>
          </a:prstGeom>
        </p:spPr>
      </p:pic>
      <p:pic>
        <p:nvPicPr>
          <p:cNvPr id="17" name="图片 16" descr="建筑与房屋的城市空拍图&#10;&#10;中度可信度描述已自动生成">
            <a:extLst>
              <a:ext uri="{FF2B5EF4-FFF2-40B4-BE49-F238E27FC236}">
                <a16:creationId xmlns:a16="http://schemas.microsoft.com/office/drawing/2014/main" id="{74944109-ABA2-FFC2-FB39-8547A86FA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188390"/>
            <a:ext cx="2779963" cy="2160000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8A48A8A5-6230-8169-4BCD-E02EA898AE69}"/>
              </a:ext>
            </a:extLst>
          </p:cNvPr>
          <p:cNvSpPr/>
          <p:nvPr/>
        </p:nvSpPr>
        <p:spPr>
          <a:xfrm>
            <a:off x="4565012" y="1182626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4CADA29-227C-6929-18EE-2BB0310163C8}"/>
              </a:ext>
            </a:extLst>
          </p:cNvPr>
          <p:cNvSpPr/>
          <p:nvPr/>
        </p:nvSpPr>
        <p:spPr>
          <a:xfrm>
            <a:off x="4559639" y="2007282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F5C8A0-1AF6-1F66-9897-51CA0E1268AD}"/>
              </a:ext>
            </a:extLst>
          </p:cNvPr>
          <p:cNvSpPr/>
          <p:nvPr/>
        </p:nvSpPr>
        <p:spPr>
          <a:xfrm>
            <a:off x="4565745" y="2817299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2B48A7E-7539-16A9-D68E-31CC09E5B722}"/>
              </a:ext>
            </a:extLst>
          </p:cNvPr>
          <p:cNvSpPr/>
          <p:nvPr/>
        </p:nvSpPr>
        <p:spPr>
          <a:xfrm>
            <a:off x="6039032" y="1587094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7F31ADA-ADFB-8E25-1665-D28D25BE1178}"/>
              </a:ext>
            </a:extLst>
          </p:cNvPr>
          <p:cNvSpPr/>
          <p:nvPr/>
        </p:nvSpPr>
        <p:spPr>
          <a:xfrm>
            <a:off x="6039032" y="2401214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53ACE44-5318-CF6F-DDDA-9E2AB154ECAB}"/>
              </a:ext>
            </a:extLst>
          </p:cNvPr>
          <p:cNvSpPr/>
          <p:nvPr/>
        </p:nvSpPr>
        <p:spPr>
          <a:xfrm>
            <a:off x="7409272" y="1182626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D244AE5-FE66-2669-0F29-BC03311218E2}"/>
              </a:ext>
            </a:extLst>
          </p:cNvPr>
          <p:cNvSpPr/>
          <p:nvPr/>
        </p:nvSpPr>
        <p:spPr>
          <a:xfrm>
            <a:off x="7390113" y="2006665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48EBB9A-F13D-95DC-D30A-0C36CBB44962}"/>
              </a:ext>
            </a:extLst>
          </p:cNvPr>
          <p:cNvSpPr/>
          <p:nvPr/>
        </p:nvSpPr>
        <p:spPr>
          <a:xfrm>
            <a:off x="7409272" y="2820785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D89776-A581-50B4-ADCD-90CCC2EBABC9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>
            <a:off x="5105012" y="1452626"/>
            <a:ext cx="934020" cy="404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4049000-BC68-8391-C6AA-B36997A769D7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5099639" y="1857094"/>
            <a:ext cx="939393" cy="420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B11CDC4-0659-42BB-7AC3-E1E699B3CB8C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5105745" y="2671214"/>
            <a:ext cx="933287" cy="416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FCF95C6-F750-D79D-5D7E-4CB424308354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>
            <a:off x="5099639" y="2277282"/>
            <a:ext cx="939393" cy="393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D560F00-A890-8B3D-0CAB-857FFAD6C268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5105745" y="1857094"/>
            <a:ext cx="933287" cy="12302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7723CA9-D536-E240-1416-43E2DDCAABDA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>
            <a:off x="5105012" y="1452626"/>
            <a:ext cx="934020" cy="1218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7D3FC45-908D-A760-7F36-AF64656DC690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6579032" y="1452626"/>
            <a:ext cx="830240" cy="404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BEEBBA6-FACC-C9A1-B55A-D5E505555663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>
            <a:off x="6579032" y="1857094"/>
            <a:ext cx="811081" cy="419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E098CC5-8ECB-0FDD-D7C1-8FBF980F564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6579032" y="1452626"/>
            <a:ext cx="830240" cy="1218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F83A786-3BEA-C520-1DE3-2A7651498C26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6579032" y="2276665"/>
            <a:ext cx="811081" cy="394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235FA51-EDD4-7172-4B07-A86BB0D83DBB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6579032" y="1857094"/>
            <a:ext cx="830240" cy="1233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0EBFF1A-3E50-0782-08CA-AFD2B70A2EE4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6579032" y="2671214"/>
            <a:ext cx="830240" cy="419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图片 88" descr="地图&#10;&#10;描述已自动生成">
            <a:extLst>
              <a:ext uri="{FF2B5EF4-FFF2-40B4-BE49-F238E27FC236}">
                <a16:creationId xmlns:a16="http://schemas.microsoft.com/office/drawing/2014/main" id="{77B6F689-4DEE-053B-3D9E-0E2F766CE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194" y="4202679"/>
            <a:ext cx="2780395" cy="21600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61EBD33B-B4D1-51E4-6DED-B497127D49F6}"/>
              </a:ext>
            </a:extLst>
          </p:cNvPr>
          <p:cNvSpPr txBox="1"/>
          <p:nvPr/>
        </p:nvSpPr>
        <p:spPr>
          <a:xfrm>
            <a:off x="1526179" y="3509611"/>
            <a:ext cx="15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退化的图像 </a:t>
            </a:r>
            <a:r>
              <a:rPr lang="en-US" altLang="zh-CN" b="1" i="1" dirty="0"/>
              <a:t>x</a:t>
            </a:r>
            <a:endParaRPr lang="zh-CN" altLang="en-US" b="1" i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04D7C6D-364C-4A3B-13C2-15F5D779258A}"/>
              </a:ext>
            </a:extLst>
          </p:cNvPr>
          <p:cNvSpPr txBox="1"/>
          <p:nvPr/>
        </p:nvSpPr>
        <p:spPr>
          <a:xfrm>
            <a:off x="9375391" y="761993"/>
            <a:ext cx="15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生成的图像 </a:t>
            </a:r>
            <a:r>
              <a:rPr lang="en-US" altLang="zh-CN" b="1" dirty="0"/>
              <a:t>y</a:t>
            </a:r>
            <a:r>
              <a:rPr lang="zh-CN" altLang="en-US" b="1" dirty="0"/>
              <a:t>’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79A12B2-9B8E-FB58-5729-3F940ED492BD}"/>
              </a:ext>
            </a:extLst>
          </p:cNvPr>
          <p:cNvSpPr txBox="1"/>
          <p:nvPr/>
        </p:nvSpPr>
        <p:spPr>
          <a:xfrm>
            <a:off x="9375391" y="6372518"/>
            <a:ext cx="15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原图像 </a:t>
            </a:r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A9CA0662-A9BB-E690-94F3-2A76F06C2D61}"/>
              </a:ext>
            </a:extLst>
          </p:cNvPr>
          <p:cNvSpPr/>
          <p:nvPr/>
        </p:nvSpPr>
        <p:spPr>
          <a:xfrm>
            <a:off x="3870959" y="2127094"/>
            <a:ext cx="432000" cy="3600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166D0EBD-FBB9-07EA-C5D9-C5A13F9500EB}"/>
              </a:ext>
            </a:extLst>
          </p:cNvPr>
          <p:cNvSpPr/>
          <p:nvPr/>
        </p:nvSpPr>
        <p:spPr>
          <a:xfrm>
            <a:off x="8160735" y="2123268"/>
            <a:ext cx="432000" cy="3600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B60C59C-C865-F6F6-DC1A-D544D068AFEA}"/>
                  </a:ext>
                </a:extLst>
              </p:cNvPr>
              <p:cNvSpPr txBox="1"/>
              <p:nvPr/>
            </p:nvSpPr>
            <p:spPr>
              <a:xfrm>
                <a:off x="5449468" y="4694450"/>
                <a:ext cx="17191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B60C59C-C865-F6F6-DC1A-D544D068A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468" y="4694450"/>
                <a:ext cx="1719125" cy="307777"/>
              </a:xfrm>
              <a:prstGeom prst="rect">
                <a:avLst/>
              </a:prstGeom>
              <a:blipFill>
                <a:blip r:embed="rId4"/>
                <a:stretch>
                  <a:fillRect l="-2837" r="-425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箭头: 右 114">
            <a:extLst>
              <a:ext uri="{FF2B5EF4-FFF2-40B4-BE49-F238E27FC236}">
                <a16:creationId xmlns:a16="http://schemas.microsoft.com/office/drawing/2014/main" id="{A8C6FEEC-06EF-13D3-E334-A6C25EB59804}"/>
              </a:ext>
            </a:extLst>
          </p:cNvPr>
          <p:cNvSpPr/>
          <p:nvPr/>
        </p:nvSpPr>
        <p:spPr>
          <a:xfrm rot="16200000">
            <a:off x="5949031" y="3855002"/>
            <a:ext cx="720000" cy="3600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F7038A7-BC96-C561-1D55-97980E39E3BC}"/>
              </a:ext>
            </a:extLst>
          </p:cNvPr>
          <p:cNvSpPr txBox="1"/>
          <p:nvPr/>
        </p:nvSpPr>
        <p:spPr>
          <a:xfrm>
            <a:off x="4829639" y="3967209"/>
            <a:ext cx="15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更新网络参数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81B533D-7C15-9A22-60E5-A7A63C102A65}"/>
              </a:ext>
            </a:extLst>
          </p:cNvPr>
          <p:cNvSpPr txBox="1"/>
          <p:nvPr/>
        </p:nvSpPr>
        <p:spPr>
          <a:xfrm>
            <a:off x="5569335" y="761993"/>
            <a:ext cx="15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神经网络</a:t>
            </a:r>
          </a:p>
        </p:txBody>
      </p:sp>
    </p:spTree>
    <p:extLst>
      <p:ext uri="{BB962C8B-B14F-4D97-AF65-F5344CB8AC3E}">
        <p14:creationId xmlns:p14="http://schemas.microsoft.com/office/powerpoint/2010/main" val="46422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地图&#10;&#10;描述已自动生成">
            <a:extLst>
              <a:ext uri="{FF2B5EF4-FFF2-40B4-BE49-F238E27FC236}">
                <a16:creationId xmlns:a16="http://schemas.microsoft.com/office/drawing/2014/main" id="{40649883-A6A0-5C80-DD35-7E003BB04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57" y="2791826"/>
            <a:ext cx="2780395" cy="2160000"/>
          </a:xfrm>
          <a:prstGeom prst="rect">
            <a:avLst/>
          </a:prstGeom>
          <a:scene3d>
            <a:camera prst="isometricOffAxis2Right">
              <a:rot lat="1080000" lon="16800000" rev="0"/>
            </a:camera>
            <a:lightRig rig="threePt" dir="t"/>
          </a:scene3d>
        </p:spPr>
      </p:pic>
      <p:pic>
        <p:nvPicPr>
          <p:cNvPr id="7" name="图片 6" descr="建筑与房屋的城市空拍图&#10;&#10;中度可信度描述已自动生成">
            <a:extLst>
              <a:ext uri="{FF2B5EF4-FFF2-40B4-BE49-F238E27FC236}">
                <a16:creationId xmlns:a16="http://schemas.microsoft.com/office/drawing/2014/main" id="{57455CF8-D2F3-D871-BA0D-E2768735B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07" y="2791826"/>
            <a:ext cx="2779963" cy="2160000"/>
          </a:xfrm>
          <a:prstGeom prst="rect">
            <a:avLst/>
          </a:prstGeom>
          <a:scene3d>
            <a:camera prst="isometricOffAxis2Right">
              <a:rot lat="1080000" lon="16800000" rev="0"/>
            </a:camera>
            <a:lightRig rig="threePt" dir="t"/>
          </a:scene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1E4959-3600-60A7-9D8F-7109E64B93DA}"/>
              </a:ext>
            </a:extLst>
          </p:cNvPr>
          <p:cNvSpPr txBox="1"/>
          <p:nvPr/>
        </p:nvSpPr>
        <p:spPr>
          <a:xfrm>
            <a:off x="635174" y="5472157"/>
            <a:ext cx="14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退化的图像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D16051-A90D-DEE3-BAE2-BDB88AE46ADC}"/>
              </a:ext>
            </a:extLst>
          </p:cNvPr>
          <p:cNvSpPr txBox="1"/>
          <p:nvPr/>
        </p:nvSpPr>
        <p:spPr>
          <a:xfrm>
            <a:off x="10289757" y="5472157"/>
            <a:ext cx="14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原图像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0DC2EA-AAFD-734D-682D-93977FCA424D}"/>
              </a:ext>
            </a:extLst>
          </p:cNvPr>
          <p:cNvSpPr/>
          <p:nvPr/>
        </p:nvSpPr>
        <p:spPr>
          <a:xfrm>
            <a:off x="1315456" y="2749689"/>
            <a:ext cx="2772000" cy="2160000"/>
          </a:xfrm>
          <a:prstGeom prst="rect">
            <a:avLst/>
          </a:prstGeom>
          <a:ln>
            <a:noFill/>
          </a:ln>
          <a:scene3d>
            <a:camera prst="isometricOffAxis2Right">
              <a:rot lat="1080000" lon="16800000" rev="0"/>
            </a:camera>
            <a:lightRig rig="threePt" dir="t"/>
          </a:scene3d>
          <a:sp3d extrusionH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F0E80D-0B20-B5A2-5C84-B9E87434ED0E}"/>
              </a:ext>
            </a:extLst>
          </p:cNvPr>
          <p:cNvSpPr>
            <a:spLocks noChangeAspect="1"/>
          </p:cNvSpPr>
          <p:nvPr/>
        </p:nvSpPr>
        <p:spPr>
          <a:xfrm>
            <a:off x="3048244" y="2937412"/>
            <a:ext cx="1848000" cy="1440000"/>
          </a:xfrm>
          <a:prstGeom prst="rect">
            <a:avLst/>
          </a:prstGeom>
          <a:ln>
            <a:noFill/>
          </a:ln>
          <a:scene3d>
            <a:camera prst="isometricOffAxis2Right">
              <a:rot lat="1080000" lon="1680000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ECE7DA-6825-3E96-BE30-6AB1089D0591}"/>
              </a:ext>
            </a:extLst>
          </p:cNvPr>
          <p:cNvSpPr>
            <a:spLocks noChangeAspect="1"/>
          </p:cNvSpPr>
          <p:nvPr/>
        </p:nvSpPr>
        <p:spPr>
          <a:xfrm>
            <a:off x="6833888" y="3331826"/>
            <a:ext cx="924000" cy="7200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isometricOffAxis2Right">
              <a:rot lat="1080000" lon="16800000" rev="0"/>
            </a:camera>
            <a:lightRig rig="threePt" dir="t"/>
          </a:scene3d>
          <a:sp3d extrusionH="508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9E2CA6-8711-F303-ED84-011F2DEBD006}"/>
              </a:ext>
            </a:extLst>
          </p:cNvPr>
          <p:cNvSpPr>
            <a:spLocks noChangeAspect="1"/>
          </p:cNvSpPr>
          <p:nvPr/>
        </p:nvSpPr>
        <p:spPr>
          <a:xfrm>
            <a:off x="6252009" y="3573648"/>
            <a:ext cx="462000" cy="360000"/>
          </a:xfrm>
          <a:prstGeom prst="rect">
            <a:avLst/>
          </a:prstGeom>
          <a:ln>
            <a:noFill/>
          </a:ln>
          <a:scene3d>
            <a:camera prst="isometricOffAxis2Right">
              <a:rot lat="1080000" lon="16800000" rev="0"/>
            </a:camera>
            <a:lightRig rig="threePt" dir="t"/>
          </a:scene3d>
          <a:sp3d extrusionH="1016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8B11FB-31F7-21EA-CA49-246EE621D657}"/>
              </a:ext>
            </a:extLst>
          </p:cNvPr>
          <p:cNvSpPr>
            <a:spLocks noChangeAspect="1"/>
          </p:cNvSpPr>
          <p:nvPr/>
        </p:nvSpPr>
        <p:spPr>
          <a:xfrm>
            <a:off x="4673455" y="3331826"/>
            <a:ext cx="924000" cy="720000"/>
          </a:xfrm>
          <a:prstGeom prst="rect">
            <a:avLst/>
          </a:prstGeom>
          <a:ln>
            <a:noFill/>
          </a:ln>
          <a:scene3d>
            <a:camera prst="isometricOffAxis2Right">
              <a:rot lat="1080000" lon="16800000" rev="0"/>
            </a:camera>
            <a:lightRig rig="threePt" dir="t"/>
          </a:scene3d>
          <a:sp3d extrusionH="508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3028B5-11D6-6348-FDA2-DD75AB83390D}"/>
              </a:ext>
            </a:extLst>
          </p:cNvPr>
          <p:cNvSpPr>
            <a:spLocks noChangeAspect="1"/>
          </p:cNvSpPr>
          <p:nvPr/>
        </p:nvSpPr>
        <p:spPr>
          <a:xfrm>
            <a:off x="7488311" y="2937412"/>
            <a:ext cx="1848000" cy="14400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isometricOffAxis2Right">
              <a:rot lat="1080000" lon="1680000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0AE008-855C-C5E3-8796-3FF63F54BDB8}"/>
              </a:ext>
            </a:extLst>
          </p:cNvPr>
          <p:cNvSpPr/>
          <p:nvPr/>
        </p:nvSpPr>
        <p:spPr>
          <a:xfrm>
            <a:off x="8219757" y="2791826"/>
            <a:ext cx="2772000" cy="21600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isometricOffAxis2Right">
              <a:rot lat="1080000" lon="16800000" rev="0"/>
            </a:camera>
            <a:lightRig rig="threePt" dir="t"/>
          </a:scene3d>
          <a:sp3d extrusionH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38E308-D48C-4228-FD67-A1FBA336CDA4}"/>
              </a:ext>
            </a:extLst>
          </p:cNvPr>
          <p:cNvSpPr txBox="1"/>
          <p:nvPr/>
        </p:nvSpPr>
        <p:spPr>
          <a:xfrm>
            <a:off x="5550009" y="1968890"/>
            <a:ext cx="14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图像特征</a:t>
            </a: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DB28C0CD-CC68-43AF-402D-1123821C3A6B}"/>
              </a:ext>
            </a:extLst>
          </p:cNvPr>
          <p:cNvSpPr/>
          <p:nvPr/>
        </p:nvSpPr>
        <p:spPr>
          <a:xfrm rot="16200000">
            <a:off x="4138170" y="3737797"/>
            <a:ext cx="540000" cy="41376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C90C2EC-6096-CB65-C272-10132C80FCF7}"/>
              </a:ext>
            </a:extLst>
          </p:cNvPr>
          <p:cNvSpPr txBox="1"/>
          <p:nvPr/>
        </p:nvSpPr>
        <p:spPr>
          <a:xfrm>
            <a:off x="3706170" y="6098094"/>
            <a:ext cx="14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编码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0890392A-3F92-BBDF-7295-C99B8812C733}"/>
              </a:ext>
            </a:extLst>
          </p:cNvPr>
          <p:cNvSpPr/>
          <p:nvPr/>
        </p:nvSpPr>
        <p:spPr>
          <a:xfrm rot="16200000">
            <a:off x="8085330" y="4059617"/>
            <a:ext cx="540000" cy="34975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511D0A-9B7B-905D-C3C7-E40F233F3F31}"/>
              </a:ext>
            </a:extLst>
          </p:cNvPr>
          <p:cNvSpPr txBox="1"/>
          <p:nvPr/>
        </p:nvSpPr>
        <p:spPr>
          <a:xfrm>
            <a:off x="7761926" y="6098094"/>
            <a:ext cx="118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解码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5DD4CFB4-B290-E2C1-2D69-F9CEDAD55E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354764"/>
                  </p:ext>
                </p:extLst>
              </p:nvPr>
            </p:nvGraphicFramePr>
            <p:xfrm>
              <a:off x="2339340" y="198642"/>
              <a:ext cx="1368000" cy="136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000">
                      <a:extLst>
                        <a:ext uri="{9D8B030D-6E8A-4147-A177-3AD203B41FA5}">
                          <a16:colId xmlns:a16="http://schemas.microsoft.com/office/drawing/2014/main" val="1796421524"/>
                        </a:ext>
                      </a:extLst>
                    </a:gridCol>
                    <a:gridCol w="456000">
                      <a:extLst>
                        <a:ext uri="{9D8B030D-6E8A-4147-A177-3AD203B41FA5}">
                          <a16:colId xmlns:a16="http://schemas.microsoft.com/office/drawing/2014/main" val="2136238299"/>
                        </a:ext>
                      </a:extLst>
                    </a:gridCol>
                    <a:gridCol w="456000">
                      <a:extLst>
                        <a:ext uri="{9D8B030D-6E8A-4147-A177-3AD203B41FA5}">
                          <a16:colId xmlns:a16="http://schemas.microsoft.com/office/drawing/2014/main" val="1508315157"/>
                        </a:ext>
                      </a:extLst>
                    </a:gridCol>
                  </a:tblGrid>
                  <a:tr h="4560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/>
                    </a:tc>
                    <a:extLst>
                      <a:ext uri="{0D108BD9-81ED-4DB2-BD59-A6C34878D82A}">
                        <a16:rowId xmlns:a16="http://schemas.microsoft.com/office/drawing/2014/main" val="2118722787"/>
                      </a:ext>
                    </a:extLst>
                  </a:tr>
                  <a:tr h="45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/>
                    </a:tc>
                    <a:extLst>
                      <a:ext uri="{0D108BD9-81ED-4DB2-BD59-A6C34878D82A}">
                        <a16:rowId xmlns:a16="http://schemas.microsoft.com/office/drawing/2014/main" val="3577829812"/>
                      </a:ext>
                    </a:extLst>
                  </a:tr>
                  <a:tr h="45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/>
                    </a:tc>
                    <a:extLst>
                      <a:ext uri="{0D108BD9-81ED-4DB2-BD59-A6C34878D82A}">
                        <a16:rowId xmlns:a16="http://schemas.microsoft.com/office/drawing/2014/main" val="4075532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5DD4CFB4-B290-E2C1-2D69-F9CEDAD55E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354764"/>
                  </p:ext>
                </p:extLst>
              </p:nvPr>
            </p:nvGraphicFramePr>
            <p:xfrm>
              <a:off x="2339340" y="198642"/>
              <a:ext cx="1368000" cy="136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6000">
                      <a:extLst>
                        <a:ext uri="{9D8B030D-6E8A-4147-A177-3AD203B41FA5}">
                          <a16:colId xmlns:a16="http://schemas.microsoft.com/office/drawing/2014/main" val="1796421524"/>
                        </a:ext>
                      </a:extLst>
                    </a:gridCol>
                    <a:gridCol w="456000">
                      <a:extLst>
                        <a:ext uri="{9D8B030D-6E8A-4147-A177-3AD203B41FA5}">
                          <a16:colId xmlns:a16="http://schemas.microsoft.com/office/drawing/2014/main" val="2136238299"/>
                        </a:ext>
                      </a:extLst>
                    </a:gridCol>
                    <a:gridCol w="456000">
                      <a:extLst>
                        <a:ext uri="{9D8B030D-6E8A-4147-A177-3AD203B41FA5}">
                          <a16:colId xmlns:a16="http://schemas.microsoft.com/office/drawing/2014/main" val="1508315157"/>
                        </a:ext>
                      </a:extLst>
                    </a:gridCol>
                  </a:tblGrid>
                  <a:tr h="45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>
                        <a:blipFill>
                          <a:blip r:embed="rId4"/>
                          <a:stretch>
                            <a:fillRect l="-1333" t="-1333" r="-204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>
                        <a:blipFill>
                          <a:blip r:embed="rId4"/>
                          <a:stretch>
                            <a:fillRect l="-100000" t="-1333" r="-101316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>
                        <a:blipFill>
                          <a:blip r:embed="rId4"/>
                          <a:stretch>
                            <a:fillRect l="-202667" t="-1333" r="-2667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8722787"/>
                      </a:ext>
                    </a:extLst>
                  </a:tr>
                  <a:tr h="45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>
                        <a:blipFill>
                          <a:blip r:embed="rId4"/>
                          <a:stretch>
                            <a:fillRect l="-1333" t="-101333" r="-204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>
                        <a:blipFill>
                          <a:blip r:embed="rId4"/>
                          <a:stretch>
                            <a:fillRect l="-100000" t="-101333" r="-101316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>
                        <a:blipFill>
                          <a:blip r:embed="rId4"/>
                          <a:stretch>
                            <a:fillRect l="-202667" t="-101333" r="-2667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7829812"/>
                      </a:ext>
                    </a:extLst>
                  </a:tr>
                  <a:tr h="45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>
                        <a:blipFill>
                          <a:blip r:embed="rId4"/>
                          <a:stretch>
                            <a:fillRect l="-1333" t="-201333" r="-204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>
                        <a:blipFill>
                          <a:blip r:embed="rId4"/>
                          <a:stretch>
                            <a:fillRect l="-100000" t="-201333" r="-10131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>
                        <a:blipFill>
                          <a:blip r:embed="rId4"/>
                          <a:stretch>
                            <a:fillRect l="-202667" t="-201333" r="-266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532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37324DAE-E027-9D7E-E36A-A14AA40C7E15}"/>
              </a:ext>
            </a:extLst>
          </p:cNvPr>
          <p:cNvSpPr txBox="1"/>
          <p:nvPr/>
        </p:nvSpPr>
        <p:spPr>
          <a:xfrm>
            <a:off x="1048695" y="647179"/>
            <a:ext cx="14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卷积核</a:t>
            </a:r>
          </a:p>
        </p:txBody>
      </p:sp>
    </p:spTree>
    <p:extLst>
      <p:ext uri="{BB962C8B-B14F-4D97-AF65-F5344CB8AC3E}">
        <p14:creationId xmlns:p14="http://schemas.microsoft.com/office/powerpoint/2010/main" val="246157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78B3B-6189-A571-D6AD-8C52C2CD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E53F22-5B69-5DEC-1B51-BAE5EABAFAD6}"/>
              </a:ext>
            </a:extLst>
          </p:cNvPr>
          <p:cNvSpPr/>
          <p:nvPr/>
        </p:nvSpPr>
        <p:spPr>
          <a:xfrm>
            <a:off x="1619250" y="1704975"/>
            <a:ext cx="1666875" cy="1504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  <a:endParaRPr lang="en-US" altLang="zh-CN" dirty="0"/>
          </a:p>
          <a:p>
            <a:pPr algn="ctr"/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062A78-9F8D-761A-C16F-C6AB0FB6DAD3}"/>
              </a:ext>
            </a:extLst>
          </p:cNvPr>
          <p:cNvSpPr/>
          <p:nvPr/>
        </p:nvSpPr>
        <p:spPr>
          <a:xfrm>
            <a:off x="7796212" y="1704975"/>
            <a:ext cx="1666875" cy="1504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en-US" altLang="zh-CN" dirty="0"/>
          </a:p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83C063-F297-C24C-1B2D-6C6BDFC9D429}"/>
              </a:ext>
            </a:extLst>
          </p:cNvPr>
          <p:cNvSpPr/>
          <p:nvPr/>
        </p:nvSpPr>
        <p:spPr>
          <a:xfrm>
            <a:off x="5029201" y="4248150"/>
            <a:ext cx="1666875" cy="1504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en-US" altLang="zh-CN" dirty="0"/>
          </a:p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0FCF2BB3-09DC-8638-37B0-BB6A7C2D21B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3638551" y="2024061"/>
            <a:ext cx="1038225" cy="34099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22F886F6-A6A0-43ED-C5EA-BEEEF25D89E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6727033" y="2345532"/>
            <a:ext cx="1038225" cy="27670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09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DF5555D-3D6D-8C83-6DBF-DC6FF4F3FDE0}"/>
              </a:ext>
            </a:extLst>
          </p:cNvPr>
          <p:cNvCxnSpPr/>
          <p:nvPr/>
        </p:nvCxnSpPr>
        <p:spPr>
          <a:xfrm>
            <a:off x="2476500" y="3676650"/>
            <a:ext cx="5238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7B32605-39CB-E5AC-C305-8FFC2AC1EEE7}"/>
              </a:ext>
            </a:extLst>
          </p:cNvPr>
          <p:cNvCxnSpPr/>
          <p:nvPr/>
        </p:nvCxnSpPr>
        <p:spPr>
          <a:xfrm>
            <a:off x="4733925" y="1066800"/>
            <a:ext cx="0" cy="496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211EF8D-9B66-986F-FF06-211DF4D89B80}"/>
              </a:ext>
            </a:extLst>
          </p:cNvPr>
          <p:cNvCxnSpPr/>
          <p:nvPr/>
        </p:nvCxnSpPr>
        <p:spPr>
          <a:xfrm>
            <a:off x="3143250" y="3676650"/>
            <a:ext cx="15906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4B0EC9B-3BDB-3B01-513F-FBA6BDA16599}"/>
              </a:ext>
            </a:extLst>
          </p:cNvPr>
          <p:cNvCxnSpPr/>
          <p:nvPr/>
        </p:nvCxnSpPr>
        <p:spPr>
          <a:xfrm flipV="1">
            <a:off x="4733925" y="2162175"/>
            <a:ext cx="1362075" cy="15144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17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60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基于卷积神经网络的图像恢复算法</vt:lpstr>
      <vt:lpstr>原理</vt:lpstr>
      <vt:lpstr>PowerPoint 演示文稿</vt:lpstr>
      <vt:lpstr>PyTorch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LG Z</dc:creator>
  <cp:lastModifiedBy>LG Z</cp:lastModifiedBy>
  <cp:revision>5</cp:revision>
  <dcterms:created xsi:type="dcterms:W3CDTF">2025-01-19T08:38:05Z</dcterms:created>
  <dcterms:modified xsi:type="dcterms:W3CDTF">2025-01-19T15:07:56Z</dcterms:modified>
</cp:coreProperties>
</file>