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1" r:id="rId6"/>
    <p:sldId id="262" r:id="rId7"/>
    <p:sldId id="299" r:id="rId8"/>
    <p:sldId id="302" r:id="rId9"/>
    <p:sldId id="301" r:id="rId10"/>
    <p:sldId id="303" r:id="rId11"/>
    <p:sldId id="267" r:id="rId12"/>
    <p:sldId id="304" r:id="rId13"/>
    <p:sldId id="296" r:id="rId14"/>
    <p:sldId id="305" r:id="rId15"/>
    <p:sldId id="29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隆泽 周" initials="隆周" lastIdx="1" clrIdx="0">
    <p:extLst>
      <p:ext uri="{19B8F6BF-5375-455C-9EA6-DF929625EA0E}">
        <p15:presenceInfo xmlns:p15="http://schemas.microsoft.com/office/powerpoint/2012/main" userId="b4138b26439cd8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C687"/>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0" autoAdjust="0"/>
    <p:restoredTop sz="84171" autoAdjust="0"/>
  </p:normalViewPr>
  <p:slideViewPr>
    <p:cSldViewPr snapToGrid="0" showGuides="1">
      <p:cViewPr varScale="1">
        <p:scale>
          <a:sx n="95" d="100"/>
          <a:sy n="95" d="100"/>
        </p:scale>
        <p:origin x="6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6393A-E653-490A-BE55-6656128099A4}" type="datetimeFigureOut">
              <a:rPr lang="zh-CN" altLang="en-US" smtClean="0"/>
              <a:t>2024/6/18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C165A-6C56-4B21-A3F9-57B68C1EF453}" type="slidenum">
              <a:rPr lang="zh-CN" altLang="en-US" smtClean="0"/>
              <a:t>‹#›</a:t>
            </a:fld>
            <a:endParaRPr lang="zh-CN" altLang="en-US"/>
          </a:p>
        </p:txBody>
      </p:sp>
    </p:spTree>
    <p:extLst>
      <p:ext uri="{BB962C8B-B14F-4D97-AF65-F5344CB8AC3E}">
        <p14:creationId xmlns:p14="http://schemas.microsoft.com/office/powerpoint/2010/main" val="316696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32"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7464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3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8731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5"/>
          </p:nvPr>
        </p:nvSpPr>
        <p:spPr/>
        <p:txBody>
          <a:bodyPr/>
          <a:lstStyle/>
          <a:p>
            <a:fld id="{CDDC165A-6C56-4B21-A3F9-57B68C1EF453}" type="slidenum">
              <a:rPr lang="zh-CN" altLang="en-US" smtClean="0"/>
              <a:t>3</a:t>
            </a:fld>
            <a:endParaRPr lang="zh-CN" altLang="en-US"/>
          </a:p>
        </p:txBody>
      </p:sp>
    </p:spTree>
    <p:extLst>
      <p:ext uri="{BB962C8B-B14F-4D97-AF65-F5344CB8AC3E}">
        <p14:creationId xmlns:p14="http://schemas.microsoft.com/office/powerpoint/2010/main" val="125318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32"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9289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3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40266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中国の情報学部の卒業研究は、日本と違って、ただの研究ではなく、むしろ、プログラムを作成し、実装することです。</a:t>
            </a:r>
            <a:endParaRPr lang="zh-CN" altLang="en-US" dirty="0"/>
          </a:p>
        </p:txBody>
      </p:sp>
      <p:sp>
        <p:nvSpPr>
          <p:cNvPr id="4" name="灯片编号占位符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32"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7676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DC165A-6C56-4B21-A3F9-57B68C1EF453}" type="slidenum">
              <a:rPr lang="zh-CN" altLang="en-US" smtClean="0"/>
              <a:t>8</a:t>
            </a:fld>
            <a:endParaRPr lang="zh-CN" altLang="en-US"/>
          </a:p>
        </p:txBody>
      </p:sp>
    </p:spTree>
    <p:extLst>
      <p:ext uri="{BB962C8B-B14F-4D97-AF65-F5344CB8AC3E}">
        <p14:creationId xmlns:p14="http://schemas.microsoft.com/office/powerpoint/2010/main" val="133294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DC165A-6C56-4B21-A3F9-57B68C1EF453}" type="slidenum">
              <a:rPr lang="zh-CN" altLang="en-US" smtClean="0"/>
              <a:t>9</a:t>
            </a:fld>
            <a:endParaRPr lang="zh-CN" altLang="en-US"/>
          </a:p>
        </p:txBody>
      </p:sp>
    </p:spTree>
    <p:extLst>
      <p:ext uri="{BB962C8B-B14F-4D97-AF65-F5344CB8AC3E}">
        <p14:creationId xmlns:p14="http://schemas.microsoft.com/office/powerpoint/2010/main" val="85769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Moments</a:t>
            </a:r>
            <a:r>
              <a:rPr lang="ja-JP" altLang="en-US" dirty="0"/>
              <a:t>というの機能は、</a:t>
            </a:r>
            <a:r>
              <a:rPr lang="en-US" altLang="ja-JP" dirty="0"/>
              <a:t>ins</a:t>
            </a:r>
            <a:r>
              <a:rPr lang="ja-JP" altLang="en-US" dirty="0"/>
              <a:t>と似てます。具体的には、フレンドリストにいる人が自分のポストしたい内容をポストして、ほかの人とシェアし会えるような場所です。そこで、他人がポストした内容を閲覧し、ライク、コメントができます。</a:t>
            </a:r>
            <a:endParaRPr lang="en-US" altLang="ja-JP" dirty="0"/>
          </a:p>
          <a:p>
            <a:endParaRPr lang="en-US" altLang="zh-CN" dirty="0"/>
          </a:p>
          <a:p>
            <a:r>
              <a:rPr kumimoji="1" lang="ja-JP" altLang="en-US" dirty="0"/>
              <a:t>研究意義：</a:t>
            </a:r>
            <a:endParaRPr kumimoji="1" lang="en-US" altLang="ja-JP" dirty="0"/>
          </a:p>
          <a:p>
            <a:r>
              <a:rPr kumimoji="1" lang="ja-JP" altLang="en-US" dirty="0"/>
              <a:t>中国の学部の卒業研究は、新しいものを作るのではなく、どうやって大学４年で学んだプログラミングスキルを一つプロジェクトに活用して、できるだけ多くの技術を入れ込んで、指導教員の指示のもとで、何かを作るということです。なので、学術的な意義というより、むしろ単純的に自分がいままで身につけたスキルをどうやってより上達させるかについてのものです。</a:t>
            </a:r>
            <a:endParaRPr kumimoji="1" lang="en-US" altLang="ja-JP" dirty="0"/>
          </a:p>
          <a:p>
            <a:endParaRPr lang="zh-CN" altLang="en-US" dirty="0"/>
          </a:p>
        </p:txBody>
      </p:sp>
      <p:sp>
        <p:nvSpPr>
          <p:cNvPr id="4" name="灯片编号占位符 3"/>
          <p:cNvSpPr>
            <a:spLocks noGrp="1"/>
          </p:cNvSpPr>
          <p:nvPr>
            <p:ph type="sldNum" sz="quarter" idx="5"/>
          </p:nvPr>
        </p:nvSpPr>
        <p:spPr/>
        <p:txBody>
          <a:bodyPr/>
          <a:lstStyle/>
          <a:p>
            <a:fld id="{CDDC165A-6C56-4B21-A3F9-57B68C1EF453}" type="slidenum">
              <a:rPr lang="zh-CN" altLang="en-US" smtClean="0"/>
              <a:t>10</a:t>
            </a:fld>
            <a:endParaRPr lang="zh-CN" altLang="en-US"/>
          </a:p>
        </p:txBody>
      </p:sp>
    </p:spTree>
    <p:extLst>
      <p:ext uri="{BB962C8B-B14F-4D97-AF65-F5344CB8AC3E}">
        <p14:creationId xmlns:p14="http://schemas.microsoft.com/office/powerpoint/2010/main" val="2052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427064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5267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86229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82" name="矩形 81"/>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228861" y="589281"/>
            <a:ext cx="5280739" cy="4394125"/>
            <a:chOff x="364868" y="808975"/>
            <a:chExt cx="3960554" cy="3295594"/>
          </a:xfrm>
          <a:solidFill>
            <a:schemeClr val="bg1">
              <a:lumMod val="75000"/>
            </a:schemeClr>
          </a:solidFill>
        </p:grpSpPr>
        <p:cxnSp>
          <p:nvCxnSpPr>
            <p:cNvPr id="5" name="直接连接符 4"/>
            <p:cNvCxnSpPr/>
            <p:nvPr/>
          </p:nvCxnSpPr>
          <p:spPr>
            <a:xfrm flipH="1" flipV="1">
              <a:off x="2927555" y="907026"/>
              <a:ext cx="1397866" cy="153822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729574" y="813831"/>
              <a:ext cx="3595848" cy="163142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510393" y="2445250"/>
              <a:ext cx="1815029" cy="67941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2519421" y="3124668"/>
              <a:ext cx="377194" cy="97990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0021" y="2607558"/>
              <a:ext cx="999218" cy="51010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510394" y="1284270"/>
              <a:ext cx="1044464" cy="183339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513700" y="907026"/>
              <a:ext cx="1410543" cy="170053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513700" y="1757293"/>
              <a:ext cx="1775189" cy="85026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2374660" y="1568721"/>
              <a:ext cx="1176886" cy="80537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18314" y="2374094"/>
              <a:ext cx="2033232" cy="24123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10022" y="2607560"/>
              <a:ext cx="1383876" cy="149180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13518" y="2609903"/>
              <a:ext cx="182" cy="80234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89566" y="2615332"/>
              <a:ext cx="824133" cy="71433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1513701" y="3407568"/>
              <a:ext cx="1377823" cy="691793"/>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9565" y="3331727"/>
              <a:ext cx="827447" cy="78465"/>
            </a:xfrm>
            <a:prstGeom prst="line">
              <a:avLst/>
            </a:prstGeom>
            <a:grpFill/>
            <a:ln w="12700">
              <a:solidFill>
                <a:srgbClr val="4D4D4D"/>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95244" y="1376069"/>
              <a:ext cx="1176104" cy="19376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726262" y="808975"/>
              <a:ext cx="468982" cy="56709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52799" y="1378128"/>
              <a:ext cx="342445" cy="116934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52800" y="1572383"/>
              <a:ext cx="1518548" cy="97508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558170" y="1296582"/>
              <a:ext cx="760176" cy="114866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45312" y="1623657"/>
              <a:ext cx="53072" cy="923813"/>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729514" y="813833"/>
              <a:ext cx="167614" cy="80982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4868" y="1568721"/>
              <a:ext cx="479291" cy="99061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68907" y="813831"/>
              <a:ext cx="351479" cy="75489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 name="椭圆 28"/>
          <p:cNvSpPr/>
          <p:nvPr userDrawn="1"/>
        </p:nvSpPr>
        <p:spPr>
          <a:xfrm>
            <a:off x="4034613" y="179309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0" name="椭圆 29"/>
          <p:cNvSpPr/>
          <p:nvPr userDrawn="1"/>
        </p:nvSpPr>
        <p:spPr>
          <a:xfrm>
            <a:off x="3035533" y="3598451"/>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1" name="椭圆 30"/>
          <p:cNvSpPr/>
          <p:nvPr userDrawn="1"/>
        </p:nvSpPr>
        <p:spPr>
          <a:xfrm>
            <a:off x="1676950" y="3985571"/>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2" name="椭圆 31"/>
          <p:cNvSpPr/>
          <p:nvPr userDrawn="1"/>
        </p:nvSpPr>
        <p:spPr>
          <a:xfrm>
            <a:off x="2855172" y="152036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3" name="椭圆 32"/>
          <p:cNvSpPr/>
          <p:nvPr userDrawn="1"/>
        </p:nvSpPr>
        <p:spPr>
          <a:xfrm>
            <a:off x="798700" y="2818238"/>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4" name="椭圆 33"/>
          <p:cNvSpPr/>
          <p:nvPr userDrawn="1"/>
        </p:nvSpPr>
        <p:spPr>
          <a:xfrm>
            <a:off x="4413109" y="1157132"/>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5" name="椭圆 34"/>
          <p:cNvSpPr/>
          <p:nvPr userDrawn="1"/>
        </p:nvSpPr>
        <p:spPr>
          <a:xfrm>
            <a:off x="4413109" y="260023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6" name="椭圆 35"/>
          <p:cNvSpPr/>
          <p:nvPr userDrawn="1"/>
        </p:nvSpPr>
        <p:spPr>
          <a:xfrm>
            <a:off x="3519801" y="4907906"/>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7" name="椭圆 36"/>
          <p:cNvSpPr/>
          <p:nvPr userDrawn="1"/>
        </p:nvSpPr>
        <p:spPr>
          <a:xfrm>
            <a:off x="1685561" y="293777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8" name="椭圆 37"/>
          <p:cNvSpPr/>
          <p:nvPr userDrawn="1"/>
        </p:nvSpPr>
        <p:spPr>
          <a:xfrm>
            <a:off x="1266413" y="1264165"/>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nvGrpSpPr>
          <p:cNvPr id="39" name="组合 38"/>
          <p:cNvGrpSpPr/>
          <p:nvPr userDrawn="1"/>
        </p:nvGrpSpPr>
        <p:grpSpPr>
          <a:xfrm rot="21284997">
            <a:off x="6528133" y="862699"/>
            <a:ext cx="5418293" cy="4188447"/>
            <a:chOff x="4461155" y="913244"/>
            <a:chExt cx="4063720" cy="3141335"/>
          </a:xfrm>
          <a:solidFill>
            <a:schemeClr val="bg1">
              <a:lumMod val="75000"/>
            </a:schemeClr>
          </a:solidFill>
        </p:grpSpPr>
        <p:cxnSp>
          <p:nvCxnSpPr>
            <p:cNvPr id="40" name="直接连接符 39"/>
            <p:cNvCxnSpPr/>
            <p:nvPr/>
          </p:nvCxnSpPr>
          <p:spPr>
            <a:xfrm rot="315003" flipV="1">
              <a:off x="4490296" y="1424324"/>
              <a:ext cx="600449" cy="66446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315003" flipV="1">
              <a:off x="4493372" y="1357235"/>
              <a:ext cx="1241478" cy="76109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315003" flipV="1">
              <a:off x="5123462" y="1389739"/>
              <a:ext cx="641137" cy="9304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61155" y="2059927"/>
              <a:ext cx="725227" cy="51452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315003" flipV="1">
              <a:off x="5240240" y="1399764"/>
              <a:ext cx="466169" cy="119853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315003" flipV="1">
              <a:off x="5224504" y="1742943"/>
              <a:ext cx="818000" cy="87076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186380" y="1971406"/>
              <a:ext cx="1662094" cy="60304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315003">
              <a:off x="6832872" y="2012629"/>
              <a:ext cx="995331" cy="364285"/>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186379" y="2587094"/>
              <a:ext cx="1809734" cy="84797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315003" flipH="1">
              <a:off x="6078912" y="1936124"/>
              <a:ext cx="682993" cy="192348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315003" flipH="1">
              <a:off x="6355600" y="2353605"/>
              <a:ext cx="1419941" cy="82923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15003" flipH="1">
              <a:off x="6108764" y="2342289"/>
              <a:ext cx="1690811" cy="31634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993810" y="2411424"/>
              <a:ext cx="816691" cy="103252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15003">
              <a:off x="6060889" y="2617640"/>
              <a:ext cx="970398" cy="77465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315003" flipH="1">
              <a:off x="6011937" y="3390029"/>
              <a:ext cx="962408" cy="46966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993809" y="2494713"/>
              <a:ext cx="1431432" cy="94796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993971" y="3436747"/>
              <a:ext cx="1126647" cy="19704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8120619" y="2493034"/>
              <a:ext cx="304622" cy="113925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8427879" y="2490934"/>
              <a:ext cx="96996" cy="155719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8117981" y="3632284"/>
              <a:ext cx="406894" cy="41584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6491288" y="4047373"/>
              <a:ext cx="2033587" cy="75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6488650" y="3445227"/>
              <a:ext cx="505160" cy="60935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315003" flipV="1">
              <a:off x="6101898" y="1626704"/>
              <a:ext cx="1701639" cy="23022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808196" y="1713391"/>
              <a:ext cx="1" cy="70178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808196" y="987298"/>
              <a:ext cx="615995" cy="71774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315003" flipV="1">
              <a:off x="6898138" y="913244"/>
              <a:ext cx="1478761" cy="112445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315003" flipV="1">
              <a:off x="5073633" y="1451418"/>
              <a:ext cx="7620" cy="1010625"/>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315003">
              <a:off x="5750441" y="1440163"/>
              <a:ext cx="364845" cy="33089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315003">
              <a:off x="6070728" y="1814421"/>
              <a:ext cx="785918" cy="12137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0" name="椭圆 69"/>
          <p:cNvSpPr/>
          <p:nvPr userDrawn="1"/>
        </p:nvSpPr>
        <p:spPr>
          <a:xfrm rot="21284997">
            <a:off x="7220800" y="1688560"/>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1" name="椭圆 70"/>
          <p:cNvSpPr/>
          <p:nvPr userDrawn="1"/>
        </p:nvSpPr>
        <p:spPr>
          <a:xfrm rot="21284997">
            <a:off x="9582388" y="2154272"/>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2" name="椭圆 71"/>
          <p:cNvSpPr/>
          <p:nvPr userDrawn="1"/>
        </p:nvSpPr>
        <p:spPr>
          <a:xfrm rot="21284997">
            <a:off x="8675227" y="4711143"/>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3" name="椭圆 72"/>
          <p:cNvSpPr/>
          <p:nvPr userDrawn="1"/>
        </p:nvSpPr>
        <p:spPr>
          <a:xfrm rot="21284997">
            <a:off x="11470288" y="421476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4" name="椭圆 73"/>
          <p:cNvSpPr/>
          <p:nvPr userDrawn="1"/>
        </p:nvSpPr>
        <p:spPr>
          <a:xfrm rot="21284997">
            <a:off x="10813593" y="1699690"/>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5" name="椭圆 74"/>
          <p:cNvSpPr/>
          <p:nvPr userDrawn="1"/>
        </p:nvSpPr>
        <p:spPr>
          <a:xfrm rot="21284997">
            <a:off x="8074277" y="1573608"/>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6" name="椭圆 75"/>
          <p:cNvSpPr/>
          <p:nvPr userDrawn="1"/>
        </p:nvSpPr>
        <p:spPr>
          <a:xfrm rot="21284997">
            <a:off x="7450423" y="3158227"/>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7" name="椭圆 76"/>
          <p:cNvSpPr/>
          <p:nvPr userDrawn="1"/>
        </p:nvSpPr>
        <p:spPr>
          <a:xfrm rot="21284997">
            <a:off x="8663041" y="306511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8" name="椭圆 77"/>
          <p:cNvSpPr/>
          <p:nvPr userDrawn="1"/>
        </p:nvSpPr>
        <p:spPr>
          <a:xfrm rot="21284997">
            <a:off x="9956770" y="408671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9" name="椭圆 78"/>
          <p:cNvSpPr/>
          <p:nvPr userDrawn="1"/>
        </p:nvSpPr>
        <p:spPr>
          <a:xfrm rot="21284997">
            <a:off x="11733272" y="2676356"/>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80" name="椭圆 79"/>
          <p:cNvSpPr/>
          <p:nvPr userDrawn="1"/>
        </p:nvSpPr>
        <p:spPr>
          <a:xfrm rot="21284997">
            <a:off x="10892125" y="2636057"/>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81" name="椭圆 80"/>
          <p:cNvSpPr/>
          <p:nvPr userDrawn="1"/>
        </p:nvSpPr>
        <p:spPr>
          <a:xfrm rot="21284997">
            <a:off x="11543896" y="65981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Tree>
    <p:extLst>
      <p:ext uri="{BB962C8B-B14F-4D97-AF65-F5344CB8AC3E}">
        <p14:creationId xmlns:p14="http://schemas.microsoft.com/office/powerpoint/2010/main" val="292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750"/>
                                        <p:tgtEl>
                                          <p:spTgt spid="39"/>
                                        </p:tgtEl>
                                      </p:cBhvr>
                                    </p:animEffect>
                                  </p:childTnLst>
                                </p:cTn>
                              </p:par>
                              <p:par>
                                <p:cTn id="11" presetID="1" presetClass="entr" presetSubtype="0" fill="hold" grpId="0" nodeType="withEffect">
                                  <p:stCondLst>
                                    <p:cond delay="75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75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85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85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95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95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105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105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115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125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135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135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145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145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155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155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155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165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165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165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1650"/>
                                  </p:stCondLst>
                                  <p:childTnLst>
                                    <p:set>
                                      <p:cBhvr>
                                        <p:cTn id="54" dur="1" fill="hold">
                                          <p:stCondLst>
                                            <p:cond delay="0"/>
                                          </p:stCondLst>
                                        </p:cTn>
                                        <p:tgtEl>
                                          <p:spTgt spid="33"/>
                                        </p:tgtEl>
                                        <p:attrNameLst>
                                          <p:attrName>style.visibility</p:attrName>
                                        </p:attrNameLst>
                                      </p:cBhvr>
                                      <p:to>
                                        <p:strVal val="visible"/>
                                      </p:to>
                                    </p:set>
                                  </p:childTnLst>
                                </p:cTn>
                              </p:par>
                              <p:par>
                                <p:cTn id="55" presetID="26" presetClass="emph" presetSubtype="0" repeatCount="2000" fill="hold" grpId="1" nodeType="withEffect">
                                  <p:stCondLst>
                                    <p:cond delay="1700"/>
                                  </p:stCondLst>
                                  <p:childTnLst>
                                    <p:animEffect transition="out" filter="fade">
                                      <p:cBhvr>
                                        <p:cTn id="56" dur="750" tmFilter="0, 0; .2, .5; .8, .5; 1, 0"/>
                                        <p:tgtEl>
                                          <p:spTgt spid="70"/>
                                        </p:tgtEl>
                                      </p:cBhvr>
                                    </p:animEffect>
                                    <p:animScale>
                                      <p:cBhvr>
                                        <p:cTn id="57" dur="375" autoRev="1" fill="hold"/>
                                        <p:tgtEl>
                                          <p:spTgt spid="70"/>
                                        </p:tgtEl>
                                      </p:cBhvr>
                                      <p:by x="105000" y="105000"/>
                                    </p:animScale>
                                  </p:childTnLst>
                                </p:cTn>
                              </p:par>
                              <p:par>
                                <p:cTn id="58" presetID="26" presetClass="emph" presetSubtype="0" repeatCount="2000" fill="hold" grpId="1" nodeType="withEffect">
                                  <p:stCondLst>
                                    <p:cond delay="1700"/>
                                  </p:stCondLst>
                                  <p:childTnLst>
                                    <p:animEffect transition="out" filter="fade">
                                      <p:cBhvr>
                                        <p:cTn id="59" dur="750" tmFilter="0, 0; .2, .5; .8, .5; 1, 0"/>
                                        <p:tgtEl>
                                          <p:spTgt spid="34"/>
                                        </p:tgtEl>
                                      </p:cBhvr>
                                    </p:animEffect>
                                    <p:animScale>
                                      <p:cBhvr>
                                        <p:cTn id="60" dur="375" autoRev="1" fill="hold"/>
                                        <p:tgtEl>
                                          <p:spTgt spid="34"/>
                                        </p:tgtEl>
                                      </p:cBhvr>
                                      <p:by x="105000" y="105000"/>
                                    </p:animScale>
                                  </p:childTnLst>
                                </p:cTn>
                              </p:par>
                              <p:par>
                                <p:cTn id="61" presetID="26" presetClass="emph" presetSubtype="0" repeatCount="2000" fill="hold" grpId="1" nodeType="withEffect">
                                  <p:stCondLst>
                                    <p:cond delay="1700"/>
                                  </p:stCondLst>
                                  <p:childTnLst>
                                    <p:animEffect transition="out" filter="fade">
                                      <p:cBhvr>
                                        <p:cTn id="62" dur="750" tmFilter="0, 0; .2, .5; .8, .5; 1, 0"/>
                                        <p:tgtEl>
                                          <p:spTgt spid="35"/>
                                        </p:tgtEl>
                                      </p:cBhvr>
                                    </p:animEffect>
                                    <p:animScale>
                                      <p:cBhvr>
                                        <p:cTn id="63" dur="375" autoRev="1" fill="hold"/>
                                        <p:tgtEl>
                                          <p:spTgt spid="35"/>
                                        </p:tgtEl>
                                      </p:cBhvr>
                                      <p:by x="105000" y="105000"/>
                                    </p:animScale>
                                  </p:childTnLst>
                                </p:cTn>
                              </p:par>
                              <p:par>
                                <p:cTn id="64" presetID="26" presetClass="emph" presetSubtype="0" repeatCount="2000" fill="hold" grpId="1" nodeType="withEffect">
                                  <p:stCondLst>
                                    <p:cond delay="1700"/>
                                  </p:stCondLst>
                                  <p:childTnLst>
                                    <p:animEffect transition="out" filter="fade">
                                      <p:cBhvr>
                                        <p:cTn id="65" dur="750" tmFilter="0, 0; .2, .5; .8, .5; 1, 0"/>
                                        <p:tgtEl>
                                          <p:spTgt spid="77"/>
                                        </p:tgtEl>
                                      </p:cBhvr>
                                    </p:animEffect>
                                    <p:animScale>
                                      <p:cBhvr>
                                        <p:cTn id="66" dur="375" autoRev="1" fill="hold"/>
                                        <p:tgtEl>
                                          <p:spTgt spid="77"/>
                                        </p:tgtEl>
                                      </p:cBhvr>
                                      <p:by x="105000" y="105000"/>
                                    </p:animScale>
                                  </p:childTnLst>
                                </p:cTn>
                              </p:par>
                              <p:par>
                                <p:cTn id="67" presetID="26" presetClass="emph" presetSubtype="0" repeatCount="2000" fill="hold" grpId="1" nodeType="withEffect">
                                  <p:stCondLst>
                                    <p:cond delay="1700"/>
                                  </p:stCondLst>
                                  <p:childTnLst>
                                    <p:animEffect transition="out" filter="fade">
                                      <p:cBhvr>
                                        <p:cTn id="68" dur="750" tmFilter="0, 0; .2, .5; .8, .5; 1, 0"/>
                                        <p:tgtEl>
                                          <p:spTgt spid="36"/>
                                        </p:tgtEl>
                                      </p:cBhvr>
                                    </p:animEffect>
                                    <p:animScale>
                                      <p:cBhvr>
                                        <p:cTn id="69" dur="375" autoRev="1" fill="hold"/>
                                        <p:tgtEl>
                                          <p:spTgt spid="36"/>
                                        </p:tgtEl>
                                      </p:cBhvr>
                                      <p:by x="105000" y="105000"/>
                                    </p:animScale>
                                  </p:childTnLst>
                                </p:cTn>
                              </p:par>
                              <p:par>
                                <p:cTn id="70" presetID="26" presetClass="emph" presetSubtype="0" repeatCount="2000" fill="hold" grpId="1" nodeType="withEffect">
                                  <p:stCondLst>
                                    <p:cond delay="1700"/>
                                  </p:stCondLst>
                                  <p:childTnLst>
                                    <p:animEffect transition="out" filter="fade">
                                      <p:cBhvr>
                                        <p:cTn id="71" dur="750" tmFilter="0, 0; .2, .5; .8, .5; 1, 0"/>
                                        <p:tgtEl>
                                          <p:spTgt spid="78"/>
                                        </p:tgtEl>
                                      </p:cBhvr>
                                    </p:animEffect>
                                    <p:animScale>
                                      <p:cBhvr>
                                        <p:cTn id="72" dur="375" autoRev="1" fill="hold"/>
                                        <p:tgtEl>
                                          <p:spTgt spid="78"/>
                                        </p:tgtEl>
                                      </p:cBhvr>
                                      <p:by x="105000" y="105000"/>
                                    </p:animScale>
                                  </p:childTnLst>
                                </p:cTn>
                              </p:par>
                              <p:par>
                                <p:cTn id="73" presetID="26" presetClass="emph" presetSubtype="0" repeatCount="2000" fill="hold" grpId="1" nodeType="withEffect">
                                  <p:stCondLst>
                                    <p:cond delay="1700"/>
                                  </p:stCondLst>
                                  <p:childTnLst>
                                    <p:animEffect transition="out" filter="fade">
                                      <p:cBhvr>
                                        <p:cTn id="74" dur="750" tmFilter="0, 0; .2, .5; .8, .5; 1, 0"/>
                                        <p:tgtEl>
                                          <p:spTgt spid="37"/>
                                        </p:tgtEl>
                                      </p:cBhvr>
                                    </p:animEffect>
                                    <p:animScale>
                                      <p:cBhvr>
                                        <p:cTn id="75" dur="375" autoRev="1" fill="hold"/>
                                        <p:tgtEl>
                                          <p:spTgt spid="37"/>
                                        </p:tgtEl>
                                      </p:cBhvr>
                                      <p:by x="105000" y="105000"/>
                                    </p:animScale>
                                  </p:childTnLst>
                                </p:cTn>
                              </p:par>
                              <p:par>
                                <p:cTn id="76" presetID="26" presetClass="emph" presetSubtype="0" repeatCount="2000" fill="hold" grpId="1" nodeType="withEffect">
                                  <p:stCondLst>
                                    <p:cond delay="1700"/>
                                  </p:stCondLst>
                                  <p:childTnLst>
                                    <p:animEffect transition="out" filter="fade">
                                      <p:cBhvr>
                                        <p:cTn id="77" dur="750" tmFilter="0, 0; .2, .5; .8, .5; 1, 0"/>
                                        <p:tgtEl>
                                          <p:spTgt spid="74"/>
                                        </p:tgtEl>
                                      </p:cBhvr>
                                    </p:animEffect>
                                    <p:animScale>
                                      <p:cBhvr>
                                        <p:cTn id="78" dur="375" autoRev="1" fill="hold"/>
                                        <p:tgtEl>
                                          <p:spTgt spid="74"/>
                                        </p:tgtEl>
                                      </p:cBhvr>
                                      <p:by x="105000" y="105000"/>
                                    </p:animScale>
                                  </p:childTnLst>
                                </p:cTn>
                              </p:par>
                              <p:par>
                                <p:cTn id="79" presetID="26" presetClass="emph" presetSubtype="0" repeatCount="2000" fill="hold" grpId="1" nodeType="withEffect">
                                  <p:stCondLst>
                                    <p:cond delay="1700"/>
                                  </p:stCondLst>
                                  <p:childTnLst>
                                    <p:animEffect transition="out" filter="fade">
                                      <p:cBhvr>
                                        <p:cTn id="80" dur="750" tmFilter="0, 0; .2, .5; .8, .5; 1, 0"/>
                                        <p:tgtEl>
                                          <p:spTgt spid="79"/>
                                        </p:tgtEl>
                                      </p:cBhvr>
                                    </p:animEffect>
                                    <p:animScale>
                                      <p:cBhvr>
                                        <p:cTn id="81" dur="375" autoRev="1" fill="hold"/>
                                        <p:tgtEl>
                                          <p:spTgt spid="79"/>
                                        </p:tgtEl>
                                      </p:cBhvr>
                                      <p:by x="105000" y="105000"/>
                                    </p:animScale>
                                  </p:childTnLst>
                                </p:cTn>
                              </p:par>
                              <p:par>
                                <p:cTn id="82" presetID="26" presetClass="emph" presetSubtype="0" repeatCount="2000" fill="hold" grpId="1" nodeType="withEffect">
                                  <p:stCondLst>
                                    <p:cond delay="1700"/>
                                  </p:stCondLst>
                                  <p:childTnLst>
                                    <p:animEffect transition="out" filter="fade">
                                      <p:cBhvr>
                                        <p:cTn id="83" dur="750" tmFilter="0, 0; .2, .5; .8, .5; 1, 0"/>
                                        <p:tgtEl>
                                          <p:spTgt spid="38"/>
                                        </p:tgtEl>
                                      </p:cBhvr>
                                    </p:animEffect>
                                    <p:animScale>
                                      <p:cBhvr>
                                        <p:cTn id="84" dur="375" autoRev="1" fill="hold"/>
                                        <p:tgtEl>
                                          <p:spTgt spid="38"/>
                                        </p:tgtEl>
                                      </p:cBhvr>
                                      <p:by x="105000" y="105000"/>
                                    </p:animScale>
                                  </p:childTnLst>
                                </p:cTn>
                              </p:par>
                              <p:par>
                                <p:cTn id="85" presetID="26" presetClass="emph" presetSubtype="0" repeatCount="2000" fill="hold" grpId="1" nodeType="withEffect">
                                  <p:stCondLst>
                                    <p:cond delay="2000"/>
                                  </p:stCondLst>
                                  <p:childTnLst>
                                    <p:animEffect transition="out" filter="fade">
                                      <p:cBhvr>
                                        <p:cTn id="86" dur="750" tmFilter="0, 0; .2, .5; .8, .5; 1, 0"/>
                                        <p:tgtEl>
                                          <p:spTgt spid="75"/>
                                        </p:tgtEl>
                                      </p:cBhvr>
                                    </p:animEffect>
                                    <p:animScale>
                                      <p:cBhvr>
                                        <p:cTn id="87" dur="375" autoRev="1" fill="hold"/>
                                        <p:tgtEl>
                                          <p:spTgt spid="75"/>
                                        </p:tgtEl>
                                      </p:cBhvr>
                                      <p:by x="105000" y="105000"/>
                                    </p:animScale>
                                  </p:childTnLst>
                                </p:cTn>
                              </p:par>
                              <p:par>
                                <p:cTn id="88" presetID="26" presetClass="emph" presetSubtype="0" repeatCount="2000" fill="hold" grpId="1" nodeType="withEffect">
                                  <p:stCondLst>
                                    <p:cond delay="2000"/>
                                  </p:stCondLst>
                                  <p:childTnLst>
                                    <p:animEffect transition="out" filter="fade">
                                      <p:cBhvr>
                                        <p:cTn id="89" dur="750" tmFilter="0, 0; .2, .5; .8, .5; 1, 0"/>
                                        <p:tgtEl>
                                          <p:spTgt spid="76"/>
                                        </p:tgtEl>
                                      </p:cBhvr>
                                    </p:animEffect>
                                    <p:animScale>
                                      <p:cBhvr>
                                        <p:cTn id="90" dur="375" autoRev="1" fill="hold"/>
                                        <p:tgtEl>
                                          <p:spTgt spid="76"/>
                                        </p:tgtEl>
                                      </p:cBhvr>
                                      <p:by x="105000" y="105000"/>
                                    </p:animScale>
                                  </p:childTnLst>
                                </p:cTn>
                              </p:par>
                              <p:par>
                                <p:cTn id="91" presetID="26" presetClass="emph" presetSubtype="0" repeatCount="2000" fill="hold" grpId="1" nodeType="withEffect">
                                  <p:stCondLst>
                                    <p:cond delay="2000"/>
                                  </p:stCondLst>
                                  <p:childTnLst>
                                    <p:animEffect transition="out" filter="fade">
                                      <p:cBhvr>
                                        <p:cTn id="92" dur="750" tmFilter="0, 0; .2, .5; .8, .5; 1, 0"/>
                                        <p:tgtEl>
                                          <p:spTgt spid="29"/>
                                        </p:tgtEl>
                                      </p:cBhvr>
                                    </p:animEffect>
                                    <p:animScale>
                                      <p:cBhvr>
                                        <p:cTn id="93" dur="375" autoRev="1" fill="hold"/>
                                        <p:tgtEl>
                                          <p:spTgt spid="29"/>
                                        </p:tgtEl>
                                      </p:cBhvr>
                                      <p:by x="105000" y="105000"/>
                                    </p:animScale>
                                  </p:childTnLst>
                                </p:cTn>
                              </p:par>
                              <p:par>
                                <p:cTn id="94" presetID="26" presetClass="emph" presetSubtype="0" repeatCount="2000" fill="hold" grpId="1" nodeType="withEffect">
                                  <p:stCondLst>
                                    <p:cond delay="2000"/>
                                  </p:stCondLst>
                                  <p:childTnLst>
                                    <p:animEffect transition="out" filter="fade">
                                      <p:cBhvr>
                                        <p:cTn id="95" dur="750" tmFilter="0, 0; .2, .5; .8, .5; 1, 0"/>
                                        <p:tgtEl>
                                          <p:spTgt spid="71"/>
                                        </p:tgtEl>
                                      </p:cBhvr>
                                    </p:animEffect>
                                    <p:animScale>
                                      <p:cBhvr>
                                        <p:cTn id="96" dur="375" autoRev="1" fill="hold"/>
                                        <p:tgtEl>
                                          <p:spTgt spid="71"/>
                                        </p:tgtEl>
                                      </p:cBhvr>
                                      <p:by x="105000" y="105000"/>
                                    </p:animScale>
                                  </p:childTnLst>
                                </p:cTn>
                              </p:par>
                              <p:par>
                                <p:cTn id="97" presetID="26" presetClass="emph" presetSubtype="0" repeatCount="2000" fill="hold" grpId="1" nodeType="withEffect">
                                  <p:stCondLst>
                                    <p:cond delay="2000"/>
                                  </p:stCondLst>
                                  <p:childTnLst>
                                    <p:animEffect transition="out" filter="fade">
                                      <p:cBhvr>
                                        <p:cTn id="98" dur="750" tmFilter="0, 0; .2, .5; .8, .5; 1, 0"/>
                                        <p:tgtEl>
                                          <p:spTgt spid="72"/>
                                        </p:tgtEl>
                                      </p:cBhvr>
                                    </p:animEffect>
                                    <p:animScale>
                                      <p:cBhvr>
                                        <p:cTn id="99" dur="375" autoRev="1" fill="hold"/>
                                        <p:tgtEl>
                                          <p:spTgt spid="72"/>
                                        </p:tgtEl>
                                      </p:cBhvr>
                                      <p:by x="105000" y="105000"/>
                                    </p:animScale>
                                  </p:childTnLst>
                                </p:cTn>
                              </p:par>
                              <p:par>
                                <p:cTn id="100" presetID="26" presetClass="emph" presetSubtype="0" repeatCount="2000" fill="hold" grpId="1" nodeType="withEffect">
                                  <p:stCondLst>
                                    <p:cond delay="2000"/>
                                  </p:stCondLst>
                                  <p:childTnLst>
                                    <p:animEffect transition="out" filter="fade">
                                      <p:cBhvr>
                                        <p:cTn id="101" dur="750" tmFilter="0, 0; .2, .5; .8, .5; 1, 0"/>
                                        <p:tgtEl>
                                          <p:spTgt spid="30"/>
                                        </p:tgtEl>
                                      </p:cBhvr>
                                    </p:animEffect>
                                    <p:animScale>
                                      <p:cBhvr>
                                        <p:cTn id="102" dur="375" autoRev="1" fill="hold"/>
                                        <p:tgtEl>
                                          <p:spTgt spid="30"/>
                                        </p:tgtEl>
                                      </p:cBhvr>
                                      <p:by x="105000" y="105000"/>
                                    </p:animScale>
                                  </p:childTnLst>
                                </p:cTn>
                              </p:par>
                              <p:par>
                                <p:cTn id="103" presetID="26" presetClass="emph" presetSubtype="0" repeatCount="2000" fill="hold" grpId="1" nodeType="withEffect">
                                  <p:stCondLst>
                                    <p:cond delay="2000"/>
                                  </p:stCondLst>
                                  <p:childTnLst>
                                    <p:animEffect transition="out" filter="fade">
                                      <p:cBhvr>
                                        <p:cTn id="104" dur="750" tmFilter="0, 0; .2, .5; .8, .5; 1, 0"/>
                                        <p:tgtEl>
                                          <p:spTgt spid="32"/>
                                        </p:tgtEl>
                                      </p:cBhvr>
                                    </p:animEffect>
                                    <p:animScale>
                                      <p:cBhvr>
                                        <p:cTn id="105" dur="375" autoRev="1" fill="hold"/>
                                        <p:tgtEl>
                                          <p:spTgt spid="32"/>
                                        </p:tgtEl>
                                      </p:cBhvr>
                                      <p:by x="105000" y="105000"/>
                                    </p:animScale>
                                  </p:childTnLst>
                                </p:cTn>
                              </p:par>
                              <p:par>
                                <p:cTn id="106" presetID="26" presetClass="emph" presetSubtype="0" repeatCount="2000" fill="hold" grpId="1" nodeType="withEffect">
                                  <p:stCondLst>
                                    <p:cond delay="2000"/>
                                  </p:stCondLst>
                                  <p:childTnLst>
                                    <p:animEffect transition="out" filter="fade">
                                      <p:cBhvr>
                                        <p:cTn id="107" dur="750" tmFilter="0, 0; .2, .5; .8, .5; 1, 0"/>
                                        <p:tgtEl>
                                          <p:spTgt spid="80"/>
                                        </p:tgtEl>
                                      </p:cBhvr>
                                    </p:animEffect>
                                    <p:animScale>
                                      <p:cBhvr>
                                        <p:cTn id="108" dur="375" autoRev="1" fill="hold"/>
                                        <p:tgtEl>
                                          <p:spTgt spid="80"/>
                                        </p:tgtEl>
                                      </p:cBhvr>
                                      <p:by x="105000" y="105000"/>
                                    </p:animScale>
                                  </p:childTnLst>
                                </p:cTn>
                              </p:par>
                              <p:par>
                                <p:cTn id="109" presetID="26" presetClass="emph" presetSubtype="0" repeatCount="2000" fill="hold" grpId="1" nodeType="withEffect">
                                  <p:stCondLst>
                                    <p:cond delay="2000"/>
                                  </p:stCondLst>
                                  <p:childTnLst>
                                    <p:animEffect transition="out" filter="fade">
                                      <p:cBhvr>
                                        <p:cTn id="110" dur="750" tmFilter="0, 0; .2, .5; .8, .5; 1, 0"/>
                                        <p:tgtEl>
                                          <p:spTgt spid="73"/>
                                        </p:tgtEl>
                                      </p:cBhvr>
                                    </p:animEffect>
                                    <p:animScale>
                                      <p:cBhvr>
                                        <p:cTn id="111" dur="375" autoRev="1" fill="hold"/>
                                        <p:tgtEl>
                                          <p:spTgt spid="73"/>
                                        </p:tgtEl>
                                      </p:cBhvr>
                                      <p:by x="105000" y="105000"/>
                                    </p:animScale>
                                  </p:childTnLst>
                                </p:cTn>
                              </p:par>
                              <p:par>
                                <p:cTn id="112" presetID="26" presetClass="emph" presetSubtype="0" repeatCount="2000" fill="hold" grpId="1" nodeType="withEffect">
                                  <p:stCondLst>
                                    <p:cond delay="2000"/>
                                  </p:stCondLst>
                                  <p:childTnLst>
                                    <p:animEffect transition="out" filter="fade">
                                      <p:cBhvr>
                                        <p:cTn id="113" dur="750" tmFilter="0, 0; .2, .5; .8, .5; 1, 0"/>
                                        <p:tgtEl>
                                          <p:spTgt spid="31"/>
                                        </p:tgtEl>
                                      </p:cBhvr>
                                    </p:animEffect>
                                    <p:animScale>
                                      <p:cBhvr>
                                        <p:cTn id="114" dur="375" autoRev="1" fill="hold"/>
                                        <p:tgtEl>
                                          <p:spTgt spid="31"/>
                                        </p:tgtEl>
                                      </p:cBhvr>
                                      <p:by x="105000" y="105000"/>
                                    </p:animScale>
                                  </p:childTnLst>
                                </p:cTn>
                              </p:par>
                              <p:par>
                                <p:cTn id="115" presetID="26" presetClass="emph" presetSubtype="0" repeatCount="2000" fill="hold" grpId="1" nodeType="withEffect">
                                  <p:stCondLst>
                                    <p:cond delay="2000"/>
                                  </p:stCondLst>
                                  <p:childTnLst>
                                    <p:animEffect transition="out" filter="fade">
                                      <p:cBhvr>
                                        <p:cTn id="116" dur="750" tmFilter="0, 0; .2, .5; .8, .5; 1, 0"/>
                                        <p:tgtEl>
                                          <p:spTgt spid="81"/>
                                        </p:tgtEl>
                                      </p:cBhvr>
                                    </p:animEffect>
                                    <p:animScale>
                                      <p:cBhvr>
                                        <p:cTn id="117" dur="375" autoRev="1" fill="hold"/>
                                        <p:tgtEl>
                                          <p:spTgt spid="81"/>
                                        </p:tgtEl>
                                      </p:cBhvr>
                                      <p:by x="105000" y="105000"/>
                                    </p:animScale>
                                  </p:childTnLst>
                                </p:cTn>
                              </p:par>
                              <p:par>
                                <p:cTn id="118" presetID="26" presetClass="emph" presetSubtype="0" repeatCount="2000" fill="hold" grpId="1" nodeType="withEffect">
                                  <p:stCondLst>
                                    <p:cond delay="2000"/>
                                  </p:stCondLst>
                                  <p:childTnLst>
                                    <p:animEffect transition="out" filter="fade">
                                      <p:cBhvr>
                                        <p:cTn id="119" dur="750" tmFilter="0, 0; .2, .5; .8, .5; 1, 0"/>
                                        <p:tgtEl>
                                          <p:spTgt spid="33"/>
                                        </p:tgtEl>
                                      </p:cBhvr>
                                    </p:animEffect>
                                    <p:animScale>
                                      <p:cBhvr>
                                        <p:cTn id="120" dur="375"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237265" y="1632767"/>
            <a:ext cx="1845455" cy="4601933"/>
            <a:chOff x="17760" y="1819657"/>
            <a:chExt cx="1384091" cy="3451450"/>
          </a:xfrm>
        </p:grpSpPr>
        <p:grpSp>
          <p:nvGrpSpPr>
            <p:cNvPr id="5" name="组合 4"/>
            <p:cNvGrpSpPr/>
            <p:nvPr/>
          </p:nvGrpSpPr>
          <p:grpSpPr>
            <a:xfrm>
              <a:off x="17760" y="1819657"/>
              <a:ext cx="1330093" cy="3451450"/>
              <a:chOff x="186919" y="2118738"/>
              <a:chExt cx="1330093" cy="3451450"/>
            </a:xfrm>
            <a:solidFill>
              <a:schemeClr val="bg1">
                <a:lumMod val="75000"/>
              </a:schemeClr>
            </a:solidFill>
          </p:grpSpPr>
          <p:cxnSp>
            <p:nvCxnSpPr>
              <p:cNvPr id="8" name="直接连接符 7"/>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6"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7"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 name="椭圆 6"/>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9" name="组合 18"/>
          <p:cNvGrpSpPr/>
          <p:nvPr userDrawn="1"/>
        </p:nvGrpSpPr>
        <p:grpSpPr>
          <a:xfrm>
            <a:off x="0" y="-113583"/>
            <a:ext cx="5280739" cy="3550273"/>
            <a:chOff x="195709" y="509894"/>
            <a:chExt cx="3960554" cy="2662705"/>
          </a:xfrm>
        </p:grpSpPr>
        <p:grpSp>
          <p:nvGrpSpPr>
            <p:cNvPr id="20" name="组合 19"/>
            <p:cNvGrpSpPr/>
            <p:nvPr/>
          </p:nvGrpSpPr>
          <p:grpSpPr>
            <a:xfrm>
              <a:off x="195709" y="509894"/>
              <a:ext cx="3960554" cy="2603276"/>
              <a:chOff x="364868" y="808975"/>
              <a:chExt cx="3960554" cy="2603276"/>
            </a:xfrm>
            <a:solidFill>
              <a:schemeClr val="bg1">
                <a:lumMod val="75000"/>
              </a:schemeClr>
            </a:solidFill>
          </p:grpSpPr>
          <p:cxnSp>
            <p:nvCxnSpPr>
              <p:cNvPr id="30" name="直接连接符 29"/>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8" name="椭圆 27"/>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9" name="椭圆 28"/>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232694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1250"/>
                                        <p:tgtEl>
                                          <p:spTgt spid="19"/>
                                        </p:tgtEl>
                                      </p:cBhvr>
                                    </p:animEffect>
                                  </p:childTnLst>
                                </p:cTn>
                              </p:par>
                            </p:childTnLst>
                          </p:cTn>
                        </p:par>
                        <p:par>
                          <p:cTn id="8" fill="hold">
                            <p:stCondLst>
                              <p:cond delay="125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3"/>
          <p:cNvGrpSpPr/>
          <p:nvPr userDrawn="1"/>
        </p:nvGrpSpPr>
        <p:grpSpPr>
          <a:xfrm>
            <a:off x="-237265" y="1632767"/>
            <a:ext cx="1845455" cy="4601933"/>
            <a:chOff x="17760" y="1819657"/>
            <a:chExt cx="1384091" cy="3451450"/>
          </a:xfrm>
        </p:grpSpPr>
        <p:grpSp>
          <p:nvGrpSpPr>
            <p:cNvPr id="5" name="组合 4"/>
            <p:cNvGrpSpPr/>
            <p:nvPr/>
          </p:nvGrpSpPr>
          <p:grpSpPr>
            <a:xfrm>
              <a:off x="17760" y="1819657"/>
              <a:ext cx="1330093" cy="3451450"/>
              <a:chOff x="186919" y="2118738"/>
              <a:chExt cx="1330093" cy="3451450"/>
            </a:xfrm>
            <a:solidFill>
              <a:schemeClr val="bg1">
                <a:lumMod val="75000"/>
              </a:schemeClr>
            </a:solidFill>
          </p:grpSpPr>
          <p:cxnSp>
            <p:nvCxnSpPr>
              <p:cNvPr id="8" name="直接连接符 7"/>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6"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7"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 name="椭圆 6"/>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9" name="组合 18"/>
          <p:cNvGrpSpPr/>
          <p:nvPr userDrawn="1"/>
        </p:nvGrpSpPr>
        <p:grpSpPr>
          <a:xfrm>
            <a:off x="0" y="-113583"/>
            <a:ext cx="5280739" cy="3550273"/>
            <a:chOff x="195709" y="509894"/>
            <a:chExt cx="3960554" cy="2662705"/>
          </a:xfrm>
        </p:grpSpPr>
        <p:grpSp>
          <p:nvGrpSpPr>
            <p:cNvPr id="20" name="组合 19"/>
            <p:cNvGrpSpPr/>
            <p:nvPr/>
          </p:nvGrpSpPr>
          <p:grpSpPr>
            <a:xfrm>
              <a:off x="195709" y="509894"/>
              <a:ext cx="3960554" cy="2603276"/>
              <a:chOff x="364868" y="808975"/>
              <a:chExt cx="3960554" cy="2603276"/>
            </a:xfrm>
            <a:solidFill>
              <a:schemeClr val="bg1">
                <a:lumMod val="75000"/>
              </a:schemeClr>
            </a:solidFill>
          </p:grpSpPr>
          <p:cxnSp>
            <p:nvCxnSpPr>
              <p:cNvPr id="30" name="直接连接符 29"/>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8" name="椭圆 27"/>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9" name="椭圆 28"/>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342731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2" name="组合 1"/>
          <p:cNvGrpSpPr/>
          <p:nvPr userDrawn="1"/>
        </p:nvGrpSpPr>
        <p:grpSpPr>
          <a:xfrm rot="16200000">
            <a:off x="2521901" y="4092463"/>
            <a:ext cx="1845455" cy="4601933"/>
            <a:chOff x="17760" y="1819657"/>
            <a:chExt cx="1384091" cy="3451450"/>
          </a:xfrm>
        </p:grpSpPr>
        <p:grpSp>
          <p:nvGrpSpPr>
            <p:cNvPr id="3" name="组合 2"/>
            <p:cNvGrpSpPr/>
            <p:nvPr/>
          </p:nvGrpSpPr>
          <p:grpSpPr>
            <a:xfrm>
              <a:off x="17760" y="1819657"/>
              <a:ext cx="1330093" cy="3451450"/>
              <a:chOff x="186919" y="2118738"/>
              <a:chExt cx="1330093" cy="3451450"/>
            </a:xfrm>
            <a:solidFill>
              <a:schemeClr val="bg1">
                <a:lumMod val="75000"/>
              </a:schemeClr>
            </a:solidFill>
          </p:grpSpPr>
          <p:cxnSp>
            <p:nvCxnSpPr>
              <p:cNvPr id="6" name="直接连接符 5"/>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5" name="椭圆 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7" name="组合 16"/>
          <p:cNvGrpSpPr/>
          <p:nvPr userDrawn="1"/>
        </p:nvGrpSpPr>
        <p:grpSpPr>
          <a:xfrm rot="16200000">
            <a:off x="-1136528" y="2482411"/>
            <a:ext cx="5280739" cy="3550273"/>
            <a:chOff x="195709" y="509894"/>
            <a:chExt cx="3960554" cy="2662705"/>
          </a:xfrm>
        </p:grpSpPr>
        <p:grpSp>
          <p:nvGrpSpPr>
            <p:cNvPr id="18" name="组合 17"/>
            <p:cNvGrpSpPr/>
            <p:nvPr/>
          </p:nvGrpSpPr>
          <p:grpSpPr>
            <a:xfrm>
              <a:off x="195709" y="509894"/>
              <a:ext cx="3960554" cy="2603276"/>
              <a:chOff x="364868" y="808975"/>
              <a:chExt cx="3960554" cy="2603276"/>
            </a:xfrm>
            <a:solidFill>
              <a:schemeClr val="bg1">
                <a:lumMod val="75000"/>
              </a:schemeClr>
            </a:solidFill>
          </p:grpSpPr>
          <p:cxnSp>
            <p:nvCxnSpPr>
              <p:cNvPr id="28" name="直接连接符 27"/>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0" name="椭圆 19"/>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1" name="椭圆 20"/>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39604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摘要">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199131" y="6499314"/>
            <a:ext cx="436338" cy="338554"/>
          </a:xfrm>
          <a:prstGeom prst="rect">
            <a:avLst/>
          </a:prstGeom>
        </p:spPr>
        <p:txBody>
          <a:bodyPr wrap="none">
            <a:spAutoFit/>
          </a:bodyPr>
          <a:lstStyle/>
          <a:p>
            <a:pPr algn="ctr" fontAlgn="ctr"/>
            <a:fld id="{170C0C04-E408-48A9-82A4-3716296300DE}" type="slidenum">
              <a:rPr lang="zh-CN" altLang="en-US" sz="1600" smtClean="0">
                <a:solidFill>
                  <a:srgbClr val="42C687"/>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endParaRPr lang="zh-CN" altLang="en-US" sz="1800" kern="0" dirty="0">
              <a:solidFill>
                <a:srgbClr val="42C687"/>
              </a:solidFill>
              <a:latin typeface="+mn-lt"/>
              <a:ea typeface="宋体"/>
            </a:endParaRPr>
          </a:p>
        </p:txBody>
      </p:sp>
      <p:sp>
        <p:nvSpPr>
          <p:cNvPr id="7" name="矩形 6"/>
          <p:cNvSpPr/>
          <p:nvPr userDrawn="1"/>
        </p:nvSpPr>
        <p:spPr>
          <a:xfrm>
            <a:off x="0" y="0"/>
            <a:ext cx="169168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nvGraphicFramePr>
        <p:xfrm>
          <a:off x="0" y="1264858"/>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rPr>
                        <a:t>论文摘要</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论文背景</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研究综述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成果应用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论文总结</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等腰三角形 8"/>
          <p:cNvSpPr/>
          <p:nvPr userDrawn="1"/>
        </p:nvSpPr>
        <p:spPr>
          <a:xfrm rot="5400000">
            <a:off x="11703390" y="6623925"/>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1268760"/>
            <a:ext cx="1691680" cy="788186"/>
            <a:chOff x="0" y="1272662"/>
            <a:chExt cx="1691680" cy="788186"/>
          </a:xfrm>
        </p:grpSpPr>
        <p:sp>
          <p:nvSpPr>
            <p:cNvPr id="25" name="矩形 24"/>
            <p:cNvSpPr/>
            <p:nvPr userDrawn="1"/>
          </p:nvSpPr>
          <p:spPr>
            <a:xfrm>
              <a:off x="0" y="1272662"/>
              <a:ext cx="1691680" cy="788186"/>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论文摘要</a:t>
              </a:r>
            </a:p>
          </p:txBody>
        </p:sp>
        <p:sp>
          <p:nvSpPr>
            <p:cNvPr id="26" name="等腰三角形 2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0395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背景">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199131" y="6499314"/>
            <a:ext cx="436338" cy="338554"/>
          </a:xfrm>
          <a:prstGeom prst="rect">
            <a:avLst/>
          </a:prstGeom>
        </p:spPr>
        <p:txBody>
          <a:bodyPr wrap="none">
            <a:spAutoFit/>
          </a:bodyPr>
          <a:lstStyle/>
          <a:p>
            <a:pPr algn="ctr" fontAlgn="ctr"/>
            <a:fld id="{170C0C04-E408-48A9-82A4-3716296300DE}" type="slidenum">
              <a:rPr lang="zh-CN" altLang="en-US" sz="1600" smtClean="0">
                <a:solidFill>
                  <a:srgbClr val="42C687"/>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endParaRPr lang="zh-CN" altLang="en-US" sz="1800" kern="0" dirty="0">
              <a:solidFill>
                <a:srgbClr val="42C687"/>
              </a:solidFill>
              <a:latin typeface="+mn-lt"/>
              <a:ea typeface="宋体"/>
            </a:endParaRPr>
          </a:p>
        </p:txBody>
      </p:sp>
      <p:sp>
        <p:nvSpPr>
          <p:cNvPr id="7" name="矩形 6"/>
          <p:cNvSpPr/>
          <p:nvPr userDrawn="1"/>
        </p:nvSpPr>
        <p:spPr>
          <a:xfrm>
            <a:off x="0" y="0"/>
            <a:ext cx="169168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nvGraphicFramePr>
        <p:xfrm>
          <a:off x="0" y="1264858"/>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rPr>
                        <a:t>论文摘要</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论文背景</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研究综述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成果应用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论文总结</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等腰三角形 8"/>
          <p:cNvSpPr/>
          <p:nvPr userDrawn="1"/>
        </p:nvSpPr>
        <p:spPr>
          <a:xfrm rot="5400000">
            <a:off x="11703390" y="6623925"/>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2061790"/>
            <a:ext cx="1691680" cy="788186"/>
            <a:chOff x="0" y="1272662"/>
            <a:chExt cx="1691680" cy="788186"/>
          </a:xfrm>
        </p:grpSpPr>
        <p:sp>
          <p:nvSpPr>
            <p:cNvPr id="14" name="矩形 13"/>
            <p:cNvSpPr/>
            <p:nvPr userDrawn="1"/>
          </p:nvSpPr>
          <p:spPr>
            <a:xfrm>
              <a:off x="0" y="1272662"/>
              <a:ext cx="1691680" cy="788186"/>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论文背景</a:t>
              </a: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80646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综述">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199131" y="6499314"/>
            <a:ext cx="436338" cy="338554"/>
          </a:xfrm>
          <a:prstGeom prst="rect">
            <a:avLst/>
          </a:prstGeom>
        </p:spPr>
        <p:txBody>
          <a:bodyPr wrap="none">
            <a:spAutoFit/>
          </a:bodyPr>
          <a:lstStyle/>
          <a:p>
            <a:pPr algn="ctr" fontAlgn="ctr"/>
            <a:fld id="{170C0C04-E408-48A9-82A4-3716296300DE}" type="slidenum">
              <a:rPr lang="zh-CN" altLang="en-US" sz="1600" smtClean="0">
                <a:solidFill>
                  <a:srgbClr val="42C687"/>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endParaRPr lang="zh-CN" altLang="en-US" sz="1800" kern="0" dirty="0">
              <a:solidFill>
                <a:srgbClr val="42C687"/>
              </a:solidFill>
              <a:latin typeface="+mn-lt"/>
              <a:ea typeface="宋体"/>
            </a:endParaRPr>
          </a:p>
        </p:txBody>
      </p:sp>
      <p:sp>
        <p:nvSpPr>
          <p:cNvPr id="7" name="矩形 6"/>
          <p:cNvSpPr/>
          <p:nvPr userDrawn="1"/>
        </p:nvSpPr>
        <p:spPr>
          <a:xfrm>
            <a:off x="0" y="0"/>
            <a:ext cx="169168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nvGraphicFramePr>
        <p:xfrm>
          <a:off x="0" y="1264858"/>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rPr>
                        <a:t>论文摘要</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论文背景</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研究综述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成果应用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论文总结</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等腰三角形 8"/>
          <p:cNvSpPr/>
          <p:nvPr userDrawn="1"/>
        </p:nvSpPr>
        <p:spPr>
          <a:xfrm rot="5400000">
            <a:off x="11703390" y="6623925"/>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2852340"/>
            <a:ext cx="1691680" cy="788186"/>
            <a:chOff x="0" y="1272662"/>
            <a:chExt cx="1691680" cy="788186"/>
          </a:xfrm>
        </p:grpSpPr>
        <p:sp>
          <p:nvSpPr>
            <p:cNvPr id="14" name="矩形 13"/>
            <p:cNvSpPr/>
            <p:nvPr userDrawn="1"/>
          </p:nvSpPr>
          <p:spPr>
            <a:xfrm>
              <a:off x="0" y="1272662"/>
              <a:ext cx="1691680" cy="788186"/>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研究综述</a:t>
              </a: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63488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成果应用">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199131" y="6499314"/>
            <a:ext cx="436338" cy="338554"/>
          </a:xfrm>
          <a:prstGeom prst="rect">
            <a:avLst/>
          </a:prstGeom>
        </p:spPr>
        <p:txBody>
          <a:bodyPr wrap="none">
            <a:spAutoFit/>
          </a:bodyPr>
          <a:lstStyle/>
          <a:p>
            <a:pPr algn="ctr" fontAlgn="ctr"/>
            <a:fld id="{170C0C04-E408-48A9-82A4-3716296300DE}" type="slidenum">
              <a:rPr lang="zh-CN" altLang="en-US" sz="1600" smtClean="0">
                <a:solidFill>
                  <a:srgbClr val="42C687"/>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endParaRPr lang="zh-CN" altLang="en-US" sz="1800" kern="0" dirty="0">
              <a:solidFill>
                <a:srgbClr val="42C687"/>
              </a:solidFill>
              <a:latin typeface="+mn-lt"/>
              <a:ea typeface="宋体"/>
            </a:endParaRPr>
          </a:p>
        </p:txBody>
      </p:sp>
      <p:sp>
        <p:nvSpPr>
          <p:cNvPr id="7" name="矩形 6"/>
          <p:cNvSpPr/>
          <p:nvPr userDrawn="1"/>
        </p:nvSpPr>
        <p:spPr>
          <a:xfrm>
            <a:off x="0" y="0"/>
            <a:ext cx="169168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nvGraphicFramePr>
        <p:xfrm>
          <a:off x="0" y="1264858"/>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rPr>
                        <a:t>论文摘要</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论文背景</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研究综述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成果应用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论文总结</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等腰三角形 8"/>
          <p:cNvSpPr/>
          <p:nvPr userDrawn="1"/>
        </p:nvSpPr>
        <p:spPr>
          <a:xfrm rot="5400000">
            <a:off x="11703390" y="6623925"/>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0" y="3641810"/>
            <a:ext cx="1691680" cy="788186"/>
            <a:chOff x="0" y="1272662"/>
            <a:chExt cx="1691680" cy="788186"/>
          </a:xfrm>
        </p:grpSpPr>
        <p:sp>
          <p:nvSpPr>
            <p:cNvPr id="18" name="矩形 17"/>
            <p:cNvSpPr/>
            <p:nvPr userDrawn="1"/>
          </p:nvSpPr>
          <p:spPr>
            <a:xfrm>
              <a:off x="0" y="1272662"/>
              <a:ext cx="1691680" cy="788186"/>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成果应用</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46577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772366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总结">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199131" y="6499314"/>
            <a:ext cx="436338" cy="338554"/>
          </a:xfrm>
          <a:prstGeom prst="rect">
            <a:avLst/>
          </a:prstGeom>
        </p:spPr>
        <p:txBody>
          <a:bodyPr wrap="none">
            <a:spAutoFit/>
          </a:bodyPr>
          <a:lstStyle/>
          <a:p>
            <a:pPr algn="ctr" fontAlgn="ctr"/>
            <a:fld id="{170C0C04-E408-48A9-82A4-3716296300DE}" type="slidenum">
              <a:rPr lang="zh-CN" altLang="en-US" sz="1600" smtClean="0">
                <a:solidFill>
                  <a:srgbClr val="42C687"/>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endParaRPr lang="zh-CN" altLang="en-US" sz="1800" kern="0" dirty="0">
              <a:solidFill>
                <a:srgbClr val="42C687"/>
              </a:solidFill>
              <a:latin typeface="+mn-lt"/>
              <a:ea typeface="宋体"/>
            </a:endParaRPr>
          </a:p>
        </p:txBody>
      </p:sp>
      <p:sp>
        <p:nvSpPr>
          <p:cNvPr id="7" name="矩形 6"/>
          <p:cNvSpPr/>
          <p:nvPr userDrawn="1"/>
        </p:nvSpPr>
        <p:spPr>
          <a:xfrm>
            <a:off x="0" y="0"/>
            <a:ext cx="169168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nvGraphicFramePr>
        <p:xfrm>
          <a:off x="0" y="1264858"/>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algn="ctr" defTabSz="914400" rtl="0" eaLnBrk="1" latinLnBrk="0" hangingPunct="1"/>
                      <a:r>
                        <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rPr>
                        <a:t>论文摘要</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论文背景</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研究综述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成果应用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bg1">
                              <a:lumMod val="85000"/>
                            </a:schemeClr>
                          </a:solidFill>
                          <a:latin typeface="微软雅黑" panose="020B0503020204020204" pitchFamily="34" charset="-122"/>
                          <a:ea typeface="微软雅黑" panose="020B0503020204020204" pitchFamily="34" charset="-122"/>
                        </a:rPr>
                        <a:t>论文总结</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等腰三角形 8"/>
          <p:cNvSpPr/>
          <p:nvPr userDrawn="1"/>
        </p:nvSpPr>
        <p:spPr>
          <a:xfrm rot="5400000">
            <a:off x="11703390" y="6623925"/>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431930"/>
            <a:ext cx="1691680" cy="788186"/>
            <a:chOff x="0" y="1272662"/>
            <a:chExt cx="1691680" cy="788186"/>
          </a:xfrm>
        </p:grpSpPr>
        <p:sp>
          <p:nvSpPr>
            <p:cNvPr id="14" name="矩形 13"/>
            <p:cNvSpPr/>
            <p:nvPr userDrawn="1"/>
          </p:nvSpPr>
          <p:spPr>
            <a:xfrm>
              <a:off x="0" y="1272662"/>
              <a:ext cx="1691680" cy="788186"/>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25974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47912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80058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8336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A96E64-783D-463C-BA44-F5AF67B46485}" type="datetimeFigureOut">
              <a:rPr lang="zh-CN" altLang="en-US" smtClean="0"/>
              <a:pPr/>
              <a:t>2024/6/18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327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96E64-783D-463C-BA44-F5AF67B46485}" type="datetimeFigureOut">
              <a:rPr lang="zh-CN" altLang="en-US" smtClean="0"/>
              <a:pPr/>
              <a:t>2024/6/18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405764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58585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A96E64-783D-463C-BA44-F5AF67B46485}" type="datetimeFigureOut">
              <a:rPr lang="zh-CN" altLang="en-US" smtClean="0"/>
              <a:t>2024/6/18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08111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96E64-783D-463C-BA44-F5AF67B46485}" type="datetimeFigureOut">
              <a:rPr lang="zh-CN" altLang="en-US" smtClean="0"/>
              <a:pPr/>
              <a:t>2024/6/18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676CA-DACA-4216-AE75-62203F837763}" type="slidenum">
              <a:rPr lang="zh-CN" altLang="en-US" smtClean="0"/>
              <a:pPr/>
              <a:t>‹#›</a:t>
            </a:fld>
            <a:endParaRPr lang="zh-CN" altLang="en-US"/>
          </a:p>
        </p:txBody>
      </p:sp>
      <p:sp>
        <p:nvSpPr>
          <p:cNvPr id="7" name="矩形 6"/>
          <p:cNvSpPr/>
          <p:nvPr userDrawn="1"/>
        </p:nvSpPr>
        <p:spPr>
          <a:xfrm>
            <a:off x="0" y="0"/>
            <a:ext cx="12192000" cy="6858000"/>
          </a:xfrm>
          <a:prstGeom prst="rect">
            <a:avLst/>
          </a:prstGeom>
          <a:gradFill flip="none" rotWithShape="1">
            <a:gsLst>
              <a:gs pos="0">
                <a:schemeClr val="bg1">
                  <a:alpha val="0"/>
                </a:schemeClr>
              </a:gs>
              <a:gs pos="67000">
                <a:schemeClr val="bg1">
                  <a:lumMod val="75000"/>
                  <a:alpha val="25000"/>
                </a:schemeClr>
              </a:gs>
              <a:gs pos="100000">
                <a:schemeClr val="bg1">
                  <a:lumMod val="65000"/>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5918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8"/>
          <p:cNvSpPr>
            <a:spLocks noChangeArrowheads="1"/>
          </p:cNvSpPr>
          <p:nvPr/>
        </p:nvSpPr>
        <p:spPr bwMode="auto">
          <a:xfrm>
            <a:off x="2977383" y="4115646"/>
            <a:ext cx="6237233" cy="37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defTabSz="914332">
              <a:buNone/>
              <a:defRPr/>
            </a:pPr>
            <a:r>
              <a:rPr lang="zh-TW" altLang="en-US" sz="1800" dirty="0">
                <a:solidFill>
                  <a:prstClr val="white">
                    <a:lumMod val="65000"/>
                  </a:prstClr>
                </a:solidFill>
                <a:latin typeface="微软雅黑" panose="020B0503020204020204" pitchFamily="34" charset="-122"/>
                <a:ea typeface="微软雅黑" panose="020B0503020204020204" pitchFamily="34" charset="-122"/>
              </a:rPr>
              <a:t>電気電子情報工学専攻 </a:t>
            </a:r>
            <a:endParaRPr kumimoji="0" lang="en-US" altLang="zh-CN" sz="18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sym typeface="Calibri" pitchFamily="34" charset="0"/>
            </a:endParaRPr>
          </a:p>
        </p:txBody>
      </p:sp>
      <p:sp>
        <p:nvSpPr>
          <p:cNvPr id="5" name="TextBox 37"/>
          <p:cNvSpPr>
            <a:spLocks noChangeArrowheads="1"/>
          </p:cNvSpPr>
          <p:nvPr/>
        </p:nvSpPr>
        <p:spPr bwMode="auto">
          <a:xfrm>
            <a:off x="2749027" y="3428590"/>
            <a:ext cx="6838198"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defTabSz="914332">
              <a:spcBef>
                <a:spcPct val="0"/>
              </a:spcBef>
              <a:buNone/>
              <a:defRPr/>
            </a:pPr>
            <a:r>
              <a:rPr lang="ja-JP" altLang="en-US" sz="3800" b="1" dirty="0">
                <a:solidFill>
                  <a:prstClr val="white">
                    <a:lumMod val="85000"/>
                  </a:prstClr>
                </a:solidFill>
                <a:latin typeface="微软雅黑" panose="020B0503020204020204" pitchFamily="34" charset="-122"/>
                <a:ea typeface="微软雅黑" panose="020B0503020204020204" pitchFamily="34" charset="-122"/>
                <a:cs typeface="Arial" panose="020B0604020202020204" pitchFamily="34" charset="0"/>
              </a:rPr>
              <a:t>口頭試問プレゼンテーション</a:t>
            </a:r>
            <a:endParaRPr kumimoji="0" lang="zh-CN" altLang="en-US" sz="3800" b="1" i="0" u="none" strike="noStrike" kern="1200" cap="none" spc="0" normalizeH="0" baseline="0" noProof="0" dirty="0">
              <a:ln>
                <a:noFill/>
              </a:ln>
              <a:solidFill>
                <a:prstClr val="white">
                  <a:lumMod val="8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endParaRPr>
          </a:p>
        </p:txBody>
      </p:sp>
      <p:sp>
        <p:nvSpPr>
          <p:cNvPr id="156" name="椭圆 155"/>
          <p:cNvSpPr/>
          <p:nvPr/>
        </p:nvSpPr>
        <p:spPr>
          <a:xfrm>
            <a:off x="5291959" y="1636768"/>
            <a:ext cx="1608083" cy="1608083"/>
          </a:xfrm>
          <a:prstGeom prst="ellips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7" name="Freeform 284"/>
          <p:cNvSpPr>
            <a:spLocks noEditPoints="1"/>
          </p:cNvSpPr>
          <p:nvPr/>
        </p:nvSpPr>
        <p:spPr bwMode="auto">
          <a:xfrm>
            <a:off x="5598695" y="2010375"/>
            <a:ext cx="1138863" cy="844232"/>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9" name="TextBox 25"/>
          <p:cNvSpPr txBox="1"/>
          <p:nvPr/>
        </p:nvSpPr>
        <p:spPr>
          <a:xfrm>
            <a:off x="5291959" y="5399717"/>
            <a:ext cx="2486654"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lvl="0" defTabSz="914332">
              <a:defRPr/>
            </a:pPr>
            <a:r>
              <a:rPr lang="en-US" altLang="zh-CN" sz="1600" dirty="0">
                <a:solidFill>
                  <a:prstClr val="white"/>
                </a:solidFill>
              </a:rPr>
              <a:t>xl23703  </a:t>
            </a:r>
            <a:r>
              <a:rPr lang="zh-CN" altLang="en-US" sz="1600" dirty="0">
                <a:solidFill>
                  <a:prstClr val="white"/>
                </a:solidFill>
              </a:rPr>
              <a:t>周隆澤</a:t>
            </a:r>
          </a:p>
        </p:txBody>
      </p:sp>
      <p:pic>
        <p:nvPicPr>
          <p:cNvPr id="161" name="Picture 2" descr="C:\Users\Administrator\比赛\WPS主题PPT设计大赛\金山快写.png"/>
          <p:cNvPicPr>
            <a:picLocks noChangeAspect="1" noChangeArrowheads="1"/>
          </p:cNvPicPr>
          <p:nvPr/>
        </p:nvPicPr>
        <p:blipFill>
          <a:blip r:embed="rId3" cstate="print">
            <a:extLst>
              <a:ext uri="{28A0092B-C50C-407E-A947-70E740481C1C}">
                <a14:useLocalDpi xmlns:a14="http://schemas.microsoft.com/office/drawing/2010/main" val="0"/>
              </a:ext>
            </a:extLst>
          </a:blip>
          <a:srcRect l="18456" t="8638" r="22333"/>
          <a:stretch>
            <a:fillRect/>
          </a:stretch>
        </p:blipFill>
        <p:spPr bwMode="auto">
          <a:xfrm>
            <a:off x="4648602" y="5329834"/>
            <a:ext cx="513243" cy="49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E1DCFBA-74A2-06B0-8BB3-D6D5DE0AB4C3}"/>
              </a:ext>
            </a:extLst>
          </p:cNvPr>
          <p:cNvSpPr txBox="1"/>
          <p:nvPr/>
        </p:nvSpPr>
        <p:spPr>
          <a:xfrm>
            <a:off x="5291959" y="4960502"/>
            <a:ext cx="188865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2024</a:t>
            </a:r>
            <a:r>
              <a:rPr lang="zh-CN" altLang="en-US" dirty="0">
                <a:solidFill>
                  <a:schemeClr val="bg1"/>
                </a:solidFill>
                <a:latin typeface="微软雅黑" panose="020B0503020204020204" pitchFamily="34" charset="-122"/>
                <a:ea typeface="微软雅黑" panose="020B0503020204020204" pitchFamily="34" charset="-122"/>
              </a:rPr>
              <a:t>年 </a:t>
            </a:r>
            <a:r>
              <a:rPr lang="en-US" altLang="zh-CN" dirty="0">
                <a:solidFill>
                  <a:schemeClr val="bg1"/>
                </a:solidFill>
                <a:latin typeface="微软雅黑" panose="020B0503020204020204" pitchFamily="34" charset="-122"/>
                <a:ea typeface="微软雅黑" panose="020B0503020204020204" pitchFamily="34" charset="-122"/>
              </a:rPr>
              <a:t>6</a:t>
            </a:r>
            <a:r>
              <a:rPr lang="zh-CN" altLang="en-US" dirty="0">
                <a:solidFill>
                  <a:schemeClr val="bg1"/>
                </a:solidFill>
                <a:latin typeface="微软雅黑" panose="020B0503020204020204" pitchFamily="34" charset="-122"/>
                <a:ea typeface="微软雅黑" panose="020B0503020204020204" pitchFamily="34" charset="-122"/>
              </a:rPr>
              <a:t>月</a:t>
            </a:r>
            <a:r>
              <a:rPr lang="en-US" altLang="zh-CN" dirty="0">
                <a:solidFill>
                  <a:schemeClr val="bg1"/>
                </a:solidFill>
                <a:latin typeface="微软雅黑" panose="020B0503020204020204" pitchFamily="34" charset="-122"/>
                <a:ea typeface="微软雅黑" panose="020B0503020204020204" pitchFamily="34" charset="-122"/>
              </a:rPr>
              <a:t>28</a:t>
            </a:r>
            <a:r>
              <a:rPr lang="zh-CN" altLang="en-US" dirty="0">
                <a:solidFill>
                  <a:schemeClr val="bg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78407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p:cTn id="7" dur="500" fill="hold"/>
                                        <p:tgtEl>
                                          <p:spTgt spid="156"/>
                                        </p:tgtEl>
                                        <p:attrNameLst>
                                          <p:attrName>ppt_w</p:attrName>
                                        </p:attrNameLst>
                                      </p:cBhvr>
                                      <p:tavLst>
                                        <p:tav tm="0">
                                          <p:val>
                                            <p:fltVal val="0"/>
                                          </p:val>
                                        </p:tav>
                                        <p:tav tm="100000">
                                          <p:val>
                                            <p:strVal val="#ppt_w"/>
                                          </p:val>
                                        </p:tav>
                                      </p:tavLst>
                                    </p:anim>
                                    <p:anim calcmode="lin" valueType="num">
                                      <p:cBhvr>
                                        <p:cTn id="8" dur="500" fill="hold"/>
                                        <p:tgtEl>
                                          <p:spTgt spid="156"/>
                                        </p:tgtEl>
                                        <p:attrNameLst>
                                          <p:attrName>ppt_h</p:attrName>
                                        </p:attrNameLst>
                                      </p:cBhvr>
                                      <p:tavLst>
                                        <p:tav tm="0">
                                          <p:val>
                                            <p:fltVal val="0"/>
                                          </p:val>
                                        </p:tav>
                                        <p:tav tm="100000">
                                          <p:val>
                                            <p:strVal val="#ppt_h"/>
                                          </p:val>
                                        </p:tav>
                                      </p:tavLst>
                                    </p:anim>
                                    <p:anim calcmode="lin" valueType="num">
                                      <p:cBhvr>
                                        <p:cTn id="9" dur="500" fill="hold"/>
                                        <p:tgtEl>
                                          <p:spTgt spid="156"/>
                                        </p:tgtEl>
                                        <p:attrNameLst>
                                          <p:attrName>style.rotation</p:attrName>
                                        </p:attrNameLst>
                                      </p:cBhvr>
                                      <p:tavLst>
                                        <p:tav tm="0">
                                          <p:val>
                                            <p:fltVal val="90"/>
                                          </p:val>
                                        </p:tav>
                                        <p:tav tm="100000">
                                          <p:val>
                                            <p:fltVal val="0"/>
                                          </p:val>
                                        </p:tav>
                                      </p:tavLst>
                                    </p:anim>
                                    <p:animEffect transition="in" filter="fade">
                                      <p:cBhvr>
                                        <p:cTn id="10" dur="500"/>
                                        <p:tgtEl>
                                          <p:spTgt spid="15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 calcmode="lin" valueType="num">
                                      <p:cBhvr>
                                        <p:cTn id="15" dur="500" fill="hold"/>
                                        <p:tgtEl>
                                          <p:spTgt spid="157"/>
                                        </p:tgtEl>
                                        <p:attrNameLst>
                                          <p:attrName>style.rotation</p:attrName>
                                        </p:attrNameLst>
                                      </p:cBhvr>
                                      <p:tavLst>
                                        <p:tav tm="0">
                                          <p:val>
                                            <p:fltVal val="90"/>
                                          </p:val>
                                        </p:tav>
                                        <p:tav tm="100000">
                                          <p:val>
                                            <p:fltVal val="0"/>
                                          </p:val>
                                        </p:tav>
                                      </p:tavLst>
                                    </p:anim>
                                    <p:animEffect transition="in" filter="fade">
                                      <p:cBhvr>
                                        <p:cTn id="16" dur="500"/>
                                        <p:tgtEl>
                                          <p:spTgt spid="157"/>
                                        </p:tgtEl>
                                      </p:cBhvr>
                                    </p:animEffect>
                                  </p:childTnLst>
                                </p:cTn>
                              </p:par>
                              <p:par>
                                <p:cTn id="17" presetID="41" presetClass="entr" presetSubtype="0" fill="hold" grpId="0" nodeType="withEffect">
                                  <p:stCondLst>
                                    <p:cond delay="500"/>
                                  </p:stCondLst>
                                  <p:iterate type="lt">
                                    <p:tmPct val="14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p:cBhvr>
                                        <p:cTn id="23" dur="500" tmFilter="0,0; .5, 1; 1, 1"/>
                                        <p:tgtEl>
                                          <p:spTgt spid="5"/>
                                        </p:tgtEl>
                                      </p:cBhvr>
                                    </p:animEffect>
                                  </p:childTnLst>
                                </p:cTn>
                              </p:par>
                              <p:par>
                                <p:cTn id="24" presetID="12" presetClass="entr" presetSubtype="1" fill="hold" grpId="0" nodeType="withEffect">
                                  <p:stCondLst>
                                    <p:cond delay="225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down)">
                                      <p:cBhvr>
                                        <p:cTn id="27" dur="500"/>
                                        <p:tgtEl>
                                          <p:spTgt spid="6"/>
                                        </p:tgtEl>
                                      </p:cBhvr>
                                    </p:animEffect>
                                  </p:childTnLst>
                                </p:cTn>
                              </p:par>
                            </p:childTnLst>
                          </p:cTn>
                        </p:par>
                        <p:par>
                          <p:cTn id="28" fill="hold">
                            <p:stCondLst>
                              <p:cond delay="2750"/>
                            </p:stCondLst>
                            <p:childTnLst>
                              <p:par>
                                <p:cTn id="29" presetID="37" presetClass="entr" presetSubtype="0" fill="hold" nodeType="after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fade">
                                      <p:cBhvr>
                                        <p:cTn id="31" dur="750"/>
                                        <p:tgtEl>
                                          <p:spTgt spid="161"/>
                                        </p:tgtEl>
                                      </p:cBhvr>
                                    </p:animEffect>
                                    <p:anim calcmode="lin" valueType="num">
                                      <p:cBhvr>
                                        <p:cTn id="32" dur="750" fill="hold"/>
                                        <p:tgtEl>
                                          <p:spTgt spid="161"/>
                                        </p:tgtEl>
                                        <p:attrNameLst>
                                          <p:attrName>ppt_x</p:attrName>
                                        </p:attrNameLst>
                                      </p:cBhvr>
                                      <p:tavLst>
                                        <p:tav tm="0">
                                          <p:val>
                                            <p:strVal val="#ppt_x"/>
                                          </p:val>
                                        </p:tav>
                                        <p:tav tm="100000">
                                          <p:val>
                                            <p:strVal val="#ppt_x"/>
                                          </p:val>
                                        </p:tav>
                                      </p:tavLst>
                                    </p:anim>
                                    <p:anim calcmode="lin" valueType="num">
                                      <p:cBhvr>
                                        <p:cTn id="33" dur="675" decel="100000" fill="hold"/>
                                        <p:tgtEl>
                                          <p:spTgt spid="161"/>
                                        </p:tgtEl>
                                        <p:attrNameLst>
                                          <p:attrName>ppt_y</p:attrName>
                                        </p:attrNameLst>
                                      </p:cBhvr>
                                      <p:tavLst>
                                        <p:tav tm="0">
                                          <p:val>
                                            <p:strVal val="#ppt_y+1"/>
                                          </p:val>
                                        </p:tav>
                                        <p:tav tm="100000">
                                          <p:val>
                                            <p:strVal val="#ppt_y-.03"/>
                                          </p:val>
                                        </p:tav>
                                      </p:tavLst>
                                    </p:anim>
                                    <p:anim calcmode="lin" valueType="num">
                                      <p:cBhvr>
                                        <p:cTn id="34" dur="75" accel="100000" fill="hold">
                                          <p:stCondLst>
                                            <p:cond delay="675"/>
                                          </p:stCondLst>
                                        </p:cTn>
                                        <p:tgtEl>
                                          <p:spTgt spid="161"/>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750"/>
                                        <p:tgtEl>
                                          <p:spTgt spid="159"/>
                                        </p:tgtEl>
                                      </p:cBhvr>
                                    </p:animEffect>
                                    <p:anim calcmode="lin" valueType="num">
                                      <p:cBhvr>
                                        <p:cTn id="38" dur="750" fill="hold"/>
                                        <p:tgtEl>
                                          <p:spTgt spid="159"/>
                                        </p:tgtEl>
                                        <p:attrNameLst>
                                          <p:attrName>ppt_x</p:attrName>
                                        </p:attrNameLst>
                                      </p:cBhvr>
                                      <p:tavLst>
                                        <p:tav tm="0">
                                          <p:val>
                                            <p:strVal val="#ppt_x"/>
                                          </p:val>
                                        </p:tav>
                                        <p:tav tm="100000">
                                          <p:val>
                                            <p:strVal val="#ppt_x"/>
                                          </p:val>
                                        </p:tav>
                                      </p:tavLst>
                                    </p:anim>
                                    <p:anim calcmode="lin" valueType="num">
                                      <p:cBhvr>
                                        <p:cTn id="39" dur="675" decel="100000" fill="hold"/>
                                        <p:tgtEl>
                                          <p:spTgt spid="159"/>
                                        </p:tgtEl>
                                        <p:attrNameLst>
                                          <p:attrName>ppt_y</p:attrName>
                                        </p:attrNameLst>
                                      </p:cBhvr>
                                      <p:tavLst>
                                        <p:tav tm="0">
                                          <p:val>
                                            <p:strVal val="#ppt_y+1"/>
                                          </p:val>
                                        </p:tav>
                                        <p:tav tm="100000">
                                          <p:val>
                                            <p:strVal val="#ppt_y-.03"/>
                                          </p:val>
                                        </p:tav>
                                      </p:tavLst>
                                    </p:anim>
                                    <p:anim calcmode="lin" valueType="num">
                                      <p:cBhvr>
                                        <p:cTn id="40" dur="75" accel="100000" fill="hold">
                                          <p:stCondLst>
                                            <p:cond delay="675"/>
                                          </p:stCondLst>
                                        </p:cTn>
                                        <p:tgtEl>
                                          <p:spTgt spid="1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ldLvl="0" autoUpdateAnimBg="0"/>
      <p:bldP spid="156" grpId="0" animBg="1"/>
      <p:bldP spid="157" grpId="0" animBg="1"/>
      <p:bldP spid="1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E47BB0-97EB-D984-E700-15B50D50DB43}"/>
              </a:ext>
            </a:extLst>
          </p:cNvPr>
          <p:cNvGrpSpPr/>
          <p:nvPr/>
        </p:nvGrpSpPr>
        <p:grpSpPr>
          <a:xfrm>
            <a:off x="5334856" y="461236"/>
            <a:ext cx="263341" cy="395013"/>
            <a:chOff x="5284519" y="1508166"/>
            <a:chExt cx="213756" cy="427512"/>
          </a:xfrm>
        </p:grpSpPr>
        <p:cxnSp>
          <p:nvCxnSpPr>
            <p:cNvPr id="3" name="直接连接符 2">
              <a:extLst>
                <a:ext uri="{FF2B5EF4-FFF2-40B4-BE49-F238E27FC236}">
                  <a16:creationId xmlns:a16="http://schemas.microsoft.com/office/drawing/2014/main" id="{4AFA0C75-79B3-83C6-1494-A2EF79527B9A}"/>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EF34EBB-ED15-1C6B-84DB-358FEA570180}"/>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矩形 3">
            <a:extLst>
              <a:ext uri="{FF2B5EF4-FFF2-40B4-BE49-F238E27FC236}">
                <a16:creationId xmlns:a16="http://schemas.microsoft.com/office/drawing/2014/main" id="{16DD73CE-1972-9007-DC1E-15142B03E29F}"/>
              </a:ext>
            </a:extLst>
          </p:cNvPr>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sym typeface="Impact" pitchFamily="34" charset="0"/>
              </a:rPr>
              <a:t>研究方法</a:t>
            </a:r>
          </a:p>
        </p:txBody>
      </p:sp>
      <p:grpSp>
        <p:nvGrpSpPr>
          <p:cNvPr id="8" name="组合 7">
            <a:extLst>
              <a:ext uri="{FF2B5EF4-FFF2-40B4-BE49-F238E27FC236}">
                <a16:creationId xmlns:a16="http://schemas.microsoft.com/office/drawing/2014/main" id="{8DE1728A-CE5B-0CED-0D4D-C16055C720A3}"/>
              </a:ext>
            </a:extLst>
          </p:cNvPr>
          <p:cNvGrpSpPr/>
          <p:nvPr/>
        </p:nvGrpSpPr>
        <p:grpSpPr>
          <a:xfrm>
            <a:off x="4474867" y="2077263"/>
            <a:ext cx="4768768" cy="4794385"/>
            <a:chOff x="3513680" y="1931126"/>
            <a:chExt cx="5164640" cy="5192384"/>
          </a:xfrm>
        </p:grpSpPr>
        <p:pic>
          <p:nvPicPr>
            <p:cNvPr id="9" name="Picture 2" descr="E:\lizzy\PPT-by lizzy\自制PNG\iphone5-b.png">
              <a:extLst>
                <a:ext uri="{FF2B5EF4-FFF2-40B4-BE49-F238E27FC236}">
                  <a16:creationId xmlns:a16="http://schemas.microsoft.com/office/drawing/2014/main" id="{328ECC54-4227-FFF9-60B2-B4794E1C9D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43229"/>
            <a:stretch/>
          </p:blipFill>
          <p:spPr bwMode="auto">
            <a:xfrm>
              <a:off x="3513680" y="1931126"/>
              <a:ext cx="5164640" cy="519238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201AE573-BB37-9F81-B3F1-78B2E7F94D2B}"/>
                </a:ext>
              </a:extLst>
            </p:cNvPr>
            <p:cNvSpPr/>
            <p:nvPr/>
          </p:nvSpPr>
          <p:spPr>
            <a:xfrm>
              <a:off x="4405360" y="3112169"/>
              <a:ext cx="3276704" cy="4011341"/>
            </a:xfrm>
            <a:prstGeom prst="rect">
              <a:avLst/>
            </a:prstGeom>
            <a:blipFill>
              <a:blip r:embed="rId4"/>
              <a:srcRect/>
              <a:stretch>
                <a:fillRect t="-186" b="-1320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3" name="组合 22">
            <a:extLst>
              <a:ext uri="{FF2B5EF4-FFF2-40B4-BE49-F238E27FC236}">
                <a16:creationId xmlns:a16="http://schemas.microsoft.com/office/drawing/2014/main" id="{E7B63AD7-ADD8-ED7D-1613-4AFCAB198B7D}"/>
              </a:ext>
            </a:extLst>
          </p:cNvPr>
          <p:cNvGrpSpPr/>
          <p:nvPr/>
        </p:nvGrpSpPr>
        <p:grpSpPr>
          <a:xfrm>
            <a:off x="7923417" y="4360557"/>
            <a:ext cx="1484148" cy="1484148"/>
            <a:chOff x="7270150" y="4604902"/>
            <a:chExt cx="1484148" cy="1484148"/>
          </a:xfrm>
        </p:grpSpPr>
        <p:sp>
          <p:nvSpPr>
            <p:cNvPr id="24" name="椭圆 23">
              <a:extLst>
                <a:ext uri="{FF2B5EF4-FFF2-40B4-BE49-F238E27FC236}">
                  <a16:creationId xmlns:a16="http://schemas.microsoft.com/office/drawing/2014/main" id="{2EE14ACF-58C6-3BC6-63ED-293A2A934F82}"/>
                </a:ext>
              </a:extLst>
            </p:cNvPr>
            <p:cNvSpPr/>
            <p:nvPr/>
          </p:nvSpPr>
          <p:spPr>
            <a:xfrm>
              <a:off x="7270150" y="4604902"/>
              <a:ext cx="1484148" cy="1484148"/>
            </a:xfrm>
            <a:prstGeom prst="ellipse">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形标注 33">
              <a:extLst>
                <a:ext uri="{FF2B5EF4-FFF2-40B4-BE49-F238E27FC236}">
                  <a16:creationId xmlns:a16="http://schemas.microsoft.com/office/drawing/2014/main" id="{C6416084-5E5A-D23B-CE71-9D772FC8129B}"/>
                </a:ext>
              </a:extLst>
            </p:cNvPr>
            <p:cNvSpPr/>
            <p:nvPr/>
          </p:nvSpPr>
          <p:spPr>
            <a:xfrm>
              <a:off x="7640426" y="5076976"/>
              <a:ext cx="743596" cy="540000"/>
            </a:xfrm>
            <a:prstGeom prst="wedgeEllipseCallout">
              <a:avLst>
                <a:gd name="adj1" fmla="val -38188"/>
                <a:gd name="adj2" fmla="val 6182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矩形 32">
            <a:extLst>
              <a:ext uri="{FF2B5EF4-FFF2-40B4-BE49-F238E27FC236}">
                <a16:creationId xmlns:a16="http://schemas.microsoft.com/office/drawing/2014/main" id="{AC5A7E22-8AA4-AC33-5F7E-DA8C445A4734}"/>
              </a:ext>
            </a:extLst>
          </p:cNvPr>
          <p:cNvSpPr/>
          <p:nvPr/>
        </p:nvSpPr>
        <p:spPr>
          <a:xfrm>
            <a:off x="658369" y="2352919"/>
            <a:ext cx="3877973" cy="584771"/>
          </a:xfrm>
          <a:prstGeom prst="rect">
            <a:avLst/>
          </a:prstGeom>
        </p:spPr>
        <p:txBody>
          <a:bodyPr wrap="none" lIns="91434" tIns="45718" rIns="91434" bIns="45718">
            <a:spAutoFit/>
          </a:bodyPr>
          <a:lstStyle/>
          <a:p>
            <a:pPr lvl="0" defTabSz="914332">
              <a:defRPr/>
            </a:pPr>
            <a:r>
              <a:rPr lang="ja-JP" altLang="en-US" sz="3200" b="1" dirty="0">
                <a:solidFill>
                  <a:prstClr val="black">
                    <a:lumMod val="75000"/>
                    <a:lumOff val="25000"/>
                  </a:prstClr>
                </a:solidFill>
                <a:latin typeface="微软雅黑" pitchFamily="34" charset="-122"/>
                <a:ea typeface="微软雅黑" pitchFamily="34" charset="-122"/>
              </a:rPr>
              <a:t>プロモーション画面</a:t>
            </a: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endParaRPr>
          </a:p>
        </p:txBody>
      </p:sp>
      <p:sp>
        <p:nvSpPr>
          <p:cNvPr id="34" name="矩形 47">
            <a:extLst>
              <a:ext uri="{FF2B5EF4-FFF2-40B4-BE49-F238E27FC236}">
                <a16:creationId xmlns:a16="http://schemas.microsoft.com/office/drawing/2014/main" id="{B357AD06-563D-DBD6-C6E5-64FF5C957DBE}"/>
              </a:ext>
            </a:extLst>
          </p:cNvPr>
          <p:cNvSpPr>
            <a:spLocks noChangeArrowheads="1"/>
          </p:cNvSpPr>
          <p:nvPr/>
        </p:nvSpPr>
        <p:spPr bwMode="auto">
          <a:xfrm>
            <a:off x="510543" y="3190409"/>
            <a:ext cx="4433484" cy="368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lvl="0" algn="just" defTabSz="914332">
              <a:lnSpc>
                <a:spcPct val="120000"/>
              </a:lnSpc>
              <a:spcBef>
                <a:spcPct val="0"/>
              </a:spcBef>
              <a:defRPr/>
            </a:pPr>
            <a:r>
              <a:rPr lang="ja-JP" altLang="en-US" sz="2800" dirty="0">
                <a:latin typeface="Yu Gothic" panose="020B0400000000000000" pitchFamily="34" charset="-128"/>
                <a:ea typeface="Yu Gothic" panose="020B0400000000000000" pitchFamily="34" charset="-128"/>
              </a:rPr>
              <a:t>プロモーションは、</a:t>
            </a:r>
            <a:r>
              <a:rPr lang="en-US" altLang="ja-JP" sz="2800" dirty="0">
                <a:latin typeface="Yu Gothic" panose="020B0400000000000000" pitchFamily="34" charset="-128"/>
                <a:ea typeface="Yu Gothic" panose="020B0400000000000000" pitchFamily="34" charset="-128"/>
              </a:rPr>
              <a:t>WeChat </a:t>
            </a:r>
            <a:r>
              <a:rPr lang="ja-JP" altLang="en-US" sz="2800" dirty="0">
                <a:latin typeface="Yu Gothic" panose="020B0400000000000000" pitchFamily="34" charset="-128"/>
                <a:ea typeface="Yu Gothic" panose="020B0400000000000000" pitchFamily="34" charset="-128"/>
              </a:rPr>
              <a:t>のインタフェース </a:t>
            </a:r>
            <a:r>
              <a:rPr lang="en-US" altLang="ja-JP" sz="2800" dirty="0">
                <a:latin typeface="Yu Gothic" panose="020B0400000000000000" pitchFamily="34" charset="-128"/>
                <a:ea typeface="Yu Gothic" panose="020B0400000000000000" pitchFamily="34" charset="-128"/>
              </a:rPr>
              <a:t>com.tencent.mm </a:t>
            </a:r>
            <a:r>
              <a:rPr lang="ja-JP" altLang="en-US" sz="2800" dirty="0">
                <a:latin typeface="Yu Gothic" panose="020B0400000000000000" pitchFamily="34" charset="-128"/>
                <a:ea typeface="Yu Gothic" panose="020B0400000000000000" pitchFamily="34" charset="-128"/>
              </a:rPr>
              <a:t>を使用し、モーメンツや個人のコンテンツをプロモーションすることができます。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sym typeface="微软雅黑" pitchFamily="34" charset="-122"/>
            </a:endParaRPr>
          </a:p>
        </p:txBody>
      </p:sp>
    </p:spTree>
    <p:extLst>
      <p:ext uri="{BB962C8B-B14F-4D97-AF65-F5344CB8AC3E}">
        <p14:creationId xmlns:p14="http://schemas.microsoft.com/office/powerpoint/2010/main" val="135431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1"/>
                                          </p:val>
                                        </p:tav>
                                        <p:tav tm="100000">
                                          <p:val>
                                            <p:strVal val="#ppt_y"/>
                                          </p:val>
                                        </p:tav>
                                      </p:tavLst>
                                    </p:anim>
                                  </p:childTnLst>
                                </p:cTn>
                              </p:par>
                              <p:par>
                                <p:cTn id="18" presetID="23" presetClass="entr" presetSubtype="16"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1+#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5969479" y="2576966"/>
            <a:ext cx="253042" cy="253042"/>
            <a:chOff x="5969479" y="2712339"/>
            <a:chExt cx="253042" cy="253042"/>
          </a:xfrm>
        </p:grpSpPr>
        <p:sp>
          <p:nvSpPr>
            <p:cNvPr id="20" name="任意多边形 19"/>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任意多边形 1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969479" y="3280745"/>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2" name="文本框 11"/>
          <p:cNvSpPr txBox="1"/>
          <p:nvPr/>
        </p:nvSpPr>
        <p:spPr>
          <a:xfrm>
            <a:off x="3882194" y="1571203"/>
            <a:ext cx="2031325" cy="646331"/>
          </a:xfrm>
          <a:prstGeom prst="rect">
            <a:avLst/>
          </a:prstGeom>
          <a:noFill/>
        </p:spPr>
        <p:txBody>
          <a:bodyPr wrap="none" rtlCol="0">
            <a:spAutoFit/>
          </a:bodyPr>
          <a:lstStyle/>
          <a:p>
            <a:pPr lvl="0" algn="r" defTabSz="914332">
              <a:defRPr/>
            </a:pPr>
            <a:r>
              <a:rPr lang="zh-CN" altLang="en-US" sz="3600" b="1" dirty="0">
                <a:solidFill>
                  <a:prstClr val="black">
                    <a:lumMod val="75000"/>
                    <a:lumOff val="25000"/>
                  </a:prstClr>
                </a:solidFill>
                <a:latin typeface="微软雅黑" panose="020B0503020204020204" pitchFamily="34" charset="-122"/>
                <a:ea typeface="微软雅黑" panose="020B0503020204020204" pitchFamily="34" charset="-122"/>
              </a:rPr>
              <a:t>研究計画</a:t>
            </a: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2C687"/>
                </a:solidFill>
                <a:effectLst/>
                <a:uLnTx/>
                <a:uFillTx/>
                <a:latin typeface="微软雅黑" panose="020B0503020204020204" pitchFamily="34" charset="-122"/>
                <a:ea typeface="微软雅黑" panose="020B0503020204020204" pitchFamily="34" charset="-122"/>
                <a:cs typeface="+mn-cs"/>
              </a:rPr>
              <a:t>第三部分</a:t>
            </a:r>
          </a:p>
        </p:txBody>
      </p:sp>
      <p:grpSp>
        <p:nvGrpSpPr>
          <p:cNvPr id="71" name="组合 70"/>
          <p:cNvGrpSpPr/>
          <p:nvPr/>
        </p:nvGrpSpPr>
        <p:grpSpPr>
          <a:xfrm>
            <a:off x="5969479" y="3984524"/>
            <a:ext cx="253042" cy="253042"/>
            <a:chOff x="5969479" y="2712339"/>
            <a:chExt cx="253042" cy="253042"/>
          </a:xfrm>
        </p:grpSpPr>
        <p:sp>
          <p:nvSpPr>
            <p:cNvPr id="72" name="任意多边形 7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任意多边形 7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83" name="文本框 82"/>
          <p:cNvSpPr txBox="1"/>
          <p:nvPr/>
        </p:nvSpPr>
        <p:spPr>
          <a:xfrm>
            <a:off x="6578100" y="2503432"/>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rPr>
              <a:t>研究背景</a:t>
            </a:r>
            <a:endParaRPr kumimoji="0" lang="zh-CN" altLang="en-US" sz="2800" b="0" i="0" u="none" strike="noStrike" kern="1200" cap="none" spc="0" normalizeH="0" baseline="0" noProof="0" dirty="0">
              <a:ln>
                <a:noFill/>
              </a:ln>
              <a:solidFill>
                <a:prstClr val="white">
                  <a:lumMod val="95000"/>
                </a:prstClr>
              </a:solidFill>
              <a:effectLst/>
              <a:uLnTx/>
              <a:uFillTx/>
            </a:endParaRPr>
          </a:p>
        </p:txBody>
      </p:sp>
      <p:sp>
        <p:nvSpPr>
          <p:cNvPr id="84" name="文本框 83"/>
          <p:cNvSpPr txBox="1"/>
          <p:nvPr/>
        </p:nvSpPr>
        <p:spPr>
          <a:xfrm>
            <a:off x="6578100" y="3207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rPr>
              <a:t>研究目的</a:t>
            </a:r>
            <a:endParaRPr kumimoji="0" lang="zh-CN" altLang="en-US" sz="2800" b="0" i="0" u="none" strike="noStrike" kern="1200" cap="none" spc="0" normalizeH="0" baseline="0" noProof="0" dirty="0">
              <a:ln>
                <a:noFill/>
              </a:ln>
              <a:solidFill>
                <a:prstClr val="white">
                  <a:lumMod val="95000"/>
                </a:prstClr>
              </a:solidFill>
              <a:effectLst/>
              <a:uLnTx/>
              <a:uFillTx/>
            </a:endParaRPr>
          </a:p>
        </p:txBody>
      </p:sp>
      <p:sp>
        <p:nvSpPr>
          <p:cNvPr id="85" name="文本框 84"/>
          <p:cNvSpPr txBox="1"/>
          <p:nvPr/>
        </p:nvSpPr>
        <p:spPr>
          <a:xfrm>
            <a:off x="6578100" y="3910990"/>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rPr>
              <a:t>研究方法</a:t>
            </a:r>
            <a:endParaRPr kumimoji="0" lang="zh-CN" altLang="en-US" sz="2800" b="0" i="0" u="none" strike="noStrike" kern="1200" cap="none" spc="0" normalizeH="0" baseline="0" noProof="0" dirty="0">
              <a:ln>
                <a:noFill/>
              </a:ln>
              <a:solidFill>
                <a:prstClr val="white">
                  <a:lumMod val="95000"/>
                </a:prstClr>
              </a:solidFill>
              <a:effectLst/>
              <a:uLnTx/>
              <a:uFillTx/>
            </a:endParaRPr>
          </a:p>
        </p:txBody>
      </p:sp>
    </p:spTree>
    <p:extLst>
      <p:ext uri="{BB962C8B-B14F-4D97-AF65-F5344CB8AC3E}">
        <p14:creationId xmlns:p14="http://schemas.microsoft.com/office/powerpoint/2010/main" val="39346726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350"/>
                                        <p:tgtEl>
                                          <p:spTgt spid="83"/>
                                        </p:tgtEl>
                                      </p:cBhvr>
                                    </p:animEffect>
                                  </p:childTnLst>
                                </p:cTn>
                              </p:par>
                            </p:childTnLst>
                          </p:cTn>
                        </p:par>
                        <p:par>
                          <p:cTn id="25" fill="hold">
                            <p:stCondLst>
                              <p:cond delay="2100"/>
                            </p:stCondLst>
                            <p:childTnLst>
                              <p:par>
                                <p:cTn id="26" presetID="22" presetClass="entr" presetSubtype="1"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600"/>
                            </p:stCondLst>
                            <p:childTnLst>
                              <p:par>
                                <p:cTn id="30" presetID="22" presetClass="entr" presetSubtype="8"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350"/>
                                        <p:tgtEl>
                                          <p:spTgt spid="84"/>
                                        </p:tgtEl>
                                      </p:cBhvr>
                                    </p:animEffect>
                                  </p:childTnLst>
                                </p:cTn>
                              </p:par>
                            </p:childTnLst>
                          </p:cTn>
                        </p:par>
                        <p:par>
                          <p:cTn id="33" fill="hold">
                            <p:stCondLst>
                              <p:cond delay="2950"/>
                            </p:stCondLst>
                            <p:childTnLst>
                              <p:par>
                                <p:cTn id="34" presetID="22" presetClass="entr" presetSubtype="1" fill="hold"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500"/>
                                        <p:tgtEl>
                                          <p:spTgt spid="71"/>
                                        </p:tgtEl>
                                      </p:cBhvr>
                                    </p:animEffect>
                                  </p:childTnLst>
                                </p:cTn>
                              </p:par>
                            </p:childTnLst>
                          </p:cTn>
                        </p:par>
                        <p:par>
                          <p:cTn id="37" fill="hold">
                            <p:stCondLst>
                              <p:cond delay="3450"/>
                            </p:stCondLst>
                            <p:childTnLst>
                              <p:par>
                                <p:cTn id="38" presetID="22" presetClass="entr" presetSubtype="8"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left)">
                                      <p:cBhvr>
                                        <p:cTn id="40" dur="3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83" grpId="0"/>
      <p:bldP spid="84"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5C154B97-627C-7114-21EA-81E61FD34266}"/>
              </a:ext>
            </a:extLst>
          </p:cNvPr>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sym typeface="Impact" pitchFamily="34" charset="0"/>
              </a:rPr>
              <a:t>研究背景</a:t>
            </a:r>
          </a:p>
        </p:txBody>
      </p:sp>
      <p:grpSp>
        <p:nvGrpSpPr>
          <p:cNvPr id="3" name="组合 2">
            <a:extLst>
              <a:ext uri="{FF2B5EF4-FFF2-40B4-BE49-F238E27FC236}">
                <a16:creationId xmlns:a16="http://schemas.microsoft.com/office/drawing/2014/main" id="{423C8EFC-E4A8-9428-2F2B-2214B3273FC4}"/>
              </a:ext>
            </a:extLst>
          </p:cNvPr>
          <p:cNvGrpSpPr/>
          <p:nvPr/>
        </p:nvGrpSpPr>
        <p:grpSpPr>
          <a:xfrm>
            <a:off x="5334856" y="461236"/>
            <a:ext cx="263341" cy="395013"/>
            <a:chOff x="5284519" y="1508166"/>
            <a:chExt cx="213756" cy="427512"/>
          </a:xfrm>
        </p:grpSpPr>
        <p:cxnSp>
          <p:nvCxnSpPr>
            <p:cNvPr id="4" name="直接连接符 3">
              <a:extLst>
                <a:ext uri="{FF2B5EF4-FFF2-40B4-BE49-F238E27FC236}">
                  <a16:creationId xmlns:a16="http://schemas.microsoft.com/office/drawing/2014/main" id="{AB0B266A-AF59-94BF-7BFB-75A5C4B53935}"/>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84124B0-45DE-2551-5D92-86C608B6335B}"/>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7" name="矩形 6">
            <a:extLst>
              <a:ext uri="{FF2B5EF4-FFF2-40B4-BE49-F238E27FC236}">
                <a16:creationId xmlns:a16="http://schemas.microsoft.com/office/drawing/2014/main" id="{9F76ADBB-F6DB-AC5F-FA7D-4952763AD153}"/>
              </a:ext>
            </a:extLst>
          </p:cNvPr>
          <p:cNvSpPr>
            <a:spLocks noChangeArrowheads="1"/>
          </p:cNvSpPr>
          <p:nvPr/>
        </p:nvSpPr>
        <p:spPr bwMode="auto">
          <a:xfrm>
            <a:off x="877059" y="1130014"/>
            <a:ext cx="10659874" cy="17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defTabSz="914332">
              <a:lnSpc>
                <a:spcPct val="130000"/>
              </a:lnSpc>
              <a:spcBef>
                <a:spcPct val="0"/>
              </a:spcBef>
              <a:defRPr/>
            </a:pPr>
            <a:r>
              <a:rPr lang="ja-JP" altLang="en-US" sz="2800" dirty="0">
                <a:solidFill>
                  <a:prstClr val="black">
                    <a:lumMod val="75000"/>
                    <a:lumOff val="25000"/>
                  </a:prstClr>
                </a:solidFill>
                <a:latin typeface="+mn-ea"/>
              </a:rPr>
              <a:t>現在の開発者は、コードの一部をコピーして修正することでソフトウェアの開発を迅速化していますが、これによりソースコード内に同一または類似のコード断片、</a:t>
            </a:r>
            <a:r>
              <a:rPr lang="ja-JP" altLang="en-US" sz="2800" dirty="0">
                <a:solidFill>
                  <a:prstClr val="black">
                    <a:lumMod val="75000"/>
                    <a:lumOff val="25000"/>
                  </a:prstClr>
                </a:solidFill>
                <a:latin typeface="微软雅黑" pitchFamily="34" charset="-122"/>
                <a:ea typeface="微软雅黑" pitchFamily="34" charset="-122"/>
              </a:rPr>
              <a:t>すなわちコードクローンが発生してしまいます。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sym typeface="微软雅黑" pitchFamily="34" charset="-122"/>
            </a:endParaRPr>
          </a:p>
        </p:txBody>
      </p:sp>
      <p:sp>
        <p:nvSpPr>
          <p:cNvPr id="8" name="矩形 47">
            <a:extLst>
              <a:ext uri="{FF2B5EF4-FFF2-40B4-BE49-F238E27FC236}">
                <a16:creationId xmlns:a16="http://schemas.microsoft.com/office/drawing/2014/main" id="{0A0B567F-9940-D92C-553E-8BDB0680D9AF}"/>
              </a:ext>
            </a:extLst>
          </p:cNvPr>
          <p:cNvSpPr>
            <a:spLocks noChangeArrowheads="1"/>
          </p:cNvSpPr>
          <p:nvPr/>
        </p:nvSpPr>
        <p:spPr bwMode="auto">
          <a:xfrm>
            <a:off x="5160819" y="3748193"/>
            <a:ext cx="7031181" cy="113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lvl="0" algn="just" defTabSz="914332">
              <a:lnSpc>
                <a:spcPct val="130000"/>
              </a:lnSpc>
              <a:spcBef>
                <a:spcPct val="0"/>
              </a:spcBef>
              <a:defRPr/>
            </a:pPr>
            <a:r>
              <a:rPr lang="ja-JP" altLang="en-US" sz="2800" dirty="0">
                <a:solidFill>
                  <a:prstClr val="black">
                    <a:lumMod val="75000"/>
                    <a:lumOff val="25000"/>
                  </a:prstClr>
                </a:solidFill>
                <a:latin typeface="+mn-ea"/>
                <a:sym typeface="微软雅黑" pitchFamily="34" charset="-122"/>
              </a:rPr>
              <a:t>コードクローンはコード欠陥の伝播を招き、コード行数の増加に繋がります。</a:t>
            </a:r>
            <a:endParaRPr kumimoji="0" lang="en-US" altLang="zh-CN" sz="2800" b="0" i="0" u="none" strike="noStrike" kern="1200" cap="none" spc="0" normalizeH="0" baseline="0" noProof="0" dirty="0">
              <a:ln>
                <a:noFill/>
              </a:ln>
              <a:solidFill>
                <a:prstClr val="black">
                  <a:lumMod val="75000"/>
                  <a:lumOff val="25000"/>
                </a:prstClr>
              </a:solidFill>
              <a:effectLst/>
              <a:uLnTx/>
              <a:uFillTx/>
              <a:latin typeface="+mn-ea"/>
              <a:sym typeface="微软雅黑" pitchFamily="34" charset="-122"/>
            </a:endParaRPr>
          </a:p>
        </p:txBody>
      </p:sp>
      <p:sp>
        <p:nvSpPr>
          <p:cNvPr id="9" name="矩形 3">
            <a:extLst>
              <a:ext uri="{FF2B5EF4-FFF2-40B4-BE49-F238E27FC236}">
                <a16:creationId xmlns:a16="http://schemas.microsoft.com/office/drawing/2014/main" id="{06372FC2-2558-FC69-1E8F-396B218CF992}"/>
              </a:ext>
            </a:extLst>
          </p:cNvPr>
          <p:cNvSpPr>
            <a:spLocks noChangeArrowheads="1"/>
          </p:cNvSpPr>
          <p:nvPr/>
        </p:nvSpPr>
        <p:spPr bwMode="auto">
          <a:xfrm>
            <a:off x="5391047" y="2919095"/>
            <a:ext cx="1597218"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lvl="0" defTabSz="914332">
              <a:spcBef>
                <a:spcPct val="0"/>
              </a:spcBef>
              <a:defRPr/>
            </a:pPr>
            <a:r>
              <a:rPr lang="zh-CN" altLang="en-US" sz="32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問題点</a:t>
            </a:r>
            <a:r>
              <a:rPr lang="en-US" altLang="zh-CN" sz="32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1</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pitchFamily="34" charset="-122"/>
              <a:cs typeface="Arial" panose="020B0604020202020204" pitchFamily="34" charset="0"/>
            </a:endParaRPr>
          </a:p>
        </p:txBody>
      </p:sp>
      <p:sp>
        <p:nvSpPr>
          <p:cNvPr id="10" name="矩形 9">
            <a:extLst>
              <a:ext uri="{FF2B5EF4-FFF2-40B4-BE49-F238E27FC236}">
                <a16:creationId xmlns:a16="http://schemas.microsoft.com/office/drawing/2014/main" id="{75761AC1-620C-317E-4C7D-8BB9874F1D94}"/>
              </a:ext>
            </a:extLst>
          </p:cNvPr>
          <p:cNvSpPr/>
          <p:nvPr/>
        </p:nvSpPr>
        <p:spPr>
          <a:xfrm>
            <a:off x="5357762" y="3640669"/>
            <a:ext cx="599800" cy="40500"/>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0">
            <a:extLst>
              <a:ext uri="{FF2B5EF4-FFF2-40B4-BE49-F238E27FC236}">
                <a16:creationId xmlns:a16="http://schemas.microsoft.com/office/drawing/2014/main" id="{72741CC0-8EFF-64B0-1B23-E52FFFBC6BBB}"/>
              </a:ext>
            </a:extLst>
          </p:cNvPr>
          <p:cNvSpPr/>
          <p:nvPr/>
        </p:nvSpPr>
        <p:spPr>
          <a:xfrm>
            <a:off x="5972612" y="3640669"/>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47">
            <a:extLst>
              <a:ext uri="{FF2B5EF4-FFF2-40B4-BE49-F238E27FC236}">
                <a16:creationId xmlns:a16="http://schemas.microsoft.com/office/drawing/2014/main" id="{04529CB9-2867-B789-3559-3BF5F2A79A38}"/>
              </a:ext>
            </a:extLst>
          </p:cNvPr>
          <p:cNvSpPr>
            <a:spLocks noChangeArrowheads="1"/>
          </p:cNvSpPr>
          <p:nvPr/>
        </p:nvSpPr>
        <p:spPr bwMode="auto">
          <a:xfrm>
            <a:off x="5160818" y="5626293"/>
            <a:ext cx="6914845" cy="113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lvl="0" algn="just" defTabSz="914332">
              <a:lnSpc>
                <a:spcPct val="130000"/>
              </a:lnSpc>
              <a:spcBef>
                <a:spcPct val="0"/>
              </a:spcBef>
              <a:defRPr/>
            </a:pPr>
            <a:r>
              <a:rPr lang="ja-JP" altLang="en-US" sz="2800" dirty="0">
                <a:solidFill>
                  <a:prstClr val="black">
                    <a:lumMod val="75000"/>
                    <a:lumOff val="25000"/>
                  </a:prstClr>
                </a:solidFill>
                <a:latin typeface="+mn-ea"/>
                <a:sym typeface="微软雅黑" pitchFamily="34" charset="-122"/>
              </a:rPr>
              <a:t>ソフトウェアの保守コストを増大させる可能性があります。</a:t>
            </a:r>
            <a:endParaRPr kumimoji="0" lang="en-US" altLang="zh-CN" sz="2800" b="0" i="0" u="none" strike="noStrike" kern="1200" cap="none" spc="0" normalizeH="0" baseline="0" noProof="0" dirty="0">
              <a:ln>
                <a:noFill/>
              </a:ln>
              <a:solidFill>
                <a:prstClr val="black">
                  <a:lumMod val="75000"/>
                  <a:lumOff val="25000"/>
                </a:prstClr>
              </a:solidFill>
              <a:effectLst/>
              <a:uLnTx/>
              <a:uFillTx/>
              <a:latin typeface="+mn-ea"/>
              <a:sym typeface="微软雅黑" pitchFamily="34" charset="-122"/>
            </a:endParaRPr>
          </a:p>
        </p:txBody>
      </p:sp>
      <p:sp>
        <p:nvSpPr>
          <p:cNvPr id="13" name="矩形 3">
            <a:extLst>
              <a:ext uri="{FF2B5EF4-FFF2-40B4-BE49-F238E27FC236}">
                <a16:creationId xmlns:a16="http://schemas.microsoft.com/office/drawing/2014/main" id="{1A7AFC78-9A1A-6945-0DCE-D7B6846DF870}"/>
              </a:ext>
            </a:extLst>
          </p:cNvPr>
          <p:cNvSpPr>
            <a:spLocks noChangeArrowheads="1"/>
          </p:cNvSpPr>
          <p:nvPr/>
        </p:nvSpPr>
        <p:spPr bwMode="auto">
          <a:xfrm>
            <a:off x="5418756" y="4856812"/>
            <a:ext cx="1597218"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lvl="0" defTabSz="914332">
              <a:spcBef>
                <a:spcPct val="0"/>
              </a:spcBef>
              <a:defRPr/>
            </a:pPr>
            <a:r>
              <a:rPr lang="zh-CN" altLang="en-US" sz="32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問題点</a:t>
            </a:r>
            <a:r>
              <a:rPr lang="en-US" altLang="zh-CN" sz="32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2</a:t>
            </a:r>
            <a:endParaRPr lang="zh-CN" altLang="en-US" sz="32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endParaRPr>
          </a:p>
        </p:txBody>
      </p:sp>
      <p:sp>
        <p:nvSpPr>
          <p:cNvPr id="14" name="矩形 13">
            <a:extLst>
              <a:ext uri="{FF2B5EF4-FFF2-40B4-BE49-F238E27FC236}">
                <a16:creationId xmlns:a16="http://schemas.microsoft.com/office/drawing/2014/main" id="{0E169F96-D5EF-5194-0FA6-1436568B5DD0}"/>
              </a:ext>
            </a:extLst>
          </p:cNvPr>
          <p:cNvSpPr/>
          <p:nvPr/>
        </p:nvSpPr>
        <p:spPr>
          <a:xfrm>
            <a:off x="5394543" y="5522096"/>
            <a:ext cx="599800" cy="40500"/>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a:extLst>
              <a:ext uri="{FF2B5EF4-FFF2-40B4-BE49-F238E27FC236}">
                <a16:creationId xmlns:a16="http://schemas.microsoft.com/office/drawing/2014/main" id="{51E8A776-6F86-987D-5316-25151E734FEA}"/>
              </a:ext>
            </a:extLst>
          </p:cNvPr>
          <p:cNvSpPr/>
          <p:nvPr/>
        </p:nvSpPr>
        <p:spPr>
          <a:xfrm>
            <a:off x="6009393" y="5522096"/>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矩形 15">
            <a:extLst>
              <a:ext uri="{FF2B5EF4-FFF2-40B4-BE49-F238E27FC236}">
                <a16:creationId xmlns:a16="http://schemas.microsoft.com/office/drawing/2014/main" id="{F88A1B0D-50A6-CB66-FDBC-60D6E706081D}"/>
              </a:ext>
            </a:extLst>
          </p:cNvPr>
          <p:cNvSpPr/>
          <p:nvPr/>
        </p:nvSpPr>
        <p:spPr>
          <a:xfrm>
            <a:off x="1002688" y="3112223"/>
            <a:ext cx="3780072" cy="3462677"/>
          </a:xfrm>
          <a:prstGeom prst="rect">
            <a:avLst/>
          </a:prstGeom>
          <a:blipFill>
            <a:blip r:embed="rId2" cstate="print">
              <a:extLst>
                <a:ext uri="{28A0092B-C50C-407E-A947-70E740481C1C}">
                  <a14:useLocalDpi xmlns:a14="http://schemas.microsoft.com/office/drawing/2010/main"/>
                </a:ext>
              </a:extLst>
            </a:blip>
            <a:srcRect/>
            <a:stretch>
              <a:fillRect/>
            </a:stretch>
          </a:blipFill>
          <a:ln>
            <a:solidFill>
              <a:srgbClr val="42C6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787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Right)">
                                      <p:cBhvr>
                                        <p:cTn id="21" dur="5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750"/>
                                        <p:tgtEl>
                                          <p:spTgt spid="11"/>
                                        </p:tgtEl>
                                      </p:cBhvr>
                                    </p:animEffect>
                                  </p:childTnLst>
                                </p:cTn>
                              </p:par>
                            </p:childTnLst>
                          </p:cTn>
                        </p:par>
                        <p:par>
                          <p:cTn id="34" fill="hold">
                            <p:stCondLst>
                              <p:cond delay="3750"/>
                            </p:stCondLst>
                            <p:childTnLst>
                              <p:par>
                                <p:cTn id="35" presetID="14" presetClass="entr" presetSubtype="1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750"/>
                                        <p:tgtEl>
                                          <p:spTgt spid="8"/>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750"/>
                                        <p:tgtEl>
                                          <p:spTgt spid="15"/>
                                        </p:tgtEl>
                                      </p:cBhvr>
                                    </p:animEffect>
                                  </p:childTnLst>
                                </p:cTn>
                              </p:par>
                            </p:childTnLst>
                          </p:cTn>
                        </p:par>
                        <p:par>
                          <p:cTn id="50" fill="hold">
                            <p:stCondLst>
                              <p:cond delay="6250"/>
                            </p:stCondLst>
                            <p:childTnLst>
                              <p:par>
                                <p:cTn id="51" presetID="14" presetClass="entr" presetSubtype="1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animBg="1"/>
      <p:bldP spid="11" grpId="0" animBg="1"/>
      <p:bldP spid="12" grpId="0"/>
      <p:bldP spid="13" grpId="0"/>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E3E8F1-92BB-6BAF-B426-9D10D6749938}"/>
              </a:ext>
            </a:extLst>
          </p:cNvPr>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sym typeface="Impact" pitchFamily="34" charset="0"/>
              </a:rPr>
              <a:t>研究目的</a:t>
            </a:r>
          </a:p>
        </p:txBody>
      </p:sp>
      <p:grpSp>
        <p:nvGrpSpPr>
          <p:cNvPr id="3" name="组合 2">
            <a:extLst>
              <a:ext uri="{FF2B5EF4-FFF2-40B4-BE49-F238E27FC236}">
                <a16:creationId xmlns:a16="http://schemas.microsoft.com/office/drawing/2014/main" id="{033346BA-7C25-FF7D-3E63-9692AAC6BBDA}"/>
              </a:ext>
            </a:extLst>
          </p:cNvPr>
          <p:cNvGrpSpPr/>
          <p:nvPr/>
        </p:nvGrpSpPr>
        <p:grpSpPr>
          <a:xfrm>
            <a:off x="5334856" y="461236"/>
            <a:ext cx="263341" cy="395013"/>
            <a:chOff x="5284519" y="1508166"/>
            <a:chExt cx="213756" cy="427512"/>
          </a:xfrm>
        </p:grpSpPr>
        <p:cxnSp>
          <p:nvCxnSpPr>
            <p:cNvPr id="4" name="直接连接符 3">
              <a:extLst>
                <a:ext uri="{FF2B5EF4-FFF2-40B4-BE49-F238E27FC236}">
                  <a16:creationId xmlns:a16="http://schemas.microsoft.com/office/drawing/2014/main" id="{EB1F2202-72F6-0A41-7020-75EF228459A2}"/>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332DFA5-4E80-8D9B-238D-1CF6E9A326B3}"/>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69B7E747-6ECB-CF92-F0B0-9B9CB35C6F5F}"/>
              </a:ext>
            </a:extLst>
          </p:cNvPr>
          <p:cNvSpPr txBox="1"/>
          <p:nvPr/>
        </p:nvSpPr>
        <p:spPr>
          <a:xfrm>
            <a:off x="5722072" y="1250274"/>
            <a:ext cx="6339977" cy="3108543"/>
          </a:xfrm>
          <a:prstGeom prst="rect">
            <a:avLst/>
          </a:prstGeom>
          <a:noFill/>
        </p:spPr>
        <p:txBody>
          <a:bodyPr wrap="square" rtlCol="0">
            <a:spAutoFit/>
          </a:bodyPr>
          <a:lstStyle/>
          <a:p>
            <a:pPr algn="just"/>
            <a:r>
              <a:rPr lang="ja-JP" altLang="en-US" sz="2800" dirty="0"/>
              <a:t>私の研究目的は、</a:t>
            </a:r>
            <a:r>
              <a:rPr lang="en-US" altLang="ja-JP" sz="2800" dirty="0"/>
              <a:t>AST</a:t>
            </a:r>
            <a:r>
              <a:rPr lang="ja-JP" altLang="en-US" sz="2800" dirty="0"/>
              <a:t>の分割や学習アルゴリズムの改善によってクローン検出の精度を向上させることです。これにより、除去できるクローンの範囲を広げ、ソフトウェアのメンテナンスコストを削減し、システムの堅牢性を高めることを目指しています。</a:t>
            </a:r>
            <a:endParaRPr lang="zh-CN" altLang="en-US" sz="2800" dirty="0"/>
          </a:p>
        </p:txBody>
      </p:sp>
      <p:sp>
        <p:nvSpPr>
          <p:cNvPr id="24" name="Shape 22">
            <a:extLst>
              <a:ext uri="{FF2B5EF4-FFF2-40B4-BE49-F238E27FC236}">
                <a16:creationId xmlns:a16="http://schemas.microsoft.com/office/drawing/2014/main" id="{661E21F8-317A-5163-682E-CB6C60AF78DE}"/>
              </a:ext>
            </a:extLst>
          </p:cNvPr>
          <p:cNvSpPr/>
          <p:nvPr/>
        </p:nvSpPr>
        <p:spPr>
          <a:xfrm>
            <a:off x="2925156" y="3127563"/>
            <a:ext cx="2033916" cy="2033916"/>
          </a:xfrm>
          <a:prstGeom prst="gear9">
            <a:avLst/>
          </a:prstGeom>
          <a:solidFill>
            <a:srgbClr val="42C687"/>
          </a:solidFill>
        </p:spPr>
        <p:style>
          <a:lnRef idx="0">
            <a:schemeClr val="accent1"/>
          </a:lnRef>
          <a:fillRef idx="3">
            <a:schemeClr val="accent1"/>
          </a:fillRef>
          <a:effectRef idx="3">
            <a:schemeClr val="accent1"/>
          </a:effectRef>
          <a:fontRef idx="minor">
            <a:schemeClr val="lt1"/>
          </a:fontRef>
        </p:style>
      </p:sp>
      <p:sp>
        <p:nvSpPr>
          <p:cNvPr id="25" name="Shape 20">
            <a:extLst>
              <a:ext uri="{FF2B5EF4-FFF2-40B4-BE49-F238E27FC236}">
                <a16:creationId xmlns:a16="http://schemas.microsoft.com/office/drawing/2014/main" id="{CF0A907D-BC09-0E5A-F4A1-32FE75E5E17E}"/>
              </a:ext>
            </a:extLst>
          </p:cNvPr>
          <p:cNvSpPr/>
          <p:nvPr/>
        </p:nvSpPr>
        <p:spPr>
          <a:xfrm rot="19625411">
            <a:off x="1897790" y="2139559"/>
            <a:ext cx="1625600" cy="1625600"/>
          </a:xfrm>
          <a:prstGeom prst="gear6">
            <a:avLst/>
          </a:prstGeom>
          <a:solidFill>
            <a:srgbClr val="42C687"/>
          </a:solidFill>
        </p:spPr>
        <p:style>
          <a:lnRef idx="0">
            <a:schemeClr val="accent1"/>
          </a:lnRef>
          <a:fillRef idx="3">
            <a:schemeClr val="accent1"/>
          </a:fillRef>
          <a:effectRef idx="3">
            <a:schemeClr val="accent1"/>
          </a:effectRef>
          <a:fontRef idx="minor">
            <a:schemeClr val="lt1"/>
          </a:fontRef>
        </p:style>
      </p:sp>
      <p:sp>
        <p:nvSpPr>
          <p:cNvPr id="26" name="Shape 18">
            <a:extLst>
              <a:ext uri="{FF2B5EF4-FFF2-40B4-BE49-F238E27FC236}">
                <a16:creationId xmlns:a16="http://schemas.microsoft.com/office/drawing/2014/main" id="{2F9E2529-76E8-1290-C6CA-047FFA73AF6C}"/>
              </a:ext>
            </a:extLst>
          </p:cNvPr>
          <p:cNvSpPr/>
          <p:nvPr/>
        </p:nvSpPr>
        <p:spPr>
          <a:xfrm rot="20700000">
            <a:off x="3061206" y="1137334"/>
            <a:ext cx="1592756" cy="1592756"/>
          </a:xfrm>
          <a:prstGeom prst="gear6">
            <a:avLst/>
          </a:prstGeom>
          <a:solidFill>
            <a:srgbClr val="42C687"/>
          </a:solidFill>
        </p:spPr>
        <p:style>
          <a:lnRef idx="0">
            <a:schemeClr val="accent1"/>
          </a:lnRef>
          <a:fillRef idx="3">
            <a:schemeClr val="accent1"/>
          </a:fillRef>
          <a:effectRef idx="3">
            <a:schemeClr val="accent1"/>
          </a:effectRef>
          <a:fontRef idx="minor">
            <a:schemeClr val="lt1"/>
          </a:fontRef>
        </p:style>
      </p:sp>
      <p:sp>
        <p:nvSpPr>
          <p:cNvPr id="27" name="TextBox 7">
            <a:extLst>
              <a:ext uri="{FF2B5EF4-FFF2-40B4-BE49-F238E27FC236}">
                <a16:creationId xmlns:a16="http://schemas.microsoft.com/office/drawing/2014/main" id="{EC5428DA-55B3-CC4B-AD7A-52F6417A7EA7}"/>
              </a:ext>
            </a:extLst>
          </p:cNvPr>
          <p:cNvSpPr txBox="1"/>
          <p:nvPr/>
        </p:nvSpPr>
        <p:spPr>
          <a:xfrm>
            <a:off x="3374896" y="1764065"/>
            <a:ext cx="952399" cy="334707"/>
          </a:xfrm>
          <a:prstGeom prst="rect">
            <a:avLst/>
          </a:prstGeom>
          <a:solidFill>
            <a:srgbClr val="42C687"/>
          </a:solidFill>
        </p:spPr>
        <p:txBody>
          <a:bodyPr wrap="square" lIns="57150" tIns="28575" rIns="57150" bIns="28575" rtlCol="0">
            <a:spAutoFit/>
          </a:bodyPr>
          <a:lstStyle/>
          <a:p>
            <a:pPr algn="ctr"/>
            <a:r>
              <a:rPr lang="zh-CN" altLang="en-US" b="1" dirty="0">
                <a:solidFill>
                  <a:schemeClr val="bg1"/>
                </a:solidFill>
                <a:latin typeface="+mn-ea"/>
              </a:rPr>
              <a:t>分割</a:t>
            </a:r>
            <a:endParaRPr lang="en-US" sz="1800" b="1" dirty="0">
              <a:solidFill>
                <a:schemeClr val="bg1"/>
              </a:solidFill>
              <a:latin typeface="+mn-ea"/>
            </a:endParaRPr>
          </a:p>
        </p:txBody>
      </p:sp>
      <p:sp>
        <p:nvSpPr>
          <p:cNvPr id="28" name="TextBox 8">
            <a:extLst>
              <a:ext uri="{FF2B5EF4-FFF2-40B4-BE49-F238E27FC236}">
                <a16:creationId xmlns:a16="http://schemas.microsoft.com/office/drawing/2014/main" id="{49309E71-992F-6BA6-ECF4-35146D714718}"/>
              </a:ext>
            </a:extLst>
          </p:cNvPr>
          <p:cNvSpPr txBox="1"/>
          <p:nvPr/>
        </p:nvSpPr>
        <p:spPr>
          <a:xfrm>
            <a:off x="3317768" y="3926141"/>
            <a:ext cx="1137248" cy="488595"/>
          </a:xfrm>
          <a:prstGeom prst="rect">
            <a:avLst/>
          </a:prstGeom>
          <a:solidFill>
            <a:srgbClr val="42C687"/>
          </a:solidFill>
        </p:spPr>
        <p:txBody>
          <a:bodyPr wrap="square" lIns="57150" tIns="28575" rIns="57150" bIns="28575" rtlCol="0">
            <a:spAutoFit/>
          </a:bodyPr>
          <a:lstStyle/>
          <a:p>
            <a:pPr algn="ctr"/>
            <a:r>
              <a:rPr lang="zh-CN" altLang="en-US" sz="2800" b="1" dirty="0">
                <a:solidFill>
                  <a:schemeClr val="bg1"/>
                </a:solidFill>
                <a:latin typeface="+mn-ea"/>
              </a:rPr>
              <a:t>精度</a:t>
            </a:r>
            <a:endParaRPr lang="en-US" sz="2800" b="1" dirty="0">
              <a:solidFill>
                <a:schemeClr val="bg1"/>
              </a:solidFill>
              <a:latin typeface="+mn-ea"/>
            </a:endParaRPr>
          </a:p>
        </p:txBody>
      </p:sp>
      <p:sp>
        <p:nvSpPr>
          <p:cNvPr id="29" name="TextBox 9">
            <a:extLst>
              <a:ext uri="{FF2B5EF4-FFF2-40B4-BE49-F238E27FC236}">
                <a16:creationId xmlns:a16="http://schemas.microsoft.com/office/drawing/2014/main" id="{48F79DDC-2480-93CF-8998-B93D046DDEEE}"/>
              </a:ext>
            </a:extLst>
          </p:cNvPr>
          <p:cNvSpPr txBox="1"/>
          <p:nvPr/>
        </p:nvSpPr>
        <p:spPr>
          <a:xfrm>
            <a:off x="2148267" y="2764190"/>
            <a:ext cx="1137248" cy="334707"/>
          </a:xfrm>
          <a:prstGeom prst="rect">
            <a:avLst/>
          </a:prstGeom>
          <a:solidFill>
            <a:srgbClr val="42C687"/>
          </a:solidFill>
        </p:spPr>
        <p:txBody>
          <a:bodyPr wrap="square" lIns="57150" tIns="28575" rIns="57150" bIns="28575" rtlCol="0">
            <a:spAutoFit/>
          </a:bodyPr>
          <a:lstStyle/>
          <a:p>
            <a:pPr algn="ctr"/>
            <a:r>
              <a:rPr lang="zh-CN" altLang="en-US" b="1" dirty="0">
                <a:solidFill>
                  <a:schemeClr val="bg1"/>
                </a:solidFill>
                <a:latin typeface="+mn-ea"/>
              </a:rPr>
              <a:t>改善</a:t>
            </a:r>
            <a:endParaRPr lang="en-US" sz="1800" b="1" dirty="0">
              <a:solidFill>
                <a:schemeClr val="bg1"/>
              </a:solidFill>
              <a:latin typeface="+mn-ea"/>
            </a:endParaRPr>
          </a:p>
        </p:txBody>
      </p:sp>
    </p:spTree>
    <p:extLst>
      <p:ext uri="{BB962C8B-B14F-4D97-AF65-F5344CB8AC3E}">
        <p14:creationId xmlns:p14="http://schemas.microsoft.com/office/powerpoint/2010/main" val="101434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31"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1000" fill="hold"/>
                                        <p:tgtEl>
                                          <p:spTgt spid="26"/>
                                        </p:tgtEl>
                                        <p:attrNameLst>
                                          <p:attrName>ppt_w</p:attrName>
                                        </p:attrNameLst>
                                      </p:cBhvr>
                                      <p:tavLst>
                                        <p:tav tm="0">
                                          <p:val>
                                            <p:fltVal val="0"/>
                                          </p:val>
                                        </p:tav>
                                        <p:tav tm="100000">
                                          <p:val>
                                            <p:strVal val="#ppt_w"/>
                                          </p:val>
                                        </p:tav>
                                      </p:tavLst>
                                    </p:anim>
                                    <p:anim calcmode="lin" valueType="num">
                                      <p:cBhvr>
                                        <p:cTn id="16" dur="1000" fill="hold"/>
                                        <p:tgtEl>
                                          <p:spTgt spid="26"/>
                                        </p:tgtEl>
                                        <p:attrNameLst>
                                          <p:attrName>ppt_h</p:attrName>
                                        </p:attrNameLst>
                                      </p:cBhvr>
                                      <p:tavLst>
                                        <p:tav tm="0">
                                          <p:val>
                                            <p:fltVal val="0"/>
                                          </p:val>
                                        </p:tav>
                                        <p:tav tm="100000">
                                          <p:val>
                                            <p:strVal val="#ppt_h"/>
                                          </p:val>
                                        </p:tav>
                                      </p:tavLst>
                                    </p:anim>
                                    <p:anim calcmode="lin" valueType="num">
                                      <p:cBhvr>
                                        <p:cTn id="17" dur="1000" fill="hold"/>
                                        <p:tgtEl>
                                          <p:spTgt spid="26"/>
                                        </p:tgtEl>
                                        <p:attrNameLst>
                                          <p:attrName>style.rotation</p:attrName>
                                        </p:attrNameLst>
                                      </p:cBhvr>
                                      <p:tavLst>
                                        <p:tav tm="0">
                                          <p:val>
                                            <p:fltVal val="90"/>
                                          </p:val>
                                        </p:tav>
                                        <p:tav tm="100000">
                                          <p:val>
                                            <p:fltVal val="0"/>
                                          </p:val>
                                        </p:tav>
                                      </p:tavLst>
                                    </p:anim>
                                    <p:animEffect transition="in" filter="fade">
                                      <p:cBhvr>
                                        <p:cTn id="18" dur="1000"/>
                                        <p:tgtEl>
                                          <p:spTgt spid="2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fltVal val="0"/>
                                          </p:val>
                                        </p:tav>
                                        <p:tav tm="100000">
                                          <p:val>
                                            <p:strVal val="#ppt_w"/>
                                          </p:val>
                                        </p:tav>
                                      </p:tavLst>
                                    </p:anim>
                                    <p:anim calcmode="lin" valueType="num">
                                      <p:cBhvr>
                                        <p:cTn id="27" dur="1000" fill="hold"/>
                                        <p:tgtEl>
                                          <p:spTgt spid="25"/>
                                        </p:tgtEl>
                                        <p:attrNameLst>
                                          <p:attrName>ppt_h</p:attrName>
                                        </p:attrNameLst>
                                      </p:cBhvr>
                                      <p:tavLst>
                                        <p:tav tm="0">
                                          <p:val>
                                            <p:fltVal val="0"/>
                                          </p:val>
                                        </p:tav>
                                        <p:tav tm="100000">
                                          <p:val>
                                            <p:strVal val="#ppt_h"/>
                                          </p:val>
                                        </p:tav>
                                      </p:tavLst>
                                    </p:anim>
                                    <p:anim calcmode="lin" valueType="num">
                                      <p:cBhvr>
                                        <p:cTn id="28" dur="1000" fill="hold"/>
                                        <p:tgtEl>
                                          <p:spTgt spid="25"/>
                                        </p:tgtEl>
                                        <p:attrNameLst>
                                          <p:attrName>style.rotation</p:attrName>
                                        </p:attrNameLst>
                                      </p:cBhvr>
                                      <p:tavLst>
                                        <p:tav tm="0">
                                          <p:val>
                                            <p:fltVal val="90"/>
                                          </p:val>
                                        </p:tav>
                                        <p:tav tm="100000">
                                          <p:val>
                                            <p:fltVal val="0"/>
                                          </p:val>
                                        </p:tav>
                                      </p:tavLst>
                                    </p:anim>
                                    <p:animEffect transition="in" filter="fade">
                                      <p:cBhvr>
                                        <p:cTn id="29" dur="1000"/>
                                        <p:tgtEl>
                                          <p:spTgt spid="25"/>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4000"/>
                            </p:stCondLst>
                            <p:childTnLst>
                              <p:par>
                                <p:cTn id="35" presetID="31" presetClass="entr" presetSubtype="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 calcmode="lin" valueType="num">
                                      <p:cBhvr>
                                        <p:cTn id="39" dur="1000" fill="hold"/>
                                        <p:tgtEl>
                                          <p:spTgt spid="24"/>
                                        </p:tgtEl>
                                        <p:attrNameLst>
                                          <p:attrName>style.rotation</p:attrName>
                                        </p:attrNameLst>
                                      </p:cBhvr>
                                      <p:tavLst>
                                        <p:tav tm="0">
                                          <p:val>
                                            <p:fltVal val="90"/>
                                          </p:val>
                                        </p:tav>
                                        <p:tav tm="100000">
                                          <p:val>
                                            <p:fltVal val="0"/>
                                          </p:val>
                                        </p:tav>
                                      </p:tavLst>
                                    </p:anim>
                                    <p:animEffect transition="in" filter="fade">
                                      <p:cBhvr>
                                        <p:cTn id="40" dur="1000"/>
                                        <p:tgtEl>
                                          <p:spTgt spid="24"/>
                                        </p:tgtEl>
                                      </p:cBhvr>
                                    </p:animEffect>
                                  </p:childTnLst>
                                </p:cTn>
                              </p:par>
                            </p:childTnLst>
                          </p:cTn>
                        </p:par>
                        <p:par>
                          <p:cTn id="41" fill="hold">
                            <p:stCondLst>
                              <p:cond delay="50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A1EE4A1-BF36-AC90-99EA-69E3B36CC560}"/>
              </a:ext>
            </a:extLst>
          </p:cNvPr>
          <p:cNvSpPr>
            <a:spLocks noChangeArrowheads="1"/>
          </p:cNvSpPr>
          <p:nvPr/>
        </p:nvSpPr>
        <p:spPr bwMode="auto">
          <a:xfrm>
            <a:off x="5552045" y="495401"/>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sym typeface="Impact" pitchFamily="34" charset="0"/>
              </a:rPr>
              <a:t>研究方法</a:t>
            </a:r>
          </a:p>
        </p:txBody>
      </p:sp>
      <p:grpSp>
        <p:nvGrpSpPr>
          <p:cNvPr id="3" name="组合 2">
            <a:extLst>
              <a:ext uri="{FF2B5EF4-FFF2-40B4-BE49-F238E27FC236}">
                <a16:creationId xmlns:a16="http://schemas.microsoft.com/office/drawing/2014/main" id="{13520116-7783-0797-AA53-B89E767D6560}"/>
              </a:ext>
            </a:extLst>
          </p:cNvPr>
          <p:cNvGrpSpPr/>
          <p:nvPr/>
        </p:nvGrpSpPr>
        <p:grpSpPr>
          <a:xfrm>
            <a:off x="4928249" y="550193"/>
            <a:ext cx="263341" cy="395013"/>
            <a:chOff x="5284519" y="1508166"/>
            <a:chExt cx="213756" cy="427512"/>
          </a:xfrm>
        </p:grpSpPr>
        <p:cxnSp>
          <p:nvCxnSpPr>
            <p:cNvPr id="4" name="直接连接符 3">
              <a:extLst>
                <a:ext uri="{FF2B5EF4-FFF2-40B4-BE49-F238E27FC236}">
                  <a16:creationId xmlns:a16="http://schemas.microsoft.com/office/drawing/2014/main" id="{DA0D78B8-1E00-2402-3D8C-7F88A6C6D4EB}"/>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1F3A4A5-DBA9-CD88-22DC-9E61BC76006F}"/>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64C268A8-8297-EF78-47EB-3C2C044A76D0}"/>
              </a:ext>
            </a:extLst>
          </p:cNvPr>
          <p:cNvGrpSpPr/>
          <p:nvPr/>
        </p:nvGrpSpPr>
        <p:grpSpPr>
          <a:xfrm>
            <a:off x="1265857" y="1807610"/>
            <a:ext cx="10002295" cy="965285"/>
            <a:chOff x="1918622" y="1819478"/>
            <a:chExt cx="8969986" cy="907751"/>
          </a:xfrm>
        </p:grpSpPr>
        <p:grpSp>
          <p:nvGrpSpPr>
            <p:cNvPr id="19" name="组合 18">
              <a:extLst>
                <a:ext uri="{FF2B5EF4-FFF2-40B4-BE49-F238E27FC236}">
                  <a16:creationId xmlns:a16="http://schemas.microsoft.com/office/drawing/2014/main" id="{6835A133-1FC0-110D-CC5B-DD7BD0AB176C}"/>
                </a:ext>
              </a:extLst>
            </p:cNvPr>
            <p:cNvGrpSpPr/>
            <p:nvPr/>
          </p:nvGrpSpPr>
          <p:grpSpPr>
            <a:xfrm>
              <a:off x="4056143" y="1819478"/>
              <a:ext cx="2557424" cy="907751"/>
              <a:chOff x="3666731" y="1984470"/>
              <a:chExt cx="2636520" cy="1447800"/>
            </a:xfrm>
          </p:grpSpPr>
          <p:sp>
            <p:nvSpPr>
              <p:cNvPr id="20" name="任意多边形 34">
                <a:extLst>
                  <a:ext uri="{FF2B5EF4-FFF2-40B4-BE49-F238E27FC236}">
                    <a16:creationId xmlns:a16="http://schemas.microsoft.com/office/drawing/2014/main" id="{920F11A3-1A67-1379-9206-DBDD344431A4}"/>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1" i="0" u="none" strike="noStrike" kern="120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a:extLst>
                  <a:ext uri="{FF2B5EF4-FFF2-40B4-BE49-F238E27FC236}">
                    <a16:creationId xmlns:a16="http://schemas.microsoft.com/office/drawing/2014/main" id="{15731DE4-9F5A-81B7-C648-EFE456C267CE}"/>
                  </a:ext>
                </a:extLst>
              </p:cNvPr>
              <p:cNvSpPr txBox="1"/>
              <p:nvPr/>
            </p:nvSpPr>
            <p:spPr>
              <a:xfrm>
                <a:off x="3971726" y="2408313"/>
                <a:ext cx="2230360" cy="600112"/>
              </a:xfrm>
              <a:prstGeom prst="rect">
                <a:avLst/>
              </a:prstGeom>
              <a:noFill/>
            </p:spPr>
            <p:txBody>
              <a:bodyPr wrap="square"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AST</a:t>
                </a:r>
                <a:r>
                  <a:rPr kumimoji="0" lang="zh-CN"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生成</a:t>
                </a:r>
                <a:endParaRPr kumimoji="0" lang="zh-CN" altLang="en-US" sz="2000" b="1" i="0" u="none" strike="noStrike" kern="1200" cap="none" spc="0" normalizeH="0" baseline="-300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a:extLst>
                <a:ext uri="{FF2B5EF4-FFF2-40B4-BE49-F238E27FC236}">
                  <a16:creationId xmlns:a16="http://schemas.microsoft.com/office/drawing/2014/main" id="{4DD70FF8-F61A-A940-3C5A-7F12D08F2161}"/>
                </a:ext>
              </a:extLst>
            </p:cNvPr>
            <p:cNvGrpSpPr/>
            <p:nvPr/>
          </p:nvGrpSpPr>
          <p:grpSpPr>
            <a:xfrm>
              <a:off x="1918622" y="1819478"/>
              <a:ext cx="2557424" cy="907751"/>
              <a:chOff x="1436370" y="1984470"/>
              <a:chExt cx="2636520" cy="1447800"/>
            </a:xfrm>
          </p:grpSpPr>
          <p:sp>
            <p:nvSpPr>
              <p:cNvPr id="23" name="任意多边形 37">
                <a:extLst>
                  <a:ext uri="{FF2B5EF4-FFF2-40B4-BE49-F238E27FC236}">
                    <a16:creationId xmlns:a16="http://schemas.microsoft.com/office/drawing/2014/main" id="{2955751A-9109-CEC2-3FE2-F0372C0C2045}"/>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1" i="0" u="none" strike="noStrike" kern="120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9AF2D0C3-DBBE-C8A0-FFC9-15A69582896F}"/>
                  </a:ext>
                </a:extLst>
              </p:cNvPr>
              <p:cNvSpPr txBox="1"/>
              <p:nvPr/>
            </p:nvSpPr>
            <p:spPr>
              <a:xfrm>
                <a:off x="1709209" y="2070631"/>
                <a:ext cx="2293960" cy="1275476"/>
              </a:xfrm>
              <a:prstGeom prst="rect">
                <a:avLst/>
              </a:prstGeom>
              <a:noFill/>
            </p:spPr>
            <p:txBody>
              <a:bodyPr wrap="square" rtlCol="0" anchor="ctr">
                <a:spAutoFit/>
              </a:bodyPr>
              <a:lstStyle/>
              <a:p>
                <a:pPr marL="0" marR="0" lvl="0" indent="0" algn="ctr" defTabSz="914332" rtl="0" eaLnBrk="1" fontAlgn="auto" latinLnBrk="0" hangingPunct="1">
                  <a:lnSpc>
                    <a:spcPct val="120000"/>
                  </a:lnSpc>
                  <a:spcBef>
                    <a:spcPts val="0"/>
                  </a:spcBef>
                  <a:spcAft>
                    <a:spcPts val="0"/>
                  </a:spcAft>
                  <a:buClrTx/>
                  <a:buSzTx/>
                  <a:buFontTx/>
                  <a:buNone/>
                  <a:tabLst/>
                  <a:defRPr/>
                </a:pPr>
                <a:r>
                  <a:rPr kumimoji="0" lang="ja-JP"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データセットを使用する</a:t>
                </a:r>
                <a:endParaRPr kumimoji="0" lang="zh-CN" altLang="en-US" sz="2000" b="1" i="0" u="none" strike="noStrike" kern="1200" cap="none" spc="0" normalizeH="0" baseline="-300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25" name="组合 24">
              <a:extLst>
                <a:ext uri="{FF2B5EF4-FFF2-40B4-BE49-F238E27FC236}">
                  <a16:creationId xmlns:a16="http://schemas.microsoft.com/office/drawing/2014/main" id="{4738D4E7-0C94-DBC4-4683-053E3D04816E}"/>
                </a:ext>
              </a:extLst>
            </p:cNvPr>
            <p:cNvGrpSpPr/>
            <p:nvPr/>
          </p:nvGrpSpPr>
          <p:grpSpPr>
            <a:xfrm>
              <a:off x="8331184" y="1819478"/>
              <a:ext cx="2557424" cy="907751"/>
              <a:chOff x="8127453" y="1984470"/>
              <a:chExt cx="2636520" cy="1447800"/>
            </a:xfrm>
          </p:grpSpPr>
          <p:sp>
            <p:nvSpPr>
              <p:cNvPr id="26" name="任意多边形 45">
                <a:extLst>
                  <a:ext uri="{FF2B5EF4-FFF2-40B4-BE49-F238E27FC236}">
                    <a16:creationId xmlns:a16="http://schemas.microsoft.com/office/drawing/2014/main" id="{A092C247-FD77-51F8-08E7-C7B9FB8C5F37}"/>
                  </a:ext>
                </a:extLst>
              </p:cNvPr>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1" i="0" u="none" strike="noStrike" kern="120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a:extLst>
                  <a:ext uri="{FF2B5EF4-FFF2-40B4-BE49-F238E27FC236}">
                    <a16:creationId xmlns:a16="http://schemas.microsoft.com/office/drawing/2014/main" id="{309B28FE-43BB-CA35-4525-9AC6D77D0A0B}"/>
                  </a:ext>
                </a:extLst>
              </p:cNvPr>
              <p:cNvSpPr txBox="1"/>
              <p:nvPr/>
            </p:nvSpPr>
            <p:spPr>
              <a:xfrm>
                <a:off x="8439016" y="2408312"/>
                <a:ext cx="2230360" cy="600112"/>
              </a:xfrm>
              <a:prstGeom prst="rect">
                <a:avLst/>
              </a:prstGeom>
              <a:noFill/>
            </p:spPr>
            <p:txBody>
              <a:bodyPr wrap="square" rtlCol="0" anchor="ctr">
                <a:spAutoFit/>
              </a:bodyPr>
              <a:lstStyle/>
              <a:p>
                <a:pPr algn="ctr" defTabSz="914332">
                  <a:defRPr/>
                </a:pPr>
                <a:r>
                  <a:rPr kumimoji="0" lang="ja-JP"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モデル改善</a:t>
                </a:r>
                <a:endParaRPr kumimoji="0" lang="zh-CN"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28" name="组合 27">
              <a:extLst>
                <a:ext uri="{FF2B5EF4-FFF2-40B4-BE49-F238E27FC236}">
                  <a16:creationId xmlns:a16="http://schemas.microsoft.com/office/drawing/2014/main" id="{6F1F512F-A3EA-D3DC-9799-875115A58278}"/>
                </a:ext>
              </a:extLst>
            </p:cNvPr>
            <p:cNvGrpSpPr/>
            <p:nvPr/>
          </p:nvGrpSpPr>
          <p:grpSpPr>
            <a:xfrm>
              <a:off x="6193663" y="1819478"/>
              <a:ext cx="2557424" cy="907751"/>
              <a:chOff x="5897092" y="1984470"/>
              <a:chExt cx="2636520" cy="1447800"/>
            </a:xfrm>
          </p:grpSpPr>
          <p:sp>
            <p:nvSpPr>
              <p:cNvPr id="29" name="任意多边形 48">
                <a:extLst>
                  <a:ext uri="{FF2B5EF4-FFF2-40B4-BE49-F238E27FC236}">
                    <a16:creationId xmlns:a16="http://schemas.microsoft.com/office/drawing/2014/main" id="{CE898245-B948-A9C4-F690-F03850FCA9B8}"/>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1" i="0" u="none" strike="noStrike" kern="120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a:extLst>
                  <a:ext uri="{FF2B5EF4-FFF2-40B4-BE49-F238E27FC236}">
                    <a16:creationId xmlns:a16="http://schemas.microsoft.com/office/drawing/2014/main" id="{E8F1A414-EBC0-B6D2-1679-0187633B9C53}"/>
                  </a:ext>
                </a:extLst>
              </p:cNvPr>
              <p:cNvSpPr txBox="1"/>
              <p:nvPr/>
            </p:nvSpPr>
            <p:spPr>
              <a:xfrm>
                <a:off x="6227711" y="2386007"/>
                <a:ext cx="2205655" cy="644735"/>
              </a:xfrm>
              <a:prstGeom prst="rect">
                <a:avLst/>
              </a:prstGeom>
              <a:noFill/>
            </p:spPr>
            <p:txBody>
              <a:bodyPr wrap="square" rtlCol="0" anchor="ctr">
                <a:spAutoFit/>
              </a:bodyPr>
              <a:lstStyle/>
              <a:p>
                <a:pPr marL="0" marR="0" lvl="0" indent="0" algn="ctr" defTabSz="914332" rtl="0" eaLnBrk="1" fontAlgn="auto" latinLnBrk="0" hangingPunct="1">
                  <a:lnSpc>
                    <a:spcPct val="120000"/>
                  </a:lnSpc>
                  <a:spcBef>
                    <a:spcPts val="0"/>
                  </a:spcBef>
                  <a:spcAft>
                    <a:spcPts val="0"/>
                  </a:spcAft>
                  <a:buClrTx/>
                  <a:buSzTx/>
                  <a:buFontTx/>
                  <a:buNone/>
                  <a:tabLst/>
                  <a:defRPr/>
                </a:pPr>
                <a:r>
                  <a:rPr kumimoji="0" lang="ja-JP"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モデル</a:t>
                </a:r>
                <a:r>
                  <a:rPr kumimoji="0" lang="zh-CN" altLang="en-US" sz="20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Arial" panose="020B0604020202020204" pitchFamily="34" charset="0"/>
                  </a:rPr>
                  <a:t>訓練</a:t>
                </a:r>
              </a:p>
            </p:txBody>
          </p:sp>
        </p:grpSp>
      </p:grpSp>
      <p:sp>
        <p:nvSpPr>
          <p:cNvPr id="31" name="矩形 30">
            <a:extLst>
              <a:ext uri="{FF2B5EF4-FFF2-40B4-BE49-F238E27FC236}">
                <a16:creationId xmlns:a16="http://schemas.microsoft.com/office/drawing/2014/main" id="{2467871B-41CD-D5C1-1394-DC2AF478100E}"/>
              </a:ext>
            </a:extLst>
          </p:cNvPr>
          <p:cNvSpPr/>
          <p:nvPr/>
        </p:nvSpPr>
        <p:spPr>
          <a:xfrm>
            <a:off x="1265858" y="3898569"/>
            <a:ext cx="2339084" cy="523212"/>
          </a:xfrm>
          <a:prstGeom prst="rect">
            <a:avLst/>
          </a:prstGeom>
        </p:spPr>
        <p:txBody>
          <a:bodyPr wrap="none" lIns="91431" tIns="45716" rIns="91431" bIns="45716">
            <a:spAutoFit/>
          </a:bodyPr>
          <a:lstStyle/>
          <a:p>
            <a:pPr lvl="0" algn="ctr" defTabSz="914332">
              <a:defRPr/>
            </a:pPr>
            <a:r>
              <a:rPr lang="ja-JP" altLang="en-US" sz="2800" b="1" dirty="0">
                <a:solidFill>
                  <a:prstClr val="black">
                    <a:lumMod val="65000"/>
                    <a:lumOff val="35000"/>
                  </a:prstClr>
                </a:solidFill>
                <a:latin typeface="微软雅黑" pitchFamily="34" charset="-122"/>
                <a:ea typeface="微软雅黑" pitchFamily="34" charset="-122"/>
              </a:rPr>
              <a:t>データセット</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32" name="矩形 47">
            <a:extLst>
              <a:ext uri="{FF2B5EF4-FFF2-40B4-BE49-F238E27FC236}">
                <a16:creationId xmlns:a16="http://schemas.microsoft.com/office/drawing/2014/main" id="{F5403AB1-97D5-615E-FB6E-3D9477DDCC3F}"/>
              </a:ext>
            </a:extLst>
          </p:cNvPr>
          <p:cNvSpPr>
            <a:spLocks noChangeArrowheads="1"/>
          </p:cNvSpPr>
          <p:nvPr/>
        </p:nvSpPr>
        <p:spPr bwMode="auto">
          <a:xfrm>
            <a:off x="961520" y="4709019"/>
            <a:ext cx="2875745" cy="159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ja-JP" sz="2800" dirty="0" err="1">
                <a:solidFill>
                  <a:prstClr val="black">
                    <a:lumMod val="75000"/>
                    <a:lumOff val="25000"/>
                  </a:prstClr>
                </a:solidFill>
                <a:sym typeface="微软雅黑" pitchFamily="34" charset="-122"/>
              </a:rPr>
              <a:t>BigCloneBench</a:t>
            </a:r>
            <a:r>
              <a:rPr lang="ja-JP" altLang="en-US" sz="2800" dirty="0">
                <a:solidFill>
                  <a:prstClr val="black">
                    <a:lumMod val="75000"/>
                    <a:lumOff val="25000"/>
                  </a:prstClr>
                </a:solidFill>
                <a:sym typeface="微软雅黑" pitchFamily="34" charset="-122"/>
              </a:rPr>
              <a:t>や</a:t>
            </a:r>
            <a:r>
              <a:rPr lang="en-US" altLang="ja-JP" sz="2800" dirty="0" err="1">
                <a:solidFill>
                  <a:prstClr val="black">
                    <a:lumMod val="75000"/>
                    <a:lumOff val="25000"/>
                  </a:prstClr>
                </a:solidFill>
                <a:sym typeface="微软雅黑" pitchFamily="34" charset="-122"/>
              </a:rPr>
              <a:t>OJClone</a:t>
            </a:r>
            <a:r>
              <a:rPr lang="ja-JP" altLang="en-US" sz="2800" dirty="0">
                <a:solidFill>
                  <a:prstClr val="black">
                    <a:lumMod val="75000"/>
                    <a:lumOff val="25000"/>
                  </a:prstClr>
                </a:solidFill>
                <a:sym typeface="微软雅黑" pitchFamily="34" charset="-122"/>
              </a:rPr>
              <a:t>データセット</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33" name="矩形 32">
            <a:extLst>
              <a:ext uri="{FF2B5EF4-FFF2-40B4-BE49-F238E27FC236}">
                <a16:creationId xmlns:a16="http://schemas.microsoft.com/office/drawing/2014/main" id="{4DD1A4AE-3D72-407A-4513-30DCE1E4D431}"/>
              </a:ext>
            </a:extLst>
          </p:cNvPr>
          <p:cNvSpPr/>
          <p:nvPr/>
        </p:nvSpPr>
        <p:spPr>
          <a:xfrm>
            <a:off x="4438768" y="3924793"/>
            <a:ext cx="1980012" cy="523212"/>
          </a:xfrm>
          <a:prstGeom prst="rect">
            <a:avLst/>
          </a:prstGeom>
        </p:spPr>
        <p:txBody>
          <a:bodyPr wrap="none" lIns="91431" tIns="45716" rIns="91431" bIns="45716">
            <a:spAutoFit/>
          </a:bodyPr>
          <a:lstStyle/>
          <a:p>
            <a:pPr lvl="0" algn="ctr" defTabSz="914332">
              <a:defRPr/>
            </a:pPr>
            <a:r>
              <a:rPr lang="zh-CN" altLang="en-US" sz="2800" b="1" dirty="0">
                <a:solidFill>
                  <a:prstClr val="black">
                    <a:lumMod val="65000"/>
                    <a:lumOff val="35000"/>
                  </a:prstClr>
                </a:solidFill>
                <a:latin typeface="微软雅黑" pitchFamily="34" charset="-122"/>
                <a:ea typeface="微软雅黑" pitchFamily="34" charset="-122"/>
              </a:rPr>
              <a:t>構文解析器</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34" name="矩形 47">
            <a:extLst>
              <a:ext uri="{FF2B5EF4-FFF2-40B4-BE49-F238E27FC236}">
                <a16:creationId xmlns:a16="http://schemas.microsoft.com/office/drawing/2014/main" id="{A60A30B0-8AAF-E52D-33EF-EF2A28F4E3BF}"/>
              </a:ext>
            </a:extLst>
          </p:cNvPr>
          <p:cNvSpPr>
            <a:spLocks noChangeArrowheads="1"/>
          </p:cNvSpPr>
          <p:nvPr/>
        </p:nvSpPr>
        <p:spPr bwMode="auto">
          <a:xfrm>
            <a:off x="4397175" y="4731780"/>
            <a:ext cx="1875361" cy="56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zh-CN" sz="2800" dirty="0" err="1">
                <a:solidFill>
                  <a:prstClr val="black">
                    <a:lumMod val="75000"/>
                    <a:lumOff val="25000"/>
                  </a:prstClr>
                </a:solidFill>
                <a:sym typeface="微软雅黑" pitchFamily="34" charset="-122"/>
              </a:rPr>
              <a:t>Javalang</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35" name="矩形 34">
            <a:extLst>
              <a:ext uri="{FF2B5EF4-FFF2-40B4-BE49-F238E27FC236}">
                <a16:creationId xmlns:a16="http://schemas.microsoft.com/office/drawing/2014/main" id="{FCB7B080-7754-86A2-9CC5-BA23E565D651}"/>
              </a:ext>
            </a:extLst>
          </p:cNvPr>
          <p:cNvSpPr/>
          <p:nvPr/>
        </p:nvSpPr>
        <p:spPr>
          <a:xfrm>
            <a:off x="6833594" y="3895598"/>
            <a:ext cx="2698157" cy="523212"/>
          </a:xfrm>
          <a:prstGeom prst="rect">
            <a:avLst/>
          </a:prstGeom>
        </p:spPr>
        <p:txBody>
          <a:bodyPr wrap="none" lIns="91431" tIns="45716" rIns="91431" bIns="45716">
            <a:spAutoFit/>
          </a:bodyPr>
          <a:lstStyle/>
          <a:p>
            <a:pPr lvl="0" algn="ctr" defTabSz="914332">
              <a:defRPr/>
            </a:pPr>
            <a:r>
              <a:rPr lang="ja-JP" altLang="en-US" sz="2800" b="1" dirty="0">
                <a:solidFill>
                  <a:prstClr val="black">
                    <a:lumMod val="65000"/>
                    <a:lumOff val="35000"/>
                  </a:prstClr>
                </a:solidFill>
                <a:latin typeface="微软雅黑" pitchFamily="34" charset="-122"/>
                <a:ea typeface="微软雅黑" pitchFamily="34" charset="-122"/>
              </a:rPr>
              <a:t>オプティマイザ</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36" name="矩形 47">
            <a:extLst>
              <a:ext uri="{FF2B5EF4-FFF2-40B4-BE49-F238E27FC236}">
                <a16:creationId xmlns:a16="http://schemas.microsoft.com/office/drawing/2014/main" id="{D58F1619-C4F0-0617-B8C2-8DA236897B1D}"/>
              </a:ext>
            </a:extLst>
          </p:cNvPr>
          <p:cNvSpPr>
            <a:spLocks noChangeArrowheads="1"/>
          </p:cNvSpPr>
          <p:nvPr/>
        </p:nvSpPr>
        <p:spPr bwMode="auto">
          <a:xfrm>
            <a:off x="6753944" y="4731780"/>
            <a:ext cx="3068275" cy="211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ja-JP" sz="2800" dirty="0">
                <a:solidFill>
                  <a:prstClr val="black">
                    <a:lumMod val="75000"/>
                    <a:lumOff val="25000"/>
                  </a:prstClr>
                </a:solidFill>
                <a:sym typeface="微软雅黑" pitchFamily="34" charset="-122"/>
              </a:rPr>
              <a:t>Adam</a:t>
            </a:r>
            <a:r>
              <a:rPr lang="ja-JP" altLang="en-US" sz="2800" dirty="0">
                <a:solidFill>
                  <a:prstClr val="black">
                    <a:lumMod val="75000"/>
                    <a:lumOff val="25000"/>
                  </a:prstClr>
                </a:solidFill>
                <a:sym typeface="微软雅黑" pitchFamily="34" charset="-122"/>
              </a:rPr>
              <a:t>オプティマイザまたは</a:t>
            </a:r>
            <a:r>
              <a:rPr lang="en-US" altLang="ja-JP" sz="2800" dirty="0" err="1">
                <a:solidFill>
                  <a:prstClr val="black">
                    <a:lumMod val="75000"/>
                    <a:lumOff val="25000"/>
                  </a:prstClr>
                </a:solidFill>
                <a:sym typeface="微软雅黑" pitchFamily="34" charset="-122"/>
              </a:rPr>
              <a:t>AdaMax</a:t>
            </a:r>
            <a:r>
              <a:rPr lang="ja-JP" altLang="en-US" sz="2800" dirty="0">
                <a:solidFill>
                  <a:prstClr val="black">
                    <a:lumMod val="75000"/>
                    <a:lumOff val="25000"/>
                  </a:prstClr>
                </a:solidFill>
                <a:sym typeface="微软雅黑" pitchFamily="34" charset="-122"/>
              </a:rPr>
              <a:t>オプティマイザ</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37" name="矩形 36">
            <a:extLst>
              <a:ext uri="{FF2B5EF4-FFF2-40B4-BE49-F238E27FC236}">
                <a16:creationId xmlns:a16="http://schemas.microsoft.com/office/drawing/2014/main" id="{072655F5-9C70-34A0-2C53-1ABEACDB5A7A}"/>
              </a:ext>
            </a:extLst>
          </p:cNvPr>
          <p:cNvSpPr/>
          <p:nvPr/>
        </p:nvSpPr>
        <p:spPr>
          <a:xfrm>
            <a:off x="10124301" y="3895598"/>
            <a:ext cx="1261867" cy="523212"/>
          </a:xfrm>
          <a:prstGeom prst="rect">
            <a:avLst/>
          </a:prstGeom>
        </p:spPr>
        <p:txBody>
          <a:bodyPr wrap="none" lIns="91431" tIns="45716" rIns="91431" bIns="45716">
            <a:spAutoFit/>
          </a:bodyPr>
          <a:lstStyle/>
          <a:p>
            <a:pPr lvl="0" algn="ctr" defTabSz="914332">
              <a:defRPr/>
            </a:pPr>
            <a:r>
              <a:rPr lang="ja-JP" altLang="en-US" sz="2800" b="1" dirty="0">
                <a:solidFill>
                  <a:prstClr val="black">
                    <a:lumMod val="65000"/>
                    <a:lumOff val="35000"/>
                  </a:prstClr>
                </a:solidFill>
                <a:latin typeface="微软雅黑" pitchFamily="34" charset="-122"/>
                <a:ea typeface="微软雅黑" pitchFamily="34" charset="-122"/>
              </a:rPr>
              <a:t>モデル</a:t>
            </a:r>
            <a:endParaRPr kumimoji="0" lang="en-US" altLang="zh-CN" sz="2800" b="1"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38" name="矩形 47">
            <a:extLst>
              <a:ext uri="{FF2B5EF4-FFF2-40B4-BE49-F238E27FC236}">
                <a16:creationId xmlns:a16="http://schemas.microsoft.com/office/drawing/2014/main" id="{486D16D0-39AB-90D7-0617-B0618D3E01B3}"/>
              </a:ext>
            </a:extLst>
          </p:cNvPr>
          <p:cNvSpPr>
            <a:spLocks noChangeArrowheads="1"/>
          </p:cNvSpPr>
          <p:nvPr/>
        </p:nvSpPr>
        <p:spPr bwMode="auto">
          <a:xfrm>
            <a:off x="9924317" y="4731780"/>
            <a:ext cx="1874993" cy="108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zh-CN" sz="2800" dirty="0">
                <a:solidFill>
                  <a:prstClr val="black">
                    <a:lumMod val="75000"/>
                    <a:lumOff val="25000"/>
                  </a:prstClr>
                </a:solidFill>
                <a:sym typeface="微软雅黑" pitchFamily="34" charset="-122"/>
              </a:rPr>
              <a:t>ASTNN</a:t>
            </a:r>
            <a:r>
              <a:rPr lang="ja-JP" altLang="en-US" sz="2800" dirty="0">
                <a:solidFill>
                  <a:prstClr val="black">
                    <a:lumMod val="75000"/>
                    <a:lumOff val="25000"/>
                  </a:prstClr>
                </a:solidFill>
                <a:sym typeface="微软雅黑" pitchFamily="34" charset="-122"/>
              </a:rPr>
              <a:t>や</a:t>
            </a:r>
            <a:r>
              <a:rPr lang="en-US" altLang="zh-CN" sz="2800" dirty="0">
                <a:solidFill>
                  <a:prstClr val="black">
                    <a:lumMod val="75000"/>
                    <a:lumOff val="25000"/>
                  </a:prstClr>
                </a:solidFill>
                <a:sym typeface="微软雅黑" pitchFamily="34" charset="-122"/>
              </a:rPr>
              <a:t>CDLH</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cxnSp>
        <p:nvCxnSpPr>
          <p:cNvPr id="39" name="直接连接符 8">
            <a:extLst>
              <a:ext uri="{FF2B5EF4-FFF2-40B4-BE49-F238E27FC236}">
                <a16:creationId xmlns:a16="http://schemas.microsoft.com/office/drawing/2014/main" id="{FAA86FF8-C17C-CE3D-E2B0-41BCC0699932}"/>
              </a:ext>
            </a:extLst>
          </p:cNvPr>
          <p:cNvCxnSpPr>
            <a:cxnSpLocks/>
          </p:cNvCxnSpPr>
          <p:nvPr/>
        </p:nvCxnSpPr>
        <p:spPr>
          <a:xfrm>
            <a:off x="1265858" y="3429000"/>
            <a:ext cx="1000229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47">
            <a:extLst>
              <a:ext uri="{FF2B5EF4-FFF2-40B4-BE49-F238E27FC236}">
                <a16:creationId xmlns:a16="http://schemas.microsoft.com/office/drawing/2014/main" id="{35D2CF2F-6C84-9CE7-7401-82263D4D0958}"/>
              </a:ext>
            </a:extLst>
          </p:cNvPr>
          <p:cNvSpPr>
            <a:spLocks noChangeArrowheads="1"/>
          </p:cNvSpPr>
          <p:nvPr/>
        </p:nvSpPr>
        <p:spPr bwMode="auto">
          <a:xfrm>
            <a:off x="975976" y="4718449"/>
            <a:ext cx="2875745" cy="159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ja-JP" sz="2800" dirty="0" err="1">
                <a:solidFill>
                  <a:prstClr val="black">
                    <a:lumMod val="75000"/>
                    <a:lumOff val="25000"/>
                  </a:prstClr>
                </a:solidFill>
                <a:sym typeface="微软雅黑" pitchFamily="34" charset="-122"/>
              </a:rPr>
              <a:t>BigCloneBench</a:t>
            </a:r>
            <a:r>
              <a:rPr lang="ja-JP" altLang="en-US" sz="2800" dirty="0">
                <a:solidFill>
                  <a:prstClr val="black">
                    <a:lumMod val="75000"/>
                    <a:lumOff val="25000"/>
                  </a:prstClr>
                </a:solidFill>
                <a:sym typeface="微软雅黑" pitchFamily="34" charset="-122"/>
              </a:rPr>
              <a:t>や</a:t>
            </a:r>
            <a:r>
              <a:rPr lang="en-US" altLang="ja-JP" sz="2800" dirty="0" err="1">
                <a:solidFill>
                  <a:prstClr val="black">
                    <a:lumMod val="75000"/>
                    <a:lumOff val="25000"/>
                  </a:prstClr>
                </a:solidFill>
                <a:sym typeface="微软雅黑" pitchFamily="34" charset="-122"/>
              </a:rPr>
              <a:t>OJClone</a:t>
            </a:r>
            <a:r>
              <a:rPr lang="ja-JP" altLang="en-US" sz="2800" dirty="0">
                <a:solidFill>
                  <a:prstClr val="black">
                    <a:lumMod val="75000"/>
                    <a:lumOff val="25000"/>
                  </a:prstClr>
                </a:solidFill>
                <a:sym typeface="微软雅黑" pitchFamily="34" charset="-122"/>
              </a:rPr>
              <a:t>データセット</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7" name="矩形 47">
            <a:extLst>
              <a:ext uri="{FF2B5EF4-FFF2-40B4-BE49-F238E27FC236}">
                <a16:creationId xmlns:a16="http://schemas.microsoft.com/office/drawing/2014/main" id="{57087AE1-77BF-71E7-E2D1-FC5B6E08EBE8}"/>
              </a:ext>
            </a:extLst>
          </p:cNvPr>
          <p:cNvSpPr>
            <a:spLocks noChangeArrowheads="1"/>
          </p:cNvSpPr>
          <p:nvPr/>
        </p:nvSpPr>
        <p:spPr bwMode="auto">
          <a:xfrm>
            <a:off x="4411631" y="4741210"/>
            <a:ext cx="1875361" cy="56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zh-CN" sz="2800" dirty="0" err="1">
                <a:solidFill>
                  <a:prstClr val="black">
                    <a:lumMod val="75000"/>
                    <a:lumOff val="25000"/>
                  </a:prstClr>
                </a:solidFill>
                <a:sym typeface="微软雅黑" pitchFamily="34" charset="-122"/>
              </a:rPr>
              <a:t>Javalang</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8" name="矩形 47">
            <a:extLst>
              <a:ext uri="{FF2B5EF4-FFF2-40B4-BE49-F238E27FC236}">
                <a16:creationId xmlns:a16="http://schemas.microsoft.com/office/drawing/2014/main" id="{27D2B4A1-A727-93AA-ADDA-EDFA97EE2497}"/>
              </a:ext>
            </a:extLst>
          </p:cNvPr>
          <p:cNvSpPr>
            <a:spLocks noChangeArrowheads="1"/>
          </p:cNvSpPr>
          <p:nvPr/>
        </p:nvSpPr>
        <p:spPr bwMode="auto">
          <a:xfrm>
            <a:off x="6768400" y="4741210"/>
            <a:ext cx="3068275" cy="211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ja-JP" sz="2800" dirty="0">
                <a:solidFill>
                  <a:prstClr val="black">
                    <a:lumMod val="75000"/>
                    <a:lumOff val="25000"/>
                  </a:prstClr>
                </a:solidFill>
                <a:sym typeface="微软雅黑" pitchFamily="34" charset="-122"/>
              </a:rPr>
              <a:t>Adam</a:t>
            </a:r>
            <a:r>
              <a:rPr lang="ja-JP" altLang="en-US" sz="2800" dirty="0">
                <a:solidFill>
                  <a:prstClr val="black">
                    <a:lumMod val="75000"/>
                    <a:lumOff val="25000"/>
                  </a:prstClr>
                </a:solidFill>
                <a:sym typeface="微软雅黑" pitchFamily="34" charset="-122"/>
              </a:rPr>
              <a:t>オプティマイザまたは</a:t>
            </a:r>
            <a:r>
              <a:rPr lang="en-US" altLang="ja-JP" sz="2800" dirty="0" err="1">
                <a:solidFill>
                  <a:prstClr val="black">
                    <a:lumMod val="75000"/>
                    <a:lumOff val="25000"/>
                  </a:prstClr>
                </a:solidFill>
                <a:sym typeface="微软雅黑" pitchFamily="34" charset="-122"/>
              </a:rPr>
              <a:t>AdaMax</a:t>
            </a:r>
            <a:r>
              <a:rPr lang="ja-JP" altLang="en-US" sz="2800" dirty="0">
                <a:solidFill>
                  <a:prstClr val="black">
                    <a:lumMod val="75000"/>
                    <a:lumOff val="25000"/>
                  </a:prstClr>
                </a:solidFill>
                <a:sym typeface="微软雅黑" pitchFamily="34" charset="-122"/>
              </a:rPr>
              <a:t>オプティマイザ</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
        <p:nvSpPr>
          <p:cNvPr id="9" name="矩形 47">
            <a:extLst>
              <a:ext uri="{FF2B5EF4-FFF2-40B4-BE49-F238E27FC236}">
                <a16:creationId xmlns:a16="http://schemas.microsoft.com/office/drawing/2014/main" id="{23E61DEF-D5AA-AAD1-529F-06FDA01D56BC}"/>
              </a:ext>
            </a:extLst>
          </p:cNvPr>
          <p:cNvSpPr>
            <a:spLocks noChangeArrowheads="1"/>
          </p:cNvSpPr>
          <p:nvPr/>
        </p:nvSpPr>
        <p:spPr bwMode="auto">
          <a:xfrm>
            <a:off x="9938773" y="4741210"/>
            <a:ext cx="1874993" cy="108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gn="ctr" defTabSz="914332">
              <a:lnSpc>
                <a:spcPct val="120000"/>
              </a:lnSpc>
              <a:spcBef>
                <a:spcPct val="0"/>
              </a:spcBef>
              <a:buNone/>
              <a:defRPr/>
            </a:pPr>
            <a:r>
              <a:rPr lang="en-US" altLang="zh-CN" sz="2800" dirty="0">
                <a:solidFill>
                  <a:prstClr val="black">
                    <a:lumMod val="75000"/>
                    <a:lumOff val="25000"/>
                  </a:prstClr>
                </a:solidFill>
                <a:sym typeface="微软雅黑" pitchFamily="34" charset="-122"/>
              </a:rPr>
              <a:t>ASTNN</a:t>
            </a:r>
            <a:r>
              <a:rPr lang="ja-JP" altLang="en-US" sz="2800" dirty="0">
                <a:solidFill>
                  <a:prstClr val="black">
                    <a:lumMod val="75000"/>
                    <a:lumOff val="25000"/>
                  </a:prstClr>
                </a:solidFill>
                <a:sym typeface="微软雅黑" pitchFamily="34" charset="-122"/>
              </a:rPr>
              <a:t>や</a:t>
            </a:r>
            <a:r>
              <a:rPr lang="en-US" altLang="zh-CN" sz="2800" dirty="0">
                <a:solidFill>
                  <a:prstClr val="black">
                    <a:lumMod val="75000"/>
                    <a:lumOff val="25000"/>
                  </a:prstClr>
                </a:solidFill>
                <a:sym typeface="微软雅黑" pitchFamily="34" charset="-122"/>
              </a:rPr>
              <a:t>CDLH</a:t>
            </a:r>
            <a:endParaRPr kumimoji="0" lang="zh-CN" altLang="en-US" sz="2800" b="0" i="0" u="none" strike="noStrike" kern="1200" cap="none" spc="0" normalizeH="0" baseline="0" noProof="0" dirty="0">
              <a:ln>
                <a:noFill/>
              </a:ln>
              <a:solidFill>
                <a:prstClr val="black">
                  <a:lumMod val="75000"/>
                  <a:lumOff val="25000"/>
                </a:prstClr>
              </a:solidFill>
              <a:effectLst/>
              <a:uLnTx/>
              <a:uFillTx/>
              <a:sym typeface="微软雅黑" pitchFamily="34" charset="-122"/>
            </a:endParaRPr>
          </a:p>
        </p:txBody>
      </p:sp>
    </p:spTree>
    <p:extLst>
      <p:ext uri="{BB962C8B-B14F-4D97-AF65-F5344CB8AC3E}">
        <p14:creationId xmlns:p14="http://schemas.microsoft.com/office/powerpoint/2010/main" val="22399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2" presetClass="entr" presetSubtype="1" fill="hold" grpId="0" nodeType="withEffect">
                                  <p:stCondLst>
                                    <p:cond delay="50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400"/>
                                        <p:tgtEl>
                                          <p:spTgt spid="31"/>
                                        </p:tgtEl>
                                        <p:attrNameLst>
                                          <p:attrName>ppt_y</p:attrName>
                                        </p:attrNameLst>
                                      </p:cBhvr>
                                      <p:tavLst>
                                        <p:tav tm="0">
                                          <p:val>
                                            <p:strVal val="#ppt_y-#ppt_h*1.125000"/>
                                          </p:val>
                                        </p:tav>
                                        <p:tav tm="100000">
                                          <p:val>
                                            <p:strVal val="#ppt_y"/>
                                          </p:val>
                                        </p:tav>
                                      </p:tavLst>
                                    </p:anim>
                                    <p:animEffect transition="in" filter="wipe(down)">
                                      <p:cBhvr>
                                        <p:cTn id="15" dur="400"/>
                                        <p:tgtEl>
                                          <p:spTgt spid="31"/>
                                        </p:tgtEl>
                                      </p:cBhvr>
                                    </p:animEffect>
                                  </p:childTnLst>
                                </p:cTn>
                              </p:par>
                              <p:par>
                                <p:cTn id="16" presetID="12" presetClass="entr" presetSubtype="1" fill="hold" grpId="0" nodeType="withEffect">
                                  <p:stCondLst>
                                    <p:cond delay="5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400"/>
                                        <p:tgtEl>
                                          <p:spTgt spid="32"/>
                                        </p:tgtEl>
                                        <p:attrNameLst>
                                          <p:attrName>ppt_y</p:attrName>
                                        </p:attrNameLst>
                                      </p:cBhvr>
                                      <p:tavLst>
                                        <p:tav tm="0">
                                          <p:val>
                                            <p:strVal val="#ppt_y-#ppt_h*1.125000"/>
                                          </p:val>
                                        </p:tav>
                                        <p:tav tm="100000">
                                          <p:val>
                                            <p:strVal val="#ppt_y"/>
                                          </p:val>
                                        </p:tav>
                                      </p:tavLst>
                                    </p:anim>
                                    <p:animEffect transition="in" filter="wipe(down)">
                                      <p:cBhvr>
                                        <p:cTn id="19" dur="400"/>
                                        <p:tgtEl>
                                          <p:spTgt spid="32"/>
                                        </p:tgtEl>
                                      </p:cBhvr>
                                    </p:animEffect>
                                  </p:childTnLst>
                                </p:cTn>
                              </p:par>
                              <p:par>
                                <p:cTn id="20" presetID="12" presetClass="entr" presetSubtype="1" fill="hold" grpId="0" nodeType="withEffect">
                                  <p:stCondLst>
                                    <p:cond delay="50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400"/>
                                        <p:tgtEl>
                                          <p:spTgt spid="33"/>
                                        </p:tgtEl>
                                        <p:attrNameLst>
                                          <p:attrName>ppt_y</p:attrName>
                                        </p:attrNameLst>
                                      </p:cBhvr>
                                      <p:tavLst>
                                        <p:tav tm="0">
                                          <p:val>
                                            <p:strVal val="#ppt_y-#ppt_h*1.125000"/>
                                          </p:val>
                                        </p:tav>
                                        <p:tav tm="100000">
                                          <p:val>
                                            <p:strVal val="#ppt_y"/>
                                          </p:val>
                                        </p:tav>
                                      </p:tavLst>
                                    </p:anim>
                                    <p:animEffect transition="in" filter="wipe(down)">
                                      <p:cBhvr>
                                        <p:cTn id="23" dur="400"/>
                                        <p:tgtEl>
                                          <p:spTgt spid="33"/>
                                        </p:tgtEl>
                                      </p:cBhvr>
                                    </p:animEffect>
                                  </p:childTnLst>
                                </p:cTn>
                              </p:par>
                              <p:par>
                                <p:cTn id="24" presetID="12" presetClass="entr" presetSubtype="1"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400"/>
                                        <p:tgtEl>
                                          <p:spTgt spid="34"/>
                                        </p:tgtEl>
                                        <p:attrNameLst>
                                          <p:attrName>ppt_y</p:attrName>
                                        </p:attrNameLst>
                                      </p:cBhvr>
                                      <p:tavLst>
                                        <p:tav tm="0">
                                          <p:val>
                                            <p:strVal val="#ppt_y-#ppt_h*1.125000"/>
                                          </p:val>
                                        </p:tav>
                                        <p:tav tm="100000">
                                          <p:val>
                                            <p:strVal val="#ppt_y"/>
                                          </p:val>
                                        </p:tav>
                                      </p:tavLst>
                                    </p:anim>
                                    <p:animEffect transition="in" filter="wipe(down)">
                                      <p:cBhvr>
                                        <p:cTn id="27" dur="400"/>
                                        <p:tgtEl>
                                          <p:spTgt spid="34"/>
                                        </p:tgtEl>
                                      </p:cBhvr>
                                    </p:animEffect>
                                  </p:childTnLst>
                                </p:cTn>
                              </p:par>
                              <p:par>
                                <p:cTn id="28" presetID="12" presetClass="entr" presetSubtype="1" fill="hold" grpId="0" nodeType="withEffect">
                                  <p:stCondLst>
                                    <p:cond delay="50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400"/>
                                        <p:tgtEl>
                                          <p:spTgt spid="35"/>
                                        </p:tgtEl>
                                        <p:attrNameLst>
                                          <p:attrName>ppt_y</p:attrName>
                                        </p:attrNameLst>
                                      </p:cBhvr>
                                      <p:tavLst>
                                        <p:tav tm="0">
                                          <p:val>
                                            <p:strVal val="#ppt_y-#ppt_h*1.125000"/>
                                          </p:val>
                                        </p:tav>
                                        <p:tav tm="100000">
                                          <p:val>
                                            <p:strVal val="#ppt_y"/>
                                          </p:val>
                                        </p:tav>
                                      </p:tavLst>
                                    </p:anim>
                                    <p:animEffect transition="in" filter="wipe(down)">
                                      <p:cBhvr>
                                        <p:cTn id="31" dur="400"/>
                                        <p:tgtEl>
                                          <p:spTgt spid="35"/>
                                        </p:tgtEl>
                                      </p:cBhvr>
                                    </p:animEffect>
                                  </p:childTnLst>
                                </p:cTn>
                              </p:par>
                              <p:par>
                                <p:cTn id="32" presetID="12" presetClass="entr" presetSubtype="1"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400"/>
                                        <p:tgtEl>
                                          <p:spTgt spid="36"/>
                                        </p:tgtEl>
                                        <p:attrNameLst>
                                          <p:attrName>ppt_y</p:attrName>
                                        </p:attrNameLst>
                                      </p:cBhvr>
                                      <p:tavLst>
                                        <p:tav tm="0">
                                          <p:val>
                                            <p:strVal val="#ppt_y-#ppt_h*1.125000"/>
                                          </p:val>
                                        </p:tav>
                                        <p:tav tm="100000">
                                          <p:val>
                                            <p:strVal val="#ppt_y"/>
                                          </p:val>
                                        </p:tav>
                                      </p:tavLst>
                                    </p:anim>
                                    <p:animEffect transition="in" filter="wipe(down)">
                                      <p:cBhvr>
                                        <p:cTn id="35" dur="400"/>
                                        <p:tgtEl>
                                          <p:spTgt spid="36"/>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400"/>
                                        <p:tgtEl>
                                          <p:spTgt spid="37"/>
                                        </p:tgtEl>
                                        <p:attrNameLst>
                                          <p:attrName>ppt_y</p:attrName>
                                        </p:attrNameLst>
                                      </p:cBhvr>
                                      <p:tavLst>
                                        <p:tav tm="0">
                                          <p:val>
                                            <p:strVal val="#ppt_y-#ppt_h*1.125000"/>
                                          </p:val>
                                        </p:tav>
                                        <p:tav tm="100000">
                                          <p:val>
                                            <p:strVal val="#ppt_y"/>
                                          </p:val>
                                        </p:tav>
                                      </p:tavLst>
                                    </p:anim>
                                    <p:animEffect transition="in" filter="wipe(down)">
                                      <p:cBhvr>
                                        <p:cTn id="39" dur="400"/>
                                        <p:tgtEl>
                                          <p:spTgt spid="37"/>
                                        </p:tgtEl>
                                      </p:cBhvr>
                                    </p:animEffect>
                                  </p:childTnLst>
                                </p:cTn>
                              </p:par>
                              <p:par>
                                <p:cTn id="40" presetID="12" presetClass="entr" presetSubtype="1" fill="hold" grpId="0" nodeType="withEffect">
                                  <p:stCondLst>
                                    <p:cond delay="50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400"/>
                                        <p:tgtEl>
                                          <p:spTgt spid="38"/>
                                        </p:tgtEl>
                                        <p:attrNameLst>
                                          <p:attrName>ppt_y</p:attrName>
                                        </p:attrNameLst>
                                      </p:cBhvr>
                                      <p:tavLst>
                                        <p:tav tm="0">
                                          <p:val>
                                            <p:strVal val="#ppt_y-#ppt_h*1.125000"/>
                                          </p:val>
                                        </p:tav>
                                        <p:tav tm="100000">
                                          <p:val>
                                            <p:strVal val="#ppt_y"/>
                                          </p:val>
                                        </p:tav>
                                      </p:tavLst>
                                    </p:anim>
                                    <p:animEffect transition="in" filter="wipe(down)">
                                      <p:cBhvr>
                                        <p:cTn id="43" dur="400"/>
                                        <p:tgtEl>
                                          <p:spTgt spid="38"/>
                                        </p:tgtEl>
                                      </p:cBhvr>
                                    </p:animEffect>
                                  </p:childTnLst>
                                </p:cTn>
                              </p:par>
                            </p:childTnLst>
                          </p:cTn>
                        </p:par>
                        <p:par>
                          <p:cTn id="44" fill="hold">
                            <p:stCondLst>
                              <p:cond delay="1400"/>
                            </p:stCondLst>
                            <p:childTnLst>
                              <p:par>
                                <p:cTn id="45" presetID="16" presetClass="entr" presetSubtype="37"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arn(outVertical)">
                                      <p:cBhvr>
                                        <p:cTn id="47" dur="750"/>
                                        <p:tgtEl>
                                          <p:spTgt spid="39"/>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400"/>
                                        <p:tgtEl>
                                          <p:spTgt spid="6"/>
                                        </p:tgtEl>
                                        <p:attrNameLst>
                                          <p:attrName>ppt_y</p:attrName>
                                        </p:attrNameLst>
                                      </p:cBhvr>
                                      <p:tavLst>
                                        <p:tav tm="0">
                                          <p:val>
                                            <p:strVal val="#ppt_y-#ppt_h*1.125000"/>
                                          </p:val>
                                        </p:tav>
                                        <p:tav tm="100000">
                                          <p:val>
                                            <p:strVal val="#ppt_y"/>
                                          </p:val>
                                        </p:tav>
                                      </p:tavLst>
                                    </p:anim>
                                    <p:animEffect transition="in" filter="wipe(down)">
                                      <p:cBhvr>
                                        <p:cTn id="51" dur="400"/>
                                        <p:tgtEl>
                                          <p:spTgt spid="6"/>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400"/>
                                        <p:tgtEl>
                                          <p:spTgt spid="7"/>
                                        </p:tgtEl>
                                        <p:attrNameLst>
                                          <p:attrName>ppt_y</p:attrName>
                                        </p:attrNameLst>
                                      </p:cBhvr>
                                      <p:tavLst>
                                        <p:tav tm="0">
                                          <p:val>
                                            <p:strVal val="#ppt_y-#ppt_h*1.125000"/>
                                          </p:val>
                                        </p:tav>
                                        <p:tav tm="100000">
                                          <p:val>
                                            <p:strVal val="#ppt_y"/>
                                          </p:val>
                                        </p:tav>
                                      </p:tavLst>
                                    </p:anim>
                                    <p:animEffect transition="in" filter="wipe(down)">
                                      <p:cBhvr>
                                        <p:cTn id="55" dur="400"/>
                                        <p:tgtEl>
                                          <p:spTgt spid="7"/>
                                        </p:tgtEl>
                                      </p:cBhvr>
                                    </p:animEffect>
                                  </p:childTnLst>
                                </p:cTn>
                              </p:par>
                              <p:par>
                                <p:cTn id="56" presetID="12" presetClass="entr" presetSubtype="1" fill="hold" grpId="0" nodeType="withEffect">
                                  <p:stCondLst>
                                    <p:cond delay="50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400"/>
                                        <p:tgtEl>
                                          <p:spTgt spid="8"/>
                                        </p:tgtEl>
                                        <p:attrNameLst>
                                          <p:attrName>ppt_y</p:attrName>
                                        </p:attrNameLst>
                                      </p:cBhvr>
                                      <p:tavLst>
                                        <p:tav tm="0">
                                          <p:val>
                                            <p:strVal val="#ppt_y-#ppt_h*1.125000"/>
                                          </p:val>
                                        </p:tav>
                                        <p:tav tm="100000">
                                          <p:val>
                                            <p:strVal val="#ppt_y"/>
                                          </p:val>
                                        </p:tav>
                                      </p:tavLst>
                                    </p:anim>
                                    <p:animEffect transition="in" filter="wipe(down)">
                                      <p:cBhvr>
                                        <p:cTn id="59" dur="400"/>
                                        <p:tgtEl>
                                          <p:spTgt spid="8"/>
                                        </p:tgtEl>
                                      </p:cBhvr>
                                    </p:animEffect>
                                  </p:childTnLst>
                                </p:cTn>
                              </p:par>
                              <p:par>
                                <p:cTn id="60" presetID="12" presetClass="entr" presetSubtype="1" fill="hold" grpId="0" nodeType="withEffect">
                                  <p:stCondLst>
                                    <p:cond delay="50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400"/>
                                        <p:tgtEl>
                                          <p:spTgt spid="9"/>
                                        </p:tgtEl>
                                        <p:attrNameLst>
                                          <p:attrName>ppt_y</p:attrName>
                                        </p:attrNameLst>
                                      </p:cBhvr>
                                      <p:tavLst>
                                        <p:tav tm="0">
                                          <p:val>
                                            <p:strVal val="#ppt_y-#ppt_h*1.125000"/>
                                          </p:val>
                                        </p:tav>
                                        <p:tav tm="100000">
                                          <p:val>
                                            <p:strVal val="#ppt_y"/>
                                          </p:val>
                                        </p:tav>
                                      </p:tavLst>
                                    </p:anim>
                                    <p:animEffect transition="in" filter="wipe(down)">
                                      <p:cBhvr>
                                        <p:cTn id="63"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P spid="32" grpId="0"/>
      <p:bldP spid="33" grpId="0"/>
      <p:bldP spid="34" grpId="0"/>
      <p:bldP spid="35" grpId="0"/>
      <p:bldP spid="36" grpId="0"/>
      <p:bldP spid="37" grpId="0"/>
      <p:bldP spid="38"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37"/>
          <p:cNvSpPr>
            <a:spLocks noChangeArrowheads="1"/>
          </p:cNvSpPr>
          <p:nvPr/>
        </p:nvSpPr>
        <p:spPr bwMode="auto">
          <a:xfrm>
            <a:off x="3172137" y="2318988"/>
            <a:ext cx="5847727" cy="175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defTabSz="914332">
              <a:spcBef>
                <a:spcPct val="0"/>
              </a:spcBef>
              <a:buNone/>
              <a:defRPr/>
            </a:pPr>
            <a:r>
              <a:rPr lang="ja-JP" altLang="en-US" sz="5400" b="1" dirty="0">
                <a:solidFill>
                  <a:srgbClr val="42C687"/>
                </a:solidFill>
                <a:latin typeface="Arial" panose="020B0604020202020204" pitchFamily="34" charset="0"/>
                <a:ea typeface="微软雅黑" panose="020B0503020204020204" pitchFamily="34" charset="-122"/>
                <a:cs typeface="Arial" panose="020B0604020202020204" pitchFamily="34" charset="0"/>
              </a:rPr>
              <a:t>ご清聴ありがとうございました。</a:t>
            </a:r>
            <a:endParaRPr kumimoji="0" lang="zh-CN" altLang="en-US" sz="5400" b="1" i="0" u="none" strike="noStrike" kern="1200" cap="none" spc="0" normalizeH="0" baseline="0" noProof="0" dirty="0">
              <a:ln>
                <a:noFill/>
              </a:ln>
              <a:solidFill>
                <a:srgbClr val="42C687"/>
              </a:solidFill>
              <a:effectLst/>
              <a:uLnTx/>
              <a:uFillTx/>
              <a:latin typeface="Arial" panose="020B0604020202020204" pitchFamily="34" charset="0"/>
              <a:ea typeface="微软雅黑" panose="020B0503020204020204" pitchFamily="34" charset="-122"/>
              <a:cs typeface="Arial" panose="020B0604020202020204" pitchFamily="34" charset="0"/>
              <a:sym typeface="Calibri" pitchFamily="34" charset="0"/>
            </a:endParaRPr>
          </a:p>
        </p:txBody>
      </p:sp>
      <p:sp>
        <p:nvSpPr>
          <p:cNvPr id="30" name="文本框 29"/>
          <p:cNvSpPr txBox="1"/>
          <p:nvPr/>
        </p:nvSpPr>
        <p:spPr>
          <a:xfrm>
            <a:off x="5168503" y="1614851"/>
            <a:ext cx="1854995" cy="646331"/>
          </a:xfrm>
          <a:prstGeom prst="rect">
            <a:avLst/>
          </a:prstGeom>
          <a:noFill/>
        </p:spPr>
        <p:txBody>
          <a:bodyPr wrap="non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lumMod val="75000"/>
                  </a:prstClr>
                </a:solidFill>
                <a:effectLst/>
                <a:uLnTx/>
                <a:uFillTx/>
                <a:latin typeface="Calibri" panose="020F0502020204030204"/>
                <a:ea typeface="宋体" panose="02010600030101010101" pitchFamily="2" charset="-122"/>
                <a:cs typeface="+mn-cs"/>
              </a:rPr>
              <a:t>THE END</a:t>
            </a:r>
            <a:endParaRPr kumimoji="0" lang="zh-CN" altLang="en-US" sz="3600" b="1" i="0" u="none" strike="noStrike" kern="1200" cap="none" spc="0" normalizeH="0" baseline="0" noProof="0" dirty="0">
              <a:ln>
                <a:noFill/>
              </a:ln>
              <a:solidFill>
                <a:prstClr val="white">
                  <a:lumMod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3770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6*min(max(#ppt_w*#ppt_h,.3),1)-7.4)/-.7*#ppt_w"/>
                                          </p:val>
                                        </p:tav>
                                        <p:tav tm="100000">
                                          <p:val>
                                            <p:strVal val="#ppt_w"/>
                                          </p:val>
                                        </p:tav>
                                      </p:tavLst>
                                    </p:anim>
                                    <p:anim calcmode="lin" valueType="num">
                                      <p:cBhvr>
                                        <p:cTn id="8" dur="1000" fill="hold"/>
                                        <p:tgtEl>
                                          <p:spTgt spid="30"/>
                                        </p:tgtEl>
                                        <p:attrNameLst>
                                          <p:attrName>ppt_h</p:attrName>
                                        </p:attrNameLst>
                                      </p:cBhvr>
                                      <p:tavLst>
                                        <p:tav tm="0">
                                          <p:val>
                                            <p:strVal val="(6*min(max(#ppt_w*#ppt_h,.3),1)-7.4)/-.7*#ppt_h"/>
                                          </p:val>
                                        </p:tav>
                                        <p:tav tm="100000">
                                          <p:val>
                                            <p:strVal val="#ppt_h"/>
                                          </p:val>
                                        </p:tav>
                                      </p:tavLst>
                                    </p:anim>
                                    <p:anim calcmode="lin" valueType="num">
                                      <p:cBhvr>
                                        <p:cTn id="9" dur="1000" fill="hold"/>
                                        <p:tgtEl>
                                          <p:spTgt spid="30"/>
                                        </p:tgtEl>
                                        <p:attrNameLst>
                                          <p:attrName>ppt_x</p:attrName>
                                        </p:attrNameLst>
                                      </p:cBhvr>
                                      <p:tavLst>
                                        <p:tav tm="0">
                                          <p:val>
                                            <p:fltVal val="0.5"/>
                                          </p:val>
                                        </p:tav>
                                        <p:tav tm="100000">
                                          <p:val>
                                            <p:strVal val="#ppt_x"/>
                                          </p:val>
                                        </p:tav>
                                      </p:tavLst>
                                    </p:anim>
                                    <p:anim calcmode="lin" valueType="num">
                                      <p:cBhvr>
                                        <p:cTn id="10" dur="1000" fill="hold"/>
                                        <p:tgtEl>
                                          <p:spTgt spid="30"/>
                                        </p:tgtEl>
                                        <p:attrNameLst>
                                          <p:attrName>ppt_y</p:attrName>
                                        </p:attrNameLst>
                                      </p:cBhvr>
                                      <p:tavLst>
                                        <p:tav tm="0">
                                          <p:val>
                                            <p:strVal val="1+(6*min(max(#ppt_w*#ppt_h,.3),1)-7.4)/-.7*#ppt_h/2"/>
                                          </p:val>
                                        </p:tav>
                                        <p:tav tm="100000">
                                          <p:val>
                                            <p:strVal val="#ppt_y"/>
                                          </p:val>
                                        </p:tav>
                                      </p:tavLst>
                                    </p:anim>
                                  </p:childTnLst>
                                </p:cTn>
                              </p:par>
                              <p:par>
                                <p:cTn id="11" presetID="12" presetClass="entr" presetSubtype="1"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750"/>
                                        <p:tgtEl>
                                          <p:spTgt spid="29"/>
                                        </p:tgtEl>
                                        <p:attrNameLst>
                                          <p:attrName>ppt_y</p:attrName>
                                        </p:attrNameLst>
                                      </p:cBhvr>
                                      <p:tavLst>
                                        <p:tav tm="0">
                                          <p:val>
                                            <p:strVal val="#ppt_y-#ppt_h*1.125000"/>
                                          </p:val>
                                        </p:tav>
                                        <p:tav tm="100000">
                                          <p:val>
                                            <p:strVal val="#ppt_y"/>
                                          </p:val>
                                        </p:tav>
                                      </p:tavLst>
                                    </p:anim>
                                    <p:animEffect transition="in" filter="wipe(down)">
                                      <p:cBhvr>
                                        <p:cTn id="1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4437496" y="2563675"/>
            <a:ext cx="506412" cy="504825"/>
          </a:xfrm>
          <a:prstGeom prst="ellipse">
            <a:avLst/>
          </a:prstGeom>
          <a:solidFill>
            <a:srgbClr val="42C6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rPr>
              <a:t>1</a:t>
            </a:r>
            <a:endParaRPr kumimoji="0" lang="zh-CN" altLang="en-US"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endParaRPr>
          </a:p>
        </p:txBody>
      </p:sp>
      <p:sp>
        <p:nvSpPr>
          <p:cNvPr id="36" name="矩形 35"/>
          <p:cNvSpPr/>
          <p:nvPr/>
        </p:nvSpPr>
        <p:spPr>
          <a:xfrm>
            <a:off x="5323003" y="2616032"/>
            <a:ext cx="4468201" cy="523220"/>
          </a:xfrm>
          <a:prstGeom prst="rect">
            <a:avLst/>
          </a:prstGeom>
        </p:spPr>
        <p:txBody>
          <a:bodyPr wrap="square">
            <a:spAutoFit/>
          </a:bodyPr>
          <a:lstStyle/>
          <a:p>
            <a:r>
              <a:rPr lang="ja-JP"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rPr>
              <a:t>大学院進学を志望する理由</a:t>
            </a:r>
            <a:endParaRPr lang="zh-CN"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endParaRPr>
          </a:p>
        </p:txBody>
      </p:sp>
      <p:sp>
        <p:nvSpPr>
          <p:cNvPr id="37" name="椭圆 36"/>
          <p:cNvSpPr/>
          <p:nvPr/>
        </p:nvSpPr>
        <p:spPr>
          <a:xfrm>
            <a:off x="4437496" y="3289376"/>
            <a:ext cx="506412" cy="504825"/>
          </a:xfrm>
          <a:prstGeom prst="ellipse">
            <a:avLst/>
          </a:prstGeom>
          <a:solidFill>
            <a:srgbClr val="42C6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rPr>
              <a:t>2</a:t>
            </a:r>
            <a:endParaRPr kumimoji="0" lang="zh-CN" altLang="en-US"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endParaRPr>
          </a:p>
        </p:txBody>
      </p:sp>
      <p:sp>
        <p:nvSpPr>
          <p:cNvPr id="38" name="矩形 37"/>
          <p:cNvSpPr/>
          <p:nvPr/>
        </p:nvSpPr>
        <p:spPr>
          <a:xfrm>
            <a:off x="5323004" y="3341733"/>
            <a:ext cx="2698175" cy="523220"/>
          </a:xfrm>
          <a:prstGeom prst="rect">
            <a:avLst/>
          </a:prstGeom>
        </p:spPr>
        <p:txBody>
          <a:bodyPr wrap="none">
            <a:spAutoFit/>
          </a:bodyPr>
          <a:lstStyle/>
          <a:p>
            <a:r>
              <a:rPr lang="ja-JP"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rPr>
              <a:t>卒業研究の内容</a:t>
            </a:r>
            <a:endParaRPr lang="zh-CN"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endParaRPr>
          </a:p>
        </p:txBody>
      </p:sp>
      <p:sp>
        <p:nvSpPr>
          <p:cNvPr id="39" name="椭圆 38"/>
          <p:cNvSpPr/>
          <p:nvPr/>
        </p:nvSpPr>
        <p:spPr>
          <a:xfrm>
            <a:off x="4437496" y="4015077"/>
            <a:ext cx="506412" cy="504825"/>
          </a:xfrm>
          <a:prstGeom prst="ellipse">
            <a:avLst/>
          </a:prstGeom>
          <a:solidFill>
            <a:srgbClr val="42C6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rPr>
              <a:t>3</a:t>
            </a:r>
            <a:endParaRPr kumimoji="0" lang="zh-CN" altLang="en-US" sz="2800" b="0"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2"/>
              <a:cs typeface="Arial" panose="020B0604020202020204" pitchFamily="34" charset="0"/>
            </a:endParaRPr>
          </a:p>
        </p:txBody>
      </p:sp>
      <p:sp>
        <p:nvSpPr>
          <p:cNvPr id="40" name="矩形 39"/>
          <p:cNvSpPr/>
          <p:nvPr/>
        </p:nvSpPr>
        <p:spPr>
          <a:xfrm>
            <a:off x="5323004" y="4067434"/>
            <a:ext cx="1620957" cy="523220"/>
          </a:xfrm>
          <a:prstGeom prst="rect">
            <a:avLst/>
          </a:prstGeom>
        </p:spPr>
        <p:txBody>
          <a:bodyPr wrap="none">
            <a:spAutoFit/>
          </a:bodyPr>
          <a:lstStyle/>
          <a:p>
            <a:r>
              <a:rPr lang="ja-JP"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rPr>
              <a:t>研究計画</a:t>
            </a:r>
            <a:endParaRPr lang="zh-CN" altLang="en-US" sz="28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endParaRPr>
          </a:p>
        </p:txBody>
      </p:sp>
    </p:spTree>
    <p:extLst>
      <p:ext uri="{BB962C8B-B14F-4D97-AF65-F5344CB8AC3E}">
        <p14:creationId xmlns:p14="http://schemas.microsoft.com/office/powerpoint/2010/main" val="2601855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56" presetClass="path" presetSubtype="0" accel="50000" decel="50000" fill="hold" grpId="1" nodeType="withEffect">
                                  <p:stCondLst>
                                    <p:cond delay="0"/>
                                  </p:stCondLst>
                                  <p:childTnLst>
                                    <p:animMotion origin="layout" path="M -0.03737 0.0412 L -2.91667E-6 1.85185E-6 " pathEditMode="relative" rAng="0" ptsTypes="AA">
                                      <p:cBhvr>
                                        <p:cTn id="9" dur="700" fill="hold"/>
                                        <p:tgtEl>
                                          <p:spTgt spid="3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childTnLst>
                                </p:cTn>
                              </p:par>
                              <p:par>
                                <p:cTn id="16" presetID="56" presetClass="path" presetSubtype="0" accel="50000" decel="50000" fill="hold" grpId="1" nodeType="withEffect">
                                  <p:stCondLst>
                                    <p:cond delay="250"/>
                                  </p:stCondLst>
                                  <p:childTnLst>
                                    <p:animMotion origin="layout" path="M -0.03737 0.0412 L -2.91667E-6 4.81481E-6 " pathEditMode="relative" rAng="0" ptsTypes="AA">
                                      <p:cBhvr>
                                        <p:cTn id="17" dur="700" fill="hold"/>
                                        <p:tgtEl>
                                          <p:spTgt spid="3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childTnLst>
                                </p:cTn>
                              </p:par>
                              <p:par>
                                <p:cTn id="24" presetID="56" presetClass="path" presetSubtype="0" accel="50000" decel="50000" fill="hold" grpId="1" nodeType="withEffect">
                                  <p:stCondLst>
                                    <p:cond delay="500"/>
                                  </p:stCondLst>
                                  <p:childTnLst>
                                    <p:animMotion origin="layout" path="M -0.03737 0.04121 L -2.91667E-6 -2.22222E-6 " pathEditMode="relative" rAng="0" ptsTypes="AA">
                                      <p:cBhvr>
                                        <p:cTn id="25" dur="700" fill="hold"/>
                                        <p:tgtEl>
                                          <p:spTgt spid="3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animBg="1"/>
      <p:bldP spid="37" grpId="1" animBg="1"/>
      <p:bldP spid="38" grpId="0"/>
      <p:bldP spid="39" grpId="0" animBg="1"/>
      <p:bldP spid="39" grpId="1"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898586" y="3105834"/>
            <a:ext cx="6394827" cy="646331"/>
          </a:xfrm>
          <a:prstGeom prst="rect">
            <a:avLst/>
          </a:prstGeom>
          <a:noFill/>
        </p:spPr>
        <p:txBody>
          <a:bodyPr wrap="square" rtlCol="0">
            <a:spAutoFit/>
          </a:bodyPr>
          <a:lstStyle/>
          <a:p>
            <a:pPr lvl="0" algn="ctr" defTabSz="914332">
              <a:defRPr/>
            </a:pPr>
            <a:r>
              <a:rPr lang="ja-JP" altLang="en-US" sz="3600" b="1" dirty="0">
                <a:solidFill>
                  <a:prstClr val="black">
                    <a:lumMod val="75000"/>
                    <a:lumOff val="25000"/>
                  </a:prstClr>
                </a:solidFill>
                <a:latin typeface="微软雅黑" panose="020B0503020204020204" pitchFamily="34" charset="-122"/>
                <a:ea typeface="微软雅黑" panose="020B0503020204020204" pitchFamily="34" charset="-122"/>
              </a:rPr>
              <a:t>大学院進学を志望する理由</a:t>
            </a:r>
          </a:p>
        </p:txBody>
      </p:sp>
      <p:sp>
        <p:nvSpPr>
          <p:cNvPr id="13" name="文本框 12"/>
          <p:cNvSpPr txBox="1"/>
          <p:nvPr/>
        </p:nvSpPr>
        <p:spPr>
          <a:xfrm>
            <a:off x="5285520" y="2287766"/>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2C687"/>
                </a:solidFill>
                <a:effectLst/>
                <a:uLnTx/>
                <a:uFillTx/>
                <a:latin typeface="Yu Gothic" panose="020B0400000000000000" pitchFamily="34" charset="-128"/>
                <a:ea typeface="Yu Gothic" panose="020B0400000000000000" pitchFamily="34" charset="-128"/>
              </a:rPr>
              <a:t>第一部分</a:t>
            </a:r>
          </a:p>
        </p:txBody>
      </p:sp>
    </p:spTree>
    <p:extLst>
      <p:ext uri="{BB962C8B-B14F-4D97-AF65-F5344CB8AC3E}">
        <p14:creationId xmlns:p14="http://schemas.microsoft.com/office/powerpoint/2010/main" val="12457673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5658833" y="583261"/>
            <a:ext cx="5724626"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defTabSz="914332">
              <a:spcBef>
                <a:spcPct val="0"/>
              </a:spcBef>
              <a:buNone/>
              <a:defRPr/>
            </a:pPr>
            <a:r>
              <a:rPr lang="ja-JP" altLang="en-US" sz="3600" b="1" dirty="0">
                <a:solidFill>
                  <a:prstClr val="black">
                    <a:lumMod val="75000"/>
                    <a:lumOff val="25000"/>
                  </a:prstClr>
                </a:solidFill>
                <a:latin typeface="Yu Gothic" panose="020B0400000000000000" pitchFamily="34" charset="-128"/>
                <a:ea typeface="Yu Gothic" panose="020B0400000000000000" pitchFamily="34" charset="-128"/>
                <a:cs typeface="Arial" panose="020B0604020202020204" pitchFamily="34" charset="0"/>
              </a:rPr>
              <a:t>大学院進学を志望する理由</a:t>
            </a:r>
          </a:p>
        </p:txBody>
      </p:sp>
      <p:grpSp>
        <p:nvGrpSpPr>
          <p:cNvPr id="7" name="组合 6"/>
          <p:cNvGrpSpPr/>
          <p:nvPr/>
        </p:nvGrpSpPr>
        <p:grpSpPr>
          <a:xfrm>
            <a:off x="5256418" y="709482"/>
            <a:ext cx="263341" cy="395013"/>
            <a:chOff x="5284519" y="1508166"/>
            <a:chExt cx="213756" cy="427512"/>
          </a:xfrm>
        </p:grpSpPr>
        <p:cxnSp>
          <p:nvCxnSpPr>
            <p:cNvPr id="8" name="直接连接符 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TextBox 20">
            <a:extLst>
              <a:ext uri="{FF2B5EF4-FFF2-40B4-BE49-F238E27FC236}">
                <a16:creationId xmlns:a16="http://schemas.microsoft.com/office/drawing/2014/main" id="{E5462B52-4944-5155-E467-39AB2FB0F1E6}"/>
              </a:ext>
            </a:extLst>
          </p:cNvPr>
          <p:cNvSpPr txBox="1"/>
          <p:nvPr/>
        </p:nvSpPr>
        <p:spPr>
          <a:xfrm>
            <a:off x="5519759" y="2159719"/>
            <a:ext cx="5411477" cy="565209"/>
          </a:xfrm>
          <a:prstGeom prst="rect">
            <a:avLst/>
          </a:prstGeom>
          <a:noFill/>
        </p:spPr>
        <p:txBody>
          <a:bodyPr wrap="square" lIns="75493" tIns="37746" rIns="75493" bIns="37746" rtlCol="0">
            <a:spAutoFit/>
          </a:bodyPr>
          <a:lstStyle/>
          <a:p>
            <a:pPr lvl="0" defTabSz="914332">
              <a:lnSpc>
                <a:spcPct val="120000"/>
              </a:lnSpc>
              <a:spcBef>
                <a:spcPct val="0"/>
              </a:spcBef>
              <a:defRPr/>
            </a:pP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１</a:t>
            </a:r>
            <a:r>
              <a:rPr lang="en-US" altLang="ja-JP" sz="2800" dirty="0">
                <a:solidFill>
                  <a:prstClr val="black">
                    <a:lumMod val="75000"/>
                    <a:lumOff val="25000"/>
                  </a:prstClr>
                </a:solidFill>
                <a:latin typeface="Yu Gothic" panose="020B0400000000000000" pitchFamily="34" charset="-128"/>
                <a:ea typeface="Yu Gothic" panose="020B0400000000000000" pitchFamily="34" charset="-128"/>
              </a:rPr>
              <a:t>. </a:t>
            </a: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卓越した研究環境と教育体制</a:t>
            </a:r>
          </a:p>
        </p:txBody>
      </p:sp>
      <p:sp>
        <p:nvSpPr>
          <p:cNvPr id="10" name="TextBox 20">
            <a:extLst>
              <a:ext uri="{FF2B5EF4-FFF2-40B4-BE49-F238E27FC236}">
                <a16:creationId xmlns:a16="http://schemas.microsoft.com/office/drawing/2014/main" id="{A161B4EE-9063-C342-09F2-AEBE7BDBE8B9}"/>
              </a:ext>
            </a:extLst>
          </p:cNvPr>
          <p:cNvSpPr txBox="1"/>
          <p:nvPr/>
        </p:nvSpPr>
        <p:spPr>
          <a:xfrm>
            <a:off x="3673374" y="3014730"/>
            <a:ext cx="3878125" cy="565209"/>
          </a:xfrm>
          <a:prstGeom prst="rect">
            <a:avLst/>
          </a:prstGeom>
          <a:noFill/>
        </p:spPr>
        <p:txBody>
          <a:bodyPr wrap="square" lIns="75493" tIns="37746" rIns="75493" bIns="37746" rtlCol="0">
            <a:spAutoFit/>
          </a:bodyPr>
          <a:lstStyle/>
          <a:p>
            <a:pPr lvl="0" defTabSz="914332">
              <a:lnSpc>
                <a:spcPct val="120000"/>
              </a:lnSpc>
              <a:spcBef>
                <a:spcPct val="0"/>
              </a:spcBef>
              <a:defRPr/>
            </a:pP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２</a:t>
            </a:r>
            <a:r>
              <a:rPr lang="en-US" altLang="ja-JP" sz="2800" dirty="0">
                <a:solidFill>
                  <a:prstClr val="black">
                    <a:lumMod val="75000"/>
                    <a:lumOff val="25000"/>
                  </a:prstClr>
                </a:solidFill>
                <a:latin typeface="Yu Gothic" panose="020B0400000000000000" pitchFamily="34" charset="-128"/>
                <a:ea typeface="Yu Gothic" panose="020B0400000000000000" pitchFamily="34" charset="-128"/>
              </a:rPr>
              <a:t>. </a:t>
            </a: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志望教授のご指導</a:t>
            </a:r>
          </a:p>
        </p:txBody>
      </p:sp>
      <p:sp>
        <p:nvSpPr>
          <p:cNvPr id="13" name="TextBox 20">
            <a:extLst>
              <a:ext uri="{FF2B5EF4-FFF2-40B4-BE49-F238E27FC236}">
                <a16:creationId xmlns:a16="http://schemas.microsoft.com/office/drawing/2014/main" id="{7F44A0A2-B48F-5B1D-E434-D15F92376848}"/>
              </a:ext>
            </a:extLst>
          </p:cNvPr>
          <p:cNvSpPr txBox="1"/>
          <p:nvPr/>
        </p:nvSpPr>
        <p:spPr>
          <a:xfrm>
            <a:off x="1734311" y="3934992"/>
            <a:ext cx="3878125" cy="565209"/>
          </a:xfrm>
          <a:prstGeom prst="rect">
            <a:avLst/>
          </a:prstGeom>
          <a:noFill/>
        </p:spPr>
        <p:txBody>
          <a:bodyPr wrap="square" lIns="75493" tIns="37746" rIns="75493" bIns="37746" rtlCol="0">
            <a:spAutoFit/>
          </a:bodyPr>
          <a:lstStyle/>
          <a:p>
            <a:pPr lvl="0" defTabSz="914332">
              <a:lnSpc>
                <a:spcPct val="120000"/>
              </a:lnSpc>
              <a:spcBef>
                <a:spcPct val="0"/>
              </a:spcBef>
              <a:defRPr/>
            </a:pP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３</a:t>
            </a:r>
            <a:r>
              <a:rPr lang="en-US" altLang="ja-JP" sz="2800" dirty="0">
                <a:solidFill>
                  <a:prstClr val="black">
                    <a:lumMod val="75000"/>
                    <a:lumOff val="25000"/>
                  </a:prstClr>
                </a:solidFill>
                <a:latin typeface="Yu Gothic" panose="020B0400000000000000" pitchFamily="34" charset="-128"/>
                <a:ea typeface="Yu Gothic" panose="020B0400000000000000" pitchFamily="34" charset="-128"/>
              </a:rPr>
              <a:t>. </a:t>
            </a:r>
            <a:r>
              <a:rPr lang="ja-JP" altLang="en-US" sz="2800" dirty="0">
                <a:solidFill>
                  <a:prstClr val="black">
                    <a:lumMod val="75000"/>
                    <a:lumOff val="25000"/>
                  </a:prstClr>
                </a:solidFill>
                <a:latin typeface="Yu Gothic" panose="020B0400000000000000" pitchFamily="34" charset="-128"/>
                <a:ea typeface="Yu Gothic" panose="020B0400000000000000" pitchFamily="34" charset="-128"/>
              </a:rPr>
              <a:t>国際化と多様性</a:t>
            </a:r>
          </a:p>
        </p:txBody>
      </p:sp>
    </p:spTree>
    <p:extLst>
      <p:ext uri="{BB962C8B-B14F-4D97-AF65-F5344CB8AC3E}">
        <p14:creationId xmlns:p14="http://schemas.microsoft.com/office/powerpoint/2010/main" val="396583598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5969479" y="2690173"/>
            <a:ext cx="253042" cy="253042"/>
            <a:chOff x="5969479" y="2712339"/>
            <a:chExt cx="253042" cy="253042"/>
          </a:xfrm>
        </p:grpSpPr>
        <p:sp>
          <p:nvSpPr>
            <p:cNvPr id="20" name="任意多边形 19"/>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任意多边形 1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969479" y="3454309"/>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2" name="文本框 11"/>
          <p:cNvSpPr txBox="1"/>
          <p:nvPr/>
        </p:nvSpPr>
        <p:spPr>
          <a:xfrm>
            <a:off x="2595263" y="1598813"/>
            <a:ext cx="3416320" cy="646331"/>
          </a:xfrm>
          <a:prstGeom prst="rect">
            <a:avLst/>
          </a:prstGeom>
          <a:noFill/>
        </p:spPr>
        <p:txBody>
          <a:bodyPr wrap="none" rtlCol="0">
            <a:spAutoFit/>
          </a:bodyPr>
          <a:lstStyle/>
          <a:p>
            <a:r>
              <a:rPr lang="ja-JP" altLang="en-US" sz="36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rPr>
              <a:t>卒業研究の内容</a:t>
            </a:r>
            <a:endParaRPr lang="zh-CN" altLang="en-US" sz="3600" b="1" dirty="0">
              <a:solidFill>
                <a:schemeClr val="tx1">
                  <a:lumMod val="65000"/>
                  <a:lumOff val="35000"/>
                </a:schemeClr>
              </a:solidFill>
              <a:latin typeface="Yu Gothic" panose="020B0400000000000000" pitchFamily="34" charset="-128"/>
              <a:ea typeface="Yu Gothic" panose="020B0400000000000000" pitchFamily="34" charset="-128"/>
              <a:cs typeface="阿里巴巴普惠体 R" panose="00020600040101010101" pitchFamily="18"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2C687"/>
                </a:solidFill>
                <a:effectLst/>
                <a:uLnTx/>
                <a:uFillTx/>
                <a:latin typeface="Yu Gothic" panose="020B0400000000000000" pitchFamily="34" charset="-128"/>
                <a:ea typeface="Yu Gothic" panose="020B0400000000000000" pitchFamily="34" charset="-128"/>
              </a:rPr>
              <a:t>第二部分</a:t>
            </a:r>
          </a:p>
        </p:txBody>
      </p:sp>
      <p:sp>
        <p:nvSpPr>
          <p:cNvPr id="67" name="文本框 66"/>
          <p:cNvSpPr txBox="1"/>
          <p:nvPr/>
        </p:nvSpPr>
        <p:spPr>
          <a:xfrm>
            <a:off x="6556619" y="2616639"/>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latin typeface="MS PGothic (正文)"/>
                <a:ea typeface="MS Gothic" panose="020B0609070205080204" pitchFamily="49" charset="-128"/>
              </a:rPr>
              <a:t>研究背景</a:t>
            </a:r>
            <a:endParaRPr kumimoji="0" lang="zh-CN" altLang="en-US" sz="2800" b="0" i="0" u="none" strike="noStrike" kern="1200" cap="none" spc="0" normalizeH="0" baseline="0" noProof="0" dirty="0">
              <a:ln>
                <a:noFill/>
              </a:ln>
              <a:solidFill>
                <a:prstClr val="white">
                  <a:lumMod val="95000"/>
                </a:prstClr>
              </a:solidFill>
              <a:effectLst/>
              <a:uLnTx/>
              <a:uFillTx/>
              <a:latin typeface="MS PGothic (正文)"/>
              <a:ea typeface="MS Gothic" panose="020B0609070205080204" pitchFamily="49" charset="-128"/>
            </a:endParaRPr>
          </a:p>
        </p:txBody>
      </p:sp>
      <p:sp>
        <p:nvSpPr>
          <p:cNvPr id="68" name="文本框 67"/>
          <p:cNvSpPr txBox="1"/>
          <p:nvPr/>
        </p:nvSpPr>
        <p:spPr>
          <a:xfrm>
            <a:off x="6556619" y="3380775"/>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latin typeface="MS PGothic (正文)"/>
                <a:ea typeface="MS Gothic" panose="020B0609070205080204" pitchFamily="49" charset="-128"/>
              </a:rPr>
              <a:t>研究目的</a:t>
            </a:r>
            <a:endParaRPr kumimoji="0" lang="zh-CN" altLang="en-US" sz="2800" b="0" i="0" u="none" strike="noStrike" kern="1200" cap="none" spc="0" normalizeH="0" baseline="0" noProof="0" dirty="0">
              <a:ln>
                <a:noFill/>
              </a:ln>
              <a:solidFill>
                <a:prstClr val="white">
                  <a:lumMod val="95000"/>
                </a:prstClr>
              </a:solidFill>
              <a:effectLst/>
              <a:uLnTx/>
              <a:uFillTx/>
              <a:latin typeface="MS PGothic (正文)"/>
              <a:ea typeface="MS Gothic" panose="020B0609070205080204" pitchFamily="49" charset="-128"/>
            </a:endParaRPr>
          </a:p>
        </p:txBody>
      </p:sp>
      <p:sp>
        <p:nvSpPr>
          <p:cNvPr id="69" name="文本框 68"/>
          <p:cNvSpPr txBox="1"/>
          <p:nvPr/>
        </p:nvSpPr>
        <p:spPr>
          <a:xfrm>
            <a:off x="6556619" y="41449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lvl="0" algn="l" defTabSz="914332">
              <a:defRPr/>
            </a:pPr>
            <a:r>
              <a:rPr lang="zh-CN" altLang="en-US" sz="2800" b="0" dirty="0">
                <a:solidFill>
                  <a:prstClr val="white">
                    <a:lumMod val="95000"/>
                  </a:prstClr>
                </a:solidFill>
                <a:latin typeface="MS Gothic" panose="020B0609070205080204" pitchFamily="49" charset="-128"/>
                <a:ea typeface="MS Gothic" panose="020B0609070205080204" pitchFamily="49" charset="-128"/>
              </a:rPr>
              <a:t>研究方法</a:t>
            </a:r>
            <a:endParaRPr kumimoji="0" lang="zh-CN" altLang="en-US" sz="2800" b="0" i="0" u="none" strike="noStrike" kern="1200" cap="none" spc="0" normalizeH="0" baseline="0" noProof="0" dirty="0">
              <a:ln>
                <a:noFill/>
              </a:ln>
              <a:solidFill>
                <a:prstClr val="white">
                  <a:lumMod val="95000"/>
                </a:prstClr>
              </a:solidFill>
              <a:effectLst/>
              <a:uLnTx/>
              <a:uFillTx/>
              <a:latin typeface="MS Gothic" panose="020B0609070205080204" pitchFamily="49" charset="-128"/>
              <a:ea typeface="MS Gothic" panose="020B0609070205080204" pitchFamily="49" charset="-128"/>
            </a:endParaRPr>
          </a:p>
        </p:txBody>
      </p:sp>
      <p:grpSp>
        <p:nvGrpSpPr>
          <p:cNvPr id="71" name="组合 70"/>
          <p:cNvGrpSpPr/>
          <p:nvPr/>
        </p:nvGrpSpPr>
        <p:grpSpPr>
          <a:xfrm>
            <a:off x="5969479" y="4218445"/>
            <a:ext cx="253042" cy="253042"/>
            <a:chOff x="5969479" y="2712339"/>
            <a:chExt cx="253042" cy="253042"/>
          </a:xfrm>
        </p:grpSpPr>
        <p:sp>
          <p:nvSpPr>
            <p:cNvPr id="72" name="任意多边形 7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任意多边形 7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381697035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left)">
                                      <p:cBhvr>
                                        <p:cTn id="24" dur="500"/>
                                        <p:tgtEl>
                                          <p:spTgt spid="67"/>
                                        </p:tgtEl>
                                      </p:cBhvr>
                                    </p:animEffect>
                                  </p:childTnLst>
                                </p:cTn>
                              </p:par>
                            </p:childTnLst>
                          </p:cTn>
                        </p:par>
                        <p:par>
                          <p:cTn id="25" fill="hold">
                            <p:stCondLst>
                              <p:cond delay="2250"/>
                            </p:stCondLst>
                            <p:childTnLst>
                              <p:par>
                                <p:cTn id="26" presetID="22" presetClass="entr" presetSubtype="1"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left)">
                                      <p:cBhvr>
                                        <p:cTn id="32" dur="500"/>
                                        <p:tgtEl>
                                          <p:spTgt spid="68"/>
                                        </p:tgtEl>
                                      </p:cBhvr>
                                    </p:animEffect>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500"/>
                                        <p:tgtEl>
                                          <p:spTgt spid="71"/>
                                        </p:tgtEl>
                                      </p:cBhvr>
                                    </p:animEffect>
                                  </p:childTnLst>
                                </p:cTn>
                              </p:par>
                            </p:childTnLst>
                          </p:cTn>
                        </p:par>
                        <p:par>
                          <p:cTn id="37" fill="hold">
                            <p:stCondLst>
                              <p:cond delay="3750"/>
                            </p:stCondLst>
                            <p:childTnLst>
                              <p:par>
                                <p:cTn id="38" presetID="22" presetClass="entr" presetSubtype="8" fill="hold" grpId="0"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67"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5334856" y="1298771"/>
            <a:ext cx="65810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ja-JP" altLang="zh-CN" sz="2800" dirty="0">
                <a:latin typeface="Yu Gothic" panose="020B0400000000000000" pitchFamily="34" charset="-128"/>
                <a:ea typeface="Yu Gothic" panose="020B0400000000000000" pitchFamily="34" charset="-128"/>
              </a:rPr>
              <a:t>私の卒業研究は、インターネット技術の進化に伴う情報伝達コストの削減と、新興メディアの伝達経路の拡大を背景にしています。</a:t>
            </a:r>
            <a:endParaRPr lang="en-US" altLang="ja-JP" sz="2800" dirty="0">
              <a:latin typeface="Yu Gothic" panose="020B0400000000000000" pitchFamily="34" charset="-128"/>
              <a:ea typeface="Yu Gothic" panose="020B0400000000000000" pitchFamily="34" charset="-128"/>
            </a:endParaRPr>
          </a:p>
          <a:p>
            <a:pPr algn="just"/>
            <a:endParaRPr lang="en-US" altLang="ja-JP" sz="2800" dirty="0">
              <a:latin typeface="Yu Gothic" panose="020B0400000000000000" pitchFamily="34" charset="-128"/>
              <a:ea typeface="Yu Gothic" panose="020B0400000000000000" pitchFamily="34" charset="-128"/>
            </a:endParaRPr>
          </a:p>
          <a:p>
            <a:pPr algn="just"/>
            <a:endParaRPr lang="en-US" altLang="ja-JP" sz="2800" dirty="0">
              <a:latin typeface="Yu Gothic" panose="020B0400000000000000" pitchFamily="34" charset="-128"/>
              <a:ea typeface="Yu Gothic" panose="020B0400000000000000" pitchFamily="34" charset="-128"/>
            </a:endParaRPr>
          </a:p>
          <a:p>
            <a:pPr algn="just"/>
            <a:r>
              <a:rPr lang="ja-JP" altLang="zh-CN" sz="2800" dirty="0">
                <a:latin typeface="Yu Gothic" panose="020B0400000000000000" pitchFamily="34" charset="-128"/>
                <a:ea typeface="Yu Gothic" panose="020B0400000000000000" pitchFamily="34" charset="-128"/>
              </a:rPr>
              <a:t>メディアの融合が重要なトレンドとなり、ビデオ、画像、テキスト、音楽といった多様な情報を統合する必要性が高まっています。</a:t>
            </a:r>
            <a:endParaRPr lang="zh-CN" altLang="zh-CN" sz="2800" dirty="0">
              <a:latin typeface="Yu Gothic" panose="020B0400000000000000" pitchFamily="34" charset="-128"/>
              <a:ea typeface="Yu Gothic" panose="020B0400000000000000" pitchFamily="34" charset="-128"/>
            </a:endParaRPr>
          </a:p>
        </p:txBody>
      </p:sp>
      <p:sp>
        <p:nvSpPr>
          <p:cNvPr id="13" name="矩形 3"/>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Yu Gothic" panose="020B0400000000000000" pitchFamily="34" charset="-128"/>
                <a:ea typeface="Yu Gothic" panose="020B0400000000000000" pitchFamily="34" charset="-128"/>
                <a:cs typeface="Arial" panose="020B0604020202020204" pitchFamily="34" charset="0"/>
                <a:sym typeface="Impact" pitchFamily="34" charset="0"/>
              </a:rPr>
              <a:t>研究背景</a:t>
            </a:r>
          </a:p>
        </p:txBody>
      </p:sp>
      <p:grpSp>
        <p:nvGrpSpPr>
          <p:cNvPr id="14" name="组合 13"/>
          <p:cNvGrpSpPr/>
          <p:nvPr/>
        </p:nvGrpSpPr>
        <p:grpSpPr>
          <a:xfrm>
            <a:off x="5334856" y="461236"/>
            <a:ext cx="263341" cy="395013"/>
            <a:chOff x="5284519" y="1508166"/>
            <a:chExt cx="213756" cy="427512"/>
          </a:xfrm>
        </p:grpSpPr>
        <p:cxnSp>
          <p:nvCxnSpPr>
            <p:cNvPr id="15" name="直接连接符 1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EFB00A6-CBC4-0F5E-CB86-DB2A01E014E8}"/>
              </a:ext>
            </a:extLst>
          </p:cNvPr>
          <p:cNvGrpSpPr/>
          <p:nvPr/>
        </p:nvGrpSpPr>
        <p:grpSpPr>
          <a:xfrm>
            <a:off x="2534561" y="1592457"/>
            <a:ext cx="2158455" cy="2196000"/>
            <a:chOff x="478903" y="4355475"/>
            <a:chExt cx="2158455" cy="2196000"/>
          </a:xfrm>
          <a:solidFill>
            <a:srgbClr val="333333"/>
          </a:solidFill>
        </p:grpSpPr>
        <p:grpSp>
          <p:nvGrpSpPr>
            <p:cNvPr id="3" name="组合 2">
              <a:extLst>
                <a:ext uri="{FF2B5EF4-FFF2-40B4-BE49-F238E27FC236}">
                  <a16:creationId xmlns:a16="http://schemas.microsoft.com/office/drawing/2014/main" id="{FB0271DB-42B4-ABB3-856F-36383965E168}"/>
                </a:ext>
              </a:extLst>
            </p:cNvPr>
            <p:cNvGrpSpPr>
              <a:grpSpLocks noChangeAspect="1"/>
            </p:cNvGrpSpPr>
            <p:nvPr/>
          </p:nvGrpSpPr>
          <p:grpSpPr>
            <a:xfrm>
              <a:off x="1795203" y="4733013"/>
              <a:ext cx="366333" cy="576000"/>
              <a:chOff x="2257888" y="5547128"/>
              <a:chExt cx="137373" cy="216000"/>
            </a:xfrm>
            <a:grpFill/>
          </p:grpSpPr>
          <p:sp>
            <p:nvSpPr>
              <p:cNvPr id="8" name="Freeform 69">
                <a:extLst>
                  <a:ext uri="{FF2B5EF4-FFF2-40B4-BE49-F238E27FC236}">
                    <a16:creationId xmlns:a16="http://schemas.microsoft.com/office/drawing/2014/main" id="{24A22F1E-18C6-167E-AF85-2313B1E03379}"/>
                  </a:ext>
                </a:extLst>
              </p:cNvPr>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70">
                <a:extLst>
                  <a:ext uri="{FF2B5EF4-FFF2-40B4-BE49-F238E27FC236}">
                    <a16:creationId xmlns:a16="http://schemas.microsoft.com/office/drawing/2014/main" id="{A6F53094-6A52-F483-1996-9331688BBF3D}"/>
                  </a:ext>
                </a:extLst>
              </p:cNvPr>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a:extLst>
                <a:ext uri="{FF2B5EF4-FFF2-40B4-BE49-F238E27FC236}">
                  <a16:creationId xmlns:a16="http://schemas.microsoft.com/office/drawing/2014/main" id="{F882AC06-99E7-74E0-88D2-D749A7346674}"/>
                </a:ext>
              </a:extLst>
            </p:cNvPr>
            <p:cNvGrpSpPr>
              <a:grpSpLocks noChangeAspect="1"/>
            </p:cNvGrpSpPr>
            <p:nvPr/>
          </p:nvGrpSpPr>
          <p:grpSpPr>
            <a:xfrm>
              <a:off x="478903" y="4355475"/>
              <a:ext cx="2158455" cy="2196000"/>
              <a:chOff x="5397500" y="5734050"/>
              <a:chExt cx="365125" cy="371476"/>
            </a:xfrm>
            <a:grpFill/>
          </p:grpSpPr>
          <p:sp>
            <p:nvSpPr>
              <p:cNvPr id="5" name="Freeform 288">
                <a:extLst>
                  <a:ext uri="{FF2B5EF4-FFF2-40B4-BE49-F238E27FC236}">
                    <a16:creationId xmlns:a16="http://schemas.microsoft.com/office/drawing/2014/main" id="{A401050E-6633-E3EE-B595-D5BCFEFA0550}"/>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89">
                <a:extLst>
                  <a:ext uri="{FF2B5EF4-FFF2-40B4-BE49-F238E27FC236}">
                    <a16:creationId xmlns:a16="http://schemas.microsoft.com/office/drawing/2014/main" id="{FFE9015C-2B2E-BE38-4500-0155F04DE795}"/>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Freeform 291">
                <a:extLst>
                  <a:ext uri="{FF2B5EF4-FFF2-40B4-BE49-F238E27FC236}">
                    <a16:creationId xmlns:a16="http://schemas.microsoft.com/office/drawing/2014/main" id="{1D2BF0F6-BCB3-A429-3C66-23C1B0842354}"/>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a:extLst>
              <a:ext uri="{FF2B5EF4-FFF2-40B4-BE49-F238E27FC236}">
                <a16:creationId xmlns:a16="http://schemas.microsoft.com/office/drawing/2014/main" id="{7F566150-71FC-A0D7-47D8-9CB6A14237EA}"/>
              </a:ext>
            </a:extLst>
          </p:cNvPr>
          <p:cNvSpPr/>
          <p:nvPr/>
        </p:nvSpPr>
        <p:spPr>
          <a:xfrm>
            <a:off x="5548455" y="3495630"/>
            <a:ext cx="599800" cy="40500"/>
          </a:xfrm>
          <a:prstGeom prst="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0">
            <a:extLst>
              <a:ext uri="{FF2B5EF4-FFF2-40B4-BE49-F238E27FC236}">
                <a16:creationId xmlns:a16="http://schemas.microsoft.com/office/drawing/2014/main" id="{F09DFCBD-ED25-3E14-1F0F-9AFBF9FC2C7A}"/>
              </a:ext>
            </a:extLst>
          </p:cNvPr>
          <p:cNvSpPr/>
          <p:nvPr/>
        </p:nvSpPr>
        <p:spPr>
          <a:xfrm>
            <a:off x="6163305" y="3495630"/>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010791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nodeType="withEffect">
                                  <p:stCondLst>
                                    <p:cond delay="3500"/>
                                  </p:stCondLst>
                                  <p:childTnLst>
                                    <p:set>
                                      <p:cBhvr>
                                        <p:cTn id="19" dur="1" fill="hold">
                                          <p:stCondLst>
                                            <p:cond delay="0"/>
                                          </p:stCondLst>
                                        </p:cTn>
                                        <p:tgtEl>
                                          <p:spTgt spid="2"/>
                                        </p:tgtEl>
                                        <p:attrNameLst>
                                          <p:attrName>style.visibility</p:attrName>
                                        </p:attrNameLst>
                                      </p:cBhvr>
                                      <p:to>
                                        <p:strVal val="visible"/>
                                      </p:to>
                                    </p:set>
                                    <p:anim calcmode="lin" valueType="num">
                                      <p:cBhvr>
                                        <p:cTn id="20" dur="350" fill="hold"/>
                                        <p:tgtEl>
                                          <p:spTgt spid="2"/>
                                        </p:tgtEl>
                                        <p:attrNameLst>
                                          <p:attrName>ppt_w</p:attrName>
                                        </p:attrNameLst>
                                      </p:cBhvr>
                                      <p:tavLst>
                                        <p:tav tm="0">
                                          <p:val>
                                            <p:fltVal val="0"/>
                                          </p:val>
                                        </p:tav>
                                        <p:tav tm="100000">
                                          <p:val>
                                            <p:strVal val="#ppt_w"/>
                                          </p:val>
                                        </p:tav>
                                      </p:tavLst>
                                    </p:anim>
                                    <p:anim calcmode="lin" valueType="num">
                                      <p:cBhvr>
                                        <p:cTn id="21" dur="350" fill="hold"/>
                                        <p:tgtEl>
                                          <p:spTgt spid="2"/>
                                        </p:tgtEl>
                                        <p:attrNameLst>
                                          <p:attrName>ppt_h</p:attrName>
                                        </p:attrNameLst>
                                      </p:cBhvr>
                                      <p:tavLst>
                                        <p:tav tm="0">
                                          <p:val>
                                            <p:fltVal val="0"/>
                                          </p:val>
                                        </p:tav>
                                        <p:tav tm="100000">
                                          <p:val>
                                            <p:strVal val="#ppt_h"/>
                                          </p:val>
                                        </p:tav>
                                      </p:tavLst>
                                    </p:anim>
                                    <p:animEffect transition="in" filter="fade">
                                      <p:cBhvr>
                                        <p:cTn id="22" dur="350"/>
                                        <p:tgtEl>
                                          <p:spTgt spid="2"/>
                                        </p:tgtEl>
                                      </p:cBhvr>
                                    </p:animEffect>
                                  </p:childTnLst>
                                </p:cTn>
                              </p:par>
                            </p:childTnLst>
                          </p:cTn>
                        </p:par>
                        <p:par>
                          <p:cTn id="23" fill="hold">
                            <p:stCondLst>
                              <p:cond delay="485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53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3F2F661-60C2-02E3-EF2C-52ED302653A7}"/>
              </a:ext>
            </a:extLst>
          </p:cNvPr>
          <p:cNvSpPr>
            <a:spLocks noChangeArrowheads="1"/>
          </p:cNvSpPr>
          <p:nvPr/>
        </p:nvSpPr>
        <p:spPr bwMode="auto">
          <a:xfrm>
            <a:off x="5443568" y="1319889"/>
            <a:ext cx="654523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ja-JP" altLang="en-US" sz="2800" dirty="0">
                <a:latin typeface="Yu Gothic" panose="020B0400000000000000" pitchFamily="34" charset="-128"/>
                <a:ea typeface="Yu Gothic" panose="020B0400000000000000" pitchFamily="34" charset="-128"/>
              </a:rPr>
              <a:t>この研究の目的は、</a:t>
            </a:r>
            <a:r>
              <a:rPr lang="en-US" altLang="ja-JP" sz="2800" dirty="0">
                <a:latin typeface="Yu Gothic" panose="020B0400000000000000" pitchFamily="34" charset="-128"/>
                <a:ea typeface="Yu Gothic" panose="020B0400000000000000" pitchFamily="34" charset="-128"/>
              </a:rPr>
              <a:t>Android</a:t>
            </a:r>
            <a:r>
              <a:rPr lang="ja-JP" altLang="en-US" sz="2800" dirty="0">
                <a:latin typeface="Yu Gothic" panose="020B0400000000000000" pitchFamily="34" charset="-128"/>
                <a:ea typeface="Yu Gothic" panose="020B0400000000000000" pitchFamily="34" charset="-128"/>
              </a:rPr>
              <a:t>ベースのメディア融合プラットフォームを開発することです。</a:t>
            </a:r>
            <a:endParaRPr lang="en-US" altLang="ja-JP" sz="2800" dirty="0">
              <a:latin typeface="Yu Gothic" panose="020B0400000000000000" pitchFamily="34" charset="-128"/>
              <a:ea typeface="Yu Gothic" panose="020B0400000000000000" pitchFamily="34" charset="-128"/>
            </a:endParaRPr>
          </a:p>
          <a:p>
            <a:pPr algn="just"/>
            <a:r>
              <a:rPr lang="ja-JP" altLang="en-US" sz="2800" dirty="0">
                <a:latin typeface="Yu Gothic" panose="020B0400000000000000" pitchFamily="34" charset="-128"/>
                <a:ea typeface="Yu Gothic" panose="020B0400000000000000" pitchFamily="34" charset="-128"/>
              </a:rPr>
              <a:t>このプラットフォームは、様々なメディア情報を一元化し、ユーザーが簡単にアクセスし、</a:t>
            </a:r>
            <a:r>
              <a:rPr lang="en-US" altLang="ja-JP" sz="2800" dirty="0">
                <a:latin typeface="Yu Gothic" panose="020B0400000000000000" pitchFamily="34" charset="-128"/>
                <a:ea typeface="Yu Gothic" panose="020B0400000000000000" pitchFamily="34" charset="-128"/>
              </a:rPr>
              <a:t>WeChat</a:t>
            </a:r>
            <a:r>
              <a:rPr lang="ja-JP" altLang="en-US" sz="2800" dirty="0">
                <a:latin typeface="Yu Gothic" panose="020B0400000000000000" pitchFamily="34" charset="-128"/>
                <a:ea typeface="Yu Gothic" panose="020B0400000000000000" pitchFamily="34" charset="-128"/>
              </a:rPr>
              <a:t>を通じて情報を共有できるようにするものです。これにより、情報伝達を多様化し、ユーザー体験を向上させます。</a:t>
            </a:r>
            <a:endParaRPr lang="en-US" altLang="ja-JP" sz="2800" dirty="0">
              <a:latin typeface="Yu Gothic" panose="020B0400000000000000" pitchFamily="34" charset="-128"/>
              <a:ea typeface="Yu Gothic" panose="020B0400000000000000" pitchFamily="34" charset="-128"/>
            </a:endParaRPr>
          </a:p>
          <a:p>
            <a:endParaRPr lang="en-US" altLang="zh-CN" sz="2800" dirty="0"/>
          </a:p>
          <a:p>
            <a:endParaRPr lang="zh-CN" altLang="zh-CN" sz="2800" dirty="0"/>
          </a:p>
        </p:txBody>
      </p:sp>
      <p:sp>
        <p:nvSpPr>
          <p:cNvPr id="7" name="矩形 3">
            <a:extLst>
              <a:ext uri="{FF2B5EF4-FFF2-40B4-BE49-F238E27FC236}">
                <a16:creationId xmlns:a16="http://schemas.microsoft.com/office/drawing/2014/main" id="{C4D13FB4-2ACC-ED6E-D361-482833334D1B}"/>
              </a:ext>
            </a:extLst>
          </p:cNvPr>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Yu Gothic" panose="020B0400000000000000" pitchFamily="34" charset="-128"/>
                <a:ea typeface="Yu Gothic" panose="020B0400000000000000" pitchFamily="34" charset="-128"/>
                <a:cs typeface="Arial" panose="020B0604020202020204" pitchFamily="34" charset="0"/>
                <a:sym typeface="Impact" pitchFamily="34" charset="0"/>
              </a:rPr>
              <a:t>研究目的</a:t>
            </a:r>
          </a:p>
        </p:txBody>
      </p:sp>
      <p:grpSp>
        <p:nvGrpSpPr>
          <p:cNvPr id="8" name="组合 7">
            <a:extLst>
              <a:ext uri="{FF2B5EF4-FFF2-40B4-BE49-F238E27FC236}">
                <a16:creationId xmlns:a16="http://schemas.microsoft.com/office/drawing/2014/main" id="{FBEC6620-D62C-8E4B-DBED-195E00D61AB9}"/>
              </a:ext>
            </a:extLst>
          </p:cNvPr>
          <p:cNvGrpSpPr/>
          <p:nvPr/>
        </p:nvGrpSpPr>
        <p:grpSpPr>
          <a:xfrm>
            <a:off x="5334856" y="461236"/>
            <a:ext cx="263341" cy="395013"/>
            <a:chOff x="5284519" y="1508166"/>
            <a:chExt cx="213756" cy="427512"/>
          </a:xfrm>
        </p:grpSpPr>
        <p:cxnSp>
          <p:nvCxnSpPr>
            <p:cNvPr id="9" name="直接连接符 8">
              <a:extLst>
                <a:ext uri="{FF2B5EF4-FFF2-40B4-BE49-F238E27FC236}">
                  <a16:creationId xmlns:a16="http://schemas.microsoft.com/office/drawing/2014/main" id="{04C87087-B6D5-0828-0029-EDE3B76C1436}"/>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5502B62-88C4-8F8B-1740-7214DA17E514}"/>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9C2FCD5-ED11-2174-4B45-C61EDDEED025}"/>
              </a:ext>
            </a:extLst>
          </p:cNvPr>
          <p:cNvGrpSpPr/>
          <p:nvPr/>
        </p:nvGrpSpPr>
        <p:grpSpPr>
          <a:xfrm>
            <a:off x="-4086" y="3859480"/>
            <a:ext cx="5338942" cy="2915850"/>
            <a:chOff x="304171" y="3429000"/>
            <a:chExt cx="6398952" cy="3494772"/>
          </a:xfrm>
        </p:grpSpPr>
        <p:grpSp>
          <p:nvGrpSpPr>
            <p:cNvPr id="2" name="组合 1">
              <a:extLst>
                <a:ext uri="{FF2B5EF4-FFF2-40B4-BE49-F238E27FC236}">
                  <a16:creationId xmlns:a16="http://schemas.microsoft.com/office/drawing/2014/main" id="{0E7B0DAC-4B95-A625-BD5D-B55BD35FC6CB}"/>
                </a:ext>
              </a:extLst>
            </p:cNvPr>
            <p:cNvGrpSpPr/>
            <p:nvPr/>
          </p:nvGrpSpPr>
          <p:grpSpPr>
            <a:xfrm>
              <a:off x="304171" y="3429000"/>
              <a:ext cx="1868593" cy="1866715"/>
              <a:chOff x="5305425" y="2638424"/>
              <a:chExt cx="1579563" cy="1577975"/>
            </a:xfrm>
            <a:solidFill>
              <a:srgbClr val="000000">
                <a:alpha val="60000"/>
              </a:srgbClr>
            </a:solidFill>
          </p:grpSpPr>
          <p:sp>
            <p:nvSpPr>
              <p:cNvPr id="3" name="Freeform 6">
                <a:extLst>
                  <a:ext uri="{FF2B5EF4-FFF2-40B4-BE49-F238E27FC236}">
                    <a16:creationId xmlns:a16="http://schemas.microsoft.com/office/drawing/2014/main" id="{D00A2877-A924-81F7-FDC1-1AA58F18C130}"/>
                  </a:ext>
                </a:extLst>
              </p:cNvPr>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7">
                <a:extLst>
                  <a:ext uri="{FF2B5EF4-FFF2-40B4-BE49-F238E27FC236}">
                    <a16:creationId xmlns:a16="http://schemas.microsoft.com/office/drawing/2014/main" id="{DBC8A2CA-85B4-2EB9-22EC-0D4794C28A04}"/>
                  </a:ext>
                </a:extLst>
              </p:cNvPr>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A840EE36-4B07-ACD7-218C-BD7D2DBF7D5F}"/>
                </a:ext>
              </a:extLst>
            </p:cNvPr>
            <p:cNvGrpSpPr/>
            <p:nvPr/>
          </p:nvGrpSpPr>
          <p:grpSpPr>
            <a:xfrm>
              <a:off x="1458899" y="4581927"/>
              <a:ext cx="2345601" cy="2341845"/>
              <a:chOff x="5102225" y="2441575"/>
              <a:chExt cx="1982788" cy="1979613"/>
            </a:xfrm>
            <a:solidFill>
              <a:srgbClr val="000000">
                <a:alpha val="60000"/>
              </a:srgbClr>
            </a:solidFill>
          </p:grpSpPr>
          <p:sp>
            <p:nvSpPr>
              <p:cNvPr id="11" name="Freeform 12">
                <a:extLst>
                  <a:ext uri="{FF2B5EF4-FFF2-40B4-BE49-F238E27FC236}">
                    <a16:creationId xmlns:a16="http://schemas.microsoft.com/office/drawing/2014/main" id="{30AFD8CF-8728-3983-3E0A-677A44D55172}"/>
                  </a:ext>
                </a:extLst>
              </p:cNvPr>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42C68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Freeform 13">
                <a:extLst>
                  <a:ext uri="{FF2B5EF4-FFF2-40B4-BE49-F238E27FC236}">
                    <a16:creationId xmlns:a16="http://schemas.microsoft.com/office/drawing/2014/main" id="{EE4051A7-7748-AB0B-20C1-8232014D2EF2}"/>
                  </a:ext>
                </a:extLst>
              </p:cNvPr>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13" name="组合 12">
              <a:extLst>
                <a:ext uri="{FF2B5EF4-FFF2-40B4-BE49-F238E27FC236}">
                  <a16:creationId xmlns:a16="http://schemas.microsoft.com/office/drawing/2014/main" id="{0C7EBD4E-2E0A-3447-0C1F-831DFE3D2800}"/>
                </a:ext>
              </a:extLst>
            </p:cNvPr>
            <p:cNvGrpSpPr/>
            <p:nvPr/>
          </p:nvGrpSpPr>
          <p:grpSpPr>
            <a:xfrm>
              <a:off x="3493666" y="4123192"/>
              <a:ext cx="1538068" cy="1560603"/>
              <a:chOff x="5803900" y="2852738"/>
              <a:chExt cx="1300163" cy="1319212"/>
            </a:xfrm>
            <a:solidFill>
              <a:srgbClr val="000000">
                <a:alpha val="60000"/>
              </a:srgbClr>
            </a:solidFill>
          </p:grpSpPr>
          <p:sp>
            <p:nvSpPr>
              <p:cNvPr id="14" name="Freeform 18">
                <a:extLst>
                  <a:ext uri="{FF2B5EF4-FFF2-40B4-BE49-F238E27FC236}">
                    <a16:creationId xmlns:a16="http://schemas.microsoft.com/office/drawing/2014/main" id="{766B489D-F7C3-D271-E728-BE337A55F450}"/>
                  </a:ext>
                </a:extLst>
              </p:cNvPr>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19">
                <a:extLst>
                  <a:ext uri="{FF2B5EF4-FFF2-40B4-BE49-F238E27FC236}">
                    <a16:creationId xmlns:a16="http://schemas.microsoft.com/office/drawing/2014/main" id="{C462BDC7-ADC6-EC76-1C30-03FD2AAA66EE}"/>
                  </a:ext>
                </a:extLst>
              </p:cNvPr>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16" name="组合 15">
              <a:extLst>
                <a:ext uri="{FF2B5EF4-FFF2-40B4-BE49-F238E27FC236}">
                  <a16:creationId xmlns:a16="http://schemas.microsoft.com/office/drawing/2014/main" id="{8F13BCCD-8248-D013-38E1-397E2443D2DF}"/>
                </a:ext>
              </a:extLst>
            </p:cNvPr>
            <p:cNvGrpSpPr/>
            <p:nvPr/>
          </p:nvGrpSpPr>
          <p:grpSpPr>
            <a:xfrm>
              <a:off x="4834530" y="4414894"/>
              <a:ext cx="1868593" cy="1866715"/>
              <a:chOff x="5305425" y="2638425"/>
              <a:chExt cx="1579563" cy="1577975"/>
            </a:xfrm>
            <a:solidFill>
              <a:srgbClr val="000000">
                <a:alpha val="60000"/>
              </a:srgbClr>
            </a:solidFill>
          </p:grpSpPr>
          <p:sp>
            <p:nvSpPr>
              <p:cNvPr id="17" name="Freeform 6">
                <a:extLst>
                  <a:ext uri="{FF2B5EF4-FFF2-40B4-BE49-F238E27FC236}">
                    <a16:creationId xmlns:a16="http://schemas.microsoft.com/office/drawing/2014/main" id="{55919975-1F66-2C61-6A11-0602AAAB6369}"/>
                  </a:ext>
                </a:extLst>
              </p:cNvPr>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42C68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7">
                <a:extLst>
                  <a:ext uri="{FF2B5EF4-FFF2-40B4-BE49-F238E27FC236}">
                    <a16:creationId xmlns:a16="http://schemas.microsoft.com/office/drawing/2014/main" id="{122AACE7-EB8A-66BE-14ED-1FDF4B9B7A30}"/>
                  </a:ext>
                </a:extLst>
              </p:cNvPr>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spTree>
    <p:extLst>
      <p:ext uri="{BB962C8B-B14F-4D97-AF65-F5344CB8AC3E}">
        <p14:creationId xmlns:p14="http://schemas.microsoft.com/office/powerpoint/2010/main" val="2450985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E47BB0-97EB-D984-E700-15B50D50DB43}"/>
              </a:ext>
            </a:extLst>
          </p:cNvPr>
          <p:cNvGrpSpPr/>
          <p:nvPr/>
        </p:nvGrpSpPr>
        <p:grpSpPr>
          <a:xfrm>
            <a:off x="5041690" y="461236"/>
            <a:ext cx="263341" cy="395013"/>
            <a:chOff x="5284519" y="1508166"/>
            <a:chExt cx="213756" cy="427512"/>
          </a:xfrm>
        </p:grpSpPr>
        <p:cxnSp>
          <p:nvCxnSpPr>
            <p:cNvPr id="3" name="直接连接符 2">
              <a:extLst>
                <a:ext uri="{FF2B5EF4-FFF2-40B4-BE49-F238E27FC236}">
                  <a16:creationId xmlns:a16="http://schemas.microsoft.com/office/drawing/2014/main" id="{4AFA0C75-79B3-83C6-1494-A2EF79527B9A}"/>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EF34EBB-ED15-1C6B-84DB-358FEA570180}"/>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矩形 3">
            <a:extLst>
              <a:ext uri="{FF2B5EF4-FFF2-40B4-BE49-F238E27FC236}">
                <a16:creationId xmlns:a16="http://schemas.microsoft.com/office/drawing/2014/main" id="{16DD73CE-1972-9007-DC1E-15142B03E29F}"/>
              </a:ext>
            </a:extLst>
          </p:cNvPr>
          <p:cNvSpPr>
            <a:spLocks noChangeArrowheads="1"/>
          </p:cNvSpPr>
          <p:nvPr/>
        </p:nvSpPr>
        <p:spPr bwMode="auto">
          <a:xfrm>
            <a:off x="5665486"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Yu Gothic" panose="020B0400000000000000" pitchFamily="34" charset="-128"/>
                <a:ea typeface="Yu Gothic" panose="020B0400000000000000" pitchFamily="34" charset="-128"/>
                <a:cs typeface="Arial" panose="020B0604020202020204" pitchFamily="34" charset="0"/>
                <a:sym typeface="Impact" pitchFamily="34" charset="0"/>
              </a:rPr>
              <a:t>研究方法</a:t>
            </a:r>
          </a:p>
        </p:txBody>
      </p:sp>
      <p:sp>
        <p:nvSpPr>
          <p:cNvPr id="6" name="矩形 5">
            <a:extLst>
              <a:ext uri="{FF2B5EF4-FFF2-40B4-BE49-F238E27FC236}">
                <a16:creationId xmlns:a16="http://schemas.microsoft.com/office/drawing/2014/main" id="{9600B16C-8B08-F2B1-33D9-56096DC4D81A}"/>
              </a:ext>
            </a:extLst>
          </p:cNvPr>
          <p:cNvSpPr>
            <a:spLocks noChangeArrowheads="1"/>
          </p:cNvSpPr>
          <p:nvPr/>
        </p:nvSpPr>
        <p:spPr bwMode="auto">
          <a:xfrm>
            <a:off x="6184900" y="1364166"/>
            <a:ext cx="567055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ja-JP" altLang="zh-CN" sz="2800" dirty="0">
                <a:latin typeface="Yu Gothic" panose="020B0400000000000000" pitchFamily="34" charset="-128"/>
                <a:ea typeface="Yu Gothic" panose="020B0400000000000000" pitchFamily="34" charset="-128"/>
              </a:rPr>
              <a:t>アプリケーションはビデオ再生、テキスト閲覧、音楽再生、画像表示の各機能を備えています。</a:t>
            </a:r>
            <a:r>
              <a:rPr lang="en-US" altLang="zh-CN" sz="2800" dirty="0" err="1">
                <a:latin typeface="Yu Gothic" panose="020B0400000000000000" pitchFamily="34" charset="-128"/>
                <a:ea typeface="Yu Gothic" panose="020B0400000000000000" pitchFamily="34" charset="-128"/>
              </a:rPr>
              <a:t>Tablayout</a:t>
            </a:r>
            <a:r>
              <a:rPr lang="ja-JP" altLang="zh-CN" sz="2800" dirty="0">
                <a:latin typeface="Yu Gothic" panose="020B0400000000000000" pitchFamily="34" charset="-128"/>
                <a:ea typeface="Yu Gothic" panose="020B0400000000000000" pitchFamily="34" charset="-128"/>
              </a:rPr>
              <a:t>と</a:t>
            </a:r>
            <a:r>
              <a:rPr lang="en-US" altLang="zh-CN" sz="2800" dirty="0" err="1">
                <a:latin typeface="Yu Gothic" panose="020B0400000000000000" pitchFamily="34" charset="-128"/>
                <a:ea typeface="Yu Gothic" panose="020B0400000000000000" pitchFamily="34" charset="-128"/>
              </a:rPr>
              <a:t>ViewPage</a:t>
            </a:r>
            <a:r>
              <a:rPr lang="ja-JP" altLang="zh-CN" sz="2800" dirty="0">
                <a:latin typeface="Yu Gothic" panose="020B0400000000000000" pitchFamily="34" charset="-128"/>
                <a:ea typeface="Yu Gothic" panose="020B0400000000000000" pitchFamily="34" charset="-128"/>
              </a:rPr>
              <a:t>を用いて直感的に操作できるインターフェースを構築し、各機能を</a:t>
            </a:r>
            <a:r>
              <a:rPr lang="en-US" altLang="zh-CN" sz="2800" dirty="0">
                <a:latin typeface="Yu Gothic" panose="020B0400000000000000" pitchFamily="34" charset="-128"/>
                <a:ea typeface="Yu Gothic" panose="020B0400000000000000" pitchFamily="34" charset="-128"/>
              </a:rPr>
              <a:t>Fragment</a:t>
            </a:r>
            <a:r>
              <a:rPr lang="ja-JP" altLang="zh-CN" sz="2800" dirty="0">
                <a:latin typeface="Yu Gothic" panose="020B0400000000000000" pitchFamily="34" charset="-128"/>
                <a:ea typeface="Yu Gothic" panose="020B0400000000000000" pitchFamily="34" charset="-128"/>
              </a:rPr>
              <a:t>として実装しました。</a:t>
            </a:r>
            <a:endParaRPr lang="en-US" altLang="ja-JP" sz="2800" dirty="0">
              <a:latin typeface="Yu Gothic" panose="020B0400000000000000" pitchFamily="34" charset="-128"/>
              <a:ea typeface="Yu Gothic" panose="020B0400000000000000" pitchFamily="34" charset="-128"/>
            </a:endParaRPr>
          </a:p>
          <a:p>
            <a:pPr algn="just"/>
            <a:endParaRPr lang="en-US" altLang="ja-JP" dirty="0">
              <a:latin typeface="Yu Gothic" panose="020B0400000000000000" pitchFamily="34" charset="-128"/>
              <a:ea typeface="Yu Gothic" panose="020B0400000000000000" pitchFamily="34" charset="-128"/>
            </a:endParaRPr>
          </a:p>
          <a:p>
            <a:pPr algn="just"/>
            <a:endParaRPr lang="zh-CN" altLang="zh-CN" dirty="0">
              <a:latin typeface="Yu Gothic" panose="020B0400000000000000" pitchFamily="34" charset="-128"/>
              <a:ea typeface="Yu Gothic" panose="020B0400000000000000" pitchFamily="34" charset="-128"/>
            </a:endParaRPr>
          </a:p>
        </p:txBody>
      </p:sp>
      <p:sp>
        <p:nvSpPr>
          <p:cNvPr id="7" name="矩形 6">
            <a:extLst>
              <a:ext uri="{FF2B5EF4-FFF2-40B4-BE49-F238E27FC236}">
                <a16:creationId xmlns:a16="http://schemas.microsoft.com/office/drawing/2014/main" id="{26067482-939D-3DA5-56A0-7367D33656E0}"/>
              </a:ext>
            </a:extLst>
          </p:cNvPr>
          <p:cNvSpPr/>
          <p:nvPr/>
        </p:nvSpPr>
        <p:spPr>
          <a:xfrm>
            <a:off x="181395" y="1516049"/>
            <a:ext cx="5914605" cy="3825901"/>
          </a:xfrm>
          <a:prstGeom prst="rect">
            <a:avLst/>
          </a:prstGeom>
          <a:blipFill>
            <a:blip r:embed="rId3"/>
            <a:srcRect/>
            <a:stretch>
              <a:fillRect/>
            </a:stretch>
          </a:blipFill>
          <a:ln>
            <a:solidFill>
              <a:srgbClr val="42C6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a:extLst>
              <a:ext uri="{FF2B5EF4-FFF2-40B4-BE49-F238E27FC236}">
                <a16:creationId xmlns:a16="http://schemas.microsoft.com/office/drawing/2014/main" id="{C41AA832-88EB-CFBC-769C-022D3FA28FFE}"/>
              </a:ext>
            </a:extLst>
          </p:cNvPr>
          <p:cNvGrpSpPr>
            <a:grpSpLocks noChangeAspect="1"/>
          </p:cNvGrpSpPr>
          <p:nvPr/>
        </p:nvGrpSpPr>
        <p:grpSpPr>
          <a:xfrm>
            <a:off x="9494141" y="4475292"/>
            <a:ext cx="2158455" cy="2196000"/>
            <a:chOff x="5397500" y="5734050"/>
            <a:chExt cx="365125" cy="371476"/>
          </a:xfrm>
          <a:solidFill>
            <a:srgbClr val="42C687"/>
          </a:solidFill>
        </p:grpSpPr>
        <p:sp>
          <p:nvSpPr>
            <p:cNvPr id="16" name="Freeform 288">
              <a:extLst>
                <a:ext uri="{FF2B5EF4-FFF2-40B4-BE49-F238E27FC236}">
                  <a16:creationId xmlns:a16="http://schemas.microsoft.com/office/drawing/2014/main" id="{AF11C294-AA79-F5B7-1A88-5345696A41E5}"/>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Freeform 289">
              <a:extLst>
                <a:ext uri="{FF2B5EF4-FFF2-40B4-BE49-F238E27FC236}">
                  <a16:creationId xmlns:a16="http://schemas.microsoft.com/office/drawing/2014/main" id="{4B064701-8A1F-F711-820A-3273867891B4}"/>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8" name="Freeform 291">
              <a:extLst>
                <a:ext uri="{FF2B5EF4-FFF2-40B4-BE49-F238E27FC236}">
                  <a16:creationId xmlns:a16="http://schemas.microsoft.com/office/drawing/2014/main" id="{CBA1CACE-5FB8-CE4F-FB25-9DF4F9DAE890}"/>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2489"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43596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E47BB0-97EB-D984-E700-15B50D50DB43}"/>
              </a:ext>
            </a:extLst>
          </p:cNvPr>
          <p:cNvGrpSpPr/>
          <p:nvPr/>
        </p:nvGrpSpPr>
        <p:grpSpPr>
          <a:xfrm>
            <a:off x="5334856" y="461236"/>
            <a:ext cx="263341" cy="395013"/>
            <a:chOff x="5284519" y="1508166"/>
            <a:chExt cx="213756" cy="427512"/>
          </a:xfrm>
        </p:grpSpPr>
        <p:cxnSp>
          <p:nvCxnSpPr>
            <p:cNvPr id="3" name="直接连接符 2">
              <a:extLst>
                <a:ext uri="{FF2B5EF4-FFF2-40B4-BE49-F238E27FC236}">
                  <a16:creationId xmlns:a16="http://schemas.microsoft.com/office/drawing/2014/main" id="{4AFA0C75-79B3-83C6-1494-A2EF79527B9A}"/>
                </a:ext>
              </a:extLst>
            </p:cNvPr>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EF34EBB-ED15-1C6B-84DB-358FEA570180}"/>
                </a:ext>
              </a:extLst>
            </p:cNvPr>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矩形 3">
            <a:extLst>
              <a:ext uri="{FF2B5EF4-FFF2-40B4-BE49-F238E27FC236}">
                <a16:creationId xmlns:a16="http://schemas.microsoft.com/office/drawing/2014/main" id="{16DD73CE-1972-9007-DC1E-15142B03E29F}"/>
              </a:ext>
            </a:extLst>
          </p:cNvPr>
          <p:cNvSpPr>
            <a:spLocks noChangeArrowheads="1"/>
          </p:cNvSpPr>
          <p:nvPr/>
        </p:nvSpPr>
        <p:spPr bwMode="auto">
          <a:xfrm>
            <a:off x="5958652" y="406444"/>
            <a:ext cx="203130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defTabSz="914332">
              <a:spcBef>
                <a:spcPct val="0"/>
              </a:spcBef>
              <a:defRPr/>
            </a:pPr>
            <a:r>
              <a:rPr lang="zh-CN" altLang="en-US" sz="3600" b="1" dirty="0">
                <a:solidFill>
                  <a:prstClr val="black">
                    <a:lumMod val="75000"/>
                    <a:lumOff val="25000"/>
                  </a:prstClr>
                </a:solidFill>
                <a:latin typeface="Yu Gothic" panose="020B0400000000000000" pitchFamily="34" charset="-128"/>
                <a:ea typeface="Yu Gothic" panose="020B0400000000000000" pitchFamily="34" charset="-128"/>
                <a:cs typeface="Arial" panose="020B0604020202020204" pitchFamily="34" charset="0"/>
                <a:sym typeface="Impact" pitchFamily="34" charset="0"/>
              </a:rPr>
              <a:t>研究方法</a:t>
            </a:r>
          </a:p>
        </p:txBody>
      </p:sp>
      <p:grpSp>
        <p:nvGrpSpPr>
          <p:cNvPr id="30" name="组合 29">
            <a:extLst>
              <a:ext uri="{FF2B5EF4-FFF2-40B4-BE49-F238E27FC236}">
                <a16:creationId xmlns:a16="http://schemas.microsoft.com/office/drawing/2014/main" id="{5AE1A367-3543-8D34-69B8-D96C7E35E17C}"/>
              </a:ext>
            </a:extLst>
          </p:cNvPr>
          <p:cNvGrpSpPr/>
          <p:nvPr/>
        </p:nvGrpSpPr>
        <p:grpSpPr>
          <a:xfrm>
            <a:off x="4398819" y="1813569"/>
            <a:ext cx="3845999" cy="3862232"/>
            <a:chOff x="5422692" y="2192060"/>
            <a:chExt cx="3038581" cy="3020990"/>
          </a:xfrm>
        </p:grpSpPr>
        <p:sp>
          <p:nvSpPr>
            <p:cNvPr id="7" name="矩形 6">
              <a:extLst>
                <a:ext uri="{FF2B5EF4-FFF2-40B4-BE49-F238E27FC236}">
                  <a16:creationId xmlns:a16="http://schemas.microsoft.com/office/drawing/2014/main" id="{68C64CAC-34BD-BEC2-7D6E-2540CB2C1C5D}"/>
                </a:ext>
              </a:extLst>
            </p:cNvPr>
            <p:cNvSpPr/>
            <p:nvPr/>
          </p:nvSpPr>
          <p:spPr>
            <a:xfrm>
              <a:off x="5422692" y="2192060"/>
              <a:ext cx="1422436" cy="1414024"/>
            </a:xfrm>
            <a:prstGeom prst="rect">
              <a:avLst/>
            </a:prstGeom>
            <a:blipFill>
              <a:blip r:embed="rId3"/>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a:extLst>
                <a:ext uri="{FF2B5EF4-FFF2-40B4-BE49-F238E27FC236}">
                  <a16:creationId xmlns:a16="http://schemas.microsoft.com/office/drawing/2014/main" id="{0F909D9F-CCD7-2519-DB3C-52650DD7BFA9}"/>
                </a:ext>
              </a:extLst>
            </p:cNvPr>
            <p:cNvSpPr/>
            <p:nvPr/>
          </p:nvSpPr>
          <p:spPr>
            <a:xfrm>
              <a:off x="7038837" y="2192060"/>
              <a:ext cx="1422436" cy="1414024"/>
            </a:xfrm>
            <a:prstGeom prst="rect">
              <a:avLst/>
            </a:prstGeom>
            <a:blipFill>
              <a:blip r:embed="rId4"/>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矩形 9">
              <a:extLst>
                <a:ext uri="{FF2B5EF4-FFF2-40B4-BE49-F238E27FC236}">
                  <a16:creationId xmlns:a16="http://schemas.microsoft.com/office/drawing/2014/main" id="{346A2043-0B70-5777-36E2-656881897C39}"/>
                </a:ext>
              </a:extLst>
            </p:cNvPr>
            <p:cNvSpPr/>
            <p:nvPr/>
          </p:nvSpPr>
          <p:spPr>
            <a:xfrm>
              <a:off x="5422692" y="3799026"/>
              <a:ext cx="1422436" cy="1414024"/>
            </a:xfrm>
            <a:prstGeom prst="rect">
              <a:avLst/>
            </a:prstGeom>
            <a:blipFill>
              <a:blip r:embed="rId5"/>
              <a:srcRect/>
              <a:stretch>
                <a:fillRect l="-16273" r="-162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 name="矩形 10">
              <a:extLst>
                <a:ext uri="{FF2B5EF4-FFF2-40B4-BE49-F238E27FC236}">
                  <a16:creationId xmlns:a16="http://schemas.microsoft.com/office/drawing/2014/main" id="{CF5DD347-7467-37F0-5047-740DCBD3FE0F}"/>
                </a:ext>
              </a:extLst>
            </p:cNvPr>
            <p:cNvSpPr/>
            <p:nvPr/>
          </p:nvSpPr>
          <p:spPr>
            <a:xfrm>
              <a:off x="7038837" y="3799026"/>
              <a:ext cx="1422436" cy="1414024"/>
            </a:xfrm>
            <a:prstGeom prst="rect">
              <a:avLst/>
            </a:prstGeom>
            <a:blipFill>
              <a:blip r:embed="rId6"/>
              <a:srcRect/>
              <a:stretch>
                <a:fillRect t="-1480" b="-14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圆角矩形 18">
              <a:extLst>
                <a:ext uri="{FF2B5EF4-FFF2-40B4-BE49-F238E27FC236}">
                  <a16:creationId xmlns:a16="http://schemas.microsoft.com/office/drawing/2014/main" id="{88A12B0B-B0E1-E244-21E3-F409A61653C0}"/>
                </a:ext>
              </a:extLst>
            </p:cNvPr>
            <p:cNvSpPr/>
            <p:nvPr/>
          </p:nvSpPr>
          <p:spPr>
            <a:xfrm>
              <a:off x="6457191" y="3220440"/>
              <a:ext cx="387937" cy="385643"/>
            </a:xfrm>
            <a:prstGeom prst="round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1867"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67"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圆角矩形 19">
              <a:extLst>
                <a:ext uri="{FF2B5EF4-FFF2-40B4-BE49-F238E27FC236}">
                  <a16:creationId xmlns:a16="http://schemas.microsoft.com/office/drawing/2014/main" id="{3DDDAEF0-9CEA-4C56-425F-A1FFA4A2A3A9}"/>
                </a:ext>
              </a:extLst>
            </p:cNvPr>
            <p:cNvSpPr/>
            <p:nvPr/>
          </p:nvSpPr>
          <p:spPr>
            <a:xfrm>
              <a:off x="7038837" y="3220440"/>
              <a:ext cx="387937" cy="385643"/>
            </a:xfrm>
            <a:prstGeom prst="round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圆角矩形 20">
              <a:extLst>
                <a:ext uri="{FF2B5EF4-FFF2-40B4-BE49-F238E27FC236}">
                  <a16:creationId xmlns:a16="http://schemas.microsoft.com/office/drawing/2014/main" id="{1620B538-496D-EA53-4686-55257620EB23}"/>
                </a:ext>
              </a:extLst>
            </p:cNvPr>
            <p:cNvSpPr/>
            <p:nvPr/>
          </p:nvSpPr>
          <p:spPr>
            <a:xfrm>
              <a:off x="6457191" y="3799026"/>
              <a:ext cx="387937" cy="385643"/>
            </a:xfrm>
            <a:prstGeom prst="round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圆角矩形 21">
              <a:extLst>
                <a:ext uri="{FF2B5EF4-FFF2-40B4-BE49-F238E27FC236}">
                  <a16:creationId xmlns:a16="http://schemas.microsoft.com/office/drawing/2014/main" id="{76D8DC86-42A8-AA46-F251-DD4BEBB3A52E}"/>
                </a:ext>
              </a:extLst>
            </p:cNvPr>
            <p:cNvSpPr/>
            <p:nvPr/>
          </p:nvSpPr>
          <p:spPr>
            <a:xfrm>
              <a:off x="7038837" y="3799026"/>
              <a:ext cx="387937" cy="385643"/>
            </a:xfrm>
            <a:prstGeom prst="roundRect">
              <a:avLst/>
            </a:prstGeom>
            <a:solidFill>
              <a:srgbClr val="42C687"/>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CN"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67"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8" name="TextBox 22">
            <a:extLst>
              <a:ext uri="{FF2B5EF4-FFF2-40B4-BE49-F238E27FC236}">
                <a16:creationId xmlns:a16="http://schemas.microsoft.com/office/drawing/2014/main" id="{515D6625-6DB3-E0AA-F679-7BD01513B8F7}"/>
              </a:ext>
            </a:extLst>
          </p:cNvPr>
          <p:cNvSpPr txBox="1"/>
          <p:nvPr/>
        </p:nvSpPr>
        <p:spPr>
          <a:xfrm>
            <a:off x="166257" y="1614513"/>
            <a:ext cx="4284070" cy="2122860"/>
          </a:xfrm>
          <a:prstGeom prst="rect">
            <a:avLst/>
          </a:prstGeom>
          <a:noFill/>
        </p:spPr>
        <p:txBody>
          <a:bodyPr wrap="square" lIns="81887" tIns="40943" rIns="81887" bIns="40943" rtlCol="0">
            <a:spAutoFit/>
          </a:bodyPr>
          <a:lstStyle/>
          <a:p>
            <a:pPr lvl="0" algn="just" defTabSz="914332">
              <a:lnSpc>
                <a:spcPct val="120000"/>
              </a:lnSpc>
              <a:defRPr/>
            </a:pPr>
            <a:r>
              <a:rPr lang="ja-JP" altLang="en-US" sz="2800" dirty="0">
                <a:latin typeface="Yu Gothic" panose="020B0400000000000000" pitchFamily="34" charset="-128"/>
                <a:ea typeface="Yu Gothic" panose="020B0400000000000000" pitchFamily="34" charset="-128"/>
              </a:rPr>
              <a:t>ビデオ再生は、</a:t>
            </a:r>
            <a:r>
              <a:rPr lang="en-US" altLang="ja-JP" sz="2800" dirty="0" err="1">
                <a:latin typeface="Yu Gothic" panose="020B0400000000000000" pitchFamily="34" charset="-128"/>
                <a:ea typeface="Yu Gothic" panose="020B0400000000000000" pitchFamily="34" charset="-128"/>
              </a:rPr>
              <a:t>VideoView</a:t>
            </a:r>
            <a:r>
              <a:rPr lang="en-US" altLang="ja-JP" sz="2800" dirty="0">
                <a:latin typeface="Yu Gothic" panose="020B0400000000000000" pitchFamily="34" charset="-128"/>
                <a:ea typeface="Yu Gothic" panose="020B0400000000000000" pitchFamily="34" charset="-128"/>
              </a:rPr>
              <a:t> </a:t>
            </a:r>
            <a:r>
              <a:rPr lang="ja-JP" altLang="en-US" sz="2800" dirty="0">
                <a:latin typeface="Yu Gothic" panose="020B0400000000000000" pitchFamily="34" charset="-128"/>
                <a:ea typeface="Yu Gothic" panose="020B0400000000000000" pitchFamily="34" charset="-128"/>
              </a:rPr>
              <a:t>と </a:t>
            </a:r>
            <a:r>
              <a:rPr lang="en-US" altLang="ja-JP" sz="2800" dirty="0" err="1">
                <a:latin typeface="Yu Gothic" panose="020B0400000000000000" pitchFamily="34" charset="-128"/>
                <a:ea typeface="Yu Gothic" panose="020B0400000000000000" pitchFamily="34" charset="-128"/>
              </a:rPr>
              <a:t>ImageButton</a:t>
            </a:r>
            <a:r>
              <a:rPr lang="en-US" altLang="ja-JP" sz="2800" dirty="0">
                <a:latin typeface="Yu Gothic" panose="020B0400000000000000" pitchFamily="34" charset="-128"/>
                <a:ea typeface="Yu Gothic" panose="020B0400000000000000" pitchFamily="34" charset="-128"/>
              </a:rPr>
              <a:t> </a:t>
            </a:r>
            <a:r>
              <a:rPr lang="ja-JP" altLang="en-US" sz="2800" dirty="0">
                <a:latin typeface="Yu Gothic" panose="020B0400000000000000" pitchFamily="34" charset="-128"/>
                <a:ea typeface="Yu Gothic" panose="020B0400000000000000" pitchFamily="34" charset="-128"/>
              </a:rPr>
              <a:t>を使用します。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endParaRPr>
          </a:p>
        </p:txBody>
      </p:sp>
      <p:sp>
        <p:nvSpPr>
          <p:cNvPr id="19" name="TextBox 23">
            <a:extLst>
              <a:ext uri="{FF2B5EF4-FFF2-40B4-BE49-F238E27FC236}">
                <a16:creationId xmlns:a16="http://schemas.microsoft.com/office/drawing/2014/main" id="{AE24C540-63C0-36F7-01BC-D3775E4ACCEE}"/>
              </a:ext>
            </a:extLst>
          </p:cNvPr>
          <p:cNvSpPr txBox="1"/>
          <p:nvPr/>
        </p:nvSpPr>
        <p:spPr>
          <a:xfrm>
            <a:off x="984266" y="1035602"/>
            <a:ext cx="2236492" cy="584767"/>
          </a:xfrm>
          <a:prstGeom prst="rect">
            <a:avLst/>
          </a:prstGeom>
        </p:spPr>
        <p:txBody>
          <a:bodyPr wrap="none" lIns="91431" tIns="45716" rIns="91431" bIns="45716">
            <a:spAutoFit/>
          </a:bodyPr>
          <a:lstStyle>
            <a:defPPr>
              <a:defRPr lang="zh-CN"/>
            </a:defPPr>
            <a:lvl1pPr algn="ctr">
              <a:defRPr sz="2200" b="1">
                <a:solidFill>
                  <a:schemeClr val="tx1">
                    <a:lumMod val="65000"/>
                    <a:lumOff val="35000"/>
                  </a:schemeClr>
                </a:solidFill>
                <a:latin typeface="微软雅黑" pitchFamily="34" charset="-122"/>
                <a:ea typeface="微软雅黑" pitchFamily="34" charset="-122"/>
              </a:defRPr>
            </a:lvl1pPr>
          </a:lstStyle>
          <a:p>
            <a:pPr lvl="0" algn="r" defTabSz="914332">
              <a:defRPr/>
            </a:pPr>
            <a:r>
              <a:rPr lang="zh-CN" altLang="zh-CN" sz="3200" dirty="0">
                <a:latin typeface="Yu Gothic" panose="020B0400000000000000" pitchFamily="34" charset="-128"/>
                <a:ea typeface="Yu Gothic" panose="020B0400000000000000" pitchFamily="34" charset="-128"/>
              </a:rPr>
              <a:t>ビデオ再生</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Yu Gothic" panose="020B0400000000000000" pitchFamily="34" charset="-128"/>
              <a:ea typeface="Yu Gothic" panose="020B0400000000000000" pitchFamily="34" charset="-128"/>
            </a:endParaRPr>
          </a:p>
        </p:txBody>
      </p:sp>
      <p:sp>
        <p:nvSpPr>
          <p:cNvPr id="20" name="TextBox 24">
            <a:extLst>
              <a:ext uri="{FF2B5EF4-FFF2-40B4-BE49-F238E27FC236}">
                <a16:creationId xmlns:a16="http://schemas.microsoft.com/office/drawing/2014/main" id="{C6B4B99D-6F3F-F6F1-5616-02D05BA7399A}"/>
              </a:ext>
            </a:extLst>
          </p:cNvPr>
          <p:cNvSpPr txBox="1"/>
          <p:nvPr/>
        </p:nvSpPr>
        <p:spPr>
          <a:xfrm>
            <a:off x="8364897" y="1637534"/>
            <a:ext cx="3827103" cy="2107151"/>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pPr lvl="0" defTabSz="914332">
              <a:defRPr/>
            </a:pPr>
            <a:r>
              <a:rPr lang="ja-JP" altLang="en-US" sz="2800" dirty="0">
                <a:latin typeface="+mn-ea"/>
                <a:ea typeface="+mn-ea"/>
              </a:rPr>
              <a:t>テキスト表示は、</a:t>
            </a:r>
            <a:r>
              <a:rPr lang="en-US" altLang="ja-JP" sz="2800" dirty="0" err="1">
                <a:latin typeface="+mn-ea"/>
                <a:ea typeface="+mn-ea"/>
              </a:rPr>
              <a:t>TextView</a:t>
            </a:r>
            <a:r>
              <a:rPr lang="en-US" altLang="ja-JP" sz="2800" dirty="0">
                <a:latin typeface="+mn-ea"/>
                <a:ea typeface="+mn-ea"/>
              </a:rPr>
              <a:t> </a:t>
            </a:r>
            <a:r>
              <a:rPr lang="ja-JP" altLang="en-US" sz="2800" dirty="0">
                <a:latin typeface="+mn-ea"/>
                <a:ea typeface="+mn-ea"/>
              </a:rPr>
              <a:t>を使用し、詳細はタイトルクリックで閲覧できます。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ea typeface="+mn-ea"/>
            </a:endParaRPr>
          </a:p>
        </p:txBody>
      </p:sp>
      <p:sp>
        <p:nvSpPr>
          <p:cNvPr id="21" name="TextBox 38">
            <a:extLst>
              <a:ext uri="{FF2B5EF4-FFF2-40B4-BE49-F238E27FC236}">
                <a16:creationId xmlns:a16="http://schemas.microsoft.com/office/drawing/2014/main" id="{AFCC0E57-86F4-D353-6D49-5B5FC07D7258}"/>
              </a:ext>
            </a:extLst>
          </p:cNvPr>
          <p:cNvSpPr txBox="1"/>
          <p:nvPr/>
        </p:nvSpPr>
        <p:spPr>
          <a:xfrm>
            <a:off x="8606645" y="1052767"/>
            <a:ext cx="3467598" cy="584767"/>
          </a:xfrm>
          <a:prstGeom prst="rect">
            <a:avLst/>
          </a:prstGeom>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itchFamily="34" charset="-122"/>
                <a:ea typeface="微软雅黑" pitchFamily="34" charset="-122"/>
              </a:defRPr>
            </a:lvl1pPr>
          </a:lstStyle>
          <a:p>
            <a:pPr lvl="0" algn="l" defTabSz="914332">
              <a:defRPr/>
            </a:pPr>
            <a:r>
              <a:rPr lang="ja-JP" altLang="en-US" sz="3200" dirty="0">
                <a:latin typeface="Yu Gothic" panose="020B0400000000000000" pitchFamily="34" charset="-128"/>
                <a:ea typeface="Yu Gothic" panose="020B0400000000000000" pitchFamily="34" charset="-128"/>
              </a:rPr>
              <a:t>テキスト閲覧画面</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Yu Gothic" panose="020B0400000000000000" pitchFamily="34" charset="-128"/>
              <a:ea typeface="Yu Gothic" panose="020B0400000000000000" pitchFamily="34" charset="-128"/>
            </a:endParaRPr>
          </a:p>
        </p:txBody>
      </p:sp>
      <p:sp>
        <p:nvSpPr>
          <p:cNvPr id="22" name="TextBox 39">
            <a:extLst>
              <a:ext uri="{FF2B5EF4-FFF2-40B4-BE49-F238E27FC236}">
                <a16:creationId xmlns:a16="http://schemas.microsoft.com/office/drawing/2014/main" id="{1A8B9871-437C-8C36-4931-606EA3FD158F}"/>
              </a:ext>
            </a:extLst>
          </p:cNvPr>
          <p:cNvSpPr txBox="1"/>
          <p:nvPr/>
        </p:nvSpPr>
        <p:spPr>
          <a:xfrm>
            <a:off x="166257" y="4452094"/>
            <a:ext cx="4232562" cy="1565207"/>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pPr lvl="0" defTabSz="914332">
              <a:defRPr/>
            </a:pPr>
            <a:r>
              <a:rPr lang="ja-JP" altLang="en-US" sz="2800" dirty="0">
                <a:latin typeface="+mn-ea"/>
                <a:ea typeface="+mn-ea"/>
              </a:rPr>
              <a:t>音楽再生は、</a:t>
            </a:r>
            <a:r>
              <a:rPr lang="en-US" altLang="ja-JP" sz="2800" dirty="0" err="1">
                <a:latin typeface="+mn-ea"/>
                <a:ea typeface="+mn-ea"/>
              </a:rPr>
              <a:t>MediaPlayer</a:t>
            </a:r>
            <a:r>
              <a:rPr lang="en-US" altLang="ja-JP" sz="2800" dirty="0">
                <a:latin typeface="+mn-ea"/>
                <a:ea typeface="+mn-ea"/>
              </a:rPr>
              <a:t> </a:t>
            </a:r>
            <a:r>
              <a:rPr lang="ja-JP" altLang="en-US" sz="2800" dirty="0">
                <a:latin typeface="+mn-ea"/>
                <a:ea typeface="+mn-ea"/>
              </a:rPr>
              <a:t>と </a:t>
            </a:r>
            <a:r>
              <a:rPr lang="en-US" altLang="ja-JP" sz="2800" dirty="0" err="1">
                <a:latin typeface="+mn-ea"/>
                <a:ea typeface="+mn-ea"/>
              </a:rPr>
              <a:t>Botton</a:t>
            </a:r>
            <a:r>
              <a:rPr lang="en-US" altLang="ja-JP" sz="2800" dirty="0">
                <a:latin typeface="+mn-ea"/>
                <a:ea typeface="+mn-ea"/>
              </a:rPr>
              <a:t> </a:t>
            </a:r>
            <a:r>
              <a:rPr lang="ja-JP" altLang="en-US" sz="2800" dirty="0">
                <a:latin typeface="+mn-ea"/>
                <a:ea typeface="+mn-ea"/>
              </a:rPr>
              <a:t>で制御し、アルバム情報を表示します。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ea typeface="+mn-ea"/>
            </a:endParaRPr>
          </a:p>
        </p:txBody>
      </p:sp>
      <p:sp>
        <p:nvSpPr>
          <p:cNvPr id="23" name="TextBox 40">
            <a:extLst>
              <a:ext uri="{FF2B5EF4-FFF2-40B4-BE49-F238E27FC236}">
                <a16:creationId xmlns:a16="http://schemas.microsoft.com/office/drawing/2014/main" id="{E9A866C5-8CAE-6ECE-046D-C55A1F3A7518}"/>
              </a:ext>
            </a:extLst>
          </p:cNvPr>
          <p:cNvSpPr txBox="1"/>
          <p:nvPr/>
        </p:nvSpPr>
        <p:spPr>
          <a:xfrm>
            <a:off x="1189451" y="3861471"/>
            <a:ext cx="1826123" cy="584767"/>
          </a:xfrm>
          <a:prstGeom prst="rect">
            <a:avLst/>
          </a:prstGeom>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itchFamily="34" charset="-122"/>
                <a:ea typeface="微软雅黑" pitchFamily="34" charset="-122"/>
              </a:defRPr>
            </a:lvl1pPr>
          </a:lstStyle>
          <a:p>
            <a:pPr lvl="0" defTabSz="914332">
              <a:defRPr/>
            </a:pPr>
            <a:r>
              <a:rPr lang="zh-CN" altLang="en-US" sz="3200" dirty="0">
                <a:latin typeface="Yu Gothic" panose="020B0400000000000000" pitchFamily="34" charset="-128"/>
                <a:ea typeface="Yu Gothic" panose="020B0400000000000000" pitchFamily="34" charset="-128"/>
              </a:rPr>
              <a:t>音楽再生</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Yu Gothic" panose="020B0400000000000000" pitchFamily="34" charset="-128"/>
              <a:ea typeface="Yu Gothic" panose="020B0400000000000000" pitchFamily="34" charset="-128"/>
            </a:endParaRPr>
          </a:p>
        </p:txBody>
      </p:sp>
      <p:sp>
        <p:nvSpPr>
          <p:cNvPr id="24" name="TextBox 41">
            <a:extLst>
              <a:ext uri="{FF2B5EF4-FFF2-40B4-BE49-F238E27FC236}">
                <a16:creationId xmlns:a16="http://schemas.microsoft.com/office/drawing/2014/main" id="{96BEE280-C2CE-A308-D6E6-3D5C7E08FFCE}"/>
              </a:ext>
            </a:extLst>
          </p:cNvPr>
          <p:cNvSpPr txBox="1"/>
          <p:nvPr/>
        </p:nvSpPr>
        <p:spPr>
          <a:xfrm>
            <a:off x="8296325" y="4446238"/>
            <a:ext cx="3951093" cy="1565207"/>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pPr lvl="0" defTabSz="914332">
              <a:defRPr/>
            </a:pPr>
            <a:r>
              <a:rPr lang="ja-JP" altLang="en-US" sz="2800" dirty="0">
                <a:latin typeface="+mn-ea"/>
                <a:ea typeface="+mn-ea"/>
              </a:rPr>
              <a:t>画像表示は、</a:t>
            </a:r>
            <a:r>
              <a:rPr lang="en-US" altLang="ja-JP" sz="2800" dirty="0" err="1">
                <a:latin typeface="+mn-ea"/>
                <a:ea typeface="+mn-ea"/>
              </a:rPr>
              <a:t>ImageView</a:t>
            </a:r>
            <a:r>
              <a:rPr lang="en-US" altLang="ja-JP" sz="2800" dirty="0">
                <a:latin typeface="+mn-ea"/>
                <a:ea typeface="+mn-ea"/>
              </a:rPr>
              <a:t> </a:t>
            </a:r>
            <a:r>
              <a:rPr lang="ja-JP" altLang="en-US" sz="2800" dirty="0">
                <a:latin typeface="+mn-ea"/>
                <a:ea typeface="+mn-ea"/>
              </a:rPr>
              <a:t>を使用して表示し、拡大表示機能もあります。</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ea typeface="+mn-ea"/>
            </a:endParaRPr>
          </a:p>
        </p:txBody>
      </p:sp>
      <p:sp>
        <p:nvSpPr>
          <p:cNvPr id="25" name="TextBox 42">
            <a:extLst>
              <a:ext uri="{FF2B5EF4-FFF2-40B4-BE49-F238E27FC236}">
                <a16:creationId xmlns:a16="http://schemas.microsoft.com/office/drawing/2014/main" id="{F089A9E8-1AC7-0376-62B7-DD2B8005A19D}"/>
              </a:ext>
            </a:extLst>
          </p:cNvPr>
          <p:cNvSpPr txBox="1"/>
          <p:nvPr/>
        </p:nvSpPr>
        <p:spPr>
          <a:xfrm>
            <a:off x="9427382" y="3868020"/>
            <a:ext cx="1826123" cy="584767"/>
          </a:xfrm>
          <a:prstGeom prst="rect">
            <a:avLst/>
          </a:prstGeom>
        </p:spPr>
        <p:txBody>
          <a:bodyPr wrap="none" lIns="91431" tIns="45716" rIns="91431" bIns="45716">
            <a:spAutoFit/>
          </a:bodyPr>
          <a:lstStyle>
            <a:defPPr>
              <a:defRPr lang="zh-CN"/>
            </a:defPPr>
            <a:lvl1pPr>
              <a:defRPr sz="2200" b="1">
                <a:solidFill>
                  <a:schemeClr val="tx1">
                    <a:lumMod val="65000"/>
                    <a:lumOff val="35000"/>
                  </a:schemeClr>
                </a:solidFill>
                <a:latin typeface="微软雅黑" pitchFamily="34" charset="-122"/>
                <a:ea typeface="微软雅黑" pitchFamily="34" charset="-122"/>
              </a:defRPr>
            </a:lvl1pPr>
          </a:lstStyle>
          <a:p>
            <a:pPr lvl="0" defTabSz="914332">
              <a:defRPr/>
            </a:pPr>
            <a:r>
              <a:rPr lang="zh-CN" altLang="en-US" sz="3200" dirty="0">
                <a:latin typeface="Yu Gothic" panose="020B0400000000000000" pitchFamily="34" charset="-128"/>
                <a:ea typeface="Yu Gothic" panose="020B0400000000000000" pitchFamily="34" charset="-128"/>
              </a:rPr>
              <a:t>画像表示</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78381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p:tgtEl>
                                          <p:spTgt spid="19"/>
                                        </p:tgtEl>
                                        <p:attrNameLst>
                                          <p:attrName>ppt_x</p:attrName>
                                        </p:attrNameLst>
                                      </p:cBhvr>
                                      <p:tavLst>
                                        <p:tav tm="0">
                                          <p:val>
                                            <p:strVal val="#ppt_x+#ppt_w*1.125000"/>
                                          </p:val>
                                        </p:tav>
                                        <p:tav tm="100000">
                                          <p:val>
                                            <p:strVal val="#ppt_x"/>
                                          </p:val>
                                        </p:tav>
                                      </p:tavLst>
                                    </p:anim>
                                    <p:animEffect transition="in" filter="wipe(left)">
                                      <p:cBhvr>
                                        <p:cTn id="16" dur="500"/>
                                        <p:tgtEl>
                                          <p:spTgt spid="19"/>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ppt_x</p:attrName>
                                        </p:attrNameLst>
                                      </p:cBhvr>
                                      <p:tavLst>
                                        <p:tav tm="0">
                                          <p:val>
                                            <p:strVal val="#ppt_x+#ppt_w*1.125000"/>
                                          </p:val>
                                        </p:tav>
                                        <p:tav tm="100000">
                                          <p:val>
                                            <p:strVal val="#ppt_x"/>
                                          </p:val>
                                        </p:tav>
                                      </p:tavLst>
                                    </p:anim>
                                    <p:animEffect transition="in" filter="wipe(left)">
                                      <p:cBhvr>
                                        <p:cTn id="20" dur="500"/>
                                        <p:tgtEl>
                                          <p:spTgt spid="1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ppt_x</p:attrName>
                                        </p:attrNameLst>
                                      </p:cBhvr>
                                      <p:tavLst>
                                        <p:tav tm="0">
                                          <p:val>
                                            <p:strVal val="#ppt_x-#ppt_w*1.125000"/>
                                          </p:val>
                                        </p:tav>
                                        <p:tav tm="100000">
                                          <p:val>
                                            <p:strVal val="#ppt_x"/>
                                          </p:val>
                                        </p:tav>
                                      </p:tavLst>
                                    </p:anim>
                                    <p:animEffect transition="in" filter="wipe(right)">
                                      <p:cBhvr>
                                        <p:cTn id="28" dur="500"/>
                                        <p:tgtEl>
                                          <p:spTgt spid="20"/>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ppt_x</p:attrName>
                                        </p:attrNameLst>
                                      </p:cBhvr>
                                      <p:tavLst>
                                        <p:tav tm="0">
                                          <p:val>
                                            <p:strVal val="#ppt_x+#ppt_w*1.125000"/>
                                          </p:val>
                                        </p:tav>
                                        <p:tav tm="100000">
                                          <p:val>
                                            <p:strVal val="#ppt_x"/>
                                          </p:val>
                                        </p:tav>
                                      </p:tavLst>
                                    </p:anim>
                                    <p:animEffect transition="in" filter="wipe(left)">
                                      <p:cBhvr>
                                        <p:cTn id="32" dur="500"/>
                                        <p:tgtEl>
                                          <p:spTgt spid="23"/>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p:tgtEl>
                                          <p:spTgt spid="22"/>
                                        </p:tgtEl>
                                        <p:attrNameLst>
                                          <p:attrName>ppt_x</p:attrName>
                                        </p:attrNameLst>
                                      </p:cBhvr>
                                      <p:tavLst>
                                        <p:tav tm="0">
                                          <p:val>
                                            <p:strVal val="#ppt_x+#ppt_w*1.125000"/>
                                          </p:val>
                                        </p:tav>
                                        <p:tav tm="100000">
                                          <p:val>
                                            <p:strVal val="#ppt_x"/>
                                          </p:val>
                                        </p:tav>
                                      </p:tavLst>
                                    </p:anim>
                                    <p:animEffect transition="in" filter="wipe(left)">
                                      <p:cBhvr>
                                        <p:cTn id="36" dur="500"/>
                                        <p:tgtEl>
                                          <p:spTgt spid="22"/>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p:tgtEl>
                                          <p:spTgt spid="25"/>
                                        </p:tgtEl>
                                        <p:attrNameLst>
                                          <p:attrName>ppt_x</p:attrName>
                                        </p:attrNameLst>
                                      </p:cBhvr>
                                      <p:tavLst>
                                        <p:tav tm="0">
                                          <p:val>
                                            <p:strVal val="#ppt_x-#ppt_w*1.125000"/>
                                          </p:val>
                                        </p:tav>
                                        <p:tav tm="100000">
                                          <p:val>
                                            <p:strVal val="#ppt_x"/>
                                          </p:val>
                                        </p:tav>
                                      </p:tavLst>
                                    </p:anim>
                                    <p:animEffect transition="in" filter="wipe(right)">
                                      <p:cBhvr>
                                        <p:cTn id="40" dur="500"/>
                                        <p:tgtEl>
                                          <p:spTgt spid="25"/>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ppt_x</p:attrName>
                                        </p:attrNameLst>
                                      </p:cBhvr>
                                      <p:tavLst>
                                        <p:tav tm="0">
                                          <p:val>
                                            <p:strVal val="#ppt_x-#ppt_w*1.125000"/>
                                          </p:val>
                                        </p:tav>
                                        <p:tav tm="100000">
                                          <p:val>
                                            <p:strVal val="#ppt_x"/>
                                          </p:val>
                                        </p:tav>
                                      </p:tavLst>
                                    </p:anim>
                                    <p:animEffect transition="in" filter="wipe(righ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P spid="24" grpId="0"/>
      <p:bldP spid="2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804</Words>
  <Application>Microsoft Office PowerPoint</Application>
  <PresentationFormat>宽屏</PresentationFormat>
  <Paragraphs>96</Paragraphs>
  <Slides>15</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 Unicode MS</vt:lpstr>
      <vt:lpstr>MS Gothic</vt:lpstr>
      <vt:lpstr>MS PGothic (正文)</vt:lpstr>
      <vt:lpstr>Yu Gothic</vt: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隆泽 周</cp:lastModifiedBy>
  <cp:revision>23</cp:revision>
  <dcterms:created xsi:type="dcterms:W3CDTF">2016-07-01T07:45:13Z</dcterms:created>
  <dcterms:modified xsi:type="dcterms:W3CDTF">2024-06-18T04:47:43Z</dcterms:modified>
  <cp:category>锐旗设计;https://9ppt.taobao.com</cp:category>
</cp:coreProperties>
</file>