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Titillium Web"/>
      <p:regular r:id="rId30"/>
      <p:bold r:id="rId31"/>
      <p:italic r:id="rId32"/>
      <p:boldItalic r:id="rId33"/>
    </p:embeddedFont>
    <p:embeddedFont>
      <p:font typeface="Titillium Web Extra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ExtraLight-bold.fntdata"/><Relationship Id="rId12" Type="http://schemas.openxmlformats.org/officeDocument/2006/relationships/slide" Target="slides/slide8.xml"/><Relationship Id="rId34" Type="http://schemas.openxmlformats.org/officeDocument/2006/relationships/font" Target="fonts/TitilliumWebExtraLight-regular.fntdata"/><Relationship Id="rId15" Type="http://schemas.openxmlformats.org/officeDocument/2006/relationships/slide" Target="slides/slide11.xml"/><Relationship Id="rId37" Type="http://schemas.openxmlformats.org/officeDocument/2006/relationships/font" Target="fonts/TitilliumWebExtra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fda8237b8_1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fda8237b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fda8237b8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fda8237b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7fda8237b8_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7fda8237b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fda8237b8_1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fda8237b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7fda8237b8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7fda8237b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7fda8237b8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7fda8237b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fda8237b8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fda8237b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fda8237b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fda8237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fda8237b8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fda8237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fda8237b8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7fda8237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7fda8237b8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7fda8237b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fda8237b8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fda8237b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4a8606e9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4a8606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7fda8237b8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7fda8237b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fda8237b8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fda8237b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fda8237b8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fda8237b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8407b5d4c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8407b5d4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7fda8237b8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7fda8237b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7fda8237b8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7fda8237b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7fda8237b8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7fda8237b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71475" y="861521"/>
            <a:ext cx="69663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Image Classification Optimization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4520775" y="4317975"/>
            <a:ext cx="44853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Presenters: Mengzhi Zhou, Guanzhi Wang</a:t>
            </a:r>
            <a:endParaRPr b="1" sz="1800"/>
          </a:p>
        </p:txBody>
      </p:sp>
      <p:sp>
        <p:nvSpPr>
          <p:cNvPr id="781" name="Google Shape;781;p15"/>
          <p:cNvSpPr txBox="1"/>
          <p:nvPr/>
        </p:nvSpPr>
        <p:spPr>
          <a:xfrm>
            <a:off x="671475" y="1777450"/>
            <a:ext cx="73377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to improve image classification model performance </a:t>
            </a:r>
            <a:r>
              <a:rPr b="1"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from </a:t>
            </a:r>
            <a:r>
              <a:rPr b="1"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augmentation and model structure?</a:t>
            </a:r>
            <a:endParaRPr b="1"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4"/>
          <p:cNvSpPr txBox="1"/>
          <p:nvPr>
            <p:ph type="ctrTitle"/>
          </p:nvPr>
        </p:nvSpPr>
        <p:spPr>
          <a:xfrm>
            <a:off x="707400" y="1187250"/>
            <a:ext cx="7729200" cy="27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McCann and Lowe created the Local Naive Bayes Nearest Neighbor.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Zhou, Cui, Li, Liang and Huang discussed about the hierarchical Gaussian mixture model whose parameters are learned in a Bayesian framework that is useful in image classification 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Data</a:t>
            </a:r>
            <a:endParaRPr sz="8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6"/>
          <p:cNvSpPr txBox="1"/>
          <p:nvPr>
            <p:ph type="ctrTitle"/>
          </p:nvPr>
        </p:nvSpPr>
        <p:spPr>
          <a:xfrm>
            <a:off x="707400" y="1187249"/>
            <a:ext cx="77292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From Kaggle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25,000 RGB images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Two classes: cat and dog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Labeled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7"/>
          <p:cNvSpPr txBox="1"/>
          <p:nvPr>
            <p:ph type="ctrTitle"/>
          </p:nvPr>
        </p:nvSpPr>
        <p:spPr>
          <a:xfrm>
            <a:off x="707400" y="1187249"/>
            <a:ext cx="77292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Irrelevant images dropped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Random subset method applied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Use GPU rather than CPU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8"/>
          <p:cNvSpPr txBox="1"/>
          <p:nvPr>
            <p:ph idx="4294967295" type="ctrTitle"/>
          </p:nvPr>
        </p:nvSpPr>
        <p:spPr>
          <a:xfrm>
            <a:off x="608875" y="903750"/>
            <a:ext cx="55752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Methods</a:t>
            </a:r>
            <a:endParaRPr sz="8000"/>
          </a:p>
        </p:txBody>
      </p:sp>
      <p:sp>
        <p:nvSpPr>
          <p:cNvPr id="850" name="Google Shape;850;p28"/>
          <p:cNvSpPr txBox="1"/>
          <p:nvPr>
            <p:ph idx="4294967295" type="subTitle"/>
          </p:nvPr>
        </p:nvSpPr>
        <p:spPr>
          <a:xfrm>
            <a:off x="656175" y="2785000"/>
            <a:ext cx="5476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Horizontal and vertical </a:t>
            </a:r>
            <a:r>
              <a:rPr lang="en" sz="1800"/>
              <a:t>comparison</a:t>
            </a:r>
            <a:r>
              <a:rPr lang="en" sz="1800"/>
              <a:t> among image classification models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9"/>
          <p:cNvSpPr txBox="1"/>
          <p:nvPr>
            <p:ph idx="1" type="body"/>
          </p:nvPr>
        </p:nvSpPr>
        <p:spPr>
          <a:xfrm>
            <a:off x="663475" y="1107800"/>
            <a:ext cx="7366200" cy="3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</a:rPr>
              <a:t>Baseline model: 1 convolution layer + no data augmentation process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</a:rPr>
              <a:t>DA model: 1 convolution layer + data augmentation process 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</a:rPr>
              <a:t>3CNN model: 3 convolution layers + no data augmentation process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</a:rPr>
              <a:t>3CNN + DA model: 3 convolution layers + data augmentation process 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</a:rPr>
              <a:t>Pretrained model: VGG16 image classification model (ImageNet)</a:t>
            </a:r>
            <a:endParaRPr/>
          </a:p>
        </p:txBody>
      </p:sp>
      <p:sp>
        <p:nvSpPr>
          <p:cNvPr id="856" name="Google Shape;856;p29"/>
          <p:cNvSpPr txBox="1"/>
          <p:nvPr>
            <p:ph type="title"/>
          </p:nvPr>
        </p:nvSpPr>
        <p:spPr>
          <a:xfrm>
            <a:off x="739675" y="1726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Different Image Classification Models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0"/>
          <p:cNvSpPr txBox="1"/>
          <p:nvPr>
            <p:ph type="title"/>
          </p:nvPr>
        </p:nvSpPr>
        <p:spPr>
          <a:xfrm>
            <a:off x="452724" y="7733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</a:t>
            </a:r>
            <a:r>
              <a:rPr lang="en"/>
              <a:t>Baseline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0"/>
          <p:cNvSpPr txBox="1"/>
          <p:nvPr>
            <p:ph idx="1" type="body"/>
          </p:nvPr>
        </p:nvSpPr>
        <p:spPr>
          <a:xfrm>
            <a:off x="452727" y="14048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Model Structure: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1 convolution layer with 32 filters, relu activation function, 0.3 dropout rate, adam as optimizer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No data augmentation process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63" name="Google Shape;8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750" y="773325"/>
            <a:ext cx="2696708" cy="18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750" y="2620950"/>
            <a:ext cx="2696700" cy="17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1"/>
          <p:cNvSpPr txBox="1"/>
          <p:nvPr>
            <p:ph type="title"/>
          </p:nvPr>
        </p:nvSpPr>
        <p:spPr>
          <a:xfrm>
            <a:off x="452724" y="7733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 Model</a:t>
            </a:r>
            <a:endParaRPr/>
          </a:p>
        </p:txBody>
      </p:sp>
      <p:sp>
        <p:nvSpPr>
          <p:cNvPr id="870" name="Google Shape;870;p31"/>
          <p:cNvSpPr txBox="1"/>
          <p:nvPr>
            <p:ph idx="1" type="body"/>
          </p:nvPr>
        </p:nvSpPr>
        <p:spPr>
          <a:xfrm>
            <a:off x="452727" y="14048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Model Structure: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Same as baseline model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Data augmentation process: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Rotation, width and height shift, shearing, horizontal </a:t>
            </a:r>
            <a:r>
              <a:rPr lang="en" sz="2000"/>
              <a:t>flip</a:t>
            </a:r>
            <a:r>
              <a:rPr lang="en" sz="2000"/>
              <a:t> and zoom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71" name="Google Shape;8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875" y="3673200"/>
            <a:ext cx="3110725" cy="13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750" y="773325"/>
            <a:ext cx="2696700" cy="186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750" y="2635502"/>
            <a:ext cx="2696700" cy="186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2"/>
          <p:cNvSpPr txBox="1"/>
          <p:nvPr>
            <p:ph type="title"/>
          </p:nvPr>
        </p:nvSpPr>
        <p:spPr>
          <a:xfrm>
            <a:off x="452724" y="7733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3CNN Model</a:t>
            </a:r>
            <a:endParaRPr/>
          </a:p>
        </p:txBody>
      </p:sp>
      <p:sp>
        <p:nvSpPr>
          <p:cNvPr id="879" name="Google Shape;879;p32"/>
          <p:cNvSpPr txBox="1"/>
          <p:nvPr>
            <p:ph idx="1" type="body"/>
          </p:nvPr>
        </p:nvSpPr>
        <p:spPr>
          <a:xfrm>
            <a:off x="452727" y="14048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Model Structure: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3</a:t>
            </a:r>
            <a:r>
              <a:rPr lang="en" sz="2000"/>
              <a:t> convolution layers with up to 128 filters, relu activation function, 0.3 dropout rate, adam as optimizer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No data augmentation process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80" name="Google Shape;8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750" y="719433"/>
            <a:ext cx="2696700" cy="19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752" y="2635500"/>
            <a:ext cx="2696700" cy="1894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/>
          <p:nvPr>
            <p:ph type="title"/>
          </p:nvPr>
        </p:nvSpPr>
        <p:spPr>
          <a:xfrm>
            <a:off x="452724" y="7733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3CNN + DA Model</a:t>
            </a:r>
            <a:endParaRPr/>
          </a:p>
        </p:txBody>
      </p:sp>
      <p:sp>
        <p:nvSpPr>
          <p:cNvPr id="887" name="Google Shape;887;p33"/>
          <p:cNvSpPr txBox="1"/>
          <p:nvPr>
            <p:ph idx="1" type="body"/>
          </p:nvPr>
        </p:nvSpPr>
        <p:spPr>
          <a:xfrm>
            <a:off x="452727" y="14048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Model Structure: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Same as 3CNN model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Data augmentation process: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Same as DA model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88" name="Google Shape;8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750" y="763675"/>
            <a:ext cx="2696700" cy="18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749" y="2636000"/>
            <a:ext cx="2696700" cy="189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6"/>
          <p:cNvSpPr txBox="1"/>
          <p:nvPr>
            <p:ph type="ctrTitle"/>
          </p:nvPr>
        </p:nvSpPr>
        <p:spPr>
          <a:xfrm>
            <a:off x="345400" y="417375"/>
            <a:ext cx="8230200" cy="4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Introduction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Definition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4"/>
          <p:cNvSpPr txBox="1"/>
          <p:nvPr>
            <p:ph type="title"/>
          </p:nvPr>
        </p:nvSpPr>
        <p:spPr>
          <a:xfrm>
            <a:off x="452724" y="7733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Pretrained Model</a:t>
            </a:r>
            <a:endParaRPr/>
          </a:p>
        </p:txBody>
      </p:sp>
      <p:sp>
        <p:nvSpPr>
          <p:cNvPr id="895" name="Google Shape;895;p34"/>
          <p:cNvSpPr txBox="1"/>
          <p:nvPr>
            <p:ph idx="1" type="body"/>
          </p:nvPr>
        </p:nvSpPr>
        <p:spPr>
          <a:xfrm>
            <a:off x="452727" y="14048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VGG16 model (transfer learning)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Based on ImageNet dataset：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Include over 1000 categories with animal, plant, sports, material, food, etc.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96" name="Google Shape;8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750" y="773331"/>
            <a:ext cx="2696700" cy="186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750" y="2635997"/>
            <a:ext cx="2696700" cy="192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5"/>
          <p:cNvSpPr txBox="1"/>
          <p:nvPr>
            <p:ph type="title"/>
          </p:nvPr>
        </p:nvSpPr>
        <p:spPr>
          <a:xfrm>
            <a:off x="739675" y="1726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Overall Performance </a:t>
            </a:r>
            <a:r>
              <a:rPr lang="en">
                <a:solidFill>
                  <a:schemeClr val="lt1"/>
                </a:solidFill>
              </a:rPr>
              <a:t>Comparison</a:t>
            </a:r>
            <a:endParaRPr/>
          </a:p>
        </p:txBody>
      </p:sp>
      <p:pic>
        <p:nvPicPr>
          <p:cNvPr id="903" name="Google Shape;9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825" y="1614976"/>
            <a:ext cx="4475750" cy="1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5"/>
          <p:cNvSpPr txBox="1"/>
          <p:nvPr>
            <p:ph idx="1" type="body"/>
          </p:nvPr>
        </p:nvSpPr>
        <p:spPr>
          <a:xfrm>
            <a:off x="452727" y="1404814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Except pretrained model, 3CNN+DA model has the best overall performance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Pretrained model has highest accuracy among 5 image classification models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6"/>
          <p:cNvSpPr txBox="1"/>
          <p:nvPr>
            <p:ph idx="4294967295" type="title"/>
          </p:nvPr>
        </p:nvSpPr>
        <p:spPr>
          <a:xfrm>
            <a:off x="739675" y="1726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0" name="Google Shape;910;p36"/>
          <p:cNvSpPr txBox="1"/>
          <p:nvPr>
            <p:ph idx="1" type="body"/>
          </p:nvPr>
        </p:nvSpPr>
        <p:spPr>
          <a:xfrm>
            <a:off x="468450" y="1213000"/>
            <a:ext cx="84297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What is the effect of data augmentation and neural network structure on model performance</a:t>
            </a:r>
            <a:r>
              <a:rPr b="1" lang="en" sz="1400"/>
              <a:t>?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 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Data augmentation process could avoid overfitting problem but substantially slow down processing speed of model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 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As complexity of neural network </a:t>
            </a:r>
            <a:r>
              <a:rPr b="1" lang="en" sz="1400"/>
              <a:t>structure</a:t>
            </a:r>
            <a:r>
              <a:rPr b="1" lang="en" sz="1400"/>
              <a:t> increase, model gets stronger computation ability but also greater potential risk for overfitting problem.</a:t>
            </a:r>
            <a:endParaRPr b="1" sz="1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Titillium Web"/>
                <a:ea typeface="Titillium Web"/>
                <a:cs typeface="Titillium Web"/>
                <a:sym typeface="Titillium Web"/>
              </a:rPr>
              <a:t>The cooperation between data augmentation and neural network structure is significant for image classification model performance!</a:t>
            </a:r>
            <a:endParaRPr b="1" sz="2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7"/>
          <p:cNvSpPr txBox="1"/>
          <p:nvPr>
            <p:ph type="title"/>
          </p:nvPr>
        </p:nvSpPr>
        <p:spPr>
          <a:xfrm>
            <a:off x="586700" y="1048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916" name="Google Shape;916;p37"/>
          <p:cNvSpPr txBox="1"/>
          <p:nvPr>
            <p:ph idx="1" type="body"/>
          </p:nvPr>
        </p:nvSpPr>
        <p:spPr>
          <a:xfrm>
            <a:off x="511075" y="1381125"/>
            <a:ext cx="47325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 </a:t>
            </a:r>
            <a:r>
              <a:rPr lang="en" sz="1400"/>
              <a:t>tuning: filter number, dropout rate, etc.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 neural network structure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Developing Bayesian framework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optimizer </a:t>
            </a:r>
            <a:r>
              <a:rPr lang="en" sz="1400"/>
              <a:t>comparison</a:t>
            </a:r>
            <a:r>
              <a:rPr lang="en" sz="1400"/>
              <a:t>: adam, SGD, ADA, etc.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effect of each data augmentation components separately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17" name="Google Shape;9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9775" y="1593188"/>
            <a:ext cx="3444350" cy="19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8"/>
          <p:cNvSpPr txBox="1"/>
          <p:nvPr>
            <p:ph type="title"/>
          </p:nvPr>
        </p:nvSpPr>
        <p:spPr>
          <a:xfrm>
            <a:off x="739675" y="1726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</a:t>
            </a:r>
            <a:endParaRPr/>
          </a:p>
        </p:txBody>
      </p:sp>
      <p:sp>
        <p:nvSpPr>
          <p:cNvPr id="923" name="Google Shape;923;p38"/>
          <p:cNvSpPr txBox="1"/>
          <p:nvPr/>
        </p:nvSpPr>
        <p:spPr>
          <a:xfrm>
            <a:off x="538725" y="937125"/>
            <a:ext cx="8171400" cy="3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Buyya, R., Calheiros, R. N., Dastjerdi, A. V. (Eds.). (2016). Big data: principles and paradigms. Morgan Kaufmann.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Vailaya, A., Figueiredo, M. A., Jain, A. K., Zhang, H. J. (2001). Image classiﬁcation for content-based indexing. IEEE transactions on image processing, 10(1), 117-130.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Bonner, Anne. “The Complete Beginner’s Guide to Deep Learning: Convolutional Neural Networks.” Medium, Towards Data Science, 1 June 2019, towardsdatascience.com/wtf-is-image-classiﬁcation8e78a8235acb.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Le, James. “The 4 Convolutional Neural Network Models That Can Classify Your Fashion Images.” Medium, Towards Data Science, 7 Oct. 2018, towardsdatascience.com/the-4-convolutional-neural-networkmodels-that-can-classify-your-fashion-images-9fe7f3e5399d.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Wang, Jason, and Luis Perez. “The Effectiveness of Data Augmentation inImageClassiﬁcationUsingDeepLearning.”TheEffectivenessofData Augmentation in Image Classiﬁcation Using Deep Learning, 13 Dec. 2017.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Fong, Ruth, and Andrea Vedaldi. “Occlusions for Effective Data Augmentation in Image Classiﬁcation.” 2019 IEEE/CVF International Conference on Computer Vision Workshop (ICCVW), 23 Oct. 2019, doi:10.1109/iccvw.2019.00511.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McCann, S., Lowe, D. G. (2012, June). Local naive bayes nearest neighbor for image classiﬁcation. In 2012 IEEE Conference on Computer Vision and Pattern Recognition (pp. 3650-3656). IEEE.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Zhou, X., Cui, N., Li, Z., Liang, F., Huang, T. S. (2009, September). Hierarchical gaussianization for image classiﬁcation. In 2009 IEEE 12th International Conference on Computer Vision (pp. 1971-1977). IEEE.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”Dogs vs. Cats Kaggle”, Kaggle.com, 2020. [Online]. Available: https://www.kaggle.com/c/dogs-vs-cats/overview.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"/>
              <a:buAutoNum type="arabicPeriod"/>
            </a:pPr>
            <a:r>
              <a:rPr lang="en" sz="11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Sarkar. (2018, November 17). A Comprehensive Hands-on Guide to Transfer Learning with Real-World Applications in Deep Learning. Retrieved from https://towardsdatascience.com/a-comprehensive-handson-guide-to-transfer-learning-with-real-world-applications-in-deeplearning-212bf3b2f27a</a:t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9"/>
          <p:cNvSpPr txBox="1"/>
          <p:nvPr>
            <p:ph type="title"/>
          </p:nvPr>
        </p:nvSpPr>
        <p:spPr>
          <a:xfrm>
            <a:off x="452724" y="1101714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929" name="Google Shape;929;p39"/>
          <p:cNvSpPr txBox="1"/>
          <p:nvPr>
            <p:ph idx="1" type="body"/>
          </p:nvPr>
        </p:nvSpPr>
        <p:spPr>
          <a:xfrm>
            <a:off x="605126" y="2500625"/>
            <a:ext cx="21948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</p:txBody>
      </p:sp>
      <p:pic>
        <p:nvPicPr>
          <p:cNvPr id="930" name="Google Shape;930;p39"/>
          <p:cNvPicPr preferRelativeResize="0"/>
          <p:nvPr/>
        </p:nvPicPr>
        <p:blipFill rotWithShape="1">
          <a:blip r:embed="rId3">
            <a:alphaModFix/>
          </a:blip>
          <a:srcRect b="6947" l="29032" r="24357" t="-74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/>
          <p:nvPr>
            <p:ph type="ctrTitle"/>
          </p:nvPr>
        </p:nvSpPr>
        <p:spPr>
          <a:xfrm>
            <a:off x="707400" y="118724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The task of </a:t>
            </a:r>
            <a:r>
              <a:rPr lang="en" sz="2000"/>
              <a:t>extracting</a:t>
            </a:r>
            <a:r>
              <a:rPr lang="en" sz="2000"/>
              <a:t> information classes from a multiband raster image.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A process in computer vision that can classify an image according to its visual content.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8"/>
          <p:cNvSpPr txBox="1"/>
          <p:nvPr>
            <p:ph type="ctrTitle"/>
          </p:nvPr>
        </p:nvSpPr>
        <p:spPr>
          <a:xfrm>
            <a:off x="707400" y="1187252"/>
            <a:ext cx="77292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Face ID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Instagram filters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Visual search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Etc...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97" name="Google Shape;7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800" y="1187250"/>
            <a:ext cx="1098801" cy="109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599" y="2286049"/>
            <a:ext cx="1098799" cy="109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0803" y="3384850"/>
            <a:ext cx="2210540" cy="1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9"/>
          <p:cNvSpPr txBox="1"/>
          <p:nvPr>
            <p:ph type="ctrTitle"/>
          </p:nvPr>
        </p:nvSpPr>
        <p:spPr>
          <a:xfrm>
            <a:off x="707400" y="1187252"/>
            <a:ext cx="77292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SVMs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Decision</a:t>
            </a:r>
            <a:r>
              <a:rPr lang="en" sz="2000">
                <a:solidFill>
                  <a:srgbClr val="FFFFFF"/>
                </a:solidFill>
              </a:rPr>
              <a:t> trees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Neural networks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Bayesian, Markov chain Monte Carlo, etc...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0"/>
          <p:cNvSpPr txBox="1"/>
          <p:nvPr>
            <p:ph type="ctrTitle"/>
          </p:nvPr>
        </p:nvSpPr>
        <p:spPr>
          <a:xfrm>
            <a:off x="707400" y="1187252"/>
            <a:ext cx="77292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How to improve image classification model accuracy while keeping fast-paced data processing speed?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1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Related Work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2"/>
          <p:cNvSpPr txBox="1"/>
          <p:nvPr>
            <p:ph type="ctrTitle"/>
          </p:nvPr>
        </p:nvSpPr>
        <p:spPr>
          <a:xfrm>
            <a:off x="707400" y="1187249"/>
            <a:ext cx="77292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Anne Bonner gave a basic overview for image classification and CNN. She talked about the foundation of CNN and image classification, logics behind models, basic structure of CNN, etc.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Le and James presented a performance comparison between image classification models with MNIST dataset.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Wang and Luis illustrated an experiment to compare impact of different data augmentation techniques: traditional transformation, generative adversarial networks, and neural net augmentation.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3"/>
          <p:cNvSpPr txBox="1"/>
          <p:nvPr>
            <p:ph type="ctrTitle"/>
          </p:nvPr>
        </p:nvSpPr>
        <p:spPr>
          <a:xfrm>
            <a:off x="707400" y="1187249"/>
            <a:ext cx="77292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F</a:t>
            </a:r>
            <a:r>
              <a:rPr lang="en" sz="2000">
                <a:solidFill>
                  <a:srgbClr val="FFFFFF"/>
                </a:solidFill>
              </a:rPr>
              <a:t>ong and Andrea mentioned photographer bias, which can strongly affect neural network performance.  They discussed about occlusion augmentation techniques: batch augmentation, joint training and dropout method, and set up an experiment to compare those occlusion augmentation effects.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>
                <a:solidFill>
                  <a:srgbClr val="FFFFFF"/>
                </a:solidFill>
              </a:rPr>
              <a:t>Vailaya, Figueiredo, Jain and Zhang modified the binary Bayesian classifiers that achieved classification accuracy that higher than 90% for all four classification problems with database of 6931 photos.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