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4" r:id="rId2"/>
    <p:sldId id="257" r:id="rId3"/>
    <p:sldId id="259" r:id="rId4"/>
    <p:sldId id="267" r:id="rId5"/>
    <p:sldId id="268" r:id="rId6"/>
    <p:sldId id="265" r:id="rId7"/>
    <p:sldId id="269" r:id="rId8"/>
    <p:sldId id="270" r:id="rId9"/>
    <p:sldId id="272" r:id="rId10"/>
    <p:sldId id="273" r:id="rId11"/>
    <p:sldId id="293" r:id="rId12"/>
    <p:sldId id="280" r:id="rId13"/>
    <p:sldId id="284" r:id="rId14"/>
    <p:sldId id="290" r:id="rId15"/>
    <p:sldId id="289" r:id="rId16"/>
    <p:sldId id="301" r:id="rId17"/>
    <p:sldId id="282" r:id="rId18"/>
    <p:sldId id="302" r:id="rId19"/>
    <p:sldId id="303" r:id="rId20"/>
    <p:sldId id="291" r:id="rId21"/>
    <p:sldId id="275" r:id="rId22"/>
    <p:sldId id="300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16E"/>
    <a:srgbClr val="0589F9"/>
    <a:srgbClr val="F02957"/>
    <a:srgbClr val="4E5ACB"/>
    <a:srgbClr val="316DDF"/>
    <a:srgbClr val="8A3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76553"/>
  </p:normalViewPr>
  <p:slideViewPr>
    <p:cSldViewPr snapToGrid="0" snapToObjects="1">
      <p:cViewPr varScale="1">
        <p:scale>
          <a:sx n="61" d="100"/>
          <a:sy n="61" d="100"/>
        </p:scale>
        <p:origin x="932" y="48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2DF2-658D-324B-82BB-001FE701ED6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BB41-C319-E043-93F6-A289884FF7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27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763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46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55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20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分布式 ：真正的从控制系统克隆。版本库丢了，本地代码还是真实存在的</a:t>
            </a:r>
            <a:endParaRPr kumimoji="1" lang="en-US" altLang="zh-CN" dirty="0"/>
          </a:p>
          <a:p>
            <a:r>
              <a:rPr kumimoji="1" lang="zh-CN" altLang="en-US" dirty="0"/>
              <a:t>集中式：只是一个快照。如果版本库丢了，本地的快照也都没用了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88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未提交过的文件：从</a:t>
            </a:r>
            <a:r>
              <a:rPr kumimoji="1" lang="en-US" altLang="zh-CN" dirty="0"/>
              <a:t>untracked</a:t>
            </a:r>
            <a:r>
              <a:rPr kumimoji="1" lang="zh-CN" altLang="en-US" dirty="0"/>
              <a:t>开始</a:t>
            </a:r>
            <a:endParaRPr kumimoji="1" lang="en-US" altLang="zh-CN" dirty="0"/>
          </a:p>
          <a:p>
            <a:r>
              <a:rPr kumimoji="1" lang="zh-CN" altLang="en-US" dirty="0"/>
              <a:t>提交过的文件：从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开始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8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265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33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4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03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无冲突 </a:t>
            </a:r>
            <a:r>
              <a:rPr kumimoji="1" lang="en-US" altLang="zh-CN" dirty="0" err="1"/>
              <a:t>icode</a:t>
            </a:r>
            <a:r>
              <a:rPr kumimoji="1" lang="zh-CN" altLang="en-US" dirty="0"/>
              <a:t>就自动合并了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0BB41-C319-E043-93F6-A289884FF7C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22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02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6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9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08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53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35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3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5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1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75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34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AFF1-08F4-E543-87B9-4B506F0C62C4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EF8F-9C8B-9243-B0FD-2734C2E04B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19" y="3105834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文件时光机 </a:t>
            </a:r>
            <a:r>
              <a:rPr kumimoji="1"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我们与</a:t>
            </a:r>
            <a:r>
              <a:rPr kumimoji="1"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的日常</a:t>
            </a:r>
          </a:p>
        </p:txBody>
      </p:sp>
    </p:spTree>
    <p:extLst>
      <p:ext uri="{BB962C8B-B14F-4D97-AF65-F5344CB8AC3E}">
        <p14:creationId xmlns:p14="http://schemas.microsoft.com/office/powerpoint/2010/main" val="356464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507946" y="1468059"/>
            <a:ext cx="11124609" cy="5019452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9424136" y="3866849"/>
            <a:ext cx="1953744" cy="1435261"/>
            <a:chOff x="1241976" y="1515170"/>
            <a:chExt cx="1953744" cy="1435261"/>
          </a:xfrm>
        </p:grpSpPr>
        <p:sp>
          <p:nvSpPr>
            <p:cNvPr id="13" name="文档 12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工作目录</a:t>
              </a: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332843" y="3866851"/>
            <a:ext cx="2015841" cy="1435261"/>
            <a:chOff x="5119282" y="1515170"/>
            <a:chExt cx="2015841" cy="1435261"/>
          </a:xfrm>
        </p:grpSpPr>
        <p:sp>
          <p:nvSpPr>
            <p:cNvPr id="16" name="卡片 15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暂存区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3488827" y="3866849"/>
            <a:ext cx="1953744" cy="1435261"/>
            <a:chOff x="9028772" y="1515170"/>
            <a:chExt cx="1953744" cy="1435261"/>
          </a:xfrm>
        </p:grpSpPr>
        <p:sp>
          <p:nvSpPr>
            <p:cNvPr id="19" name="磁盘 18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本地仓库</a:t>
              </a: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87404" y="3866849"/>
            <a:ext cx="1953744" cy="1435261"/>
            <a:chOff x="9028772" y="1515170"/>
            <a:chExt cx="1953744" cy="1435261"/>
          </a:xfrm>
        </p:grpSpPr>
        <p:sp>
          <p:nvSpPr>
            <p:cNvPr id="22" name="磁盘 21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28772" y="2045441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Remote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远程仓库</a:t>
              </a:r>
            </a:p>
          </p:txBody>
        </p:sp>
      </p:grpSp>
      <p:sp>
        <p:nvSpPr>
          <p:cNvPr id="4" name="环形箭头 3"/>
          <p:cNvSpPr/>
          <p:nvPr/>
        </p:nvSpPr>
        <p:spPr>
          <a:xfrm rot="10235180">
            <a:off x="8058519" y="4708771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环形箭头 23"/>
          <p:cNvSpPr/>
          <p:nvPr/>
        </p:nvSpPr>
        <p:spPr>
          <a:xfrm rot="10396222">
            <a:off x="5132578" y="4714418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环形箭头 24"/>
          <p:cNvSpPr/>
          <p:nvPr/>
        </p:nvSpPr>
        <p:spPr>
          <a:xfrm rot="10306329">
            <a:off x="2260648" y="4693096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 rot="21141236">
            <a:off x="2124232" y="3410284"/>
            <a:ext cx="1696333" cy="1198535"/>
          </a:xfrm>
          <a:prstGeom prst="circularArrow">
            <a:avLst>
              <a:gd name="adj1" fmla="val 2841"/>
              <a:gd name="adj2" fmla="val 1037763"/>
              <a:gd name="adj3" fmla="val 20563180"/>
              <a:gd name="adj4" fmla="val 11989240"/>
              <a:gd name="adj5" fmla="val 985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8" name="环形箭头 27"/>
          <p:cNvSpPr/>
          <p:nvPr/>
        </p:nvSpPr>
        <p:spPr>
          <a:xfrm rot="21363415">
            <a:off x="4295382" y="3051168"/>
            <a:ext cx="5807675" cy="3175667"/>
          </a:xfrm>
          <a:prstGeom prst="circularArrow">
            <a:avLst>
              <a:gd name="adj1" fmla="val 1098"/>
              <a:gd name="adj2" fmla="val 290784"/>
              <a:gd name="adj3" fmla="val 20422916"/>
              <a:gd name="adj4" fmla="val 12190252"/>
              <a:gd name="adj5" fmla="val 496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环形箭头 28"/>
          <p:cNvSpPr/>
          <p:nvPr/>
        </p:nvSpPr>
        <p:spPr>
          <a:xfrm>
            <a:off x="900138" y="2130808"/>
            <a:ext cx="10208586" cy="5523471"/>
          </a:xfrm>
          <a:prstGeom prst="circularArrow">
            <a:avLst>
              <a:gd name="adj1" fmla="val 714"/>
              <a:gd name="adj2" fmla="val 157541"/>
              <a:gd name="adj3" fmla="val 20629548"/>
              <a:gd name="adj4" fmla="val 11625706"/>
              <a:gd name="adj5" fmla="val 337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08473" y="5900338"/>
            <a:ext cx="59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Microsoft YaHei" charset="-122"/>
                <a:ea typeface="Microsoft YaHei" charset="-122"/>
                <a:cs typeface="Microsoft YaHei" charset="-122"/>
              </a:rPr>
              <a:t>add</a:t>
            </a:r>
            <a:endParaRPr kumimoji="1" lang="en-US" altLang="zh-CN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10853" y="5896527"/>
            <a:ext cx="987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endParaRPr kumimoji="1" lang="en-US" altLang="zh-CN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69808" y="5894138"/>
            <a:ext cx="68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Microsoft YaHei" charset="-122"/>
                <a:ea typeface="Microsoft YaHei" charset="-122"/>
                <a:cs typeface="Microsoft YaHei" charset="-122"/>
              </a:rPr>
              <a:t>push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669809" y="3136177"/>
            <a:ext cx="122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Microsoft YaHei" charset="-122"/>
                <a:ea typeface="Microsoft YaHei" charset="-122"/>
                <a:cs typeface="Microsoft YaHei" charset="-122"/>
              </a:rPr>
              <a:t>clone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37356" y="2733989"/>
            <a:ext cx="112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Microsoft YaHei" charset="-122"/>
                <a:ea typeface="Microsoft YaHei" charset="-122"/>
                <a:cs typeface="Microsoft YaHei" charset="-122"/>
              </a:rPr>
              <a:t>checkout</a:t>
            </a:r>
            <a:endParaRPr kumimoji="1" lang="en-US" altLang="zh-CN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50422" y="1892303"/>
            <a:ext cx="660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Microsoft YaHei" charset="-122"/>
                <a:ea typeface="Microsoft YaHei" charset="-122"/>
                <a:cs typeface="Microsoft YaHei" charset="-122"/>
              </a:rPr>
              <a:t>pull</a:t>
            </a:r>
            <a:endParaRPr kumimoji="1" lang="en-US" altLang="zh-CN" sz="16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7946" y="974382"/>
            <a:ext cx="175560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000" b="1">
                <a:latin typeface="Microsoft YaHei" charset="-122"/>
                <a:ea typeface="Microsoft YaHei" charset="-122"/>
                <a:cs typeface="Microsoft YaHei" charset="-122"/>
              </a:rPr>
              <a:t>日常工作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流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71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080" y="1790256"/>
            <a:ext cx="10426147" cy="609397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查看远程仓库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remote –v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添加源仓库地址为远程仓库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remote add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&lt;name&gt;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&lt;remote&gt;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远程仓库重命名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remote rename  old  new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166525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本地仓库与远程仓库的关联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59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722" y="1962133"/>
            <a:ext cx="11375130" cy="41023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克隆仓库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clone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&lt;repository&gt;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查看当前文件的状态</a:t>
            </a:r>
            <a:endParaRPr kumimoji="1" lang="en-US" altLang="zh-CN" sz="2000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 status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提交到暂存区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add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pathspec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 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提交到本地仓库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commit -m "...”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提交内容到远程仓库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push &lt;remote&gt; &lt;branch&gt;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基础工作流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79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8220" y="1969159"/>
            <a:ext cx="9395867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撤销</a:t>
            </a:r>
            <a:r>
              <a:rPr kumimoji="1" lang="zh-CN" altLang="en-US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工作区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修改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checkout -- &lt;file&gt;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暂存区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文件撤销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不覆盖工作区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reset HEAD &lt;file&gt;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版本回退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reset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--(soft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mixed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hard)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&lt;HEAD~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num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)&gt;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|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&lt;commit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ID&gt;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420820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花式撤销 </a:t>
            </a:r>
            <a:r>
              <a:rPr kumimoji="1" lang="mr-IN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 本地版本库回退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369" y="3486150"/>
            <a:ext cx="5511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1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9104" y="2287210"/>
            <a:ext cx="10376451" cy="84023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比较工作区与暂存区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diff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比较工作区与本地版本库中最近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    一次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的内容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diff 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HEAD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比较暂存区与本地版本库中最近一次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的内容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 diff -- cached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比较两个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之间的差异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diff &lt;commit-id&gt; &lt;commit-id&gt;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差异比较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00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3222" y="1805813"/>
            <a:ext cx="8879416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查看状态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status</a:t>
            </a:r>
          </a:p>
          <a:p>
            <a:pPr lvl="1">
              <a:lnSpc>
                <a:spcPct val="15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查看日志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2">
              <a:lnSpc>
                <a:spcPct val="150000"/>
              </a:lnSpc>
            </a:pP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log </a:t>
            </a:r>
            <a:r>
              <a:rPr kumimoji="1"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&lt;</a:t>
            </a: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fileName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查看历史操作记录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>
                <a:latin typeface="Microsoft YaHei" charset="-122"/>
                <a:ea typeface="Microsoft YaHei" charset="-122"/>
                <a:cs typeface="Microsoft YaHei" charset="-122"/>
              </a:rPr>
              <a:t>reflog</a:t>
            </a:r>
            <a:endParaRPr kumimoji="1"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状态查询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385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1"/>
            <a:ext cx="10495721" cy="4854503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722" y="1962133"/>
            <a:ext cx="11375130" cy="41023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查看分支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branch</a:t>
            </a: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创建新分支</a:t>
            </a:r>
            <a:endParaRPr kumimoji="1" lang="en-US" altLang="zh-CN" sz="2000" b="1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 branch</a:t>
            </a:r>
            <a:r>
              <a:rPr kumimoji="1" lang="zh-CN" altLang="en-US" sz="20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&lt;name&gt;</a:t>
            </a:r>
            <a:endParaRPr kumimoji="1"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切换分支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checkout  &lt;name&gt; 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创建并切换分支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 checkout –b &lt;name&gt;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删除本地分支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branche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–d &lt;name&gt;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删除远程分支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git push -d  &lt;origin&gt; &lt;branch&gt;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23549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基础工作流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67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7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分支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-1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33204A-104F-4FD9-B1B8-76031B771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51" y="1725202"/>
            <a:ext cx="1027305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4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446" y="2028793"/>
            <a:ext cx="887941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无冲突合并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merge &lt;branch&gt;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Icode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操作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有冲突合并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merge &lt;branch&gt;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解决冲突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add &lt;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pathspec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&gt;</a:t>
            </a:r>
          </a:p>
          <a:p>
            <a:pPr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commit -m "...”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2927404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分支合并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处理冲突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56" y="4422915"/>
            <a:ext cx="5866569" cy="18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235245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分支</a:t>
            </a:r>
            <a:r>
              <a:rPr kumimoji="1" lang="en-US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-2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F97DF-2EC7-40CF-B433-955A40414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02" y="1828800"/>
            <a:ext cx="10320290" cy="45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9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0807" y="3925416"/>
            <a:ext cx="35372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Contents</a:t>
            </a:r>
            <a:endParaRPr kumimoji="1" lang="zh-CN" altLang="en-US" sz="66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7254" y="613597"/>
            <a:ext cx="5064924" cy="4381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版本控制系统背景</a:t>
            </a:r>
            <a:endParaRPr kumimoji="1"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3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基础原理</a:t>
            </a:r>
            <a:endParaRPr kumimoji="1"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日常开发中</a:t>
            </a:r>
            <a:r>
              <a:rPr kumimoji="1" lang="en-US" altLang="zh-CN" sz="3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的使用</a:t>
            </a:r>
            <a:endParaRPr kumimoji="1" lang="en-US" altLang="zh-CN" sz="3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sz="3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提高效率的奇技淫巧</a:t>
            </a:r>
          </a:p>
        </p:txBody>
      </p:sp>
    </p:spTree>
    <p:extLst>
      <p:ext uri="{BB962C8B-B14F-4D97-AF65-F5344CB8AC3E}">
        <p14:creationId xmlns:p14="http://schemas.microsoft.com/office/powerpoint/2010/main" val="52408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日常操作 </a:t>
            </a:r>
            <a:r>
              <a:rPr lang="en-US" altLang="zh-CN" sz="3600" dirty="0"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 熟练掌握篇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0935" y="2123209"/>
            <a:ext cx="48039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展示</a:t>
            </a:r>
            <a:r>
              <a:rPr kumimoji="1" lang="en-US" altLang="zh-CN" sz="2000" b="1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命令大纲及常用命令</a:t>
            </a:r>
          </a:p>
          <a:p>
            <a:pPr lvl="1">
              <a:lnSpc>
                <a:spcPct val="150000"/>
              </a:lnSpc>
            </a:pPr>
            <a:r>
              <a:rPr kumimoji="1"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kumimoji="1"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help</a:t>
            </a:r>
            <a:r>
              <a:rPr kumimoji="1" lang="zh-CN" altLang="mr-IN" sz="2000" dirty="0"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mr-IN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kumimoji="1" lang="mr-IN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help</a:t>
            </a:r>
            <a:r>
              <a:rPr kumimoji="1" lang="zh-CN" altLang="mr-IN" sz="20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展示</a:t>
            </a:r>
            <a:r>
              <a:rPr kumimoji="1" lang="en-US" altLang="zh-CN" sz="2000" b="1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命令大纲及全部命令列表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help  –a</a:t>
            </a:r>
          </a:p>
          <a:p>
            <a:pPr marL="457200" lvl="2">
              <a:lnSpc>
                <a:spcPct val="150000"/>
              </a:lnSpc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展示具体命令说明手册</a:t>
            </a:r>
          </a:p>
          <a:p>
            <a:pPr marL="457200" lvl="2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 help &lt;command&gt;     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文档查询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84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4</a:t>
            </a:r>
            <a:endParaRPr kumimoji="1" lang="zh-CN" altLang="en-US" sz="200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5457" y="1833418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7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奇技淫巧</a:t>
            </a:r>
          </a:p>
        </p:txBody>
      </p:sp>
    </p:spTree>
    <p:extLst>
      <p:ext uri="{BB962C8B-B14F-4D97-AF65-F5344CB8AC3E}">
        <p14:creationId xmlns:p14="http://schemas.microsoft.com/office/powerpoint/2010/main" val="760410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2669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高效技巧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05070" y="1725202"/>
            <a:ext cx="10495721" cy="4685538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6446" y="2028793"/>
            <a:ext cx="8879416" cy="79406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添加改动到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stash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stash save -a "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messeag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”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查看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stash</a:t>
            </a: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列表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stash list 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恢复改动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b="1" dirty="0" err="1"/>
              <a:t>git</a:t>
            </a:r>
            <a:r>
              <a:rPr lang="en-US" altLang="zh-CN" sz="2000" b="1" dirty="0"/>
              <a:t> stash pop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&lt;stash</a:t>
            </a:r>
            <a:r>
              <a:rPr lang="cs-CZ" altLang="zh-CN" sz="2000" b="1" dirty="0"/>
              <a:t>@{id}</a:t>
            </a:r>
            <a:r>
              <a:rPr lang="en-US" altLang="zh-CN" sz="2000" b="1" dirty="0"/>
              <a:t>&gt;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删除暂存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stash drop &lt;stash@{id}&gt;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000" b="1" dirty="0">
                <a:latin typeface="Microsoft YaHei" charset="-122"/>
                <a:ea typeface="Microsoft YaHei" charset="-122"/>
                <a:cs typeface="Microsoft YaHei" charset="-122"/>
              </a:rPr>
              <a:t>删除全部暂存</a:t>
            </a: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  stash clear</a:t>
            </a:r>
            <a:r>
              <a:rPr kumimoji="1" lang="en-US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0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6948" y="1090513"/>
            <a:ext cx="1704313" cy="387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320"/>
              </a:lnSpc>
              <a:buFont typeface="Arial" charset="0"/>
              <a:buChar char="•"/>
            </a:pPr>
            <a:r>
              <a:rPr kumimoji="1" lang="zh-CN" altLang="en-US" sz="2400" b="1" dirty="0">
                <a:latin typeface="Microsoft YaHei" charset="-122"/>
                <a:ea typeface="Microsoft YaHei" charset="-122"/>
                <a:cs typeface="Microsoft YaHei" charset="-122"/>
              </a:rPr>
              <a:t>文件暂存</a:t>
            </a:r>
            <a:endParaRPr kumimoji="1"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39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"/>
            <a:ext cx="12192000" cy="68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场景回顾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0329" y="1654629"/>
            <a:ext cx="48354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请大家先回忆一下自己当年写小组论文的情景。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329" y="2536929"/>
            <a:ext cx="4920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step1.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'xxx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研究报告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docx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’</a:t>
            </a:r>
          </a:p>
          <a:p>
            <a:pPr>
              <a:lnSpc>
                <a:spcPct val="150000"/>
              </a:lnSpc>
            </a:pP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step2.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另存一下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'xxx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研究报告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初版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docx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’</a:t>
            </a:r>
          </a:p>
          <a:p>
            <a:pPr>
              <a:lnSpc>
                <a:spcPct val="150000"/>
              </a:lnSpc>
            </a:pP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mr-I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4" y="1654629"/>
            <a:ext cx="5742214" cy="36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1</a:t>
            </a:r>
            <a:endParaRPr kumimoji="1" lang="zh-CN" altLang="en-US" sz="200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版本控制系统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4861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271462"/>
            <a:ext cx="400914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930" y="40780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版本控制系统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9501" y="1976942"/>
            <a:ext cx="934212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版本控制系统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(version control system 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简称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VCS),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是一种记录一个或若干文件内容变化，以便将来查阅特定版本修订情况的系统。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9501" y="3456379"/>
            <a:ext cx="8961807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你可以把它想象成一个文件时光机，有了它你就可以将某个文件回溯到之前的状态，甚至将整个项目都回退到过去某个时间点的状态；你可以比较文件的变化细节，查出是谁的修改在哪里引入了问题代码，即便你不小心错删了一些文件也能够通过它很方便的找回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版本控制系统演进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0851" y="10117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本地版本控制系统</a:t>
            </a:r>
            <a:endParaRPr lang="zh-CN" altLang="en-US" i="0" dirty="0">
              <a:solidFill>
                <a:srgbClr val="4E443C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32140" y="1522750"/>
            <a:ext cx="3388749" cy="4409955"/>
          </a:xfrm>
          <a:prstGeom prst="roundRect">
            <a:avLst/>
          </a:prstGeom>
          <a:noFill/>
          <a:ln w="31750">
            <a:solidFill>
              <a:srgbClr val="D6216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898559" y="1522749"/>
            <a:ext cx="3825359" cy="4409955"/>
          </a:xfrm>
          <a:prstGeom prst="roundRect">
            <a:avLst/>
          </a:prstGeom>
          <a:noFill/>
          <a:ln w="31750">
            <a:solidFill>
              <a:srgbClr val="316DD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96653" y="1522749"/>
            <a:ext cx="3526364" cy="4409955"/>
          </a:xfrm>
          <a:prstGeom prst="roundRect">
            <a:avLst/>
          </a:prstGeom>
          <a:noFill/>
          <a:ln w="31750">
            <a:solidFill>
              <a:srgbClr val="8A33A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82146" y="101175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集中化的版本控制系统</a:t>
            </a:r>
          </a:p>
        </p:txBody>
      </p:sp>
      <p:sp>
        <p:nvSpPr>
          <p:cNvPr id="15" name="矩形 14"/>
          <p:cNvSpPr/>
          <p:nvPr/>
        </p:nvSpPr>
        <p:spPr>
          <a:xfrm>
            <a:off x="8679067" y="102120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E443C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分布式版本控制系统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708079" y="1796143"/>
            <a:ext cx="2862435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1219" y="18914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本地计算机</a:t>
            </a:r>
          </a:p>
        </p:txBody>
      </p:sp>
      <p:sp>
        <p:nvSpPr>
          <p:cNvPr id="11" name="矩形 10"/>
          <p:cNvSpPr/>
          <p:nvPr/>
        </p:nvSpPr>
        <p:spPr>
          <a:xfrm>
            <a:off x="1521219" y="3265714"/>
            <a:ext cx="1886009" cy="22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64113" y="33565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876393" y="3859601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20" name="圆角矩形 19"/>
          <p:cNvSpPr/>
          <p:nvPr/>
        </p:nvSpPr>
        <p:spPr>
          <a:xfrm>
            <a:off x="1876392" y="4431700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21" name="圆角矩形 20"/>
          <p:cNvSpPr/>
          <p:nvPr/>
        </p:nvSpPr>
        <p:spPr>
          <a:xfrm>
            <a:off x="1876392" y="4964493"/>
            <a:ext cx="1175657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23" name="直线连接符 22"/>
          <p:cNvCxnSpPr>
            <a:stCxn id="21" idx="0"/>
            <a:endCxn id="20" idx="2"/>
          </p:cNvCxnSpPr>
          <p:nvPr/>
        </p:nvCxnSpPr>
        <p:spPr>
          <a:xfrm flipV="1">
            <a:off x="2464221" y="4790928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2464217" y="4235752"/>
            <a:ext cx="0" cy="173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887274" y="2433801"/>
            <a:ext cx="1175657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30" name="肘形连接符 29"/>
          <p:cNvCxnSpPr>
            <a:stCxn id="19" idx="1"/>
            <a:endCxn id="28" idx="1"/>
          </p:cNvCxnSpPr>
          <p:nvPr/>
        </p:nvCxnSpPr>
        <p:spPr>
          <a:xfrm rot="10800000" flipH="1">
            <a:off x="1876392" y="2613415"/>
            <a:ext cx="10881" cy="1425800"/>
          </a:xfrm>
          <a:prstGeom prst="bentConnector3">
            <a:avLst>
              <a:gd name="adj1" fmla="val -93040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3580" y="2837298"/>
            <a:ext cx="1074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checkout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11040" y="1796143"/>
            <a:ext cx="1737921" cy="3875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74326" y="2350648"/>
            <a:ext cx="1404257" cy="297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149868" y="2461337"/>
            <a:ext cx="874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6056009" y="3046190"/>
            <a:ext cx="1062664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endParaRPr kumimoji="1" lang="zh-CN" altLang="en-US" sz="1600" dirty="0"/>
          </a:p>
        </p:txBody>
      </p:sp>
      <p:sp>
        <p:nvSpPr>
          <p:cNvPr id="42" name="圆角矩形 41"/>
          <p:cNvSpPr/>
          <p:nvPr/>
        </p:nvSpPr>
        <p:spPr>
          <a:xfrm>
            <a:off x="6056008" y="3854377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6056008" y="4647465"/>
            <a:ext cx="1062665" cy="3592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44" name="直线连接符 43"/>
          <p:cNvCxnSpPr>
            <a:stCxn id="43" idx="0"/>
            <a:endCxn id="42" idx="2"/>
          </p:cNvCxnSpPr>
          <p:nvPr/>
        </p:nvCxnSpPr>
        <p:spPr>
          <a:xfrm flipV="1">
            <a:off x="6587341" y="4213605"/>
            <a:ext cx="0" cy="43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42" idx="0"/>
            <a:endCxn id="41" idx="2"/>
          </p:cNvCxnSpPr>
          <p:nvPr/>
        </p:nvCxnSpPr>
        <p:spPr>
          <a:xfrm flipV="1">
            <a:off x="6587341" y="3405418"/>
            <a:ext cx="0" cy="44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4226" y="1891214"/>
            <a:ext cx="12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中央服务器</a:t>
            </a:r>
          </a:p>
        </p:txBody>
      </p:sp>
      <p:sp>
        <p:nvSpPr>
          <p:cNvPr id="64" name="矩形 63"/>
          <p:cNvSpPr/>
          <p:nvPr/>
        </p:nvSpPr>
        <p:spPr>
          <a:xfrm>
            <a:off x="4244700" y="1796144"/>
            <a:ext cx="1369347" cy="1834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253479" y="3772533"/>
            <a:ext cx="1360568" cy="189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448270" y="1891214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计算机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49632" y="3875051"/>
            <a:ext cx="962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计算机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4511820" y="2657684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4520962" y="4647465"/>
            <a:ext cx="853909" cy="3592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72" name="直线箭头连接符 71"/>
          <p:cNvCxnSpPr>
            <a:endCxn id="70" idx="3"/>
          </p:cNvCxnSpPr>
          <p:nvPr/>
        </p:nvCxnSpPr>
        <p:spPr>
          <a:xfrm flipH="1">
            <a:off x="5374871" y="4322534"/>
            <a:ext cx="499455" cy="50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endCxn id="69" idx="3"/>
          </p:cNvCxnSpPr>
          <p:nvPr/>
        </p:nvCxnSpPr>
        <p:spPr>
          <a:xfrm flipH="1" flipV="1">
            <a:off x="5365729" y="2837298"/>
            <a:ext cx="515438" cy="53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624453" y="1642495"/>
            <a:ext cx="2411477" cy="185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8864127" y="2040008"/>
            <a:ext cx="1886009" cy="1316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9407021" y="20400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9242362" y="2410605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87" name="圆角矩形 86"/>
          <p:cNvSpPr/>
          <p:nvPr/>
        </p:nvSpPr>
        <p:spPr>
          <a:xfrm>
            <a:off x="9242361" y="2904680"/>
            <a:ext cx="1175657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89" name="直线连接符 88"/>
          <p:cNvCxnSpPr>
            <a:stCxn id="81" idx="2"/>
            <a:endCxn id="87" idx="0"/>
          </p:cNvCxnSpPr>
          <p:nvPr/>
        </p:nvCxnSpPr>
        <p:spPr>
          <a:xfrm flipH="1">
            <a:off x="9830190" y="2720030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9430079" y="16588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服务器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016522" y="3584702"/>
            <a:ext cx="1747312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814438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855799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838546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95" name="圆角矩形 94"/>
          <p:cNvSpPr/>
          <p:nvPr/>
        </p:nvSpPr>
        <p:spPr>
          <a:xfrm>
            <a:off x="838546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96" name="直线连接符 95"/>
          <p:cNvCxnSpPr/>
          <p:nvPr/>
        </p:nvCxnSpPr>
        <p:spPr>
          <a:xfrm flipH="1">
            <a:off x="890236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49576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计算机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849236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02" name="直线箭头连接符 101"/>
          <p:cNvCxnSpPr>
            <a:stCxn id="93" idx="0"/>
            <a:endCxn id="100" idx="2"/>
          </p:cNvCxnSpPr>
          <p:nvPr/>
        </p:nvCxnSpPr>
        <p:spPr>
          <a:xfrm flipH="1" flipV="1">
            <a:off x="891931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91" idx="0"/>
          </p:cNvCxnSpPr>
          <p:nvPr/>
        </p:nvCxnSpPr>
        <p:spPr>
          <a:xfrm flipV="1">
            <a:off x="8890178" y="3468014"/>
            <a:ext cx="440108" cy="11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888286" y="3584702"/>
            <a:ext cx="1725557" cy="2073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10001164" y="4362732"/>
            <a:ext cx="1515987" cy="121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10414771" y="4363089"/>
            <a:ext cx="73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版本库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10242243" y="4671223"/>
            <a:ext cx="1027712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endParaRPr kumimoji="1" lang="zh-CN" altLang="en-US" sz="1600" dirty="0"/>
          </a:p>
        </p:txBody>
      </p:sp>
      <p:sp>
        <p:nvSpPr>
          <p:cNvPr id="111" name="圆角矩形 110"/>
          <p:cNvSpPr/>
          <p:nvPr/>
        </p:nvSpPr>
        <p:spPr>
          <a:xfrm>
            <a:off x="10242244" y="5165298"/>
            <a:ext cx="1027710" cy="30942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version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endParaRPr kumimoji="1" lang="zh-CN" altLang="en-US" sz="1600" dirty="0"/>
          </a:p>
        </p:txBody>
      </p:sp>
      <p:cxnSp>
        <p:nvCxnSpPr>
          <p:cNvPr id="112" name="直线连接符 111"/>
          <p:cNvCxnSpPr/>
          <p:nvPr/>
        </p:nvCxnSpPr>
        <p:spPr>
          <a:xfrm flipH="1">
            <a:off x="10759141" y="5002143"/>
            <a:ext cx="1" cy="184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0352544" y="3580326"/>
            <a:ext cx="85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计算机</a:t>
            </a:r>
            <a:r>
              <a:rPr kumimoji="1"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0349142" y="3919750"/>
            <a:ext cx="853909" cy="2649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file</a:t>
            </a:r>
            <a:endParaRPr kumimoji="1" lang="zh-CN" altLang="en-US" sz="1600" dirty="0"/>
          </a:p>
        </p:txBody>
      </p:sp>
      <p:cxnSp>
        <p:nvCxnSpPr>
          <p:cNvPr id="115" name="直线箭头连接符 114"/>
          <p:cNvCxnSpPr/>
          <p:nvPr/>
        </p:nvCxnSpPr>
        <p:spPr>
          <a:xfrm flipH="1" flipV="1">
            <a:off x="10776097" y="4184674"/>
            <a:ext cx="4040" cy="17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>
          <a:xfrm flipH="1" flipV="1">
            <a:off x="10300078" y="3468013"/>
            <a:ext cx="386344" cy="1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2</a:t>
            </a:r>
            <a:endParaRPr kumimoji="1" lang="zh-CN" altLang="en-US" sz="200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4426" y="1876961"/>
            <a:ext cx="54264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72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基础原理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7213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519"/>
          <a:stretch/>
        </p:blipFill>
        <p:spPr>
          <a:xfrm>
            <a:off x="-225082" y="-82880"/>
            <a:ext cx="422030" cy="10086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6948" y="11575"/>
            <a:ext cx="4515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zh-CN" altLang="en-US" sz="3600" dirty="0">
                <a:latin typeface="Microsoft YaHei" charset="-122"/>
                <a:ea typeface="Microsoft YaHei" charset="-122"/>
                <a:cs typeface="Microsoft YaHei" charset="-122"/>
              </a:rPr>
              <a:t>工作区及文件状态</a:t>
            </a:r>
            <a:endParaRPr kumimoji="1" lang="zh-CN" altLang="en-US" sz="3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154"/>
          <a:stretch/>
        </p:blipFill>
        <p:spPr>
          <a:xfrm>
            <a:off x="309" y="716503"/>
            <a:ext cx="12191691" cy="126609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507946" y="1221994"/>
            <a:ext cx="11124609" cy="4738750"/>
          </a:xfrm>
          <a:prstGeom prst="roundRect">
            <a:avLst>
              <a:gd name="adj" fmla="val 1331"/>
            </a:avLst>
          </a:prstGeom>
          <a:noFill/>
          <a:ln w="31750">
            <a:gradFill flip="none" rotWithShape="1">
              <a:gsLst>
                <a:gs pos="0">
                  <a:srgbClr val="F02957"/>
                </a:gs>
                <a:gs pos="100000">
                  <a:srgbClr val="0589F9"/>
                </a:gs>
              </a:gsLst>
              <a:lin ang="0" scaled="1"/>
              <a:tileRect/>
            </a:gra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3" name="组 72"/>
          <p:cNvGrpSpPr/>
          <p:nvPr/>
        </p:nvGrpSpPr>
        <p:grpSpPr>
          <a:xfrm>
            <a:off x="1241976" y="1515170"/>
            <a:ext cx="1953744" cy="1435261"/>
            <a:chOff x="1241976" y="1515170"/>
            <a:chExt cx="1953744" cy="1435261"/>
          </a:xfrm>
        </p:grpSpPr>
        <p:sp>
          <p:nvSpPr>
            <p:cNvPr id="9" name="文档 8"/>
            <p:cNvSpPr/>
            <p:nvPr/>
          </p:nvSpPr>
          <p:spPr>
            <a:xfrm>
              <a:off x="1250068" y="1515170"/>
              <a:ext cx="1932972" cy="1435261"/>
            </a:xfrm>
            <a:prstGeom prst="flowChartDocumen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1976" y="1734582"/>
              <a:ext cx="1953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Working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Directory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工作目录</a:t>
              </a: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119282" y="1515170"/>
            <a:ext cx="2015841" cy="1435261"/>
            <a:chOff x="5119282" y="1515170"/>
            <a:chExt cx="2015841" cy="1435261"/>
          </a:xfrm>
        </p:grpSpPr>
        <p:sp>
          <p:nvSpPr>
            <p:cNvPr id="10" name="卡片 9"/>
            <p:cNvSpPr/>
            <p:nvPr/>
          </p:nvSpPr>
          <p:spPr>
            <a:xfrm>
              <a:off x="5190576" y="1515170"/>
              <a:ext cx="1944547" cy="1435261"/>
            </a:xfrm>
            <a:prstGeom prst="flowChartPunchedCard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119282" y="1632635"/>
              <a:ext cx="19537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Staging Area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index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）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暂存区</a:t>
              </a:r>
            </a:p>
          </p:txBody>
        </p:sp>
      </p:grpSp>
      <p:grpSp>
        <p:nvGrpSpPr>
          <p:cNvPr id="75" name="组 74"/>
          <p:cNvGrpSpPr/>
          <p:nvPr/>
        </p:nvGrpSpPr>
        <p:grpSpPr>
          <a:xfrm>
            <a:off x="9028772" y="1515170"/>
            <a:ext cx="1953744" cy="1435261"/>
            <a:chOff x="9028772" y="1515170"/>
            <a:chExt cx="1953744" cy="1435261"/>
          </a:xfrm>
        </p:grpSpPr>
        <p:sp>
          <p:nvSpPr>
            <p:cNvPr id="11" name="磁盘 10"/>
            <p:cNvSpPr/>
            <p:nvPr/>
          </p:nvSpPr>
          <p:spPr>
            <a:xfrm>
              <a:off x="9142659" y="1515170"/>
              <a:ext cx="1725971" cy="1435261"/>
            </a:xfrm>
            <a:prstGeom prst="flowChartMagneticDisk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28772" y="2045441"/>
              <a:ext cx="1953744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Repository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Git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仓库</a:t>
              </a: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470940" y="3529306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</a:rPr>
              <a:t>untracked</a:t>
            </a:r>
            <a:endParaRPr kumimoji="1"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70940" y="504751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modified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17234" y="3541523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staged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260030" y="5066162"/>
            <a:ext cx="1491227" cy="5060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committed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2" idx="3"/>
            <a:endCxn id="25" idx="1"/>
          </p:cNvCxnSpPr>
          <p:nvPr/>
        </p:nvCxnSpPr>
        <p:spPr>
          <a:xfrm>
            <a:off x="2962167" y="3782341"/>
            <a:ext cx="2455067" cy="1221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4" idx="0"/>
            <a:endCxn id="25" idx="2"/>
          </p:cNvCxnSpPr>
          <p:nvPr/>
        </p:nvCxnSpPr>
        <p:spPr>
          <a:xfrm flipV="1">
            <a:off x="2216554" y="4047592"/>
            <a:ext cx="3946294" cy="99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6" idx="1"/>
            <a:endCxn id="24" idx="3"/>
          </p:cNvCxnSpPr>
          <p:nvPr/>
        </p:nvCxnSpPr>
        <p:spPr>
          <a:xfrm flipH="1" flipV="1">
            <a:off x="2962167" y="5300548"/>
            <a:ext cx="6297863" cy="1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5" idx="3"/>
            <a:endCxn id="26" idx="0"/>
          </p:cNvCxnSpPr>
          <p:nvPr/>
        </p:nvCxnSpPr>
        <p:spPr>
          <a:xfrm>
            <a:off x="6908461" y="3794558"/>
            <a:ext cx="3097183" cy="127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75754" y="3465816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add</a:t>
            </a:r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files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549945" y="408298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commit</a:t>
            </a:r>
            <a:endParaRPr kumimoji="1" lang="en-US" altLang="zh-CN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570134" y="4980643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edit</a:t>
            </a:r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files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195720" y="4235502"/>
            <a:ext cx="118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stage</a:t>
            </a:r>
            <a:r>
              <a: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81353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69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0200" y="2926806"/>
            <a:ext cx="2243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0" dirty="0">
                <a:solidFill>
                  <a:schemeClr val="bg1"/>
                </a:solidFill>
                <a:latin typeface="SimHei" charset="-122"/>
                <a:ea typeface="SimHei" charset="-122"/>
                <a:cs typeface="SimHei" charset="-122"/>
              </a:rPr>
              <a:t>3</a:t>
            </a:r>
            <a:endParaRPr kumimoji="1" lang="zh-CN" altLang="en-US" sz="20000" dirty="0">
              <a:solidFill>
                <a:schemeClr val="bg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9618" y="1866075"/>
            <a:ext cx="668484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kumimoji="1" lang="zh-CN" altLang="en-US" sz="6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与我们的日常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41990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8556</TotalTime>
  <Words>801</Words>
  <Application>Microsoft Office PowerPoint</Application>
  <PresentationFormat>宽屏</PresentationFormat>
  <Paragraphs>287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DengXian</vt:lpstr>
      <vt:lpstr>DengXian Light</vt:lpstr>
      <vt:lpstr>SimHei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盟 周</cp:lastModifiedBy>
  <cp:revision>162</cp:revision>
  <dcterms:created xsi:type="dcterms:W3CDTF">2018-01-19T07:28:14Z</dcterms:created>
  <dcterms:modified xsi:type="dcterms:W3CDTF">2019-10-23T09:40:41Z</dcterms:modified>
</cp:coreProperties>
</file>