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2" r:id="rId7"/>
    <p:sldId id="263" r:id="rId8"/>
    <p:sldId id="264" r:id="rId9"/>
    <p:sldId id="267" r:id="rId10"/>
    <p:sldId id="268" r:id="rId11"/>
    <p:sldId id="258" r:id="rId12"/>
    <p:sldId id="269" r:id="rId13"/>
    <p:sldId id="270" r:id="rId14"/>
    <p:sldId id="265" r:id="rId15"/>
    <p:sldId id="277" r:id="rId16"/>
    <p:sldId id="266" r:id="rId17"/>
    <p:sldId id="278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026-71BB-462D-9B61-A5DC282CE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37F793-A47B-4DA7-B65F-12B394A5E1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439400" y="6057900"/>
            <a:ext cx="429986" cy="429986"/>
          </a:xfrm>
          <a:prstGeom prst="ellipse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087100" y="6057900"/>
            <a:ext cx="429986" cy="4299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567255" y="6162675"/>
            <a:ext cx="123476" cy="220436"/>
            <a:chOff x="10668000" y="2600325"/>
            <a:chExt cx="201386" cy="43316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rot="10800000">
            <a:off x="11265755" y="6162675"/>
            <a:ext cx="123476" cy="220436"/>
            <a:chOff x="10668000" y="2600325"/>
            <a:chExt cx="201386" cy="433161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583545" y="4227116"/>
            <a:ext cx="6154057" cy="0"/>
          </a:xfrm>
          <a:prstGeom prst="line">
            <a:avLst/>
          </a:prstGeom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64494" y="3128565"/>
            <a:ext cx="6655706" cy="1096936"/>
          </a:xfrm>
        </p:spPr>
        <p:txBody>
          <a:bodyPr anchor="ctr" anchorCtr="0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4494" y="4364315"/>
            <a:ext cx="6655705" cy="94110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2731" b="19120"/>
          <a:stretch>
            <a:fillRect/>
          </a:stretch>
        </p:blipFill>
        <p:spPr>
          <a:xfrm>
            <a:off x="-20320" y="2194560"/>
            <a:ext cx="6287135" cy="3270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86070" y="2185510"/>
            <a:ext cx="5261380" cy="3289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66881" y="3062654"/>
            <a:ext cx="3899758" cy="91204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6880" y="4043694"/>
            <a:ext cx="3899759" cy="687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53F-ED92-4541-903E-B03B38562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666F-5BA6-4978-A1FA-3C68AAF284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 rot="8100000">
            <a:off x="-785410" y="-383079"/>
            <a:ext cx="6567170" cy="10278110"/>
          </a:xfrm>
          <a:custGeom>
            <a:avLst/>
            <a:gdLst>
              <a:gd name="connsiteX0" fmla="*/ 2645 w 10342"/>
              <a:gd name="connsiteY0" fmla="*/ 16186 h 16186"/>
              <a:gd name="connsiteX1" fmla="*/ 0 w 10342"/>
              <a:gd name="connsiteY1" fmla="*/ 13514 h 16186"/>
              <a:gd name="connsiteX2" fmla="*/ 1746 w 10342"/>
              <a:gd name="connsiteY2" fmla="*/ 0 h 16186"/>
              <a:gd name="connsiteX3" fmla="*/ 10342 w 10342"/>
              <a:gd name="connsiteY3" fmla="*/ 8545 h 16186"/>
              <a:gd name="connsiteX4" fmla="*/ 2645 w 10342"/>
              <a:gd name="connsiteY4" fmla="*/ 16186 h 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2" h="16186">
                <a:moveTo>
                  <a:pt x="2645" y="16186"/>
                </a:moveTo>
                <a:lnTo>
                  <a:pt x="0" y="13514"/>
                </a:lnTo>
                <a:lnTo>
                  <a:pt x="1746" y="0"/>
                </a:lnTo>
                <a:lnTo>
                  <a:pt x="10342" y="8545"/>
                </a:lnTo>
                <a:lnTo>
                  <a:pt x="2645" y="16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6780" y="5104765"/>
            <a:ext cx="5313680" cy="81343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06780" y="3599815"/>
            <a:ext cx="5313680" cy="132588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2.xml"/><Relationship Id="rId3" Type="http://schemas.openxmlformats.org/officeDocument/2006/relationships/image" Target="../media/image14.jpe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6.xml"/><Relationship Id="rId3" Type="http://schemas.openxmlformats.org/officeDocument/2006/relationships/image" Target="../media/image18.jpe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9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6.xml"/><Relationship Id="rId3" Type="http://schemas.openxmlformats.org/officeDocument/2006/relationships/image" Target="../media/image7.jpe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DUYI EDUCATION</a:t>
            </a:r>
            <a:endParaRPr lang="en-US" altLang="zh-CN" b="1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前端模块化</a:t>
            </a:r>
            <a:endParaRPr lang="zh-CN" altLang="en-US" smtClean="0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web modules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kumimoji="0" lang="en-US" altLang="zh-CN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480695" y="229235"/>
            <a:ext cx="1007237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使用require</a:t>
            </a:r>
            <a:r>
              <a:rPr lang="en-US" altLang="zh-CN" dirty="0">
                <a:sym typeface="+mn-ea"/>
              </a:rPr>
              <a:t>.js</a:t>
            </a:r>
            <a:r>
              <a:rPr lang="zh-CN" altLang="en-US" dirty="0">
                <a:sym typeface="+mn-ea"/>
              </a:rPr>
              <a:t>，提前加载所有依赖，方可使用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 descr="1X}XU2(V)BA~$}4~HW3%O}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845820"/>
            <a:ext cx="6927215" cy="632460"/>
          </a:xfrm>
          <a:prstGeom prst="rect">
            <a:avLst/>
          </a:prstGeom>
        </p:spPr>
      </p:pic>
      <p:pic>
        <p:nvPicPr>
          <p:cNvPr id="7" name="图片 6" descr="FV~0@CTK9~II%JCS)V{IUI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478280"/>
            <a:ext cx="5616575" cy="3451860"/>
          </a:xfrm>
          <a:prstGeom prst="rect">
            <a:avLst/>
          </a:prstGeom>
        </p:spPr>
      </p:pic>
      <p:pic>
        <p:nvPicPr>
          <p:cNvPr id="8" name="图片 7" descr="V@B6]}5H]C`YK93UI_FK9{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25" y="1478280"/>
            <a:ext cx="4824095" cy="2682240"/>
          </a:xfrm>
          <a:prstGeom prst="rect">
            <a:avLst/>
          </a:prstGeom>
        </p:spPr>
      </p:pic>
      <p:pic>
        <p:nvPicPr>
          <p:cNvPr id="10" name="图片 9" descr="~W@@{GFR%SY5M)G7VXJC73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425" y="4592320"/>
            <a:ext cx="3383280" cy="158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CMD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CMD</a:t>
            </a:r>
            <a:r>
              <a:rPr lang="zh-CN" altLang="en-US" sz="1800" dirty="0"/>
              <a:t>异步加载，跟</a:t>
            </a:r>
            <a:r>
              <a:rPr lang="en-US" altLang="zh-CN" sz="1800" dirty="0"/>
              <a:t>AMD</a:t>
            </a:r>
            <a:r>
              <a:rPr lang="zh-CN" altLang="en-US" sz="1800" dirty="0"/>
              <a:t>的主要区别在于，</a:t>
            </a:r>
            <a:r>
              <a:rPr lang="en-US" altLang="zh-CN" sz="1800" dirty="0"/>
              <a:t>AMD</a:t>
            </a:r>
            <a:r>
              <a:rPr lang="zh-CN" altLang="en-US" sz="1800" dirty="0"/>
              <a:t>依赖前置，提前加载依赖。而</a:t>
            </a:r>
            <a:r>
              <a:rPr lang="en-US" altLang="zh-CN" sz="1800" dirty="0"/>
              <a:t>CMD</a:t>
            </a:r>
            <a:r>
              <a:rPr lang="zh-CN" altLang="en-US" sz="1800" dirty="0"/>
              <a:t>就近加载，按需加载。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产物</a:t>
            </a:r>
            <a:r>
              <a:rPr lang="en-US" altLang="zh-CN" sz="1800" dirty="0"/>
              <a:t>seaJs</a:t>
            </a:r>
            <a:r>
              <a:rPr lang="zh-CN" altLang="en-US" sz="1800" dirty="0"/>
              <a:t>，跟</a:t>
            </a:r>
            <a:r>
              <a:rPr lang="zh-CN" altLang="en-US" dirty="0">
                <a:sym typeface="+mn-ea"/>
              </a:rPr>
              <a:t>require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使用有些相似。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占位符 5" descr="u=3855756711,2959750590&amp;fm=27&amp;gp=0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593205" y="1974850"/>
            <a:ext cx="3810000" cy="2880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46810" y="739140"/>
            <a:ext cx="954087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CMD的核心思想就是通过define来定义一个模块，然后使用require来加载一个模块。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 descr="6QRS{S$S)A@LW`~]@)TZP)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1376680"/>
            <a:ext cx="4069715" cy="1043940"/>
          </a:xfrm>
          <a:prstGeom prst="rect">
            <a:avLst/>
          </a:prstGeom>
        </p:spPr>
      </p:pic>
      <p:pic>
        <p:nvPicPr>
          <p:cNvPr id="3" name="图片 2" descr="AZRUB7SAZ_8OM(}94OV5C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2754630"/>
            <a:ext cx="5075555" cy="1348740"/>
          </a:xfrm>
          <a:prstGeom prst="rect">
            <a:avLst/>
          </a:prstGeom>
        </p:spPr>
      </p:pic>
      <p:pic>
        <p:nvPicPr>
          <p:cNvPr id="4" name="图片 3" descr="T6ZX4GFU978E{]6W%3OE54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" y="4433570"/>
            <a:ext cx="5212715" cy="1402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ES6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ES6</a:t>
            </a:r>
            <a:r>
              <a:rPr lang="zh-CN" altLang="en-US" sz="1800" dirty="0"/>
              <a:t>自带模块化，可以使用 import 关键字引入模块，通过 export 关键字导出模块，功能较之于前几个方案更为强大，也是我们所推崇的，但是由于ES6目前无法在浏览器中执行，所以，我们只能通过babel将不被支持的import编译为当前受到广泛支持的 require。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</p:txBody>
      </p:sp>
      <p:pic>
        <p:nvPicPr>
          <p:cNvPr id="6" name="图片占位符 5" descr="u=2559393669,66231354&amp;fm=27&amp;gp=0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600825" y="2272030"/>
            <a:ext cx="3794760" cy="228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46810" y="739140"/>
            <a:ext cx="95408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使用 import 关键字引入模块，通过 export 关键字导出模块</a:t>
            </a:r>
            <a:endParaRPr lang="zh-CN" altLang="en-US"/>
          </a:p>
        </p:txBody>
      </p:sp>
      <p:pic>
        <p:nvPicPr>
          <p:cNvPr id="5" name="图片 4" descr="Y3L3VMCBFP6LNAR(_WLXH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864360"/>
            <a:ext cx="4404995" cy="2697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模块化简介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具有相同属性和行为的事物的集合。在前端中，将一些属性比较类似和行为比较类似的内容放在同一个js文件里面，把这个js文件称为模块，为了每个js文件只关注与自身有关的事情，让每个js文件各行其职。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模块要有几个特点： 独立、完整、依赖关系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在最开始的阶段，Js并没有这些模块机制，各种Js到处飞，也就是你们现在的野生代码，得不到有效妥善的管理。后来前端圈开始制定规范，最耳熟能详的是CommonJs和AMD。</a:t>
            </a:r>
            <a:endParaRPr kumimoji="0" lang="en-US" altLang="zh-CN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模块化的实现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kumimoji="0" lang="zh-CN" altLang="en-US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函数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对象写法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匿名函数、返回对象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依赖传入实参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以上缺点依赖关系不好处理，需要按顺序加载，会阻塞页面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模块化简介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在最开始的阶段，Js并没有这些模块机制，各种Js到处飞，也就是你们现在的野生代码，得不到有效妥善的管理。后来前端圈开始制定规范，最开始是</a:t>
            </a:r>
            <a:r>
              <a:rPr lang="en-US" altLang="zh-CN" sz="1800" dirty="0">
                <a:sym typeface="+mn-ea"/>
              </a:rPr>
              <a:t>commonjs</a:t>
            </a:r>
            <a:r>
              <a:rPr lang="zh-CN" altLang="en-US" sz="1800" dirty="0">
                <a:sym typeface="+mn-ea"/>
              </a:rPr>
              <a:t>，</a:t>
            </a:r>
            <a:r>
              <a:rPr lang="en-US" altLang="zh-CN" sz="1800" dirty="0">
                <a:sym typeface="+mn-ea"/>
              </a:rPr>
              <a:t>nodejs</a:t>
            </a:r>
            <a:r>
              <a:rPr lang="zh-CN" altLang="en-US" sz="1800" dirty="0">
                <a:sym typeface="+mn-ea"/>
              </a:rPr>
              <a:t>就是基于</a:t>
            </a:r>
            <a:r>
              <a:rPr lang="en-US" altLang="zh-CN" sz="1800" dirty="0">
                <a:sym typeface="+mn-ea"/>
              </a:rPr>
              <a:t>commonjs</a:t>
            </a:r>
            <a:r>
              <a:rPr lang="zh-CN" altLang="en-US" sz="1800" dirty="0">
                <a:sym typeface="+mn-ea"/>
              </a:rPr>
              <a:t>规范的产物。但是由于</a:t>
            </a:r>
            <a:r>
              <a:rPr lang="en-US" altLang="zh-CN" sz="1800" dirty="0">
                <a:sym typeface="+mn-ea"/>
              </a:rPr>
              <a:t>commonjs</a:t>
            </a:r>
            <a:r>
              <a:rPr lang="zh-CN" altLang="en-US" sz="1800" dirty="0">
                <a:sym typeface="+mn-ea"/>
              </a:rPr>
              <a:t>同步加载更适合服务端，所以迫切需要最客户端的规范，即又出现了很多客户端规范，耳熟能详的AMD。</a:t>
            </a:r>
            <a:endParaRPr lang="zh-CN" altLang="en-US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kumimoji="0" lang="en-US" altLang="zh-CN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CommonJs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根CommonJs规范，每一个文件就是一个模块，其内部定义的变量是属于这个模块的，不会对外暴露，也就是说不会污染全局变量。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该规范最初是用在服务器端的node的，前端的webpack也是对CommonJS原生支持的。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3" name="图片 2" descr="20151025162305_3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2901315"/>
            <a:ext cx="4853940" cy="2636520"/>
          </a:xfrm>
          <a:prstGeom prst="rect">
            <a:avLst/>
          </a:prstGeom>
        </p:spPr>
      </p:pic>
      <p:pic>
        <p:nvPicPr>
          <p:cNvPr id="7" name="图片占位符 6" descr="005SiNxyjw1exp8pwu2b8j30go08cjro"/>
          <p:cNvPicPr>
            <a:picLocks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6424930" y="615315"/>
            <a:ext cx="4572000" cy="2286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kumimoji="0" lang="en-US" altLang="zh-CN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pic>
        <p:nvPicPr>
          <p:cNvPr id="5" name="图片 4" descr="UA23IRG0(_]~(WFHL0U6}0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465830"/>
            <a:ext cx="4990465" cy="2133600"/>
          </a:xfrm>
          <a:prstGeom prst="rect">
            <a:avLst/>
          </a:prstGeom>
        </p:spPr>
      </p:pic>
      <p:pic>
        <p:nvPicPr>
          <p:cNvPr id="6" name="图片 5" descr="AWHI`W1QW9``K_[D6~X@DD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1886585"/>
            <a:ext cx="5285740" cy="1104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6810" y="739140"/>
            <a:ext cx="954087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CommonJS的核心思想就是通过 require 方法来同步加载所要依赖的其他模块，然后通过 exports 或者 module.exports 来导出需要暴露的接口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kumimoji="0" lang="en-US" altLang="zh-CN" sz="1800" b="0" i="0" u="none" strike="noStrike" kern="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97915" y="1591310"/>
            <a:ext cx="8918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浏览器不兼容</a:t>
            </a:r>
            <a:r>
              <a:rPr lang="en-US" altLang="zh-CN"/>
              <a:t>CommonJs</a:t>
            </a:r>
            <a:r>
              <a:rPr lang="zh-CN" altLang="en-US"/>
              <a:t>，原因是浏览器缺少module、exports、require、global四个环境变量。如要使用需要工具转换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7915" y="3678555"/>
            <a:ext cx="8773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CommonJS</a:t>
            </a:r>
            <a:r>
              <a:rPr lang="zh-CN" altLang="en-US">
                <a:sym typeface="+mn-ea"/>
              </a:rPr>
              <a:t>采用同步加载不同模块文件，</a:t>
            </a:r>
            <a:r>
              <a:rPr lang="zh-CN" altLang="en-US"/>
              <a:t>适用于服务器端的。因为模块文件都存放在服务器的各个硬盘上，读取加载时间快，适合服务器端，不适应浏览器。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AMD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CommonJs</a:t>
            </a:r>
            <a:r>
              <a:rPr lang="zh-CN" altLang="en-US" sz="1800" dirty="0"/>
              <a:t>为服务器端而生，采用的同步加载方式。因此不适用浏览器。因为浏览器需要到服务器加载文件，请求时间远大于本机读取的时间，倘若文件较多，网络迟缓就会导致页面瘫痪，所以浏览器更希望能够时间异步加载的方式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AMD规范则是异步加载模块，允许指定回调函数。等模块异步加载完成后即可调用回调函数。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AMD</a:t>
            </a:r>
            <a:r>
              <a:rPr lang="zh-CN" altLang="en-US" sz="1800" dirty="0"/>
              <a:t>得意的产出就是</a:t>
            </a:r>
            <a:r>
              <a:rPr lang="en-US" altLang="zh-CN" sz="1800" dirty="0"/>
              <a:t>require.js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endParaRPr lang="en-US" altLang="zh-CN" sz="1800" dirty="0"/>
          </a:p>
        </p:txBody>
      </p:sp>
      <p:pic>
        <p:nvPicPr>
          <p:cNvPr id="4" name="图片占位符 3" descr="u=2680554583,2305940054&amp;fm=27&amp;gp=0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904230" y="2206625"/>
            <a:ext cx="5174615" cy="2444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46810" y="739140"/>
            <a:ext cx="954087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AMD的核心思想就是通过define来定义一个模块，然后使用require来加载一个模块。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10" name="图片 9" descr="N6CGG[9205(1[L06UT1@~J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739265"/>
            <a:ext cx="5334635" cy="1150620"/>
          </a:xfrm>
          <a:prstGeom prst="rect">
            <a:avLst/>
          </a:prstGeom>
        </p:spPr>
      </p:pic>
      <p:pic>
        <p:nvPicPr>
          <p:cNvPr id="11" name="图片 10" descr="HDZ8H@5481PE_M7NRB(6}Z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423285"/>
            <a:ext cx="3345180" cy="1059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1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1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1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1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1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f"/>
  <p:tag name="KSO_WM_UNIT_INDEX" val="1"/>
  <p:tag name="KSO_WM_UNIT_ID" val="custom20185046_4*f*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SLIDE_SIZE" val="827*362"/>
  <p:tag name="KSO_WM_SLIDE_POSITION" val="66*120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2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2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2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2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2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f"/>
  <p:tag name="KSO_WM_UNIT_INDEX" val="1"/>
  <p:tag name="KSO_WM_UNIT_ID" val="custom20185046_4*f*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SLIDE_SIZE" val="827*362"/>
  <p:tag name="KSO_WM_SLIDE_POSITION" val="66*120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</p:tagLst>
</file>

<file path=ppt/tags/tag2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2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2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46"/>
  <p:tag name="KSO_WM_TAG_VERSION" val="1.0"/>
  <p:tag name="KSO_WM_BEAUTIFY_FLAG" val="#wm#"/>
  <p:tag name="KSO_WM_TEMPLATE_THUMBS_INDEX" val="1、6、12、16、19、20、23"/>
</p:tagLst>
</file>

<file path=ppt/tags/tag3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3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f"/>
  <p:tag name="KSO_WM_UNIT_INDEX" val="1"/>
  <p:tag name="KSO_WM_UNIT_ID" val="custom20185046_4*f*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SLIDE_SIZE" val="827*362"/>
  <p:tag name="KSO_WM_SLIDE_POSITION" val="66*120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</p:tagLst>
</file>

<file path=ppt/tags/tag3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3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3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f"/>
  <p:tag name="KSO_WM_UNIT_INDEX" val="1"/>
  <p:tag name="KSO_WM_UNIT_ID" val="custom20185046_4*f*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SLIDE_SIZE" val="827*362"/>
  <p:tag name="KSO_WM_SLIDE_POSITION" val="66*120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</p:tagLst>
</file>

<file path=ppt/tags/tag3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</p:tagLst>
</file>

<file path=ppt/tags/tag3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ID" val="custom20185046_23*a*1"/>
  <p:tag name="KSO_WM_UNIT_PRESET_TEXT" val="谢谢观看"/>
</p:tagLst>
</file>

<file path=ppt/tags/tag39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77548_11"/>
  <p:tag name="KSO_WM_TEMPLATE_INDEX" val="20185046"/>
  <p:tag name="KSO_WM_SLIDE_INDEX" val="23"/>
  <p:tag name="KSO_WM_TEMPLATE_SUBCATEGORY" val="combine"/>
  <p:tag name="KSO_WM_TEMPLATE_CATEGORY" val="custom"/>
  <p:tag name="KSO_WM_SLIDE_ID" val="custom20185046_2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1*i*0"/>
  <p:tag name="KSO_WM_TEMPLATE_CATEGORY" val="custom"/>
  <p:tag name="KSO_WM_TEMPLATE_INDEX" val="20185046"/>
  <p:tag name="KSO_WM_UNIT_INDEX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黄色简约通用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1*b*1"/>
  <p:tag name="KSO_WM_UNIT_LAYERLEVEL" val="1"/>
  <p:tag name="KSO_WM_UNIT_VALUE" val="8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SLIDE_ID" val="custom201850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6、19、20、23、"/>
</p:tagLst>
</file>

<file path=ppt/tags/tag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262626"/>
      </a:dk1>
      <a:lt1>
        <a:srgbClr val="FFFFFF"/>
      </a:lt1>
      <a:dk2>
        <a:srgbClr val="FFE574"/>
      </a:dk2>
      <a:lt2>
        <a:srgbClr val="FFFFFF"/>
      </a:lt2>
      <a:accent1>
        <a:srgbClr val="FFE574"/>
      </a:accent1>
      <a:accent2>
        <a:srgbClr val="FFE574"/>
      </a:accent2>
      <a:accent3>
        <a:srgbClr val="FFE574"/>
      </a:accent3>
      <a:accent4>
        <a:srgbClr val="FFE574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262626"/>
    </a:dk1>
    <a:lt1>
      <a:srgbClr val="FFFFFF"/>
    </a:lt1>
    <a:dk2>
      <a:srgbClr val="FFE574"/>
    </a:dk2>
    <a:lt2>
      <a:srgbClr val="FFFFFF"/>
    </a:lt2>
    <a:accent1>
      <a:srgbClr val="FFE574"/>
    </a:accent1>
    <a:accent2>
      <a:srgbClr val="FFE574"/>
    </a:accent2>
    <a:accent3>
      <a:srgbClr val="FFE574"/>
    </a:accent3>
    <a:accent4>
      <a:srgbClr val="FFE574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WPS 演示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</vt:lpstr>
      <vt:lpstr>微软雅黑</vt:lpstr>
      <vt:lpstr>等线</vt:lpstr>
      <vt:lpstr>Calibri</vt:lpstr>
      <vt:lpstr>Arial Unicode MS</vt:lpstr>
      <vt:lpstr>Office 主题</vt:lpstr>
      <vt:lpstr>1_Office 主题</vt:lpstr>
      <vt:lpstr>前端模块化</vt:lpstr>
      <vt:lpstr>模块化简介</vt:lpstr>
      <vt:lpstr>模块化的实现</vt:lpstr>
      <vt:lpstr>模块化简介</vt:lpstr>
      <vt:lpstr>CommonJs</vt:lpstr>
      <vt:lpstr>PowerPoint 演示文稿</vt:lpstr>
      <vt:lpstr>PowerPoint 演示文稿</vt:lpstr>
      <vt:lpstr>AMD</vt:lpstr>
      <vt:lpstr>PowerPoint 演示文稿</vt:lpstr>
      <vt:lpstr>PowerPoint 演示文稿</vt:lpstr>
      <vt:lpstr>CMD</vt:lpstr>
      <vt:lpstr>PowerPoint 演示文稿</vt:lpstr>
      <vt:lpstr>ES6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  ICE </cp:lastModifiedBy>
  <cp:revision>37</cp:revision>
  <dcterms:created xsi:type="dcterms:W3CDTF">2015-05-05T08:02:00Z</dcterms:created>
  <dcterms:modified xsi:type="dcterms:W3CDTF">2018-02-06T08:09:26Z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