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标题文本</a:t>
            </a:r>
            <a:endParaRPr sz="7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1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2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3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4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5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文本</a:t>
            </a:r>
            <a:endParaRPr sz="4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9" name="Shape 9"/>
          <p:cNvSpPr>
            <a:spLocks noGrp="1"/>
          </p:cNvSpPr>
          <p:nvPr>
            <p:ph type="title" hasCustomPrompt="1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标题文本</a:t>
            </a:r>
            <a:endParaRPr sz="7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body" idx="1" hasCustomPrompt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1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2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3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4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5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标题文本</a:t>
            </a:r>
            <a:endParaRPr sz="7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标题文本</a:t>
            </a:r>
            <a:endParaRPr sz="7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1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2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3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4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5</a:t>
            </a:r>
            <a:endParaRPr sz="420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标题文本</a:t>
            </a:r>
            <a:endParaRPr sz="7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标题文本</a:t>
            </a:r>
            <a:endParaRPr sz="7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20" name="Shape 2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1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2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3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4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5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标题文本</a:t>
            </a:r>
            <a:endParaRPr sz="7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1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2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3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4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5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 hasCustomPrompt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1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2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3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4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5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标题文本</a:t>
            </a:r>
            <a:endParaRPr sz="7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1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2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3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4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正文级别 5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4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4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4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4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4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4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4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4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4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503164" y="3897804"/>
            <a:ext cx="5998472" cy="1043592"/>
          </a:xfrm>
          <a:prstGeom prst="rect">
            <a:avLst/>
          </a:prstGeom>
          <a:ln w="12700">
            <a:miter lim="400000"/>
          </a:ln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>
            <a:spAutoFit/>
          </a:bodyPr>
          <a:lstStyle>
            <a:lvl1pPr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3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css3 动画</a:t>
            </a:r>
            <a:endParaRPr sz="63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3982894" y="381423"/>
            <a:ext cx="5037455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400" dirty="0" err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Css</a:t>
            </a:r>
            <a:r>
              <a:rPr sz="44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3 </a:t>
            </a:r>
            <a:r>
              <a:rPr sz="4400" dirty="0" err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动画性能优化</a:t>
            </a:r>
            <a:endParaRPr sz="44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36511" y="1838509"/>
            <a:ext cx="10846918" cy="5851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1. 尽可能多的利用硬件能力，如使用3D变形来开启GPU加速</a:t>
            </a:r>
            <a:endParaRPr sz="3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78" name="pasted-image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08851" y="3690012"/>
            <a:ext cx="12387098" cy="237357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asted-image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97460" y="2794400"/>
            <a:ext cx="12009880" cy="416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1" name="Shape 81"/>
          <p:cNvSpPr/>
          <p:nvPr/>
        </p:nvSpPr>
        <p:spPr>
          <a:xfrm>
            <a:off x="493167" y="554958"/>
            <a:ext cx="12018466" cy="108648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zh-CN" sz="3200" dirty="0" err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ea typeface="宋体" panose="02010600030101010101" pitchFamily="2" charset="-122"/>
              </a:rPr>
              <a:t>注意：</a:t>
            </a:r>
            <a:r>
              <a:rPr sz="3200" dirty="0" err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如动画过程有闪烁（通常发生在动画开始的时候</a:t>
            </a:r>
            <a:r>
              <a:rPr sz="3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），</a:t>
            </a:r>
            <a:r>
              <a:rPr sz="3200" dirty="0" err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可以尝试下面的Hack</a:t>
            </a:r>
            <a:r>
              <a:rPr sz="3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：</a:t>
            </a:r>
            <a:endParaRPr sz="3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93167" y="557793"/>
            <a:ext cx="12018466" cy="10808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如下面一个元素通过translate3d右移500px的动画流畅度会明显优于使用left属性:</a:t>
            </a:r>
            <a:endParaRPr sz="3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84" name="pasted-image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90663" y="2032318"/>
            <a:ext cx="11223474" cy="56889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Shape 85"/>
          <p:cNvSpPr/>
          <p:nvPr/>
        </p:nvSpPr>
        <p:spPr>
          <a:xfrm>
            <a:off x="890662" y="7919627"/>
            <a:ext cx="11223475" cy="10042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注：3D变形会消耗更多的内存与功耗，应确实有性能问题时才去使用它，兼在权衡</a:t>
            </a:r>
            <a:endParaRPr sz="3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13481" y="1664207"/>
            <a:ext cx="11745099" cy="10042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2. </a:t>
            </a:r>
            <a:r>
              <a:rPr sz="3200" dirty="0" err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尽可能少的使用box-shadows与gradients</a:t>
            </a:r>
            <a:r>
              <a:rPr sz="3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, </a:t>
            </a:r>
            <a:r>
              <a:rPr sz="3200" dirty="0" err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这两个都是页面性能杀手，能避免尽量避免</a:t>
            </a:r>
            <a:endParaRPr sz="3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88" name="Shape 88"/>
          <p:cNvSpPr/>
          <p:nvPr/>
        </p:nvSpPr>
        <p:spPr>
          <a:xfrm>
            <a:off x="523329" y="4057435"/>
            <a:ext cx="9100618" cy="5851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3. </a:t>
            </a:r>
            <a:r>
              <a:rPr sz="3200" dirty="0" err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尽可能的让动画元素不在文档流中，以减少重排</a:t>
            </a:r>
            <a:endParaRPr sz="3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77200" y="7499975"/>
            <a:ext cx="362458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4. 优化 DOM reflow</a:t>
            </a:r>
            <a:endParaRPr sz="3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90" name="pasted-image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77039" y="5663383"/>
            <a:ext cx="12050722" cy="82006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7"/>
          <p:cNvGrpSpPr/>
          <p:nvPr/>
        </p:nvGrpSpPr>
        <p:grpSpPr>
          <a:xfrm>
            <a:off x="-327787" y="-203200"/>
            <a:ext cx="13385801" cy="10160000"/>
            <a:chOff x="-190500" y="-190500"/>
            <a:chExt cx="13385800" cy="10160000"/>
          </a:xfrm>
        </p:grpSpPr>
        <p:pic>
          <p:nvPicPr>
            <p:cNvPr id="36" name="143070724_2880x2159.jpeg"/>
            <p:cNvPicPr/>
            <p:nvPr/>
          </p:nvPicPr>
          <p:blipFill>
            <a:blip r:embed="rId1"/>
            <a:srcRect r="46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图片 34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190500" y="-190500"/>
              <a:ext cx="13385800" cy="10160000"/>
            </a:xfrm>
            <a:prstGeom prst="rect">
              <a:avLst/>
            </a:prstGeom>
            <a:effectLst/>
          </p:spPr>
        </p:pic>
      </p:grpSp>
      <p:sp>
        <p:nvSpPr>
          <p:cNvPr id="38" name="Shape 38"/>
          <p:cNvSpPr/>
          <p:nvPr/>
        </p:nvSpPr>
        <p:spPr>
          <a:xfrm>
            <a:off x="438320" y="669192"/>
            <a:ext cx="2247901" cy="631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动画演示</a:t>
            </a:r>
            <a:endParaRPr sz="4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27222" y="3095819"/>
            <a:ext cx="12956439" cy="13815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/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20960" y="543281"/>
            <a:ext cx="3759557" cy="73382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1.相关属性介绍</a:t>
            </a:r>
            <a:endParaRPr sz="4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56287" y="1877920"/>
            <a:ext cx="7542963" cy="7338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transform-style: flat|preserve-3d;</a:t>
            </a:r>
            <a:endParaRPr sz="4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43" name="Shape 43"/>
          <p:cNvSpPr/>
          <p:nvPr/>
        </p:nvSpPr>
        <p:spPr>
          <a:xfrm>
            <a:off x="356237" y="2713820"/>
            <a:ext cx="6501765" cy="9632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flat: 默认，子元素将不保留其 3D 位置</a:t>
            </a:r>
            <a:endParaRPr lang="en-US" sz="28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preserve-3d : 子元素将保留其 3D 位置。</a:t>
            </a:r>
            <a:endParaRPr lang="en-US" sz="28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65634" y="5306266"/>
            <a:ext cx="11129035" cy="355701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D4FDCD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注意：</a:t>
            </a:r>
            <a:r>
              <a:rPr sz="3600" b="1">
                <a:solidFill>
                  <a:srgbClr val="D4FDCD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transform-style </a:t>
            </a:r>
            <a:r>
              <a:rPr sz="3600">
                <a:solidFill>
                  <a:srgbClr val="D4FDCD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属性需要设置在父元素中, 高于任何嵌套的变形元素</a:t>
            </a:r>
            <a:endParaRPr sz="3600">
              <a:solidFill>
                <a:srgbClr val="D4FDCD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设置了transform-style:preserve-3d的元素，就不能防止子元素溢出设置overflow：hidden；否则会导致preserve-3d失效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5" name="pasted-image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193964" y="862139"/>
            <a:ext cx="4687191" cy="396353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345129" y="120431"/>
            <a:ext cx="5192269" cy="73382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perspective——景深  </a:t>
            </a:r>
            <a:endParaRPr sz="4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48" name="pasted-image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8415" y="844646"/>
            <a:ext cx="13004801" cy="36797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/>
          <p:nvPr/>
        </p:nvSpPr>
        <p:spPr>
          <a:xfrm>
            <a:off x="658900" y="5224419"/>
            <a:ext cx="11984585" cy="39795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3600" b="1" dirty="0">
                <a:solidFill>
                  <a:srgbClr val="8CA6F2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可以简单的把</a:t>
            </a:r>
            <a:r>
              <a:rPr lang="en-US" altLang="zh-CN" sz="3600" b="1" dirty="0">
                <a:solidFill>
                  <a:srgbClr val="8CA6F2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perspective</a:t>
            </a:r>
            <a:r>
              <a:rPr lang="zh-CN" altLang="en-US" sz="3600" b="1" dirty="0">
                <a:solidFill>
                  <a:srgbClr val="8CA6F2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理解成人距离显示器的距离</a:t>
            </a:r>
            <a:endParaRPr lang="en-US" sz="3600" b="1" dirty="0">
              <a:solidFill>
                <a:srgbClr val="8CA6F2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此值越大的效果越差 越小效果越好 </a:t>
            </a:r>
            <a:endParaRPr lang="en-US" sz="3600" b="1" dirty="0">
              <a:solidFill>
                <a:srgbClr val="8CA6F2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假设你距离</a:t>
            </a:r>
            <a:r>
              <a:rPr lang="en-US" altLang="zh-CN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  <a:r>
              <a:rPr lang="zh-CN" altLang="en-US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米和</a:t>
            </a:r>
            <a:r>
              <a:rPr lang="en-US" altLang="zh-CN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zh-CN" altLang="en-US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米的距离去看一个边长一米的正方体</a:t>
            </a:r>
            <a:endParaRPr lang="en-US" sz="3600" b="1" dirty="0">
              <a:solidFill>
                <a:srgbClr val="8CA6F2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重点记住</a:t>
            </a:r>
            <a:r>
              <a:rPr lang="en-US" altLang="zh-CN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perspective</a:t>
            </a:r>
            <a:r>
              <a:rPr lang="zh-CN" altLang="en-US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的值要大于</a:t>
            </a:r>
            <a:r>
              <a:rPr lang="en-US" altLang="zh-CN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3d</a:t>
            </a:r>
            <a:r>
              <a:rPr lang="zh-CN" altLang="en-US" sz="3600" b="1" dirty="0">
                <a:solidFill>
                  <a:srgbClr val="8CA6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物体的值</a:t>
            </a:r>
            <a:endParaRPr lang="zh-CN" altLang="en-US" sz="3600" b="1" dirty="0">
              <a:solidFill>
                <a:srgbClr val="8CA6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3600" b="1" dirty="0">
              <a:solidFill>
                <a:srgbClr val="8CA6F2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lang="en-US" sz="3600" b="1" dirty="0">
                <a:solidFill>
                  <a:srgbClr val="8CA6F2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perspective: 600px ;</a:t>
            </a:r>
            <a:r>
              <a:rPr lang="zh-CN" altLang="en-US" sz="3600" b="1" dirty="0">
                <a:solidFill>
                  <a:srgbClr val="8CA6F2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默认值</a:t>
            </a:r>
            <a:r>
              <a:rPr lang="en-US" altLang="zh-CN" sz="3600" b="1" dirty="0">
                <a:solidFill>
                  <a:srgbClr val="8CA6F2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none</a:t>
            </a:r>
            <a:endParaRPr lang="en-US" altLang="zh-CN" sz="3600" b="1" dirty="0">
              <a:solidFill>
                <a:srgbClr val="8CA6F2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3600" b="1" dirty="0">
                <a:solidFill>
                  <a:srgbClr val="8CA6F2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物体距离人眼的距离是</a:t>
            </a:r>
            <a:r>
              <a:rPr lang="en-US" altLang="zh-CN" sz="3600" b="1" dirty="0">
                <a:solidFill>
                  <a:srgbClr val="8CA6F2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600px;</a:t>
            </a:r>
            <a:endParaRPr lang="en-US" altLang="zh-CN" sz="3600" b="1" dirty="0">
              <a:solidFill>
                <a:srgbClr val="8CA6F2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95672" y="5421534"/>
            <a:ext cx="5814746" cy="7338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perspective与translateZ()</a:t>
            </a:r>
            <a:endParaRPr sz="4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92916" y="440931"/>
            <a:ext cx="8876030" cy="13938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4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4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perspective-origin:默认值是50% 50%</a:t>
            </a:r>
            <a:endParaRPr sz="4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53" name="pasted-image.tif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349389" y="3029405"/>
            <a:ext cx="6527010" cy="64609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57853" y="668050"/>
            <a:ext cx="12028366" cy="2884153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blurRad="101600" dist="381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>
            <a:sp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在3D变形中，除了perspective属性可以激活一个3D空间之外，在3D变形的函数中的perspective()也可以激活3D空间。他们不同的地方是:perspective用在舞台元素上（变形元素们的共同父元素）;perspective()就是用在当前变形元素上，并且可以与其他的transform函数一起使用。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56" name="pasted-image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57853" y="3822365"/>
            <a:ext cx="12028366" cy="21088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" name="pasted-image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7853" y="6201398"/>
            <a:ext cx="12028366" cy="20142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6895" y="8405495"/>
            <a:ext cx="11542395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注意：当有多个变形元素时，第一种只有一个透视点，第二种每一个变形元素都有一个透视点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85796" y="337463"/>
            <a:ext cx="7769658" cy="7338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 dirty="0" err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backface</a:t>
            </a:r>
            <a:r>
              <a:rPr sz="4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-visibility</a:t>
            </a:r>
            <a:r>
              <a:rPr sz="4200" dirty="0">
                <a:solidFill>
                  <a:srgbClr val="839496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: </a:t>
            </a:r>
            <a:r>
              <a:rPr sz="4200" dirty="0">
                <a:solidFill>
                  <a:srgbClr val="29A198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visible | hidden</a:t>
            </a:r>
            <a:endParaRPr sz="4200" dirty="0">
              <a:solidFill>
                <a:srgbClr val="29A198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85458" y="3023004"/>
            <a:ext cx="2268170" cy="7338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见demo2</a:t>
            </a:r>
            <a:endParaRPr sz="4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61" name="Shape 61"/>
          <p:cNvSpPr/>
          <p:nvPr/>
        </p:nvSpPr>
        <p:spPr>
          <a:xfrm>
            <a:off x="325977" y="1731298"/>
            <a:ext cx="9715501" cy="631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397C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9397C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在元素运动过程中，能否展示元素的背面</a:t>
            </a:r>
            <a:endParaRPr sz="4200">
              <a:solidFill>
                <a:srgbClr val="9397C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49457" y="429867"/>
            <a:ext cx="11829898" cy="7338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3d旋转 ——  我们转的不只有元素本身，还有逼格</a:t>
            </a:r>
            <a:endParaRPr sz="4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64" name="Shape 64"/>
          <p:cNvSpPr/>
          <p:nvPr/>
        </p:nvSpPr>
        <p:spPr>
          <a:xfrm>
            <a:off x="562017" y="2375701"/>
            <a:ext cx="11404779" cy="733828"/>
          </a:xfrm>
          <a:prstGeom prst="rect">
            <a:avLst/>
          </a:prstGeom>
          <a:ln w="12700">
            <a:miter lim="400000"/>
          </a:ln>
          <a:effectLst>
            <a:outerShdw blurRad="25400" dist="38100" dir="2700000" rotWithShape="0">
              <a:srgbClr val="000000">
                <a:alpha val="64999"/>
              </a:srgbClr>
            </a:outerShdw>
          </a:effectLst>
        </p:spPr>
        <p:txBody>
          <a:bodyPr wrap="none" lIns="0" tIns="0" rIns="0" bIns="0" anchor="ctr">
            <a:spAutoFit/>
          </a:bodyPr>
          <a:lstStyle>
            <a:lvl1pPr algn="l">
              <a:defRPr b="1">
                <a:solidFill>
                  <a:srgbClr val="D0755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200" b="1">
                <a:solidFill>
                  <a:srgbClr val="D0755C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3d变化是二人转：元素在转，坐标轴其实也在转</a:t>
            </a:r>
            <a:endParaRPr sz="4200" b="1">
              <a:solidFill>
                <a:srgbClr val="D0755C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65" name="Shape 65"/>
          <p:cNvSpPr/>
          <p:nvPr/>
        </p:nvSpPr>
        <p:spPr>
          <a:xfrm>
            <a:off x="524185" y="4321535"/>
            <a:ext cx="11659673" cy="1080815"/>
          </a:xfrm>
          <a:prstGeom prst="rect">
            <a:avLst/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blurRad="101600" dist="381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eg:两个相同的元素, 其中一个设置了rotateY(180deg), 然后同时设置translateZ(100px)；这时, 他们在空间的距离是200px, 而不是0;</a:t>
            </a:r>
            <a:endParaRPr sz="3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66" name="Shape 66"/>
          <p:cNvSpPr/>
          <p:nvPr/>
        </p:nvSpPr>
        <p:spPr>
          <a:xfrm>
            <a:off x="5057589" y="7186435"/>
            <a:ext cx="2413635" cy="747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见:demo</a:t>
            </a:r>
            <a:r>
              <a:rPr lang="en-US"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3</a:t>
            </a:r>
            <a:endParaRPr lang="en-US" sz="4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11550" y="1053898"/>
            <a:ext cx="5448301" cy="6316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7A8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7A8E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旋转照片墙的制作过程</a:t>
            </a:r>
            <a:endParaRPr sz="4200">
              <a:solidFill>
                <a:srgbClr val="FF7A8E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575738" y="2971306"/>
            <a:ext cx="2283125" cy="1270001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ACA6A4"/>
            </a:solidFill>
            <a:miter lim="400000"/>
          </a:ln>
          <a:effectLst>
            <a:outerShdw blurRad="25400" dist="38100" dir="2700000" rotWithShape="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74" name="Shape 74"/>
          <p:cNvSpPr/>
          <p:nvPr/>
        </p:nvSpPr>
        <p:spPr>
          <a:xfrm>
            <a:off x="10046888" y="7820304"/>
            <a:ext cx="2416456" cy="73382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见:demo8</a:t>
            </a:r>
            <a:endParaRPr sz="42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6059805"/>
            <a:ext cx="4953635" cy="3398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2550795"/>
            <a:ext cx="2324100" cy="2110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060" y="1685925"/>
            <a:ext cx="4862195" cy="4229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演示</Application>
  <PresentationFormat>自定义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Helvetica Neue Light</vt:lpstr>
      <vt:lpstr>Helvetica Neue</vt:lpstr>
      <vt:lpstr>微软雅黑</vt:lpstr>
      <vt:lpstr>Arial Unicode MS</vt:lpstr>
      <vt:lpstr>Helvetica Neue Light</vt:lpstr>
      <vt:lpstr>Industrial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陈思彤</dc:creator>
  <cp:lastModifiedBy>ICE</cp:lastModifiedBy>
  <cp:revision>17</cp:revision>
  <dcterms:created xsi:type="dcterms:W3CDTF">2015-12-19T12:12:00Z</dcterms:created>
  <dcterms:modified xsi:type="dcterms:W3CDTF">2017-12-25T03:04:05Z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