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356" r:id="rId4"/>
    <p:sldId id="400" r:id="rId5"/>
    <p:sldId id="360" r:id="rId6"/>
    <p:sldId id="401" r:id="rId7"/>
    <p:sldId id="359" r:id="rId8"/>
    <p:sldId id="402" r:id="rId9"/>
    <p:sldId id="260" r:id="rId10"/>
    <p:sldId id="403" r:id="rId11"/>
    <p:sldId id="344" r:id="rId12"/>
    <p:sldId id="404" r:id="rId13"/>
    <p:sldId id="405" r:id="rId14"/>
    <p:sldId id="318" r:id="rId15"/>
    <p:sldId id="415" r:id="rId16"/>
    <p:sldId id="407" r:id="rId17"/>
    <p:sldId id="414" r:id="rId18"/>
    <p:sldId id="366" r:id="rId19"/>
    <p:sldId id="374" r:id="rId20"/>
  </p:sldIdLst>
  <p:sldSz cx="12192000" cy="6858000"/>
  <p:notesSz cx="6858000" cy="9144000"/>
  <p:defaultTextStyle>
    <a:defPPr>
      <a:defRPr lang="zh-CN"/>
    </a:defPPr>
    <a:lvl1pPr marL="0" lvl="0" indent="0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335280" lvl="1" indent="121920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669925" lvl="2" indent="244475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006475" lvl="3" indent="365125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341755" lvl="4" indent="487045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487045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487045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487045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487045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5F4"/>
    <a:srgbClr val="E0E2DF"/>
    <a:srgbClr val="38322B"/>
    <a:srgbClr val="B25319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7"/>
    <p:restoredTop sz="94660"/>
  </p:normalViewPr>
  <p:slideViewPr>
    <p:cSldViewPr snapToGrid="0">
      <p:cViewPr varScale="1">
        <p:scale>
          <a:sx n="86" d="100"/>
          <a:sy n="86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60E563-D7D6-4950-9750-0D2039380D0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5280" marR="0" lvl="1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71195" marR="0" lvl="2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06475" marR="0" lvl="3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41755" marR="0" lvl="4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1487C1-DD6C-45F1-BDC0-3A63356DD8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1pPr>
    <a:lvl2pPr marL="33528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2pPr>
    <a:lvl3pPr marL="67119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3pPr>
    <a:lvl4pPr marL="100647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4pPr>
    <a:lvl5pPr marL="134175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5pPr>
    <a:lvl6pPr marL="167767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6pPr>
    <a:lvl7pPr marL="201295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7pPr>
    <a:lvl8pPr marL="234823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8pPr>
    <a:lvl9pPr marL="268414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6" y="2428875"/>
            <a:ext cx="8952069" cy="1004394"/>
          </a:xfrm>
          <a:prstGeom prst="rect">
            <a:avLst/>
          </a:prstGeom>
          <a:solidFill>
            <a:schemeClr val="accent1"/>
          </a:solidFill>
          <a:effectLst/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4000">
                <a:solidFill>
                  <a:srgbClr val="F9F5F4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9102" y="3611764"/>
            <a:ext cx="6633796" cy="771525"/>
          </a:xfrm>
        </p:spPr>
        <p:txBody>
          <a:bodyPr anchor="ctr" anchorCtr="0"/>
          <a:lstStyle>
            <a:lvl1pPr marL="0" indent="0" algn="ctr">
              <a:buNone/>
              <a:defRPr sz="2400">
                <a:ln>
                  <a:noFill/>
                </a:ln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indent="0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indent="0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indent="0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576513" y="2962275"/>
            <a:ext cx="7040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488" y="1841287"/>
            <a:ext cx="7185025" cy="1077575"/>
          </a:xfrm>
        </p:spPr>
        <p:txBody>
          <a:bodyPr anchor="ctr" anchorCtr="0">
            <a:normAutofit/>
          </a:bodyPr>
          <a:lstStyle>
            <a:lvl1pPr algn="ctr">
              <a:defRPr sz="4000" b="1">
                <a:ln w="3175">
                  <a:solidFill>
                    <a:schemeClr val="accent1"/>
                  </a:solidFill>
                </a:ln>
                <a:solidFill>
                  <a:srgbClr val="F9F5F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3487" y="3120030"/>
            <a:ext cx="7185026" cy="552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3500"/>
            <a:ext cx="5181600" cy="48434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3500"/>
            <a:ext cx="5181600" cy="48434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2225"/>
            <a:ext cx="10515600" cy="4994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85000"/>
        <a:buFont typeface="Wingdings" panose="05000000000000000000" pitchFamily="2" charset="2"/>
        <a:buChar char="!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250" y="2428875"/>
            <a:ext cx="8953500" cy="1004888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9F5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Bootstrap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F9F5F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2779713" y="3611563"/>
            <a:ext cx="6632575" cy="771525"/>
          </a:xfrm>
        </p:spPr>
        <p:txBody>
          <a:bodyPr vert="horz" wrap="square" lIns="91440" tIns="45720" rIns="91440" bIns="45720" anchor="ctr"/>
          <a:lstStyle/>
          <a:p>
            <a:pPr defTabSz="914400">
              <a:buSzPct val="85000"/>
              <a:buFont typeface="Wingdings" panose="05000000000000000000" pitchFamily="2" charset="2"/>
              <a:buNone/>
            </a:pP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第四阶段 居然有第四阶段 组件化开发</a:t>
            </a:r>
            <a:endParaRPr lang="zh-CN" altLang="en-US" dirty="0"/>
          </a:p>
        </p:txBody>
      </p:sp>
      <p:sp>
        <p:nvSpPr>
          <p:cNvPr id="15363" name="内容占位符 4"/>
          <p:cNvSpPr>
            <a:spLocks noGrp="1"/>
          </p:cNvSpPr>
          <p:nvPr>
            <p:ph idx="1"/>
          </p:nvPr>
        </p:nvSpPr>
        <p:spPr>
          <a:xfrm>
            <a:off x="838200" y="1049020"/>
            <a:ext cx="10515600" cy="5238115"/>
          </a:xfrm>
        </p:spPr>
        <p:txBody>
          <a:bodyPr vert="horz" wrap="square" lIns="91440" tIns="45720" rIns="91440" bIns="45720" anchor="t"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分治的确是非常重要的工程优化手段。在我看来，前端作为一种GUI软件，光有JS/CSS的模块化还不够，对于UI组件的分治也有着同样迫切的需求：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15364" name="内容占位符 4"/>
          <p:cNvSpPr txBox="1"/>
          <p:nvPr/>
        </p:nvSpPr>
        <p:spPr>
          <a:xfrm>
            <a:off x="838200" y="5402580"/>
            <a:ext cx="10515600" cy="9410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447675" indent="-447675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!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47675" lvl="0" indent="-447675" defTabSz="914400">
              <a:lnSpc>
                <a:spcPct val="150000"/>
              </a:lnSpc>
              <a:buChar char="l"/>
            </a:pP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27088" y="3752850"/>
            <a:ext cx="1053941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compone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2289810"/>
            <a:ext cx="9446895" cy="4277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解释一下上图特点</a:t>
            </a:r>
            <a:endParaRPr lang="zh-CN" altLang="en-US" dirty="0"/>
          </a:p>
        </p:txBody>
      </p:sp>
      <p:sp>
        <p:nvSpPr>
          <p:cNvPr id="14339" name="内容占位符 4"/>
          <p:cNvSpPr>
            <a:spLocks noGrp="1"/>
          </p:cNvSpPr>
          <p:nvPr>
            <p:ph idx="1"/>
          </p:nvPr>
        </p:nvSpPr>
        <p:spPr>
          <a:xfrm>
            <a:off x="838200" y="951865"/>
            <a:ext cx="10515600" cy="5677535"/>
          </a:xfrm>
        </p:spPr>
        <p:txBody>
          <a:bodyPr vert="horz" wrap="square" lIns="91440" tIns="45720" rIns="91440" bIns="45720" anchor="t"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页面上的每一个独立的 可视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可交互区域都是一个组件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每个组件对应一个目录，组件所需的各种资源（</a:t>
            </a:r>
            <a:r>
              <a:rPr lang="en-US" altLang="zh-CN" dirty="0">
                <a:solidFill>
                  <a:schemeClr val="tx1"/>
                </a:solidFill>
              </a:rPr>
              <a:t>img </a:t>
            </a:r>
            <a:r>
              <a:rPr lang="zh-CN" altLang="en-US" dirty="0">
                <a:solidFill>
                  <a:schemeClr val="tx1"/>
                </a:solidFill>
              </a:rPr>
              <a:t>字体等 </a:t>
            </a:r>
            <a:r>
              <a:rPr lang="en-US" altLang="zh-CN" dirty="0">
                <a:solidFill>
                  <a:schemeClr val="tx1"/>
                </a:solidFill>
              </a:rPr>
              <a:t>js css html</a:t>
            </a:r>
            <a:r>
              <a:rPr lang="zh-CN" altLang="en-US" dirty="0">
                <a:solidFill>
                  <a:schemeClr val="tx1"/>
                </a:solidFill>
              </a:rPr>
              <a:t>）都在这个目录下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组件具有独立性，互不影响可以自由组合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页面只不过是组件的容器而已，负责组合组件形成功能完整的界面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我们可以想象成 我们要组装一辆车 所以的零件（组件）都准备完毕 只需我们利用这些零件进行拼装就好 某一个零件（组件）的损耗不会影响其他零件（组件）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基于这样的工程理念，我们很容易将系统以独立的组件为单元进行分工划分：</a:t>
            </a:r>
            <a:endParaRPr lang="zh-CN" altLang="en-US" dirty="0"/>
          </a:p>
        </p:txBody>
      </p:sp>
      <p:sp>
        <p:nvSpPr>
          <p:cNvPr id="14339" name="内容占位符 4"/>
          <p:cNvSpPr>
            <a:spLocks noGrp="1"/>
          </p:cNvSpPr>
          <p:nvPr>
            <p:ph idx="1"/>
          </p:nvPr>
        </p:nvSpPr>
        <p:spPr>
          <a:xfrm>
            <a:off x="838200" y="4258945"/>
            <a:ext cx="10515600" cy="2371090"/>
          </a:xfrm>
        </p:spPr>
        <p:txBody>
          <a:bodyPr vert="horz" wrap="square" lIns="91440" tIns="45720" rIns="91440" bIns="45720" anchor="t"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由于系统功能被分治到独立的模块或组件中，粒度比较精细，组织形式松散，开发者之间不会产生开发时序的依赖，大幅提升并行的开发效率，理论上允许随时加入新成员认领组件开发或维护工作，也更容易支持多个团队共同维护一个大型站点的开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 descr="spl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0" y="1243965"/>
            <a:ext cx="9274175" cy="30168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dirty="0"/>
              <a:t>Bootstrap</a:t>
            </a:r>
            <a:r>
              <a:rPr lang="zh-CN" altLang="en-US" dirty="0"/>
              <a:t>下载 使用</a:t>
            </a:r>
            <a:endParaRPr lang="zh-CN" altLang="en-US" dirty="0"/>
          </a:p>
        </p:txBody>
      </p:sp>
      <p:grpSp>
        <p:nvGrpSpPr>
          <p:cNvPr id="16387" name="组合 8"/>
          <p:cNvGrpSpPr/>
          <p:nvPr/>
        </p:nvGrpSpPr>
        <p:grpSpPr>
          <a:xfrm>
            <a:off x="431800" y="2637790"/>
            <a:ext cx="11454130" cy="1113790"/>
            <a:chOff x="2936584" y="4079629"/>
            <a:chExt cx="5500452" cy="483579"/>
          </a:xfrm>
        </p:grpSpPr>
        <p:sp>
          <p:nvSpPr>
            <p:cNvPr id="12" name="任意多边形 11"/>
            <p:cNvSpPr/>
            <p:nvPr/>
          </p:nvSpPr>
          <p:spPr>
            <a:xfrm>
              <a:off x="3622431" y="4079631"/>
              <a:ext cx="331910" cy="483577"/>
            </a:xfrm>
            <a:custGeom>
              <a:avLst/>
              <a:gdLst>
                <a:gd name="connsiteX0" fmla="*/ 0 w 331910"/>
                <a:gd name="connsiteY0" fmla="*/ 0 h 483577"/>
                <a:gd name="connsiteX1" fmla="*/ 114300 w 331910"/>
                <a:gd name="connsiteY1" fmla="*/ 0 h 483577"/>
                <a:gd name="connsiteX2" fmla="*/ 331910 w 331910"/>
                <a:gd name="connsiteY2" fmla="*/ 483577 h 483577"/>
                <a:gd name="connsiteX3" fmla="*/ 217610 w 331910"/>
                <a:gd name="connsiteY3" fmla="*/ 483577 h 4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910" h="483577">
                  <a:moveTo>
                    <a:pt x="0" y="0"/>
                  </a:moveTo>
                  <a:lnTo>
                    <a:pt x="114300" y="0"/>
                  </a:lnTo>
                  <a:lnTo>
                    <a:pt x="331910" y="483577"/>
                  </a:lnTo>
                  <a:lnTo>
                    <a:pt x="217610" y="48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2936584" y="4079629"/>
              <a:ext cx="5500452" cy="483579"/>
            </a:xfrm>
            <a:custGeom>
              <a:avLst/>
              <a:gdLst>
                <a:gd name="connsiteX0" fmla="*/ 0 w 2716823"/>
                <a:gd name="connsiteY0" fmla="*/ 0 h 483577"/>
                <a:gd name="connsiteX1" fmla="*/ 2499213 w 2716823"/>
                <a:gd name="connsiteY1" fmla="*/ 0 h 483577"/>
                <a:gd name="connsiteX2" fmla="*/ 2716823 w 2716823"/>
                <a:gd name="connsiteY2" fmla="*/ 483577 h 483577"/>
                <a:gd name="connsiteX3" fmla="*/ 217610 w 2716823"/>
                <a:gd name="connsiteY3" fmla="*/ 483577 h 4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823" h="483577">
                  <a:moveTo>
                    <a:pt x="0" y="0"/>
                  </a:moveTo>
                  <a:lnTo>
                    <a:pt x="2499213" y="0"/>
                  </a:lnTo>
                  <a:lnTo>
                    <a:pt x="2716823" y="483577"/>
                  </a:lnTo>
                  <a:lnTo>
                    <a:pt x="217610" y="48357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我们到中文官网就可以下载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Bootstrap 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解压后放我项目文件中我们就可以直接使用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079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Bootstrap</a:t>
            </a:r>
            <a:r>
              <a:rPr lang="zh-CN" altLang="en-US" dirty="0"/>
              <a:t>中的部分组件应用</a:t>
            </a:r>
            <a:br>
              <a:rPr lang="zh-CN" altLang="en-US" dirty="0"/>
            </a:br>
            <a:r>
              <a:rPr lang="zh-CN" altLang="en-US" dirty="0"/>
              <a:t>全局样式：</a:t>
            </a:r>
            <a:endParaRPr lang="zh-CN" altLang="en-US" dirty="0"/>
          </a:p>
        </p:txBody>
      </p:sp>
      <p:grpSp>
        <p:nvGrpSpPr>
          <p:cNvPr id="27651" name="组合 39"/>
          <p:cNvGrpSpPr/>
          <p:nvPr/>
        </p:nvGrpSpPr>
        <p:grpSpPr>
          <a:xfrm>
            <a:off x="8049895" y="1843723"/>
            <a:ext cx="2824163" cy="1038225"/>
            <a:chOff x="443619" y="2275338"/>
            <a:chExt cx="2824682" cy="1038229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任意多边形 41"/>
            <p:cNvSpPr/>
            <p:nvPr/>
          </p:nvSpPr>
          <p:spPr>
            <a:xfrm rot="2871476">
              <a:off x="913240" y="2217649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80" name="文本框 43"/>
            <p:cNvSpPr txBox="1"/>
            <p:nvPr/>
          </p:nvSpPr>
          <p:spPr>
            <a:xfrm>
              <a:off x="443620" y="2945485"/>
              <a:ext cx="2824681" cy="3409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表单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7652" name="组合 44"/>
          <p:cNvGrpSpPr/>
          <p:nvPr/>
        </p:nvGrpSpPr>
        <p:grpSpPr>
          <a:xfrm>
            <a:off x="4478655" y="3607435"/>
            <a:ext cx="2824163" cy="1038225"/>
            <a:chOff x="443619" y="2275338"/>
            <a:chExt cx="2824682" cy="1038229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/>
          </p:nvSpPr>
          <p:spPr>
            <a:xfrm rot="2871476">
              <a:off x="913240" y="2217649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6" name="文本框 48"/>
            <p:cNvSpPr txBox="1"/>
            <p:nvPr/>
          </p:nvSpPr>
          <p:spPr>
            <a:xfrm>
              <a:off x="443620" y="2945485"/>
              <a:ext cx="2824681" cy="3409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辅助类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7653" name="组合 49"/>
          <p:cNvGrpSpPr/>
          <p:nvPr/>
        </p:nvGrpSpPr>
        <p:grpSpPr>
          <a:xfrm>
            <a:off x="585470" y="1816418"/>
            <a:ext cx="2824163" cy="1038225"/>
            <a:chOff x="443619" y="2275338"/>
            <a:chExt cx="2824682" cy="1038229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任意多边形 51"/>
            <p:cNvSpPr/>
            <p:nvPr/>
          </p:nvSpPr>
          <p:spPr>
            <a:xfrm rot="2871476">
              <a:off x="913240" y="2217649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2" name="文本框 53"/>
            <p:cNvSpPr txBox="1"/>
            <p:nvPr/>
          </p:nvSpPr>
          <p:spPr>
            <a:xfrm>
              <a:off x="443620" y="2945485"/>
              <a:ext cx="2824681" cy="3409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代码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7654" name="组合 54"/>
          <p:cNvGrpSpPr/>
          <p:nvPr/>
        </p:nvGrpSpPr>
        <p:grpSpPr>
          <a:xfrm>
            <a:off x="515938" y="3634423"/>
            <a:ext cx="2824162" cy="1038225"/>
            <a:chOff x="443619" y="2275338"/>
            <a:chExt cx="2824682" cy="1038229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任意多边形 56"/>
            <p:cNvSpPr/>
            <p:nvPr/>
          </p:nvSpPr>
          <p:spPr>
            <a:xfrm rot="2871476">
              <a:off x="913240" y="2217649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8" name="文本框 58"/>
            <p:cNvSpPr txBox="1"/>
            <p:nvPr/>
          </p:nvSpPr>
          <p:spPr>
            <a:xfrm>
              <a:off x="443620" y="2945485"/>
              <a:ext cx="2824681" cy="3409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按钮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7656" name="组合 64"/>
          <p:cNvGrpSpPr/>
          <p:nvPr/>
        </p:nvGrpSpPr>
        <p:grpSpPr>
          <a:xfrm>
            <a:off x="4478338" y="1843723"/>
            <a:ext cx="2824162" cy="1038225"/>
            <a:chOff x="443619" y="2275338"/>
            <a:chExt cx="2824682" cy="1038229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任意多边形 66"/>
            <p:cNvSpPr/>
            <p:nvPr/>
          </p:nvSpPr>
          <p:spPr>
            <a:xfrm rot="2871476">
              <a:off x="913240" y="2217649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0" name="文本框 68"/>
            <p:cNvSpPr txBox="1"/>
            <p:nvPr/>
          </p:nvSpPr>
          <p:spPr>
            <a:xfrm>
              <a:off x="443620" y="2945485"/>
              <a:ext cx="2824681" cy="3409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表格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59"/>
          <p:cNvGrpSpPr/>
          <p:nvPr/>
        </p:nvGrpSpPr>
        <p:grpSpPr>
          <a:xfrm>
            <a:off x="8177213" y="3761740"/>
            <a:ext cx="2824162" cy="1038225"/>
            <a:chOff x="443619" y="2275338"/>
            <a:chExt cx="2824682" cy="103822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 rot="2871476">
              <a:off x="913240" y="2217649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63"/>
            <p:cNvSpPr txBox="1"/>
            <p:nvPr/>
          </p:nvSpPr>
          <p:spPr>
            <a:xfrm>
              <a:off x="443620" y="2945485"/>
              <a:ext cx="2824681" cy="3409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栅格系统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0795"/>
          </a:xfrm>
        </p:spPr>
        <p:txBody>
          <a:bodyPr vert="horz" wrap="square" lIns="91440" tIns="45720" rIns="91440" bIns="45720" anchor="ctr"/>
          <a:lstStyle/>
          <a:p>
            <a:pPr algn="l"/>
            <a:r>
              <a:rPr lang="en-US" altLang="zh-CN" dirty="0"/>
              <a:t>Bootstrap</a:t>
            </a:r>
            <a:r>
              <a:rPr lang="zh-CN" altLang="en-US" dirty="0"/>
              <a:t>中的部分组件应用</a:t>
            </a:r>
            <a:br>
              <a:rPr lang="zh-CN" altLang="en-US" dirty="0"/>
            </a:br>
            <a:r>
              <a:rPr lang="zh-CN" altLang="en-US" dirty="0"/>
              <a:t>组件：</a:t>
            </a:r>
            <a:endParaRPr lang="zh-CN" altLang="en-US" dirty="0"/>
          </a:p>
        </p:txBody>
      </p:sp>
      <p:grpSp>
        <p:nvGrpSpPr>
          <p:cNvPr id="27651" name="组合 39"/>
          <p:cNvGrpSpPr/>
          <p:nvPr/>
        </p:nvGrpSpPr>
        <p:grpSpPr>
          <a:xfrm>
            <a:off x="8049895" y="1843723"/>
            <a:ext cx="2824163" cy="1038225"/>
            <a:chOff x="443619" y="2275338"/>
            <a:chExt cx="2824682" cy="1038229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任意多边形 41"/>
            <p:cNvSpPr/>
            <p:nvPr/>
          </p:nvSpPr>
          <p:spPr>
            <a:xfrm rot="2871476">
              <a:off x="913240" y="2217649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80" name="文本框 43"/>
            <p:cNvSpPr txBox="1"/>
            <p:nvPr/>
          </p:nvSpPr>
          <p:spPr>
            <a:xfrm>
              <a:off x="443620" y="2945485"/>
              <a:ext cx="2824681" cy="3409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按钮工具栏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7652" name="组合 44"/>
          <p:cNvGrpSpPr/>
          <p:nvPr/>
        </p:nvGrpSpPr>
        <p:grpSpPr>
          <a:xfrm>
            <a:off x="4478655" y="3607435"/>
            <a:ext cx="2824163" cy="1038225"/>
            <a:chOff x="443619" y="2275338"/>
            <a:chExt cx="2824682" cy="1038229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/>
          </p:nvSpPr>
          <p:spPr>
            <a:xfrm rot="2871476">
              <a:off x="913240" y="2217649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6" name="文本框 48"/>
            <p:cNvSpPr txBox="1"/>
            <p:nvPr/>
          </p:nvSpPr>
          <p:spPr>
            <a:xfrm>
              <a:off x="443620" y="2945485"/>
              <a:ext cx="2824681" cy="3409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导航栏基础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7653" name="组合 49"/>
          <p:cNvGrpSpPr/>
          <p:nvPr/>
        </p:nvGrpSpPr>
        <p:grpSpPr>
          <a:xfrm>
            <a:off x="585470" y="1816418"/>
            <a:ext cx="2824163" cy="1038225"/>
            <a:chOff x="443619" y="2275338"/>
            <a:chExt cx="2824682" cy="1038229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任意多边形 51"/>
            <p:cNvSpPr/>
            <p:nvPr/>
          </p:nvSpPr>
          <p:spPr>
            <a:xfrm rot="2871476">
              <a:off x="913240" y="2217649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2" name="文本框 53"/>
            <p:cNvSpPr txBox="1"/>
            <p:nvPr/>
          </p:nvSpPr>
          <p:spPr>
            <a:xfrm>
              <a:off x="443620" y="2945485"/>
              <a:ext cx="2824681" cy="3409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下拉菜单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7654" name="组合 54"/>
          <p:cNvGrpSpPr/>
          <p:nvPr/>
        </p:nvGrpSpPr>
        <p:grpSpPr>
          <a:xfrm>
            <a:off x="542608" y="3625533"/>
            <a:ext cx="2824162" cy="1038225"/>
            <a:chOff x="443619" y="2275338"/>
            <a:chExt cx="2824682" cy="1038229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任意多边形 56"/>
            <p:cNvSpPr/>
            <p:nvPr/>
          </p:nvSpPr>
          <p:spPr>
            <a:xfrm rot="2871476">
              <a:off x="913240" y="2217649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8" name="文本框 58"/>
            <p:cNvSpPr txBox="1"/>
            <p:nvPr/>
          </p:nvSpPr>
          <p:spPr>
            <a:xfrm>
              <a:off x="443620" y="2945485"/>
              <a:ext cx="2824681" cy="3409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按钮嵌套分组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7656" name="组合 64"/>
          <p:cNvGrpSpPr/>
          <p:nvPr/>
        </p:nvGrpSpPr>
        <p:grpSpPr>
          <a:xfrm>
            <a:off x="4478338" y="1843723"/>
            <a:ext cx="2824162" cy="1038225"/>
            <a:chOff x="443619" y="2275338"/>
            <a:chExt cx="2824682" cy="1038229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任意多边形 66"/>
            <p:cNvSpPr/>
            <p:nvPr/>
          </p:nvSpPr>
          <p:spPr>
            <a:xfrm rot="2871476">
              <a:off x="913240" y="2217649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0" name="文本框 68"/>
            <p:cNvSpPr txBox="1"/>
            <p:nvPr/>
          </p:nvSpPr>
          <p:spPr>
            <a:xfrm>
              <a:off x="443620" y="2945485"/>
              <a:ext cx="2824681" cy="3409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按钮组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59"/>
          <p:cNvGrpSpPr/>
          <p:nvPr/>
        </p:nvGrpSpPr>
        <p:grpSpPr>
          <a:xfrm>
            <a:off x="8194993" y="3634740"/>
            <a:ext cx="2824162" cy="1038225"/>
            <a:chOff x="443619" y="2275338"/>
            <a:chExt cx="2824682" cy="103822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 rot="2871476">
              <a:off x="913240" y="2217649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63"/>
            <p:cNvSpPr txBox="1"/>
            <p:nvPr/>
          </p:nvSpPr>
          <p:spPr>
            <a:xfrm>
              <a:off x="443620" y="2945485"/>
              <a:ext cx="2824681" cy="3409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进度条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dirty="0"/>
              <a:t>Bootstrap js</a:t>
            </a:r>
            <a:r>
              <a:rPr lang="zh-CN" altLang="en-US" dirty="0"/>
              <a:t>插件</a:t>
            </a:r>
            <a:endParaRPr lang="zh-CN" altLang="en-US" dirty="0"/>
          </a:p>
        </p:txBody>
      </p:sp>
      <p:grpSp>
        <p:nvGrpSpPr>
          <p:cNvPr id="22531" name="组合 49"/>
          <p:cNvGrpSpPr/>
          <p:nvPr/>
        </p:nvGrpSpPr>
        <p:grpSpPr>
          <a:xfrm>
            <a:off x="4124325" y="3008313"/>
            <a:ext cx="3943350" cy="1449387"/>
            <a:chOff x="443619" y="2275338"/>
            <a:chExt cx="2824682" cy="1038229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任意多边形 51"/>
            <p:cNvSpPr/>
            <p:nvPr/>
          </p:nvSpPr>
          <p:spPr>
            <a:xfrm rot="2871476">
              <a:off x="913240" y="2217649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5" name="文本框 53"/>
            <p:cNvSpPr txBox="1"/>
            <p:nvPr/>
          </p:nvSpPr>
          <p:spPr>
            <a:xfrm>
              <a:off x="443620" y="2945485"/>
              <a:ext cx="2824681" cy="3409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插件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dirty="0"/>
              <a:t>Bootstrap </a:t>
            </a:r>
            <a:r>
              <a:rPr lang="zh-CN" altLang="en-US" dirty="0"/>
              <a:t>栅格系统</a:t>
            </a:r>
            <a:endParaRPr lang="zh-CN" altLang="en-US" dirty="0"/>
          </a:p>
        </p:txBody>
      </p:sp>
      <p:grpSp>
        <p:nvGrpSpPr>
          <p:cNvPr id="22531" name="组合 49"/>
          <p:cNvGrpSpPr/>
          <p:nvPr/>
        </p:nvGrpSpPr>
        <p:grpSpPr>
          <a:xfrm>
            <a:off x="4124325" y="3008313"/>
            <a:ext cx="3943350" cy="1449387"/>
            <a:chOff x="443619" y="2275338"/>
            <a:chExt cx="2824682" cy="1038229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任意多边形 51"/>
            <p:cNvSpPr/>
            <p:nvPr/>
          </p:nvSpPr>
          <p:spPr>
            <a:xfrm rot="2871476">
              <a:off x="913240" y="2217649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5" name="文本框 53"/>
            <p:cNvSpPr txBox="1"/>
            <p:nvPr/>
          </p:nvSpPr>
          <p:spPr>
            <a:xfrm>
              <a:off x="443620" y="2945485"/>
              <a:ext cx="2824681" cy="3409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栅格系统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>
            <p:custDataLst>
              <p:tags r:id="rId1"/>
            </p:custDataLst>
          </p:nvPr>
        </p:nvCxnSpPr>
        <p:spPr>
          <a:xfrm rot="5400000">
            <a:off x="735806" y="3420269"/>
            <a:ext cx="6840538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2"/>
            </p:custDataLst>
          </p:nvPr>
        </p:nvCxnSpPr>
        <p:spPr>
          <a:xfrm rot="5400000">
            <a:off x="940594" y="3420269"/>
            <a:ext cx="6840538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3"/>
            </p:custDataLst>
          </p:nvPr>
        </p:nvCxnSpPr>
        <p:spPr>
          <a:xfrm>
            <a:off x="0" y="3805238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4"/>
            </p:custDataLst>
          </p:nvPr>
        </p:nvCxnSpPr>
        <p:spPr>
          <a:xfrm>
            <a:off x="0" y="3971925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>
            <p:custDataLst>
              <p:tags r:id="rId5"/>
            </p:custDataLst>
          </p:nvPr>
        </p:nvCxnSpPr>
        <p:spPr>
          <a:xfrm>
            <a:off x="0" y="4386263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6"/>
            </p:custDataLst>
          </p:nvPr>
        </p:nvCxnSpPr>
        <p:spPr>
          <a:xfrm>
            <a:off x="0" y="4549775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3991083" y="3807491"/>
            <a:ext cx="539750" cy="743879"/>
            <a:chOff x="2467083" y="3299490"/>
            <a:chExt cx="539750" cy="743879"/>
          </a:xfrm>
          <a:solidFill>
            <a:schemeClr val="accent3"/>
          </a:solidFill>
        </p:grpSpPr>
        <p:sp>
          <p:nvSpPr>
            <p:cNvPr id="11" name="矩形 10"/>
            <p:cNvSpPr/>
            <p:nvPr/>
          </p:nvSpPr>
          <p:spPr>
            <a:xfrm>
              <a:off x="2467876" y="3598068"/>
              <a:ext cx="533400" cy="1500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467083" y="3299491"/>
              <a:ext cx="165100" cy="74294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41733" y="3299490"/>
              <a:ext cx="165100" cy="74387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dir="108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8"/>
            </p:custDataLst>
          </p:nvPr>
        </p:nvGrpSpPr>
        <p:grpSpPr>
          <a:xfrm>
            <a:off x="3305429" y="3809872"/>
            <a:ext cx="533400" cy="742950"/>
            <a:chOff x="1781429" y="3301872"/>
            <a:chExt cx="533400" cy="742950"/>
          </a:xfrm>
          <a:solidFill>
            <a:schemeClr val="accent1"/>
          </a:solidFill>
        </p:grpSpPr>
        <p:sp>
          <p:nvSpPr>
            <p:cNvPr id="4" name="矩形 3"/>
            <p:cNvSpPr/>
            <p:nvPr/>
          </p:nvSpPr>
          <p:spPr>
            <a:xfrm>
              <a:off x="1965579" y="3428872"/>
              <a:ext cx="171450" cy="615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781429" y="3301872"/>
              <a:ext cx="533400" cy="1651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4680670" y="3767996"/>
            <a:ext cx="372214" cy="824410"/>
            <a:chOff x="3156670" y="3259996"/>
            <a:chExt cx="372214" cy="824410"/>
          </a:xfrm>
          <a:solidFill>
            <a:schemeClr val="accent2"/>
          </a:solidFill>
        </p:grpSpPr>
        <p:sp>
          <p:nvSpPr>
            <p:cNvPr id="19" name="任意多边形 18"/>
            <p:cNvSpPr/>
            <p:nvPr/>
          </p:nvSpPr>
          <p:spPr>
            <a:xfrm rot="20653324" flipH="1">
              <a:off x="3363784" y="3267206"/>
              <a:ext cx="165100" cy="817200"/>
            </a:xfrm>
            <a:custGeom>
              <a:avLst/>
              <a:gdLst>
                <a:gd name="connsiteX0" fmla="*/ 0 w 165100"/>
                <a:gd name="connsiteY0" fmla="*/ 46650 h 803016"/>
                <a:gd name="connsiteX1" fmla="*/ 165100 w 165100"/>
                <a:gd name="connsiteY1" fmla="*/ 0 h 803016"/>
                <a:gd name="connsiteX2" fmla="*/ 165100 w 165100"/>
                <a:gd name="connsiteY2" fmla="*/ 756366 h 803016"/>
                <a:gd name="connsiteX3" fmla="*/ 0 w 165100"/>
                <a:gd name="connsiteY3" fmla="*/ 803016 h 80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803016">
                  <a:moveTo>
                    <a:pt x="0" y="46650"/>
                  </a:moveTo>
                  <a:lnTo>
                    <a:pt x="165100" y="0"/>
                  </a:lnTo>
                  <a:lnTo>
                    <a:pt x="165100" y="756366"/>
                  </a:lnTo>
                  <a:lnTo>
                    <a:pt x="0" y="80301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946676">
              <a:off x="3156670" y="3259996"/>
              <a:ext cx="165100" cy="820800"/>
            </a:xfrm>
            <a:custGeom>
              <a:avLst/>
              <a:gdLst>
                <a:gd name="connsiteX0" fmla="*/ 0 w 165100"/>
                <a:gd name="connsiteY0" fmla="*/ 46650 h 803016"/>
                <a:gd name="connsiteX1" fmla="*/ 165100 w 165100"/>
                <a:gd name="connsiteY1" fmla="*/ 0 h 803016"/>
                <a:gd name="connsiteX2" fmla="*/ 165100 w 165100"/>
                <a:gd name="connsiteY2" fmla="*/ 756366 h 803016"/>
                <a:gd name="connsiteX3" fmla="*/ 0 w 165100"/>
                <a:gd name="connsiteY3" fmla="*/ 803016 h 80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803016">
                  <a:moveTo>
                    <a:pt x="0" y="46650"/>
                  </a:moveTo>
                  <a:lnTo>
                    <a:pt x="165100" y="0"/>
                  </a:lnTo>
                  <a:lnTo>
                    <a:pt x="165100" y="756366"/>
                  </a:lnTo>
                  <a:lnTo>
                    <a:pt x="0" y="80301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12700" dir="6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5900771" y="3718304"/>
            <a:ext cx="397565" cy="917396"/>
            <a:chOff x="4376770" y="3210304"/>
            <a:chExt cx="397565" cy="917396"/>
          </a:xfrm>
          <a:solidFill>
            <a:schemeClr val="accent5"/>
          </a:solidFill>
        </p:grpSpPr>
        <p:sp>
          <p:nvSpPr>
            <p:cNvPr id="9" name="矩形 8"/>
            <p:cNvSpPr/>
            <p:nvPr/>
          </p:nvSpPr>
          <p:spPr>
            <a:xfrm>
              <a:off x="4376770" y="3299491"/>
              <a:ext cx="165100" cy="7452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9577384" flipH="1">
              <a:off x="4633589" y="3556267"/>
              <a:ext cx="140746" cy="571433"/>
            </a:xfrm>
            <a:custGeom>
              <a:avLst/>
              <a:gdLst>
                <a:gd name="connsiteX0" fmla="*/ 0 w 140625"/>
                <a:gd name="connsiteY0" fmla="*/ 34686 h 568792"/>
                <a:gd name="connsiteX1" fmla="*/ 0 w 140625"/>
                <a:gd name="connsiteY1" fmla="*/ 568792 h 568792"/>
                <a:gd name="connsiteX2" fmla="*/ 41733 w 140625"/>
                <a:gd name="connsiteY2" fmla="*/ 547251 h 568792"/>
                <a:gd name="connsiteX3" fmla="*/ 140625 w 140625"/>
                <a:gd name="connsiteY3" fmla="*/ 481273 h 568792"/>
                <a:gd name="connsiteX4" fmla="*/ 140625 w 140625"/>
                <a:gd name="connsiteY4" fmla="*/ 0 h 568792"/>
                <a:gd name="connsiteX0-1" fmla="*/ 3299 w 143924"/>
                <a:gd name="connsiteY0-2" fmla="*/ 34686 h 576719"/>
                <a:gd name="connsiteX1-3" fmla="*/ 0 w 143924"/>
                <a:gd name="connsiteY1-4" fmla="*/ 576719 h 576719"/>
                <a:gd name="connsiteX2-5" fmla="*/ 45032 w 143924"/>
                <a:gd name="connsiteY2-6" fmla="*/ 547251 h 576719"/>
                <a:gd name="connsiteX3-7" fmla="*/ 143924 w 143924"/>
                <a:gd name="connsiteY3-8" fmla="*/ 481273 h 576719"/>
                <a:gd name="connsiteX4-9" fmla="*/ 143924 w 143924"/>
                <a:gd name="connsiteY4-10" fmla="*/ 0 h 576719"/>
                <a:gd name="connsiteX5" fmla="*/ 3299 w 143924"/>
                <a:gd name="connsiteY5" fmla="*/ 34686 h 576719"/>
                <a:gd name="connsiteX0-11" fmla="*/ 121 w 140746"/>
                <a:gd name="connsiteY0-12" fmla="*/ 34686 h 571433"/>
                <a:gd name="connsiteX1-13" fmla="*/ 4745 w 140746"/>
                <a:gd name="connsiteY1-14" fmla="*/ 571433 h 571433"/>
                <a:gd name="connsiteX2-15" fmla="*/ 41854 w 140746"/>
                <a:gd name="connsiteY2-16" fmla="*/ 547251 h 571433"/>
                <a:gd name="connsiteX3-17" fmla="*/ 140746 w 140746"/>
                <a:gd name="connsiteY3-18" fmla="*/ 481273 h 571433"/>
                <a:gd name="connsiteX4-19" fmla="*/ 140746 w 140746"/>
                <a:gd name="connsiteY4-20" fmla="*/ 0 h 571433"/>
                <a:gd name="connsiteX5-21" fmla="*/ 121 w 140746"/>
                <a:gd name="connsiteY5-22" fmla="*/ 34686 h 57143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  <a:cxn ang="0">
                  <a:pos x="connsiteX4-19" y="connsiteY4-20"/>
                </a:cxn>
                <a:cxn ang="0">
                  <a:pos x="connsiteX5-21" y="connsiteY5-22"/>
                </a:cxn>
              </a:cxnLst>
              <a:rect l="l" t="t" r="r" b="b"/>
              <a:pathLst>
                <a:path w="140746" h="571433">
                  <a:moveTo>
                    <a:pt x="121" y="34686"/>
                  </a:moveTo>
                  <a:cubicBezTo>
                    <a:pt x="-979" y="215364"/>
                    <a:pt x="5845" y="390755"/>
                    <a:pt x="4745" y="571433"/>
                  </a:cubicBezTo>
                  <a:lnTo>
                    <a:pt x="41854" y="547251"/>
                  </a:lnTo>
                  <a:lnTo>
                    <a:pt x="140746" y="481273"/>
                  </a:lnTo>
                  <a:lnTo>
                    <a:pt x="140746" y="0"/>
                  </a:lnTo>
                  <a:lnTo>
                    <a:pt x="121" y="346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 rot="2022616" flipH="1" flipV="1">
              <a:off x="4627500" y="3210304"/>
              <a:ext cx="140625" cy="572703"/>
            </a:xfrm>
            <a:custGeom>
              <a:avLst/>
              <a:gdLst>
                <a:gd name="connsiteX0" fmla="*/ 140625 w 140625"/>
                <a:gd name="connsiteY0" fmla="*/ 478871 h 567419"/>
                <a:gd name="connsiteX1" fmla="*/ 34632 w 140625"/>
                <a:gd name="connsiteY1" fmla="*/ 549587 h 567419"/>
                <a:gd name="connsiteX2" fmla="*/ 0 w 140625"/>
                <a:gd name="connsiteY2" fmla="*/ 567419 h 567419"/>
                <a:gd name="connsiteX3" fmla="*/ 0 w 140625"/>
                <a:gd name="connsiteY3" fmla="*/ 34602 h 567419"/>
                <a:gd name="connsiteX4" fmla="*/ 140625 w 140625"/>
                <a:gd name="connsiteY4" fmla="*/ 0 h 567419"/>
                <a:gd name="connsiteX0-1" fmla="*/ 140625 w 140625"/>
                <a:gd name="connsiteY0-2" fmla="*/ 478871 h 567419"/>
                <a:gd name="connsiteX1-3" fmla="*/ 34632 w 140625"/>
                <a:gd name="connsiteY1-4" fmla="*/ 549587 h 567419"/>
                <a:gd name="connsiteX2-5" fmla="*/ 0 w 140625"/>
                <a:gd name="connsiteY2-6" fmla="*/ 567419 h 567419"/>
                <a:gd name="connsiteX3-7" fmla="*/ 0 w 140625"/>
                <a:gd name="connsiteY3-8" fmla="*/ 34602 h 567419"/>
                <a:gd name="connsiteX4-9" fmla="*/ 140625 w 140625"/>
                <a:gd name="connsiteY4-10" fmla="*/ 0 h 567419"/>
                <a:gd name="connsiteX5" fmla="*/ 140625 w 140625"/>
                <a:gd name="connsiteY5" fmla="*/ 478871 h 567419"/>
                <a:gd name="connsiteX0-11" fmla="*/ 140625 w 140625"/>
                <a:gd name="connsiteY0-12" fmla="*/ 478871 h 572703"/>
                <a:gd name="connsiteX1-13" fmla="*/ 34632 w 140625"/>
                <a:gd name="connsiteY1-14" fmla="*/ 549587 h 572703"/>
                <a:gd name="connsiteX2-15" fmla="*/ 662 w 140625"/>
                <a:gd name="connsiteY2-16" fmla="*/ 572703 h 572703"/>
                <a:gd name="connsiteX3-17" fmla="*/ 0 w 140625"/>
                <a:gd name="connsiteY3-18" fmla="*/ 34602 h 572703"/>
                <a:gd name="connsiteX4-19" fmla="*/ 140625 w 140625"/>
                <a:gd name="connsiteY4-20" fmla="*/ 0 h 572703"/>
                <a:gd name="connsiteX5-21" fmla="*/ 140625 w 140625"/>
                <a:gd name="connsiteY5-22" fmla="*/ 478871 h 57270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  <a:cxn ang="0">
                  <a:pos x="connsiteX4-19" y="connsiteY4-20"/>
                </a:cxn>
                <a:cxn ang="0">
                  <a:pos x="connsiteX5-21" y="connsiteY5-22"/>
                </a:cxn>
              </a:cxnLst>
              <a:rect l="l" t="t" r="r" b="b"/>
              <a:pathLst>
                <a:path w="140625" h="572703">
                  <a:moveTo>
                    <a:pt x="140625" y="478871"/>
                  </a:moveTo>
                  <a:lnTo>
                    <a:pt x="34632" y="549587"/>
                  </a:lnTo>
                  <a:lnTo>
                    <a:pt x="662" y="572703"/>
                  </a:lnTo>
                  <a:cubicBezTo>
                    <a:pt x="441" y="393336"/>
                    <a:pt x="221" y="213969"/>
                    <a:pt x="0" y="34602"/>
                  </a:cubicBezTo>
                  <a:lnTo>
                    <a:pt x="140625" y="0"/>
                  </a:lnTo>
                  <a:lnTo>
                    <a:pt x="140625" y="4788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1"/>
            </p:custDataLst>
          </p:nvPr>
        </p:nvGrpSpPr>
        <p:grpSpPr>
          <a:xfrm>
            <a:off x="6470312" y="3748226"/>
            <a:ext cx="528705" cy="884626"/>
            <a:chOff x="4946311" y="3240225"/>
            <a:chExt cx="528705" cy="884627"/>
          </a:xfrm>
          <a:solidFill>
            <a:schemeClr val="accent3"/>
          </a:solidFill>
        </p:grpSpPr>
        <p:sp>
          <p:nvSpPr>
            <p:cNvPr id="12" name="矩形 11"/>
            <p:cNvSpPr/>
            <p:nvPr/>
          </p:nvSpPr>
          <p:spPr>
            <a:xfrm>
              <a:off x="4997973" y="3299491"/>
              <a:ext cx="477043" cy="165100"/>
            </a:xfrm>
            <a:prstGeom prst="rect">
              <a:avLst/>
            </a:prstGeom>
            <a:grpFill/>
            <a:ln>
              <a:noFill/>
            </a:ln>
            <a:effectLst>
              <a:outerShdw blurRad="25400" dist="12700" dir="10800000" algn="t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946311" y="3879722"/>
              <a:ext cx="456475" cy="165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 rot="19318059" flipH="1">
              <a:off x="5109070" y="3240225"/>
              <a:ext cx="172591" cy="884627"/>
            </a:xfrm>
            <a:custGeom>
              <a:avLst/>
              <a:gdLst>
                <a:gd name="connsiteX0" fmla="*/ 26795 w 172591"/>
                <a:gd name="connsiteY0" fmla="*/ 0 h 884627"/>
                <a:gd name="connsiteX1" fmla="*/ 0 w 172591"/>
                <a:gd name="connsiteY1" fmla="*/ 20959 h 884627"/>
                <a:gd name="connsiteX2" fmla="*/ 0 w 172591"/>
                <a:gd name="connsiteY2" fmla="*/ 814160 h 884627"/>
                <a:gd name="connsiteX3" fmla="*/ 106651 w 172591"/>
                <a:gd name="connsiteY3" fmla="*/ 884627 h 884627"/>
                <a:gd name="connsiteX4" fmla="*/ 172591 w 172591"/>
                <a:gd name="connsiteY4" fmla="*/ 832304 h 884627"/>
                <a:gd name="connsiteX5" fmla="*/ 172591 w 172591"/>
                <a:gd name="connsiteY5" fmla="*/ 96332 h 884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91" h="884627">
                  <a:moveTo>
                    <a:pt x="26795" y="0"/>
                  </a:moveTo>
                  <a:lnTo>
                    <a:pt x="0" y="20959"/>
                  </a:lnTo>
                  <a:lnTo>
                    <a:pt x="0" y="814160"/>
                  </a:lnTo>
                  <a:lnTo>
                    <a:pt x="106651" y="884627"/>
                  </a:lnTo>
                  <a:lnTo>
                    <a:pt x="172591" y="832304"/>
                  </a:lnTo>
                  <a:lnTo>
                    <a:pt x="172591" y="9633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2"/>
            </p:custDataLst>
          </p:nvPr>
        </p:nvGrpSpPr>
        <p:grpSpPr>
          <a:xfrm>
            <a:off x="7251900" y="3807492"/>
            <a:ext cx="165100" cy="745331"/>
            <a:chOff x="5727900" y="3299491"/>
            <a:chExt cx="165100" cy="745331"/>
          </a:xfrm>
          <a:solidFill>
            <a:schemeClr val="accent2"/>
          </a:solidFill>
        </p:grpSpPr>
        <p:sp>
          <p:nvSpPr>
            <p:cNvPr id="10" name="矩形 9"/>
            <p:cNvSpPr/>
            <p:nvPr/>
          </p:nvSpPr>
          <p:spPr>
            <a:xfrm>
              <a:off x="5727900" y="3299491"/>
              <a:ext cx="165100" cy="536943"/>
            </a:xfrm>
            <a:prstGeom prst="rect">
              <a:avLst/>
            </a:prstGeom>
            <a:grpFill/>
            <a:ln>
              <a:noFill/>
            </a:ln>
            <a:effectLst>
              <a:outerShdw blurRad="254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727900" y="3879722"/>
              <a:ext cx="165100" cy="165100"/>
            </a:xfrm>
            <a:prstGeom prst="ellipse">
              <a:avLst/>
            </a:prstGeom>
            <a:grpFill/>
            <a:ln>
              <a:noFill/>
            </a:ln>
            <a:effectLst>
              <a:outerShdw blurRad="254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5203209" y="3722366"/>
            <a:ext cx="547688" cy="904311"/>
            <a:chOff x="3679209" y="3214366"/>
            <a:chExt cx="547688" cy="904312"/>
          </a:xfrm>
          <a:solidFill>
            <a:schemeClr val="accent1"/>
          </a:solidFill>
        </p:grpSpPr>
        <p:sp>
          <p:nvSpPr>
            <p:cNvPr id="7" name="矩形 6"/>
            <p:cNvSpPr/>
            <p:nvPr/>
          </p:nvSpPr>
          <p:spPr>
            <a:xfrm>
              <a:off x="3679209" y="3299491"/>
              <a:ext cx="165100" cy="74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9848040" flipH="1">
              <a:off x="3864430" y="3214366"/>
              <a:ext cx="169748" cy="904312"/>
            </a:xfrm>
            <a:custGeom>
              <a:avLst/>
              <a:gdLst>
                <a:gd name="connsiteX0" fmla="*/ 141593 w 165100"/>
                <a:gd name="connsiteY0" fmla="*/ 0 h 904312"/>
                <a:gd name="connsiteX1" fmla="*/ 0 w 165100"/>
                <a:gd name="connsiteY1" fmla="*/ 79132 h 904312"/>
                <a:gd name="connsiteX2" fmla="*/ 0 w 165100"/>
                <a:gd name="connsiteY2" fmla="*/ 868605 h 904312"/>
                <a:gd name="connsiteX3" fmla="*/ 19955 w 165100"/>
                <a:gd name="connsiteY3" fmla="*/ 904312 h 904312"/>
                <a:gd name="connsiteX4" fmla="*/ 165100 w 165100"/>
                <a:gd name="connsiteY4" fmla="*/ 823196 h 904312"/>
                <a:gd name="connsiteX5" fmla="*/ 165100 w 165100"/>
                <a:gd name="connsiteY5" fmla="*/ 42063 h 904312"/>
                <a:gd name="connsiteX0-1" fmla="*/ 141593 w 169748"/>
                <a:gd name="connsiteY0-2" fmla="*/ 0 h 904312"/>
                <a:gd name="connsiteX1-3" fmla="*/ 0 w 169748"/>
                <a:gd name="connsiteY1-4" fmla="*/ 79132 h 904312"/>
                <a:gd name="connsiteX2-5" fmla="*/ 0 w 169748"/>
                <a:gd name="connsiteY2-6" fmla="*/ 868605 h 904312"/>
                <a:gd name="connsiteX3-7" fmla="*/ 19955 w 169748"/>
                <a:gd name="connsiteY3-8" fmla="*/ 904312 h 904312"/>
                <a:gd name="connsiteX4-9" fmla="*/ 169748 w 169748"/>
                <a:gd name="connsiteY4-10" fmla="*/ 831511 h 904312"/>
                <a:gd name="connsiteX5-11" fmla="*/ 165100 w 169748"/>
                <a:gd name="connsiteY5-12" fmla="*/ 42063 h 904312"/>
                <a:gd name="connsiteX6" fmla="*/ 141593 w 169748"/>
                <a:gd name="connsiteY6" fmla="*/ 0 h 904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169748" h="904312">
                  <a:moveTo>
                    <a:pt x="141593" y="0"/>
                  </a:moveTo>
                  <a:lnTo>
                    <a:pt x="0" y="79132"/>
                  </a:lnTo>
                  <a:lnTo>
                    <a:pt x="0" y="868605"/>
                  </a:lnTo>
                  <a:lnTo>
                    <a:pt x="19955" y="904312"/>
                  </a:lnTo>
                  <a:lnTo>
                    <a:pt x="169748" y="831511"/>
                  </a:lnTo>
                  <a:cubicBezTo>
                    <a:pt x="168199" y="568362"/>
                    <a:pt x="166649" y="305212"/>
                    <a:pt x="165100" y="42063"/>
                  </a:cubicBezTo>
                  <a:lnTo>
                    <a:pt x="14159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12700" dir="60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61797" y="3297485"/>
              <a:ext cx="165100" cy="74588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dir="108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H_Others_2"/>
          <p:cNvSpPr txBox="1"/>
          <p:nvPr>
            <p:custDataLst>
              <p:tags r:id="rId1"/>
            </p:custDataLst>
          </p:nvPr>
        </p:nvSpPr>
        <p:spPr>
          <a:xfrm>
            <a:off x="962025" y="2209800"/>
            <a:ext cx="885825" cy="2438400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anchor="ctr"/>
          <a:lstStyle>
            <a:lvl1pPr marL="447675" indent="-447675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!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669925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zh-CN" sz="4000" dirty="0">
                <a:solidFill>
                  <a:srgbClr val="F9F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初探</a:t>
            </a:r>
            <a:endParaRPr lang="zh-CN" altLang="zh-CN" sz="4000" dirty="0">
              <a:solidFill>
                <a:srgbClr val="F9F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71" name="组合 7"/>
          <p:cNvGrpSpPr/>
          <p:nvPr/>
        </p:nvGrpSpPr>
        <p:grpSpPr>
          <a:xfrm>
            <a:off x="4603750" y="3095625"/>
            <a:ext cx="3924300" cy="666750"/>
            <a:chOff x="1758461" y="4281854"/>
            <a:chExt cx="2971800" cy="504000"/>
          </a:xfrm>
        </p:grpSpPr>
        <p:sp>
          <p:nvSpPr>
            <p:cNvPr id="9" name="任意多边形 8"/>
            <p:cNvSpPr/>
            <p:nvPr/>
          </p:nvSpPr>
          <p:spPr>
            <a:xfrm>
              <a:off x="1758461" y="4281854"/>
              <a:ext cx="624254" cy="504000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382714" y="4281854"/>
              <a:ext cx="2347547" cy="50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0" marR="0" lvl="0" indent="0" algn="l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什么是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bootstrap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？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/>
              <a:t>Bootstrap </a:t>
            </a:r>
            <a:endParaRPr lang="en-US" altLang="zh-CN" dirty="0"/>
          </a:p>
        </p:txBody>
      </p:sp>
      <p:sp>
        <p:nvSpPr>
          <p:cNvPr id="14339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Bootstrap，来自 Twitter，是目前很受欢迎的前端框架。</a:t>
            </a:r>
            <a:r>
              <a:rPr lang="en-US" altLang="zh-CN" dirty="0">
                <a:solidFill>
                  <a:srgbClr val="FF0000"/>
                </a:solidFill>
              </a:rPr>
              <a:t>Bootstrap 是基于 HTML、CSS、JAVASCRIPT 的</a:t>
            </a:r>
            <a:r>
              <a:rPr lang="en-US" altLang="zh-CN" dirty="0"/>
              <a:t>，它简洁灵活，使得 Web 开发更加快捷。[1]  它由Twitter的设计师Mark Otto和Jacob Thornton合作开发，</a:t>
            </a:r>
            <a:r>
              <a:rPr lang="en-US" altLang="zh-CN" dirty="0">
                <a:solidFill>
                  <a:srgbClr val="FF0000"/>
                </a:solidFill>
              </a:rPr>
              <a:t>是一个CSS/HTML框架。</a:t>
            </a:r>
            <a:r>
              <a:rPr lang="en-US" altLang="zh-CN" dirty="0"/>
              <a:t>Bootstrap提供了优雅的HTML和CSS规范，它即是由动态CSS语言Less写成。Bootstrap一经推出后颇受欢迎，一直是GitHub上的热门开源项目，包括NASA的MSNBC（微软全国广播公司）的Breaking News都使用了该项目。[2]  国内一些移动开发者较为熟悉的框架，如WeX5前端开源框架等，也是基于Bootstrap源码进行性能优化而来。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H_Others_2"/>
          <p:cNvSpPr txBox="1"/>
          <p:nvPr>
            <p:custDataLst>
              <p:tags r:id="rId1"/>
            </p:custDataLst>
          </p:nvPr>
        </p:nvSpPr>
        <p:spPr>
          <a:xfrm>
            <a:off x="962025" y="2209800"/>
            <a:ext cx="885825" cy="2438400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anchor="ctr"/>
          <a:lstStyle>
            <a:lvl1pPr marL="447675" indent="-447675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!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669925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dirty="0">
                <a:solidFill>
                  <a:srgbClr val="F9F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初探</a:t>
            </a:r>
            <a:endParaRPr lang="zh-CN" altLang="en-US" sz="4000" dirty="0">
              <a:solidFill>
                <a:srgbClr val="F9F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5" name="组合 7"/>
          <p:cNvGrpSpPr/>
          <p:nvPr/>
        </p:nvGrpSpPr>
        <p:grpSpPr>
          <a:xfrm>
            <a:off x="4603750" y="2401888"/>
            <a:ext cx="3924300" cy="665162"/>
            <a:chOff x="1758461" y="4281854"/>
            <a:chExt cx="2971800" cy="504000"/>
          </a:xfrm>
        </p:grpSpPr>
        <p:sp>
          <p:nvSpPr>
            <p:cNvPr id="9" name="任意多边形 8"/>
            <p:cNvSpPr/>
            <p:nvPr/>
          </p:nvSpPr>
          <p:spPr>
            <a:xfrm>
              <a:off x="1758461" y="4281854"/>
              <a:ext cx="624254" cy="504000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382714" y="4281854"/>
              <a:ext cx="2347547" cy="50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0" marR="0" lvl="0" indent="0" algn="l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什么是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Bootstrap?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196" name="组合 18"/>
          <p:cNvGrpSpPr/>
          <p:nvPr/>
        </p:nvGrpSpPr>
        <p:grpSpPr>
          <a:xfrm>
            <a:off x="4603750" y="3790950"/>
            <a:ext cx="3924300" cy="665163"/>
            <a:chOff x="1758461" y="4281854"/>
            <a:chExt cx="2971800" cy="504000"/>
          </a:xfrm>
        </p:grpSpPr>
        <p:sp>
          <p:nvSpPr>
            <p:cNvPr id="27" name="任意多边形 26"/>
            <p:cNvSpPr/>
            <p:nvPr/>
          </p:nvSpPr>
          <p:spPr>
            <a:xfrm>
              <a:off x="1758461" y="4281854"/>
              <a:ext cx="624254" cy="504000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382714" y="4281854"/>
              <a:ext cx="2347547" cy="50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0" marR="0" lvl="0" indent="0" algn="l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Bootstrap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特点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/>
              <a:t>Bootstrap </a:t>
            </a:r>
            <a:r>
              <a:rPr lang="zh-CN" altLang="en-US" dirty="0"/>
              <a:t>技术特点</a:t>
            </a:r>
            <a:endParaRPr lang="zh-CN" altLang="en-US" dirty="0"/>
          </a:p>
        </p:txBody>
      </p:sp>
      <p:sp>
        <p:nvSpPr>
          <p:cNvPr id="14339" name="内容占位符 4"/>
          <p:cNvSpPr>
            <a:spLocks noGrp="1"/>
          </p:cNvSpPr>
          <p:nvPr>
            <p:ph idx="1"/>
          </p:nvPr>
        </p:nvSpPr>
        <p:spPr>
          <a:xfrm>
            <a:off x="838200" y="1301103"/>
            <a:ext cx="10515600" cy="4994275"/>
          </a:xfrm>
        </p:spPr>
        <p:txBody>
          <a:bodyPr vert="horz" wrap="square" lIns="91440" tIns="45720" rIns="91440" bIns="45720" anchor="t"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Bootstrap是基于HTML5和CSS3开发的，它在jQuery的基础上进行了更为个性化和人性化的完善，形成一套自己独有的网站风格，并兼容大部分jQuery插件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Bootstrap中包含了丰富的Web组件，根据这些组件，可以快速的搭建一个漂亮、功能完备的网站。其中包括以下组件：下拉菜单、按钮组、按钮下拉菜单、导航、导航条、路径导航、分页、排版、缩略图、警告对话框、进度条、媒体对象等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Less css</a:t>
            </a:r>
            <a:r>
              <a:rPr lang="zh-CN" altLang="en-US" dirty="0">
                <a:solidFill>
                  <a:schemeClr val="tx1"/>
                </a:solidFill>
              </a:rPr>
              <a:t>预处理器   先不做解释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H_Others_2"/>
          <p:cNvSpPr txBox="1"/>
          <p:nvPr>
            <p:custDataLst>
              <p:tags r:id="rId1"/>
            </p:custDataLst>
          </p:nvPr>
        </p:nvSpPr>
        <p:spPr>
          <a:xfrm>
            <a:off x="962025" y="2209800"/>
            <a:ext cx="885825" cy="2438400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anchor="ctr"/>
          <a:lstStyle>
            <a:lvl1pPr marL="447675" indent="-447675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!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669925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dirty="0">
                <a:solidFill>
                  <a:srgbClr val="F9F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初探</a:t>
            </a:r>
            <a:endParaRPr lang="zh-CN" altLang="en-US" sz="4000" dirty="0">
              <a:solidFill>
                <a:srgbClr val="F9F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组合 7"/>
          <p:cNvGrpSpPr/>
          <p:nvPr/>
        </p:nvGrpSpPr>
        <p:grpSpPr>
          <a:xfrm>
            <a:off x="3260725" y="2220913"/>
            <a:ext cx="3017838" cy="512762"/>
            <a:chOff x="1758461" y="4281854"/>
            <a:chExt cx="2971800" cy="504000"/>
          </a:xfrm>
        </p:grpSpPr>
        <p:sp>
          <p:nvSpPr>
            <p:cNvPr id="9" name="任意多边形 8"/>
            <p:cNvSpPr/>
            <p:nvPr/>
          </p:nvSpPr>
          <p:spPr>
            <a:xfrm>
              <a:off x="1758461" y="4281854"/>
              <a:ext cx="624254" cy="504000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382714" y="4281854"/>
              <a:ext cx="2347547" cy="50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0" marR="0" lvl="0" indent="0" algn="l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什么是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bootstrap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？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220" name="组合 10"/>
          <p:cNvGrpSpPr/>
          <p:nvPr/>
        </p:nvGrpSpPr>
        <p:grpSpPr>
          <a:xfrm>
            <a:off x="7575550" y="4124325"/>
            <a:ext cx="3017838" cy="512763"/>
            <a:chOff x="1758461" y="4281854"/>
            <a:chExt cx="2971800" cy="504000"/>
          </a:xfrm>
        </p:grpSpPr>
        <p:sp>
          <p:nvSpPr>
            <p:cNvPr id="12" name="任意多边形 11"/>
            <p:cNvSpPr/>
            <p:nvPr/>
          </p:nvSpPr>
          <p:spPr>
            <a:xfrm>
              <a:off x="1758461" y="4281854"/>
              <a:ext cx="624254" cy="504000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82714" y="4281854"/>
              <a:ext cx="2347547" cy="50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0" marR="0" lvl="0" indent="0" algn="l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bootstrap 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特色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221" name="组合 18"/>
          <p:cNvGrpSpPr/>
          <p:nvPr/>
        </p:nvGrpSpPr>
        <p:grpSpPr>
          <a:xfrm>
            <a:off x="5418138" y="3173413"/>
            <a:ext cx="3017837" cy="511175"/>
            <a:chOff x="1758461" y="4281854"/>
            <a:chExt cx="2971800" cy="504000"/>
          </a:xfrm>
        </p:grpSpPr>
        <p:sp>
          <p:nvSpPr>
            <p:cNvPr id="27" name="任意多边形 26"/>
            <p:cNvSpPr/>
            <p:nvPr/>
          </p:nvSpPr>
          <p:spPr>
            <a:xfrm>
              <a:off x="1758461" y="4281854"/>
              <a:ext cx="624254" cy="504000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382714" y="4281854"/>
              <a:ext cx="2347547" cy="50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0" marR="0" lvl="0" indent="0" algn="l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800" noProof="0" dirty="0">
                  <a:ln>
                    <a:noFill/>
                  </a:ln>
                  <a:solidFill>
                    <a:srgbClr val="FEFFFF"/>
                  </a:solidFill>
                  <a:uLnTx/>
                  <a:uFillTx/>
                  <a:sym typeface="+mn-ea"/>
                </a:rPr>
                <a:t>Bootstrap</a:t>
              </a:r>
              <a:r>
                <a:rPr lang="zh-CN" altLang="en-US" sz="1800" noProof="0" dirty="0">
                  <a:ln>
                    <a:noFill/>
                  </a:ln>
                  <a:solidFill>
                    <a:srgbClr val="FEFFFF"/>
                  </a:solidFill>
                  <a:uLnTx/>
                  <a:uFillTx/>
                  <a:sym typeface="+mn-ea"/>
                </a:rPr>
                <a:t>特点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/>
              <a:t>Bootstrap </a:t>
            </a:r>
            <a:r>
              <a:rPr lang="zh-CN" altLang="en-US" dirty="0"/>
              <a:t>特色</a:t>
            </a:r>
            <a:endParaRPr lang="zh-CN" altLang="en-US" dirty="0"/>
          </a:p>
        </p:txBody>
      </p:sp>
      <p:sp>
        <p:nvSpPr>
          <p:cNvPr id="14339" name="内容占位符 4"/>
          <p:cNvSpPr>
            <a:spLocks noGrp="1"/>
          </p:cNvSpPr>
          <p:nvPr>
            <p:ph idx="1"/>
          </p:nvPr>
        </p:nvSpPr>
        <p:spPr>
          <a:xfrm>
            <a:off x="838200" y="951865"/>
            <a:ext cx="10515600" cy="5677535"/>
          </a:xfrm>
        </p:spPr>
        <p:txBody>
          <a:bodyPr vert="horz" wrap="square" lIns="91440" tIns="45720" rIns="91440" bIns="45720" anchor="t"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适应各种技术水平Bootstrap适应不同技术水平的从业者，无论是设计师，还是程序开发人员，不管是骨灰级别的大牛，还是刚入门槛的菜鸟。使用Bootstrap既能开发简单的小东西，也能构造更为复杂的应用。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跨设备、跨浏览器最初设想的Bootstrap只支持现代浏览器，不过新版本已经能支持所有主流浏览器，甚至包括IE7。从Bootstrap 2开始，提供对平板和智能手机的支持。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支持响应式设计从Bootstrap 2开始，提供完整的响应式特性。所有的组件都能根据分辨率和设备灵活缩放，从而提供一致性的用户体验。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选用LESS构建动态样式当传统的枯燥CSS写法止步不前时，LESS技术横空出世。LESS使用变量、嵌套、操作、混合编码，帮助用户花费很小的时间成本，编写更快、更灵活的CSS。当然还有很多优势。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 cmpd="sng"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 w="3175">
                  <a:solidFill>
                    <a:schemeClr val="accent1"/>
                  </a:solidFill>
                </a:ln>
                <a:solidFill>
                  <a:srgbClr val="F9F5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尝试使用</a:t>
            </a:r>
            <a:r>
              <a:rPr kumimoji="0" lang="en-US" altLang="zh-CN" sz="4000" b="1" i="0" u="none" strike="noStrike" kern="1200" cap="none" spc="0" normalizeH="0" baseline="0" noProof="0" dirty="0">
                <a:ln w="3175">
                  <a:solidFill>
                    <a:schemeClr val="accent1"/>
                  </a:solidFill>
                </a:ln>
                <a:solidFill>
                  <a:srgbClr val="F9F5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Bootstrap</a:t>
            </a:r>
            <a:endParaRPr kumimoji="0" lang="en-US" altLang="zh-CN" sz="4000" b="1" i="0" u="none" strike="noStrike" kern="1200" cap="none" spc="0" normalizeH="0" baseline="0" noProof="0" dirty="0">
              <a:ln w="3175">
                <a:solidFill>
                  <a:schemeClr val="accent1"/>
                </a:solidFill>
              </a:ln>
              <a:solidFill>
                <a:srgbClr val="F9F5F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前端开发流程 大致分三个阶段</a:t>
            </a:r>
            <a:endParaRPr lang="zh-CN" altLang="en-US" dirty="0"/>
          </a:p>
        </p:txBody>
      </p:sp>
      <p:grpSp>
        <p:nvGrpSpPr>
          <p:cNvPr id="24579" name="组合 39"/>
          <p:cNvGrpSpPr/>
          <p:nvPr/>
        </p:nvGrpSpPr>
        <p:grpSpPr>
          <a:xfrm>
            <a:off x="8197850" y="1286193"/>
            <a:ext cx="2825115" cy="5385435"/>
            <a:chOff x="443619" y="553211"/>
            <a:chExt cx="2825634" cy="5385456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任意多边形 41"/>
            <p:cNvSpPr/>
            <p:nvPr/>
          </p:nvSpPr>
          <p:spPr>
            <a:xfrm rot="2871476">
              <a:off x="776055" y="495522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3.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93" name="文本框 43"/>
            <p:cNvSpPr txBox="1"/>
            <p:nvPr/>
          </p:nvSpPr>
          <p:spPr>
            <a:xfrm>
              <a:off x="444889" y="1605410"/>
              <a:ext cx="2824364" cy="43332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JS/CSS模块化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开发分而治之是软件工程中的重要思想，是复杂系统开发和维护的基石，这点放在前端开发中同样适用。在解决了基本开发效率运行效率问题之后，前端团队开始思考维护效率，模块化是目前前端最流行的分治手段。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4580" name="组合 49"/>
          <p:cNvGrpSpPr/>
          <p:nvPr/>
        </p:nvGrpSpPr>
        <p:grpSpPr>
          <a:xfrm>
            <a:off x="1170305" y="1246505"/>
            <a:ext cx="2825750" cy="5455920"/>
            <a:chOff x="443619" y="1259969"/>
            <a:chExt cx="2826270" cy="4709179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任意多边形 51"/>
            <p:cNvSpPr/>
            <p:nvPr/>
          </p:nvSpPr>
          <p:spPr>
            <a:xfrm rot="2871476">
              <a:off x="857137" y="1199576"/>
              <a:ext cx="630557" cy="751343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1.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89" name="文本框 53"/>
            <p:cNvSpPr txBox="1"/>
            <p:nvPr/>
          </p:nvSpPr>
          <p:spPr>
            <a:xfrm>
              <a:off x="445524" y="2169928"/>
              <a:ext cx="2824365" cy="3799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前端工程建设的第一项任务就是根据项目特征进行技术选型。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基本上现在没有人完全从0开始做网站，哪怕是政府项目用个jquery都很正常吧，React/Angularjs等框架横空出世，解放了不少生产力，合理的技术选型可以为项目节省许多工程量这点毋庸置疑。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4581" name="组合 64"/>
          <p:cNvGrpSpPr/>
          <p:nvPr/>
        </p:nvGrpSpPr>
        <p:grpSpPr>
          <a:xfrm>
            <a:off x="4683125" y="1270953"/>
            <a:ext cx="2825750" cy="5462270"/>
            <a:chOff x="443619" y="537971"/>
            <a:chExt cx="2824682" cy="5462291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1195058" y="2945484"/>
              <a:ext cx="2073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任意多边形 66"/>
            <p:cNvSpPr/>
            <p:nvPr/>
          </p:nvSpPr>
          <p:spPr>
            <a:xfrm rot="2871476">
              <a:off x="776132" y="480282"/>
              <a:ext cx="636060" cy="751438"/>
            </a:xfrm>
            <a:custGeom>
              <a:avLst/>
              <a:gdLst>
                <a:gd name="connsiteX0" fmla="*/ 93149 w 636060"/>
                <a:gd name="connsiteY0" fmla="*/ 93149 h 751438"/>
                <a:gd name="connsiteX1" fmla="*/ 318030 w 636060"/>
                <a:gd name="connsiteY1" fmla="*/ 0 h 751438"/>
                <a:gd name="connsiteX2" fmla="*/ 636060 w 636060"/>
                <a:gd name="connsiteY2" fmla="*/ 318030 h 751438"/>
                <a:gd name="connsiteX3" fmla="*/ 636060 w 636060"/>
                <a:gd name="connsiteY3" fmla="*/ 553593 h 751438"/>
                <a:gd name="connsiteX4" fmla="*/ 545417 w 636060"/>
                <a:gd name="connsiteY4" fmla="*/ 653761 h 751438"/>
                <a:gd name="connsiteX5" fmla="*/ 545417 w 636060"/>
                <a:gd name="connsiteY5" fmla="*/ 318030 h 751438"/>
                <a:gd name="connsiteX6" fmla="*/ 318030 w 636060"/>
                <a:gd name="connsiteY6" fmla="*/ 90643 h 751438"/>
                <a:gd name="connsiteX7" fmla="*/ 90643 w 636060"/>
                <a:gd name="connsiteY7" fmla="*/ 318030 h 751438"/>
                <a:gd name="connsiteX8" fmla="*/ 90643 w 636060"/>
                <a:gd name="connsiteY8" fmla="*/ 751438 h 751438"/>
                <a:gd name="connsiteX9" fmla="*/ 0 w 636060"/>
                <a:gd name="connsiteY9" fmla="*/ 751438 h 751438"/>
                <a:gd name="connsiteX10" fmla="*/ 0 w 636060"/>
                <a:gd name="connsiteY10" fmla="*/ 318030 h 751438"/>
                <a:gd name="connsiteX11" fmla="*/ 93149 w 636060"/>
                <a:gd name="connsiteY11" fmla="*/ 93149 h 75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060" h="751438">
                  <a:moveTo>
                    <a:pt x="93149" y="93149"/>
                  </a:moveTo>
                  <a:cubicBezTo>
                    <a:pt x="150701" y="35597"/>
                    <a:pt x="230209" y="0"/>
                    <a:pt x="318030" y="0"/>
                  </a:cubicBezTo>
                  <a:cubicBezTo>
                    <a:pt x="493673" y="0"/>
                    <a:pt x="636060" y="142387"/>
                    <a:pt x="636060" y="318030"/>
                  </a:cubicBezTo>
                  <a:lnTo>
                    <a:pt x="636060" y="553593"/>
                  </a:lnTo>
                  <a:lnTo>
                    <a:pt x="545417" y="653761"/>
                  </a:lnTo>
                  <a:lnTo>
                    <a:pt x="545417" y="318030"/>
                  </a:lnTo>
                  <a:cubicBezTo>
                    <a:pt x="545417" y="192448"/>
                    <a:pt x="443612" y="90643"/>
                    <a:pt x="318030" y="90643"/>
                  </a:cubicBezTo>
                  <a:cubicBezTo>
                    <a:pt x="192448" y="90643"/>
                    <a:pt x="90643" y="192448"/>
                    <a:pt x="90643" y="318030"/>
                  </a:cubicBezTo>
                  <a:lnTo>
                    <a:pt x="90643" y="751438"/>
                  </a:lnTo>
                  <a:lnTo>
                    <a:pt x="0" y="751438"/>
                  </a:lnTo>
                  <a:lnTo>
                    <a:pt x="0" y="318030"/>
                  </a:lnTo>
                  <a:cubicBezTo>
                    <a:pt x="0" y="230208"/>
                    <a:pt x="35597" y="150701"/>
                    <a:pt x="93149" y="931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2.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443619" y="3313567"/>
              <a:ext cx="282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85" name="文本框 68"/>
            <p:cNvSpPr txBox="1"/>
            <p:nvPr/>
          </p:nvSpPr>
          <p:spPr>
            <a:xfrm>
              <a:off x="443619" y="1422529"/>
              <a:ext cx="2824682" cy="45777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简单构建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优化选型之后基本上就可以开始敲码了，不过光解决开发效率还不够，必须要兼顾运行性能。前端工程进行到第二阶段会选型一种</a:t>
              </a:r>
              <a:r>
                <a:rPr lang="zh-CN" altLang="en-US" sz="1800" dirty="0">
                  <a:sym typeface="+mn-ea"/>
                </a:rPr>
                <a:t>前端自动化构建工具，</a:t>
              </a:r>
              <a:r>
                <a:rPr lang="zh-CN" altLang="en-US" sz="1800" dirty="0">
                  <a:latin typeface="Arial" panose="020B0604020202020204" pitchFamily="34" charset="0"/>
                  <a:ea typeface="黑体" panose="02010609060101010101" pitchFamily="49" charset="-122"/>
                </a:rPr>
                <a:t>对代码进行压缩，校验，之后再以页面为单位进行简单的资源合并。</a:t>
              </a:r>
              <a:endParaRPr lang="zh-CN" altLang="en-US" sz="1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923104740"/>
  <p:tag name="MH_LIBRARY" val="CONTENTS"/>
  <p:tag name="MH_TYPE" val="OTHERS"/>
  <p:tag name="ID" val="547147"/>
</p:tagLst>
</file>

<file path=ppt/tags/tag10.xml><?xml version="1.0" encoding="utf-8"?>
<p:tagLst xmlns:p="http://schemas.openxmlformats.org/presentationml/2006/main">
  <p:tag name="MH" val="20151014155950"/>
  <p:tag name="MH_LIBRARY" val="GRAPHIC"/>
  <p:tag name="MH_ORDER" val="Straight Connector 36"/>
</p:tagLst>
</file>

<file path=ppt/tags/tag11.xml><?xml version="1.0" encoding="utf-8"?>
<p:tagLst xmlns:p="http://schemas.openxmlformats.org/presentationml/2006/main">
  <p:tag name="MH" val="20151014155950"/>
  <p:tag name="MH_LIBRARY" val="GRAPHIC"/>
  <p:tag name="MH_ORDER" val="Straight Connector 37"/>
</p:tagLst>
</file>

<file path=ppt/tags/tag12.xml><?xml version="1.0" encoding="utf-8"?>
<p:tagLst xmlns:p="http://schemas.openxmlformats.org/presentationml/2006/main">
  <p:tag name="MH" val="20151014155950"/>
  <p:tag name="MH_LIBRARY" val="GRAPHIC"/>
  <p:tag name="MH_ORDER" val="Straight Connector 38"/>
</p:tagLst>
</file>

<file path=ppt/tags/tag13.xml><?xml version="1.0" encoding="utf-8"?>
<p:tagLst xmlns:p="http://schemas.openxmlformats.org/presentationml/2006/main">
  <p:tag name="MH" val="20151014155950"/>
  <p:tag name="MH_LIBRARY" val="GRAPHIC"/>
  <p:tag name="MH_ORDER" val="Straight Connector 39"/>
</p:tagLst>
</file>

<file path=ppt/tags/tag14.xml><?xml version="1.0" encoding="utf-8"?>
<p:tagLst xmlns:p="http://schemas.openxmlformats.org/presentationml/2006/main">
  <p:tag name="MH" val="20151014155950"/>
  <p:tag name="MH_LIBRARY" val="GRAPHIC"/>
  <p:tag name="MH_ORDER" val="Group 13"/>
</p:tagLst>
</file>

<file path=ppt/tags/tag15.xml><?xml version="1.0" encoding="utf-8"?>
<p:tagLst xmlns:p="http://schemas.openxmlformats.org/presentationml/2006/main">
  <p:tag name="MH" val="20151014155950"/>
  <p:tag name="MH_LIBRARY" val="GRAPHIC"/>
  <p:tag name="MH_ORDER" val="Group 1"/>
</p:tagLst>
</file>

<file path=ppt/tags/tag16.xml><?xml version="1.0" encoding="utf-8"?>
<p:tagLst xmlns:p="http://schemas.openxmlformats.org/presentationml/2006/main">
  <p:tag name="MH" val="20151014155950"/>
  <p:tag name="MH_LIBRARY" val="GRAPHIC"/>
  <p:tag name="MH_ORDER" val="Group 15"/>
</p:tagLst>
</file>

<file path=ppt/tags/tag17.xml><?xml version="1.0" encoding="utf-8"?>
<p:tagLst xmlns:p="http://schemas.openxmlformats.org/presentationml/2006/main">
  <p:tag name="MH" val="20151014155950"/>
  <p:tag name="MH_LIBRARY" val="GRAPHIC"/>
  <p:tag name="MH_ORDER" val="Group 19"/>
</p:tagLst>
</file>

<file path=ppt/tags/tag18.xml><?xml version="1.0" encoding="utf-8"?>
<p:tagLst xmlns:p="http://schemas.openxmlformats.org/presentationml/2006/main">
  <p:tag name="MH" val="20151014155950"/>
  <p:tag name="MH_LIBRARY" val="GRAPHIC"/>
  <p:tag name="MH_ORDER" val="Group 20"/>
</p:tagLst>
</file>

<file path=ppt/tags/tag19.xml><?xml version="1.0" encoding="utf-8"?>
<p:tagLst xmlns:p="http://schemas.openxmlformats.org/presentationml/2006/main">
  <p:tag name="MH" val="20151014155950"/>
  <p:tag name="MH_LIBRARY" val="GRAPHIC"/>
  <p:tag name="MH_ORDER" val="Group 21"/>
</p:tagLst>
</file>

<file path=ppt/tags/tag2.xml><?xml version="1.0" encoding="utf-8"?>
<p:tagLst xmlns:p="http://schemas.openxmlformats.org/presentationml/2006/main">
  <p:tag name="MH" val="20150923104740"/>
  <p:tag name="MH_LIBRARY" val="CONTENTS"/>
  <p:tag name="MH_AUTOCOLOR" val="TRUE"/>
  <p:tag name="MH_TYPE" val="CONTENTS"/>
  <p:tag name="ID" val="547147"/>
</p:tagLst>
</file>

<file path=ppt/tags/tag20.xml><?xml version="1.0" encoding="utf-8"?>
<p:tagLst xmlns:p="http://schemas.openxmlformats.org/presentationml/2006/main">
  <p:tag name="MH" val="20151014155950"/>
  <p:tag name="MH_LIBRARY" val="GRAPHIC"/>
  <p:tag name="MH_ORDER" val="Group 16"/>
</p:tagLst>
</file>

<file path=ppt/tags/tag21.xml><?xml version="1.0" encoding="utf-8"?>
<p:tagLst xmlns:p="http://schemas.openxmlformats.org/presentationml/2006/main">
  <p:tag name="MH" val="20151014155950"/>
  <p:tag name="MH_LIBRARY" val="GRAPHIC"/>
</p:tagLst>
</file>

<file path=ppt/tags/tag3.xml><?xml version="1.0" encoding="utf-8"?>
<p:tagLst xmlns:p="http://schemas.openxmlformats.org/presentationml/2006/main">
  <p:tag name="MH" val="20150923104740"/>
  <p:tag name="MH_LIBRARY" val="CONTENTS"/>
  <p:tag name="MH_TYPE" val="OTHERS"/>
  <p:tag name="ID" val="547147"/>
</p:tagLst>
</file>

<file path=ppt/tags/tag4.xml><?xml version="1.0" encoding="utf-8"?>
<p:tagLst xmlns:p="http://schemas.openxmlformats.org/presentationml/2006/main">
  <p:tag name="MH" val="20150923104740"/>
  <p:tag name="MH_LIBRARY" val="CONTENTS"/>
  <p:tag name="MH_AUTOCOLOR" val="TRUE"/>
  <p:tag name="MH_TYPE" val="CONTENTS"/>
  <p:tag name="ID" val="547147"/>
</p:tagLst>
</file>

<file path=ppt/tags/tag5.xml><?xml version="1.0" encoding="utf-8"?>
<p:tagLst xmlns:p="http://schemas.openxmlformats.org/presentationml/2006/main">
  <p:tag name="MH" val="20150923104740"/>
  <p:tag name="MH_LIBRARY" val="CONTENTS"/>
  <p:tag name="MH_TYPE" val="OTHERS"/>
  <p:tag name="ID" val="547147"/>
</p:tagLst>
</file>

<file path=ppt/tags/tag6.xml><?xml version="1.0" encoding="utf-8"?>
<p:tagLst xmlns:p="http://schemas.openxmlformats.org/presentationml/2006/main">
  <p:tag name="MH" val="20150923104740"/>
  <p:tag name="MH_LIBRARY" val="CONTENTS"/>
  <p:tag name="MH_AUTOCOLOR" val="TRUE"/>
  <p:tag name="MH_TYPE" val="CONTENTS"/>
  <p:tag name="ID" val="547147"/>
</p:tagLst>
</file>

<file path=ppt/tags/tag7.xml><?xml version="1.0" encoding="utf-8"?>
<p:tagLst xmlns:p="http://schemas.openxmlformats.org/presentationml/2006/main">
  <p:tag name="MH" val="20150922141518"/>
  <p:tag name="MH_LIBRARY" val="GRAPHIC"/>
</p:tagLst>
</file>

<file path=ppt/tags/tag8.xml><?xml version="1.0" encoding="utf-8"?>
<p:tagLst xmlns:p="http://schemas.openxmlformats.org/presentationml/2006/main">
  <p:tag name="MH" val="20151014155950"/>
  <p:tag name="MH_LIBRARY" val="GRAPHIC"/>
  <p:tag name="MH_ORDER" val="Straight Connector 32"/>
</p:tagLst>
</file>

<file path=ppt/tags/tag9.xml><?xml version="1.0" encoding="utf-8"?>
<p:tagLst xmlns:p="http://schemas.openxmlformats.org/presentationml/2006/main">
  <p:tag name="MH" val="20151014155950"/>
  <p:tag name="MH_LIBRARY" val="GRAPHIC"/>
  <p:tag name="MH_ORDER" val="Straight Connector 33"/>
</p:tagLst>
</file>

<file path=ppt/theme/theme1.xml><?xml version="1.0" encoding="utf-8"?>
<a:theme xmlns:a="http://schemas.openxmlformats.org/drawingml/2006/main" name="Office 主题">
  <a:themeElements>
    <a:clrScheme name="自定义 6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8427"/>
      </a:accent1>
      <a:accent2>
        <a:srgbClr val="D55A33"/>
      </a:accent2>
      <a:accent3>
        <a:srgbClr val="B4686D"/>
      </a:accent3>
      <a:accent4>
        <a:srgbClr val="C6467D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2011</Words>
  <Application>WPS 演示</Application>
  <PresentationFormat>宽屏</PresentationFormat>
  <Paragraphs>156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Bootstrap</vt:lpstr>
      <vt:lpstr>PowerPoint 演示文稿</vt:lpstr>
      <vt:lpstr>Bootstrap </vt:lpstr>
      <vt:lpstr>PowerPoint 演示文稿</vt:lpstr>
      <vt:lpstr>Bootstrap 技术特点</vt:lpstr>
      <vt:lpstr>PowerPoint 演示文稿</vt:lpstr>
      <vt:lpstr>Bootstrap 特色</vt:lpstr>
      <vt:lpstr>尝试使用Bootstrap</vt:lpstr>
      <vt:lpstr>前端开发流程 大致分三个阶段</vt:lpstr>
      <vt:lpstr>第四阶段 居然有第四阶段 组件化开发</vt:lpstr>
      <vt:lpstr>解释一下上图特点</vt:lpstr>
      <vt:lpstr>基于这样的工程理念，我们很容易将系统以独立的组件为单元进行分工划分：</vt:lpstr>
      <vt:lpstr>Bootstrap下载 使用</vt:lpstr>
      <vt:lpstr>Bootstrap中的部分组件应用 全局样式：</vt:lpstr>
      <vt:lpstr>Bootstrap中的部分组件应用</vt:lpstr>
      <vt:lpstr>Bootstrap 栅格系统</vt:lpstr>
      <vt:lpstr>Bootstrap 栅格系统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ICE</cp:lastModifiedBy>
  <cp:revision>127</cp:revision>
  <dcterms:created xsi:type="dcterms:W3CDTF">2015-09-21T03:34:00Z</dcterms:created>
  <dcterms:modified xsi:type="dcterms:W3CDTF">2018-01-07T08:42:56Z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中国风圆环模板.ppt</vt:lpwstr>
  </property>
  <property fmtid="{D5CDD505-2E9C-101B-9397-08002B2CF9AE}" pid="3" name="fileid">
    <vt:lpwstr>644051</vt:lpwstr>
  </property>
  <property fmtid="{D5CDD505-2E9C-101B-9397-08002B2CF9AE}" pid="4" name="KSOProductBuildVer">
    <vt:lpwstr>2052-10.1.0.6929</vt:lpwstr>
  </property>
</Properties>
</file>