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6" r:id="rId4"/>
    <p:sldId id="257" r:id="rId5"/>
    <p:sldId id="258" r:id="rId6"/>
    <p:sldId id="265" r:id="rId7"/>
    <p:sldId id="266" r:id="rId8"/>
    <p:sldId id="267" r:id="rId9"/>
    <p:sldId id="272" r:id="rId10"/>
    <p:sldId id="279" r:id="rId11"/>
    <p:sldId id="273" r:id="rId12"/>
    <p:sldId id="274" r:id="rId13"/>
    <p:sldId id="286" r:id="rId14"/>
    <p:sldId id="287" r:id="rId15"/>
    <p:sldId id="309" r:id="rId17"/>
    <p:sldId id="288" r:id="rId18"/>
    <p:sldId id="290" r:id="rId19"/>
    <p:sldId id="289" r:id="rId20"/>
    <p:sldId id="300" r:id="rId21"/>
    <p:sldId id="291" r:id="rId22"/>
    <p:sldId id="322" r:id="rId23"/>
    <p:sldId id="292" r:id="rId24"/>
    <p:sldId id="325" r:id="rId25"/>
    <p:sldId id="263" r:id="rId26"/>
  </p:sldIdLst>
  <p:sldSz cx="9144000" cy="6858000" type="screen4x3"/>
  <p:notesSz cx="6858000" cy="9144000"/>
  <p:defaultTextStyle>
    <a:defPPr>
      <a:defRPr lang="fr-FR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8"/>
    <p:restoredTop sz="85929"/>
  </p:normalViewPr>
  <p:slideViewPr>
    <p:cSldViewPr showGuides="1">
      <p:cViewPr varScale="1">
        <p:scale>
          <a:sx n="86" d="100"/>
          <a:sy n="86" d="100"/>
        </p:scale>
        <p:origin x="1656" y="96"/>
      </p:cViewPr>
      <p:guideLst>
        <p:guide orient="horz" pos="21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/>
            <a:r>
              <a:rPr lang="en-US" altLang="zh-CN"/>
              <a:t>Deuxième niveau</a:t>
            </a:r>
            <a:endParaRPr lang="en-US" altLang="zh-CN"/>
          </a:p>
          <a:p>
            <a:pPr lvl="2"/>
            <a:r>
              <a:rPr lang="en-US" altLang="zh-CN"/>
              <a:t>Troisième niveau</a:t>
            </a:r>
            <a:endParaRPr lang="en-US" altLang="zh-CN"/>
          </a:p>
          <a:p>
            <a:pPr lvl="3"/>
            <a:r>
              <a:rPr lang="en-US" altLang="zh-CN"/>
              <a:t>Quatrième niveau</a:t>
            </a:r>
            <a:endParaRPr lang="en-US" altLang="zh-CN"/>
          </a:p>
          <a:p>
            <a:pPr lvl="4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102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2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</a:p>
        </p:txBody>
      </p:sp>
      <p:sp>
        <p:nvSpPr>
          <p:cNvPr id="103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fr-FR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fr-FR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fr-FR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ctrTitle"/>
          </p:nvPr>
        </p:nvSpPr>
        <p:spPr>
          <a:xfrm>
            <a:off x="685800" y="2663825"/>
            <a:ext cx="7772400" cy="1470025"/>
          </a:xfrm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/>
            <a:r>
              <a:rPr lang="en-US" altLang="zh-CN" sz="3600" dirty="0">
                <a:solidFill>
                  <a:srgbClr val="D5FBFF"/>
                </a:solidFill>
                <a:latin typeface="Georgia" panose="02040502050405020303" pitchFamily="2" charset="0"/>
              </a:rPr>
              <a:t>jQuery</a:t>
            </a:r>
            <a:endParaRPr lang="en-US" altLang="zh-CN" sz="3600" dirty="0">
              <a:solidFill>
                <a:srgbClr val="D5FBFF"/>
              </a:solidFill>
              <a:latin typeface="Georgia" panose="02040502050405020303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end() </a:t>
            </a:r>
            <a:r>
              <a:rPr lang="zh-CN" altLang="zh-CN" sz="2400" dirty="0">
                <a:ea typeface="宋体" panose="02010600030101010101" pitchFamily="2" charset="-122"/>
              </a:rPr>
              <a:t>回退操作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parents() </a:t>
            </a:r>
            <a:r>
              <a:rPr lang="zh-CN" altLang="en-US" sz="2400" dirty="0">
                <a:ea typeface="宋体" panose="02010600030101010101" pitchFamily="2" charset="-122"/>
              </a:rPr>
              <a:t>查找祖先元素 可以有参数 </a:t>
            </a:r>
            <a:r>
              <a:rPr lang="en-US" altLang="zh-CN" sz="2400" dirty="0">
                <a:ea typeface="宋体" panose="02010600030101010101" pitchFamily="2" charset="-122"/>
              </a:rPr>
              <a:t>selector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closest() </a:t>
            </a:r>
            <a:r>
              <a:rPr lang="zh-CN" altLang="en-US" sz="2400" dirty="0">
                <a:ea typeface="宋体" panose="02010600030101010101" pitchFamily="2" charset="-122"/>
              </a:rPr>
              <a:t>查找最近的祖先节点 可以有参数</a:t>
            </a:r>
            <a:r>
              <a:rPr lang="en-US" altLang="zh-CN" sz="2400" dirty="0">
                <a:ea typeface="宋体" panose="02010600030101010101" pitchFamily="2" charset="-122"/>
              </a:rPr>
              <a:t>selector </a:t>
            </a:r>
            <a:r>
              <a:rPr lang="zh-CN" altLang="en-US" sz="2400" dirty="0">
                <a:ea typeface="宋体" panose="02010600030101010101" pitchFamily="2" charset="-122"/>
              </a:rPr>
              <a:t>能把自己选中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siblings() </a:t>
            </a:r>
            <a:r>
              <a:rPr lang="zh-CN" altLang="en-US" sz="2400" dirty="0">
                <a:ea typeface="宋体" panose="02010600030101010101" pitchFamily="2" charset="-122"/>
              </a:rPr>
              <a:t>当前元素节点的所有兄弟节点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prevAll</a:t>
            </a:r>
            <a:r>
              <a:rPr lang="en-US" altLang="zh-CN" sz="2400" dirty="0">
                <a:ea typeface="宋体" panose="02010600030101010101" pitchFamily="2" charset="-122"/>
              </a:rPr>
              <a:t>() </a:t>
            </a:r>
            <a:r>
              <a:rPr lang="zh-CN" altLang="en-US" sz="2400" dirty="0">
                <a:ea typeface="宋体" panose="02010600030101010101" pitchFamily="2" charset="-122"/>
              </a:rPr>
              <a:t>当前元素上面的所有兄弟节点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nextAll</a:t>
            </a:r>
            <a:r>
              <a:rPr lang="en-US" altLang="zh-CN" sz="2400" dirty="0">
                <a:ea typeface="宋体" panose="02010600030101010101" pitchFamily="2" charset="-122"/>
              </a:rPr>
              <a:t>() 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当前元素下面的所有兄弟节点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prevUntil</a:t>
            </a:r>
            <a:r>
              <a:rPr lang="en-US" altLang="zh-CN" sz="2400" dirty="0">
                <a:ea typeface="宋体" panose="02010600030101010101" pitchFamily="2" charset="-122"/>
              </a:rPr>
              <a:t>()  </a:t>
            </a:r>
            <a:r>
              <a:rPr lang="en-US" altLang="zh-CN" sz="2400" dirty="0" err="1">
                <a:ea typeface="宋体" panose="02010600030101010101" pitchFamily="2" charset="-122"/>
              </a:rPr>
              <a:t>nextUntil</a:t>
            </a:r>
            <a:r>
              <a:rPr lang="en-US" altLang="zh-CN" sz="2400" dirty="0">
                <a:ea typeface="宋体" panose="02010600030101010101" pitchFamily="2" charset="-122"/>
              </a:rPr>
              <a:t> -&gt;</a:t>
            </a:r>
            <a:r>
              <a:rPr lang="zh-CN" altLang="en-US" sz="2400" dirty="0">
                <a:ea typeface="宋体" panose="02010600030101010101" pitchFamily="2" charset="-122"/>
              </a:rPr>
              <a:t>掐头去尾选中元素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传</a:t>
            </a:r>
            <a:r>
              <a:rPr lang="en-US" altLang="zh-CN" sz="2400" dirty="0">
                <a:ea typeface="宋体" panose="02010600030101010101" pitchFamily="2" charset="-122"/>
              </a:rPr>
              <a:t>jquery</a:t>
            </a:r>
            <a:r>
              <a:rPr lang="zh-CN" altLang="en-US" sz="2400" dirty="0">
                <a:ea typeface="宋体" panose="02010600030101010101" pitchFamily="2" charset="-122"/>
              </a:rPr>
              <a:t>对象或</a:t>
            </a:r>
            <a:r>
              <a:rPr lang="en-US" altLang="zh-CN" sz="2400" dirty="0">
                <a:ea typeface="宋体" panose="02010600030101010101" pitchFamily="2" charset="-122"/>
              </a:rPr>
              <a:t>dom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clone() </a:t>
            </a:r>
            <a:r>
              <a:rPr lang="zh-CN" altLang="en-US" sz="2400" dirty="0">
                <a:ea typeface="宋体" panose="02010600030101010101" pitchFamily="2" charset="-122"/>
              </a:rPr>
              <a:t>克隆节点 参数为</a:t>
            </a:r>
            <a:r>
              <a:rPr lang="en-US" altLang="zh-CN" sz="2400" dirty="0"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</a:rPr>
              <a:t>的时候 事件也能克隆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wrap  </a:t>
            </a:r>
            <a:r>
              <a:rPr lang="en-US" altLang="zh-CN" sz="2400" dirty="0" err="1">
                <a:ea typeface="宋体" panose="02010600030101010101" pitchFamily="2" charset="-122"/>
              </a:rPr>
              <a:t>wrapInner</a:t>
            </a:r>
            <a:r>
              <a:rPr lang="zh-CN" altLang="en-US" sz="2400" dirty="0">
                <a:ea typeface="宋体" panose="02010600030101010101" pitchFamily="2" charset="-122"/>
              </a:rPr>
              <a:t>循环包裹 参数 </a:t>
            </a:r>
            <a:r>
              <a:rPr lang="en-US" altLang="zh-CN" sz="2400" dirty="0">
                <a:ea typeface="宋体" panose="02010600030101010101" pitchFamily="2" charset="-122"/>
              </a:rPr>
              <a:t>function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wrapAll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包裹选中的所有元素 会破坏结构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unwrap</a:t>
            </a:r>
            <a:r>
              <a:rPr lang="zh-CN" altLang="zh-CN" sz="2400" dirty="0" err="1">
                <a:ea typeface="宋体" panose="02010600030101010101" pitchFamily="2" charset="-122"/>
              </a:rPr>
              <a:t>解除</a:t>
            </a:r>
            <a:r>
              <a:rPr lang="zh-CN" altLang="en-US" sz="2400" dirty="0">
                <a:ea typeface="宋体" panose="02010600030101010101" pitchFamily="2" charset="-122"/>
              </a:rPr>
              <a:t>包装 结构化标签不能删除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A.add(B) </a:t>
            </a:r>
            <a:r>
              <a:rPr lang="zh-CN" altLang="en-US" sz="2400" dirty="0">
                <a:ea typeface="宋体" panose="02010600030101010101" pitchFamily="2" charset="-122"/>
              </a:rPr>
              <a:t>选中元素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ea typeface="宋体" panose="02010600030101010101" pitchFamily="2" charset="-122"/>
              </a:rPr>
              <a:t>集中操作  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$('li').slice(0,2)</a:t>
            </a:r>
            <a:r>
              <a:rPr lang="zh-CN" altLang="en-US" sz="2400" dirty="0">
                <a:ea typeface="宋体" panose="02010600030101010101" pitchFamily="2" charset="-122"/>
              </a:rPr>
              <a:t>截取 算头不算尾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empty();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serialize </a:t>
            </a:r>
            <a:r>
              <a:rPr lang="zh-CN" altLang="en-US" sz="2400" dirty="0">
                <a:ea typeface="宋体" panose="02010600030101010101" pitchFamily="2" charset="-122"/>
              </a:rPr>
              <a:t>串联表单数据 </a:t>
            </a:r>
            <a:r>
              <a:rPr lang="en-US" altLang="zh-CN" sz="2400" dirty="0" err="1">
                <a:ea typeface="宋体" panose="02010600030101010101" pitchFamily="2" charset="-122"/>
              </a:rPr>
              <a:t>serializeArray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串联数据成数组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animate() 1.target 2.durition 3.</a:t>
            </a:r>
            <a:r>
              <a:rPr lang="zh-CN" altLang="en-US" sz="2400" dirty="0">
                <a:ea typeface="宋体" panose="02010600030101010101" pitchFamily="2" charset="-122"/>
              </a:rPr>
              <a:t>速度变化方式 </a:t>
            </a:r>
            <a:r>
              <a:rPr lang="en-US" altLang="zh-CN" sz="2400" dirty="0"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ea typeface="宋体" panose="02010600030101010101" pitchFamily="2" charset="-122"/>
              </a:rPr>
              <a:t>回调函数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stop()</a:t>
            </a:r>
            <a:r>
              <a:rPr lang="zh-CN" altLang="en-US" sz="2400" dirty="0">
                <a:ea typeface="宋体" panose="02010600030101010101" pitchFamily="2" charset="-122"/>
              </a:rPr>
              <a:t>阻止当前运动继续后续运动 </a:t>
            </a:r>
            <a:r>
              <a:rPr lang="en-US" altLang="zh-CN" sz="2400" dirty="0">
                <a:ea typeface="宋体" panose="02010600030101010101" pitchFamily="2" charset="-122"/>
              </a:rPr>
              <a:t>stop(true) </a:t>
            </a:r>
            <a:r>
              <a:rPr lang="zh-CN" altLang="en-US" sz="2400" dirty="0">
                <a:ea typeface="宋体" panose="02010600030101010101" pitchFamily="2" charset="-122"/>
              </a:rPr>
              <a:t>阻止后续所有运动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stop(true, true) </a:t>
            </a:r>
            <a:r>
              <a:rPr lang="zh-CN" altLang="en-US" sz="2400" dirty="0">
                <a:ea typeface="宋体" panose="02010600030101010101" pitchFamily="2" charset="-122"/>
              </a:rPr>
              <a:t>停止当前所有运动 停在当前目标点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stop(false, true) </a:t>
            </a:r>
            <a:r>
              <a:rPr lang="zh-CN" altLang="en-US" sz="2400" dirty="0">
                <a:ea typeface="宋体" panose="02010600030101010101" pitchFamily="2" charset="-122"/>
              </a:rPr>
              <a:t>跳过当前运动并到达目标点，执行后续运动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finish()</a:t>
            </a:r>
            <a:r>
              <a:rPr lang="zh-CN" altLang="en-US" sz="2400" dirty="0">
                <a:ea typeface="宋体" panose="02010600030101010101" pitchFamily="2" charset="-122"/>
              </a:rPr>
              <a:t>停止当前运动 并且达到最后运动的目标点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delay() </a:t>
            </a:r>
            <a:r>
              <a:rPr lang="zh-CN" altLang="en-US" sz="2400" dirty="0">
                <a:ea typeface="宋体" panose="02010600030101010101" pitchFamily="2" charset="-122"/>
              </a:rPr>
              <a:t>延迟 参数 延迟时间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slideToggle(speed, callback)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通过使用滑动效果（高度变化）来切换元素的可见状态。如果被选元素是可见的，则隐藏这些元素，如果被选元素是隐藏的，则显示这些元素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toggleClass('active');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对设置或移除被选元素的一个或多个类进行切换。检查每个元素中指定的类。如果不存在则添加类，如已设置则删除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slideUp()通过使用滑动效果，隐藏被选元素，如果元素已显示出来的话。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slideUp(speed,callback)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如果元素已显示出来的话,</a:t>
            </a:r>
            <a:r>
              <a:rPr lang="en-US" altLang="zh-CN" sz="2400" dirty="0">
                <a:ea typeface="宋体" panose="02010600030101010101" pitchFamily="2" charset="-122"/>
              </a:rPr>
              <a:t>通过使用滑动效果，隐藏被选元素。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slideDown() 方法通过使用滑动效果，显示隐藏的被选元素。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5810" y="613410"/>
            <a:ext cx="74142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trigger 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主动触发事件 参数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事件类型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参数</a:t>
            </a:r>
            <a:endParaRPr lang="zh-CN" altLang="en-US" sz="2000" dirty="0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trigger 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触发事件是会事件冒泡 触发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li 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会冒泡到 </a:t>
            </a:r>
            <a:r>
              <a:rPr lang="en-US" altLang="zh-CN" sz="2000" dirty="0" err="1">
                <a:ea typeface="宋体" panose="02010600030101010101" pitchFamily="2" charset="-122"/>
                <a:sym typeface="+mn-ea"/>
              </a:rPr>
              <a:t>ul</a:t>
            </a:r>
            <a:endParaRPr lang="en-US" altLang="zh-CN" sz="2000" dirty="0" err="1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trigger 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传递参数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trigger('click', data);  $('li').on('click', function (</a:t>
            </a:r>
            <a:r>
              <a:rPr lang="en-US" altLang="zh-CN" sz="2000" dirty="0" err="1">
                <a:ea typeface="宋体" panose="02010600030101010101" pitchFamily="2" charset="-122"/>
                <a:sym typeface="+mn-ea"/>
              </a:rPr>
              <a:t>e,data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) {})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参数是在 事件处理函数的第二个参数</a:t>
            </a:r>
            <a:endParaRPr lang="zh-CN" altLang="en-US" sz="2000" dirty="0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trigger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可以触发自定义事件 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eat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jQuery</a:t>
            </a:r>
            <a:r>
              <a:rPr lang="zh-CN" altLang="en-US" sz="2100" dirty="0">
                <a:ea typeface="宋体" panose="02010600030101010101" pitchFamily="2" charset="-122"/>
              </a:rPr>
              <a:t> 工具方法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以</a:t>
            </a:r>
            <a:r>
              <a:rPr lang="en-US" altLang="zh-CN" sz="2100" dirty="0">
                <a:ea typeface="宋体" panose="02010600030101010101" pitchFamily="2" charset="-122"/>
              </a:rPr>
              <a:t>$.</a:t>
            </a:r>
            <a:r>
              <a:rPr lang="zh-CN" altLang="en-US" sz="2100" dirty="0">
                <a:ea typeface="宋体" panose="02010600030101010101" pitchFamily="2" charset="-122"/>
              </a:rPr>
              <a:t>***   </a:t>
            </a:r>
            <a:r>
              <a:rPr lang="en-US" altLang="zh-CN" sz="2100" dirty="0">
                <a:ea typeface="宋体" panose="02010600030101010101" pitchFamily="2" charset="-122"/>
              </a:rPr>
              <a:t>jQuery.</a:t>
            </a:r>
            <a:r>
              <a:rPr lang="zh-CN" altLang="en-US" sz="2100" dirty="0">
                <a:ea typeface="宋体" panose="02010600030101010101" pitchFamily="2" charset="-122"/>
              </a:rPr>
              <a:t>***这种方式调用 此类方法定义在</a:t>
            </a:r>
            <a:r>
              <a:rPr lang="en-US" altLang="zh-CN" sz="2100" dirty="0">
                <a:ea typeface="宋体" panose="02010600030101010101" pitchFamily="2" charset="-122"/>
              </a:rPr>
              <a:t>jQuery</a:t>
            </a:r>
            <a:r>
              <a:rPr lang="zh-CN" altLang="en-US" sz="2100" dirty="0">
                <a:ea typeface="宋体" panose="02010600030101010101" pitchFamily="2" charset="-122"/>
              </a:rPr>
              <a:t>函数上面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$.type()</a:t>
            </a:r>
            <a:r>
              <a:rPr lang="zh-CN" altLang="en-US" sz="2100" dirty="0">
                <a:ea typeface="宋体" panose="02010600030101010101" pitchFamily="2" charset="-122"/>
              </a:rPr>
              <a:t> 判断 参数的数据类型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原生</a:t>
            </a:r>
            <a:r>
              <a:rPr lang="en-US" altLang="zh-CN" sz="2100" dirty="0" err="1">
                <a:ea typeface="宋体" panose="02010600030101010101" pitchFamily="2" charset="-122"/>
              </a:rPr>
              <a:t>js</a:t>
            </a:r>
            <a:r>
              <a:rPr lang="zh-CN" altLang="en-US" sz="2100" dirty="0">
                <a:ea typeface="宋体" panose="02010600030101010101" pitchFamily="2" charset="-122"/>
              </a:rPr>
              <a:t>判断类型的三种方法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例如 </a:t>
            </a:r>
            <a:r>
              <a:rPr lang="en-US" altLang="zh-CN" sz="2100" dirty="0">
                <a:ea typeface="宋体" panose="02010600030101010101" pitchFamily="2" charset="-122"/>
              </a:rPr>
              <a:t>1.arr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 err="1">
                <a:ea typeface="宋体" panose="02010600030101010101" pitchFamily="2" charset="-122"/>
              </a:rPr>
              <a:t>instanceof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Array</a:t>
            </a:r>
            <a:r>
              <a:rPr lang="zh-CN" altLang="en-US" sz="2100" dirty="0">
                <a:ea typeface="宋体" panose="02010600030101010101" pitchFamily="2" charset="-122"/>
              </a:rPr>
              <a:t>  </a:t>
            </a:r>
            <a:r>
              <a:rPr lang="en-US" altLang="zh-CN" sz="2100" dirty="0">
                <a:ea typeface="宋体" panose="02010600030101010101" pitchFamily="2" charset="-122"/>
              </a:rPr>
              <a:t>2.arr.constructor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==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Array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      </a:t>
            </a:r>
            <a:r>
              <a:rPr lang="en-US" altLang="zh-CN" sz="2100" dirty="0">
                <a:ea typeface="宋体" panose="02010600030101010101" pitchFamily="2" charset="-122"/>
              </a:rPr>
              <a:t>3.Object.prototype.toString.call(</a:t>
            </a:r>
            <a:r>
              <a:rPr lang="en-US" altLang="zh-CN" sz="2100" dirty="0" err="1">
                <a:ea typeface="宋体" panose="02010600030101010101" pitchFamily="2" charset="-122"/>
              </a:rPr>
              <a:t>arr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1,2</a:t>
            </a:r>
            <a:r>
              <a:rPr lang="zh-CN" altLang="en-US" sz="2100" dirty="0">
                <a:ea typeface="宋体" panose="02010600030101010101" pitchFamily="2" charset="-122"/>
              </a:rPr>
              <a:t>两种有局限性 </a:t>
            </a:r>
            <a:r>
              <a:rPr lang="en-US" altLang="zh-CN" sz="2100" dirty="0">
                <a:ea typeface="宋体" panose="02010600030101010101" pitchFamily="2" charset="-122"/>
              </a:rPr>
              <a:t>3</a:t>
            </a:r>
            <a:r>
              <a:rPr lang="zh-CN" altLang="en-US" sz="2100" dirty="0">
                <a:ea typeface="宋体" panose="02010600030101010101" pitchFamily="2" charset="-122"/>
              </a:rPr>
              <a:t>比较通用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$.trim</a:t>
            </a:r>
            <a:r>
              <a:rPr lang="zh-CN" altLang="en-US" sz="2100" dirty="0">
                <a:ea typeface="宋体" panose="02010600030101010101" pitchFamily="2" charset="-122"/>
              </a:rPr>
              <a:t> 消除空格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$.proxy()</a:t>
            </a:r>
            <a:r>
              <a:rPr lang="zh-CN" altLang="en-US" sz="2100" dirty="0">
                <a:ea typeface="宋体" panose="02010600030101010101" pitchFamily="2" charset="-122"/>
              </a:rPr>
              <a:t> 改变</a:t>
            </a:r>
            <a:r>
              <a:rPr lang="en-US" altLang="zh-CN" sz="2100" dirty="0">
                <a:ea typeface="宋体" panose="02010600030101010101" pitchFamily="2" charset="-122"/>
              </a:rPr>
              <a:t>this</a:t>
            </a:r>
            <a:r>
              <a:rPr lang="zh-CN" altLang="en-US" sz="2100" dirty="0">
                <a:ea typeface="宋体" panose="02010600030101010101" pitchFamily="2" charset="-122"/>
              </a:rPr>
              <a:t>指针方向  参数</a:t>
            </a:r>
            <a:r>
              <a:rPr lang="en-US" altLang="zh-CN" sz="2100" dirty="0">
                <a:ea typeface="宋体" panose="02010600030101010101" pitchFamily="2" charset="-122"/>
              </a:rPr>
              <a:t>1</a:t>
            </a:r>
            <a:r>
              <a:rPr lang="zh-CN" altLang="en-US" sz="2100" dirty="0">
                <a:ea typeface="宋体" panose="02010600030101010101" pitchFamily="2" charset="-122"/>
              </a:rPr>
              <a:t>：</a:t>
            </a:r>
            <a:r>
              <a:rPr lang="en-US" altLang="zh-CN" sz="2100" dirty="0">
                <a:ea typeface="宋体" panose="02010600030101010101" pitchFamily="2" charset="-122"/>
              </a:rPr>
              <a:t>function,</a:t>
            </a:r>
            <a:r>
              <a:rPr lang="zh-CN" altLang="en-US" sz="2100" dirty="0">
                <a:ea typeface="宋体" panose="02010600030101010101" pitchFamily="2" charset="-122"/>
              </a:rPr>
              <a:t>参数</a:t>
            </a:r>
            <a:r>
              <a:rPr lang="en-US" altLang="zh-CN" sz="2100" dirty="0">
                <a:ea typeface="宋体" panose="02010600030101010101" pitchFamily="2" charset="-122"/>
              </a:rPr>
              <a:t>2:</a:t>
            </a:r>
            <a:r>
              <a:rPr lang="zh-CN" altLang="en-US" sz="2100" dirty="0">
                <a:ea typeface="宋体" panose="02010600030101010101" pitchFamily="2" charset="-122"/>
              </a:rPr>
              <a:t>函数执行期上下文</a:t>
            </a:r>
            <a:endParaRPr lang="zh-CN" altLang="en-US" sz="21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</a:t>
            </a:r>
            <a:r>
              <a:rPr lang="en-US" altLang="zh-CN" sz="2100" dirty="0" err="1">
                <a:ea typeface="宋体" panose="02010600030101010101" pitchFamily="2" charset="-122"/>
              </a:rPr>
              <a:t>noConflict</a:t>
            </a:r>
            <a:r>
              <a:rPr lang="en-US" altLang="zh-CN" sz="2100" dirty="0">
                <a:ea typeface="宋体" panose="02010600030101010101" pitchFamily="2" charset="-122"/>
              </a:rPr>
              <a:t>()</a:t>
            </a:r>
            <a:r>
              <a:rPr lang="zh-CN" altLang="en-US" sz="2100" dirty="0">
                <a:ea typeface="宋体" panose="02010600030101010101" pitchFamily="2" charset="-122"/>
              </a:rPr>
              <a:t> 防止冲突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在很多</a:t>
            </a:r>
            <a:r>
              <a:rPr lang="en-US" altLang="zh-CN" sz="2100" dirty="0">
                <a:ea typeface="宋体" panose="02010600030101010101" pitchFamily="2" charset="-122"/>
              </a:rPr>
              <a:t>JavaScript</a:t>
            </a:r>
            <a:r>
              <a:rPr lang="zh-CN" altLang="en-US" sz="2100" dirty="0">
                <a:ea typeface="宋体" panose="02010600030101010101" pitchFamily="2" charset="-122"/>
              </a:rPr>
              <a:t>库使用</a:t>
            </a:r>
            <a:r>
              <a:rPr lang="en-US" altLang="zh-CN" sz="2100" dirty="0">
                <a:ea typeface="宋体" panose="02010600030101010101" pitchFamily="2" charset="-122"/>
              </a:rPr>
              <a:t>$</a:t>
            </a:r>
            <a:r>
              <a:rPr lang="zh-CN" altLang="en-US" sz="2100" dirty="0">
                <a:ea typeface="宋体" panose="02010600030101010101" pitchFamily="2" charset="-122"/>
              </a:rPr>
              <a:t>作为一个函数或变量名，正如</a:t>
            </a:r>
            <a:r>
              <a:rPr lang="en-US" altLang="zh-CN" sz="2100" dirty="0" err="1">
                <a:ea typeface="宋体" panose="02010600030101010101" pitchFamily="2" charset="-122"/>
              </a:rPr>
              <a:t>jquery</a:t>
            </a:r>
            <a:r>
              <a:rPr lang="zh-CN" altLang="en-US" sz="2100" dirty="0">
                <a:ea typeface="宋体" panose="02010600030101010101" pitchFamily="2" charset="-122"/>
              </a:rPr>
              <a:t>做的一样。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如果我们需要同时使用</a:t>
            </a:r>
            <a:r>
              <a:rPr lang="en-US" altLang="zh-CN" sz="2100" dirty="0">
                <a:ea typeface="宋体" panose="02010600030101010101" pitchFamily="2" charset="-122"/>
              </a:rPr>
              <a:t>jQuery</a:t>
            </a:r>
            <a:r>
              <a:rPr lang="zh-CN" altLang="en-US" sz="2100" dirty="0">
                <a:ea typeface="宋体" panose="02010600030101010101" pitchFamily="2" charset="-122"/>
              </a:rPr>
              <a:t>和其他</a:t>
            </a:r>
            <a:r>
              <a:rPr lang="en-US" altLang="zh-CN" sz="2100" dirty="0">
                <a:ea typeface="宋体" panose="02010600030101010101" pitchFamily="2" charset="-122"/>
              </a:rPr>
              <a:t>JavaScript</a:t>
            </a:r>
            <a:r>
              <a:rPr lang="zh-CN" altLang="en-US" sz="2100" dirty="0">
                <a:ea typeface="宋体" panose="02010600030101010101" pitchFamily="2" charset="-122"/>
              </a:rPr>
              <a:t>库，我们可以使用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</a:t>
            </a:r>
            <a:r>
              <a:rPr lang="en-US" altLang="zh-CN" sz="2100" dirty="0" err="1">
                <a:ea typeface="宋体" panose="02010600030101010101" pitchFamily="2" charset="-122"/>
              </a:rPr>
              <a:t>noConfilct</a:t>
            </a:r>
            <a:r>
              <a:rPr lang="zh-CN" altLang="en-US" sz="2100" dirty="0">
                <a:ea typeface="宋体" panose="02010600030101010101" pitchFamily="2" charset="-122"/>
              </a:rPr>
              <a:t>把</a:t>
            </a:r>
            <a:r>
              <a:rPr lang="en-US" altLang="zh-CN" sz="2100" dirty="0">
                <a:ea typeface="宋体" panose="02010600030101010101" pitchFamily="2" charset="-122"/>
              </a:rPr>
              <a:t>$</a:t>
            </a:r>
            <a:r>
              <a:rPr lang="zh-CN" altLang="en-US" sz="2100" dirty="0">
                <a:ea typeface="宋体" panose="02010600030101010101" pitchFamily="2" charset="-122"/>
              </a:rPr>
              <a:t>控制权交给其他库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</a:t>
            </a:r>
            <a:r>
              <a:rPr lang="en-US" altLang="zh-CN" sz="2100" dirty="0" err="1">
                <a:ea typeface="宋体" panose="02010600030101010101" pitchFamily="2" charset="-122"/>
              </a:rPr>
              <a:t>parseJSON</a:t>
            </a:r>
            <a:r>
              <a:rPr lang="en-US" altLang="zh-CN" sz="2100" dirty="0">
                <a:ea typeface="宋体" panose="02010600030101010101" pitchFamily="2" charset="-122"/>
              </a:rPr>
              <a:t>()</a:t>
            </a:r>
            <a:r>
              <a:rPr lang="zh-CN" altLang="en-US" sz="2100" dirty="0">
                <a:ea typeface="宋体" panose="02010600030101010101" pitchFamily="2" charset="-122"/>
              </a:rPr>
              <a:t> 字符转换成</a:t>
            </a:r>
            <a:r>
              <a:rPr lang="en-US" altLang="zh-CN" sz="2100" dirty="0" err="1">
                <a:ea typeface="宋体" panose="02010600030101010101" pitchFamily="2" charset="-122"/>
              </a:rPr>
              <a:t>json</a:t>
            </a:r>
            <a:r>
              <a:rPr lang="zh-CN" altLang="en-US" sz="2100" dirty="0">
                <a:ea typeface="宋体" panose="02010600030101010101" pitchFamily="2" charset="-122"/>
              </a:rPr>
              <a:t> 要求非常严格 外部是单引号 内部属性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是双引号 不需要回车符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</a:t>
            </a:r>
            <a:r>
              <a:rPr lang="en-US" altLang="zh-CN" sz="2100" dirty="0" err="1">
                <a:ea typeface="宋体" panose="02010600030101010101" pitchFamily="2" charset="-122"/>
              </a:rPr>
              <a:t>makeArray</a:t>
            </a:r>
            <a:r>
              <a:rPr lang="zh-CN" altLang="en-US" sz="2100" dirty="0">
                <a:ea typeface="宋体" panose="02010600030101010101" pitchFamily="2" charset="-122"/>
              </a:rPr>
              <a:t> 把类数组转换成数组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jQuery</a:t>
            </a:r>
            <a:r>
              <a:rPr lang="zh-CN" altLang="en-US" sz="2400" b="1" dirty="0">
                <a:ea typeface="宋体" panose="02010600030101010101" pitchFamily="2" charset="-122"/>
              </a:rPr>
              <a:t> 高级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b="1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$.extend()</a:t>
            </a:r>
            <a:r>
              <a:rPr lang="zh-CN" altLang="en-US" sz="2100" dirty="0">
                <a:ea typeface="宋体" panose="02010600030101010101" pitchFamily="2" charset="-122"/>
              </a:rPr>
              <a:t> 插件扩展</a:t>
            </a:r>
            <a:r>
              <a:rPr lang="en-US" altLang="zh-CN" sz="2100" dirty="0">
                <a:ea typeface="宋体" panose="02010600030101010101" pitchFamily="2" charset="-122"/>
              </a:rPr>
              <a:t>1</a:t>
            </a:r>
            <a:r>
              <a:rPr lang="zh-CN" altLang="en-US" sz="2100" dirty="0">
                <a:ea typeface="宋体" panose="02010600030101010101" pitchFamily="2" charset="-122"/>
              </a:rPr>
              <a:t>提供新的</a:t>
            </a:r>
            <a:r>
              <a:rPr lang="en-US" altLang="zh-CN" sz="2100" dirty="0">
                <a:ea typeface="宋体" panose="02010600030101010101" pitchFamily="2" charset="-122"/>
              </a:rPr>
              <a:t>jQuery</a:t>
            </a:r>
            <a:r>
              <a:rPr lang="zh-CN" altLang="en-US" sz="2100" dirty="0">
                <a:ea typeface="宋体" panose="02010600030101010101" pitchFamily="2" charset="-122"/>
              </a:rPr>
              <a:t>工具方法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</a:t>
            </a:r>
            <a:r>
              <a:rPr lang="en-US" altLang="zh-CN" sz="2100" dirty="0" err="1">
                <a:ea typeface="宋体" panose="02010600030101010101" pitchFamily="2" charset="-122"/>
              </a:rPr>
              <a:t>fn.extend</a:t>
            </a:r>
            <a:r>
              <a:rPr lang="en-US" altLang="zh-CN" sz="2100" dirty="0">
                <a:ea typeface="宋体" panose="02010600030101010101" pitchFamily="2" charset="-122"/>
              </a:rPr>
              <a:t>()</a:t>
            </a:r>
            <a:r>
              <a:rPr lang="zh-CN" altLang="en-US" sz="2100" dirty="0">
                <a:ea typeface="宋体" panose="02010600030101010101" pitchFamily="2" charset="-122"/>
              </a:rPr>
              <a:t>插件扩展</a:t>
            </a:r>
            <a:r>
              <a:rPr lang="en-US" altLang="zh-CN" sz="2100" dirty="0">
                <a:ea typeface="宋体" panose="02010600030101010101" pitchFamily="2" charset="-122"/>
              </a:rPr>
              <a:t>2</a:t>
            </a:r>
            <a:r>
              <a:rPr lang="zh-CN" altLang="en-US" sz="2100" dirty="0">
                <a:ea typeface="宋体" panose="02010600030101010101" pitchFamily="2" charset="-122"/>
              </a:rPr>
              <a:t>提供新的</a:t>
            </a:r>
            <a:r>
              <a:rPr lang="en-US" altLang="zh-CN" sz="2100" dirty="0">
                <a:ea typeface="宋体" panose="02010600030101010101" pitchFamily="2" charset="-122"/>
              </a:rPr>
              <a:t>jQuery</a:t>
            </a:r>
            <a:r>
              <a:rPr lang="zh-CN" altLang="en-US" sz="2100" dirty="0">
                <a:ea typeface="宋体" panose="02010600030101010101" pitchFamily="2" charset="-122"/>
              </a:rPr>
              <a:t>实例方法 记住是实例 不是工具方法</a:t>
            </a:r>
            <a:endParaRPr lang="zh-CN" altLang="en-US" sz="21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编写方法</a:t>
            </a:r>
            <a:r>
              <a:rPr lang="en-US" altLang="zh-CN" sz="2100" dirty="0">
                <a:ea typeface="宋体" panose="02010600030101010101" pitchFamily="2" charset="-122"/>
              </a:rPr>
              <a:t>1</a:t>
            </a:r>
            <a:r>
              <a:rPr lang="zh-CN" altLang="en-US" sz="2100" dirty="0">
                <a:ea typeface="宋体" panose="02010600030101010101" pitchFamily="2" charset="-122"/>
              </a:rPr>
              <a:t>：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$.extend(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{</a:t>
            </a:r>
            <a:r>
              <a:rPr lang="en-US" altLang="zh-CN" sz="2100" dirty="0" err="1">
                <a:ea typeface="宋体" panose="02010600030101010101" pitchFamily="2" charset="-122"/>
              </a:rPr>
              <a:t>leftTrim</a:t>
            </a:r>
            <a:r>
              <a:rPr lang="zh-CN" altLang="en-US" sz="2100" dirty="0">
                <a:ea typeface="宋体" panose="02010600030101010101" pitchFamily="2" charset="-122"/>
              </a:rPr>
              <a:t>：</a:t>
            </a:r>
            <a:r>
              <a:rPr lang="en-US" altLang="zh-CN" sz="2100" dirty="0">
                <a:ea typeface="宋体" panose="02010600030101010101" pitchFamily="2" charset="-122"/>
              </a:rPr>
              <a:t>function()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{}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}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编写方法</a:t>
            </a:r>
            <a:r>
              <a:rPr lang="en-US" altLang="zh-CN" sz="2100" dirty="0">
                <a:ea typeface="宋体" panose="02010600030101010101" pitchFamily="2" charset="-122"/>
              </a:rPr>
              <a:t>2</a:t>
            </a:r>
            <a:r>
              <a:rPr lang="zh-CN" altLang="en-US" sz="2100" dirty="0">
                <a:ea typeface="宋体" panose="02010600030101010101" pitchFamily="2" charset="-122"/>
              </a:rPr>
              <a:t>：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</a:t>
            </a:r>
            <a:r>
              <a:rPr lang="en-US" altLang="zh-CN" sz="2100" dirty="0" err="1">
                <a:ea typeface="宋体" panose="02010600030101010101" pitchFamily="2" charset="-122"/>
              </a:rPr>
              <a:t>fn.extend</a:t>
            </a:r>
            <a:r>
              <a:rPr lang="en-US" altLang="zh-CN" sz="2100" dirty="0">
                <a:ea typeface="宋体" panose="02010600030101010101" pitchFamily="2" charset="-122"/>
              </a:rPr>
              <a:t>({</a:t>
            </a:r>
            <a:r>
              <a:rPr lang="en-US" altLang="zh-CN" sz="2100" dirty="0" err="1">
                <a:ea typeface="宋体" panose="02010600030101010101" pitchFamily="2" charset="-122"/>
              </a:rPr>
              <a:t>drag:function</a:t>
            </a:r>
            <a:r>
              <a:rPr lang="en-US" altLang="zh-CN" sz="2100" dirty="0">
                <a:ea typeface="宋体" panose="02010600030101010101" pitchFamily="2" charset="-122"/>
              </a:rPr>
              <a:t>()})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 err="1">
                <a:ea typeface="宋体" panose="02010600030101010101" pitchFamily="2" charset="-122"/>
              </a:rPr>
              <a:t>var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 err="1">
                <a:ea typeface="宋体" panose="02010600030101010101" pitchFamily="2" charset="-122"/>
              </a:rPr>
              <a:t>cb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=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$.Callbacks()</a:t>
            </a:r>
            <a:r>
              <a:rPr lang="zh-CN" altLang="en-US" sz="2100" dirty="0">
                <a:ea typeface="宋体" panose="02010600030101010101" pitchFamily="2" charset="-122"/>
              </a:rPr>
              <a:t> 回调函数</a:t>
            </a:r>
            <a:r>
              <a:rPr lang="en-US" altLang="zh-CN" sz="2100" dirty="0">
                <a:ea typeface="宋体" panose="02010600030101010101" pitchFamily="2" charset="-122"/>
              </a:rPr>
              <a:t>---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&gt;</a:t>
            </a:r>
            <a:r>
              <a:rPr lang="zh-CN" altLang="en-US" sz="2100" dirty="0">
                <a:ea typeface="宋体" panose="02010600030101010101" pitchFamily="2" charset="-122"/>
              </a:rPr>
              <a:t>返回回调函数对象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 err="1">
                <a:ea typeface="宋体" panose="02010600030101010101" pitchFamily="2" charset="-122"/>
              </a:rPr>
              <a:t>cb.add</a:t>
            </a:r>
            <a:r>
              <a:rPr lang="en-US" altLang="zh-CN" sz="2100" dirty="0">
                <a:ea typeface="宋体" panose="02010600030101010101" pitchFamily="2" charset="-122"/>
              </a:rPr>
              <a:t>(function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 err="1">
                <a:ea typeface="宋体" panose="02010600030101010101" pitchFamily="2" charset="-122"/>
              </a:rPr>
              <a:t>aaa</a:t>
            </a:r>
            <a:r>
              <a:rPr lang="en-US" altLang="zh-CN" sz="2100" dirty="0">
                <a:ea typeface="宋体" panose="02010600030101010101" pitchFamily="2" charset="-122"/>
              </a:rPr>
              <a:t>(){})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 err="1">
                <a:ea typeface="宋体" panose="02010600030101010101" pitchFamily="2" charset="-122"/>
              </a:rPr>
              <a:t>cb.add</a:t>
            </a:r>
            <a:r>
              <a:rPr lang="en-US" altLang="zh-CN" sz="2100" dirty="0">
                <a:ea typeface="宋体" panose="02010600030101010101" pitchFamily="2" charset="-122"/>
              </a:rPr>
              <a:t>(function(</a:t>
            </a:r>
            <a:r>
              <a:rPr lang="en-US" altLang="zh-CN" sz="2100" dirty="0" err="1">
                <a:ea typeface="宋体" panose="02010600030101010101" pitchFamily="2" charset="-122"/>
              </a:rPr>
              <a:t>bbb</a:t>
            </a:r>
            <a:r>
              <a:rPr lang="en-US" altLang="zh-CN" sz="2100" dirty="0">
                <a:ea typeface="宋体" panose="02010600030101010101" pitchFamily="2" charset="-122"/>
              </a:rPr>
              <a:t>){})</a:t>
            </a:r>
            <a:r>
              <a:rPr lang="zh-CN" altLang="en-US" sz="2100" dirty="0">
                <a:ea typeface="宋体" panose="02010600030101010101" pitchFamily="2" charset="-122"/>
              </a:rPr>
              <a:t>给回调对象添加函数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add</a:t>
            </a:r>
            <a:r>
              <a:rPr lang="zh-CN" altLang="en-US" sz="2100" dirty="0">
                <a:ea typeface="宋体" panose="02010600030101010101" pitchFamily="2" charset="-122"/>
              </a:rPr>
              <a:t> 的添加方式 </a:t>
            </a:r>
            <a:r>
              <a:rPr lang="en-US" altLang="zh-CN" sz="2100" dirty="0">
                <a:ea typeface="宋体" panose="02010600030101010101" pitchFamily="2" charset="-122"/>
              </a:rPr>
              <a:t>add(</a:t>
            </a:r>
            <a:r>
              <a:rPr lang="en-US" altLang="zh-CN" sz="2100" dirty="0" err="1">
                <a:ea typeface="宋体" panose="02010600030101010101" pitchFamily="2" charset="-122"/>
              </a:rPr>
              <a:t>aaa,bbb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r>
              <a:rPr lang="zh-CN" altLang="en-US" sz="2100" dirty="0">
                <a:ea typeface="宋体" panose="02010600030101010101" pitchFamily="2" charset="-122"/>
              </a:rPr>
              <a:t> 或 </a:t>
            </a:r>
            <a:r>
              <a:rPr lang="en-US" altLang="zh-CN" sz="2100" dirty="0">
                <a:ea typeface="宋体" panose="02010600030101010101" pitchFamily="2" charset="-122"/>
              </a:rPr>
              <a:t>add([</a:t>
            </a:r>
            <a:r>
              <a:rPr lang="en-US" altLang="zh-CN" sz="2100" dirty="0" err="1">
                <a:ea typeface="宋体" panose="02010600030101010101" pitchFamily="2" charset="-122"/>
              </a:rPr>
              <a:t>aaa,bbb</a:t>
            </a:r>
            <a:r>
              <a:rPr lang="en-US" altLang="zh-CN" sz="2100" dirty="0">
                <a:ea typeface="宋体" panose="02010600030101010101" pitchFamily="2" charset="-122"/>
              </a:rPr>
              <a:t>])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 err="1">
                <a:ea typeface="宋体" panose="02010600030101010101" pitchFamily="2" charset="-122"/>
              </a:rPr>
              <a:t>cb.fire</a:t>
            </a:r>
            <a:r>
              <a:rPr lang="en-US" altLang="zh-CN" sz="2100" dirty="0">
                <a:ea typeface="宋体" panose="02010600030101010101" pitchFamily="2" charset="-122"/>
              </a:rPr>
              <a:t>()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----&gt;</a:t>
            </a:r>
            <a:r>
              <a:rPr lang="zh-CN" altLang="en-US" sz="2100" dirty="0">
                <a:ea typeface="宋体" panose="02010600030101010101" pitchFamily="2" charset="-122"/>
              </a:rPr>
              <a:t>触发添加的函数 重复</a:t>
            </a:r>
            <a:r>
              <a:rPr lang="en-US" altLang="zh-CN" sz="2100" dirty="0">
                <a:ea typeface="宋体" panose="02010600030101010101" pitchFamily="2" charset="-122"/>
              </a:rPr>
              <a:t>fire</a:t>
            </a:r>
            <a:r>
              <a:rPr lang="zh-CN" altLang="en-US" sz="2100" dirty="0">
                <a:ea typeface="宋体" panose="02010600030101010101" pitchFamily="2" charset="-122"/>
              </a:rPr>
              <a:t> 也会重复执行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在局部作用域里 用</a:t>
            </a:r>
            <a:r>
              <a:rPr lang="en-US" altLang="zh-CN" sz="2100" dirty="0" err="1">
                <a:ea typeface="宋体" panose="02010600030101010101" pitchFamily="2" charset="-122"/>
              </a:rPr>
              <a:t>cb.add</a:t>
            </a:r>
            <a:r>
              <a:rPr lang="en-US" altLang="zh-CN" sz="2100" dirty="0">
                <a:ea typeface="宋体" panose="02010600030101010101" pitchFamily="2" charset="-122"/>
              </a:rPr>
              <a:t>()</a:t>
            </a:r>
            <a:r>
              <a:rPr lang="zh-CN" altLang="en-US" sz="2100" dirty="0">
                <a:ea typeface="宋体" panose="02010600030101010101" pitchFamily="2" charset="-122"/>
              </a:rPr>
              <a:t>函数 也会触发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0525" y="389255"/>
            <a:ext cx="80486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$.Callbacks()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--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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/>
              </a:rPr>
              <a:t>四个参数 </a:t>
            </a:r>
            <a:endParaRPr lang="zh-CN" altLang="en-US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	once </a:t>
            </a:r>
            <a:r>
              <a:rPr lang="zh-CN" altLang="zh-CN" dirty="0">
                <a:ea typeface="宋体" panose="02010600030101010101" pitchFamily="2" charset="-122"/>
                <a:sym typeface="Wingdings" panose="05000000000000000000"/>
              </a:rPr>
              <a:t>只执行一次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fire()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/>
              </a:rPr>
              <a:t>方法</a:t>
            </a:r>
            <a:endParaRPr lang="zh-CN" altLang="en-US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		</a:t>
            </a:r>
            <a:endParaRPr lang="en-US" altLang="zh-CN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	memory  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/>
              </a:rPr>
              <a:t>记忆</a:t>
            </a:r>
            <a:endParaRPr lang="zh-CN" altLang="en-US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	unique     oCb.add(aa,aa,aa);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/>
              </a:rPr>
              <a:t>只执行一次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aa</a:t>
            </a:r>
            <a:endParaRPr lang="en-US" altLang="zh-CN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Wingdings" panose="0500000000000000000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sym typeface="Wingdings" panose="05000000000000000000"/>
              </a:rPr>
              <a:t>stopOnFalse </a:t>
            </a:r>
            <a:endParaRPr lang="en-US" altLang="zh-CN" dirty="0" err="1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/>
              <a:t>		function bb() {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          console.log("bb");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          return false;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	var oCb = $.Callbacks('stopOnFalse')</a:t>
            </a:r>
            <a:endParaRPr lang="en-US" altLang="zh-CN"/>
          </a:p>
          <a:p>
            <a:pPr marL="1371600" lvl="3" indent="0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1371600" lvl="3" indent="0">
              <a:buNone/>
            </a:pPr>
            <a:r>
              <a:rPr lang="zh-CN" altLang="en-US">
                <a:ea typeface="宋体" panose="02010600030101010101" pitchFamily="2" charset="-122"/>
              </a:rPr>
              <a:t>混合使用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$.Deferred ()</a:t>
            </a:r>
            <a:r>
              <a:rPr lang="zh-CN" altLang="en-US" sz="2100" dirty="0">
                <a:ea typeface="宋体" panose="02010600030101010101" pitchFamily="2" charset="-122"/>
              </a:rPr>
              <a:t>延迟对象 相当于有状态的</a:t>
            </a:r>
            <a:r>
              <a:rPr lang="en-US" altLang="zh-CN" sz="2100" dirty="0">
                <a:ea typeface="宋体" panose="02010600030101010101" pitchFamily="2" charset="-122"/>
              </a:rPr>
              <a:t>Callbacks();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添加函数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done</a:t>
            </a:r>
            <a:r>
              <a:rPr lang="zh-CN" altLang="en-US" sz="2100" dirty="0">
                <a:ea typeface="宋体" panose="02010600030101010101" pitchFamily="2" charset="-122"/>
              </a:rPr>
              <a:t>     		  </a:t>
            </a:r>
            <a:r>
              <a:rPr lang="en-US" altLang="zh-CN" sz="2100" dirty="0">
                <a:ea typeface="宋体" panose="02010600030101010101" pitchFamily="2" charset="-122"/>
              </a:rPr>
              <a:t>fail</a:t>
            </a:r>
            <a:r>
              <a:rPr lang="zh-CN" altLang="en-US" sz="2100" dirty="0">
                <a:ea typeface="宋体" panose="02010600030101010101" pitchFamily="2" charset="-122"/>
              </a:rPr>
              <a:t>        	</a:t>
            </a:r>
            <a:r>
              <a:rPr lang="en-US" altLang="zh-CN" sz="2100" dirty="0">
                <a:ea typeface="宋体" panose="02010600030101010101" pitchFamily="2" charset="-122"/>
              </a:rPr>
              <a:t>progress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触发函数：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resolve</a:t>
            </a:r>
            <a:r>
              <a:rPr lang="zh-CN" altLang="en-US" sz="2100" dirty="0">
                <a:ea typeface="宋体" panose="02010600030101010101" pitchFamily="2" charset="-122"/>
              </a:rPr>
              <a:t>  		  </a:t>
            </a:r>
            <a:r>
              <a:rPr lang="en-US" altLang="zh-CN" sz="2100" dirty="0">
                <a:ea typeface="宋体" panose="02010600030101010101" pitchFamily="2" charset="-122"/>
              </a:rPr>
              <a:t>reject</a:t>
            </a:r>
            <a:r>
              <a:rPr lang="zh-CN" altLang="en-US" sz="2100" dirty="0">
                <a:ea typeface="宋体" panose="02010600030101010101" pitchFamily="2" charset="-122"/>
              </a:rPr>
              <a:t>		</a:t>
            </a:r>
            <a:r>
              <a:rPr lang="en-US" altLang="zh-CN" sz="2100" dirty="0">
                <a:ea typeface="宋体" panose="02010600030101010101" pitchFamily="2" charset="-122"/>
              </a:rPr>
              <a:t>notify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oDf.resolve() -&gt; done(function(){})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oDf.reject() -&gt; fail(function(){})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100" dirty="0">
                <a:ea typeface="宋体" panose="02010600030101010101" pitchFamily="2" charset="-122"/>
              </a:rPr>
              <a:t>    oDf.notify() -&gt; progress(function() {})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done,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fail</a:t>
            </a:r>
            <a:r>
              <a:rPr lang="zh-CN" altLang="en-US" sz="2100" dirty="0">
                <a:ea typeface="宋体" panose="02010600030101010101" pitchFamily="2" charset="-122"/>
              </a:rPr>
              <a:t>   </a:t>
            </a:r>
            <a:r>
              <a:rPr lang="en-US" altLang="zh-CN" sz="2100" dirty="0">
                <a:ea typeface="宋体" panose="02010600030101010101" pitchFamily="2" charset="-122"/>
              </a:rPr>
              <a:t>----&gt;</a:t>
            </a:r>
            <a:r>
              <a:rPr lang="zh-CN" altLang="en-US" sz="2100" dirty="0">
                <a:ea typeface="宋体" panose="02010600030101010101" pitchFamily="2" charset="-122"/>
              </a:rPr>
              <a:t>  </a:t>
            </a:r>
            <a:r>
              <a:rPr lang="en-US" altLang="zh-CN" sz="2100" dirty="0">
                <a:ea typeface="宋体" panose="02010600030101010101" pitchFamily="2" charset="-122"/>
              </a:rPr>
              <a:t>once</a:t>
            </a:r>
            <a:r>
              <a:rPr lang="zh-CN" altLang="en-US" sz="2100" dirty="0"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ea typeface="宋体" panose="02010600030101010101" pitchFamily="2" charset="-122"/>
              </a:rPr>
              <a:t>memory</a:t>
            </a:r>
            <a:endParaRPr lang="zh-CN" altLang="en-US" sz="21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</a:rPr>
              <a:t>progress</a:t>
            </a:r>
            <a:r>
              <a:rPr lang="zh-CN" altLang="en-US" sz="2100" dirty="0">
                <a:ea typeface="宋体" panose="02010600030101010101" pitchFamily="2" charset="-122"/>
              </a:rPr>
              <a:t>   </a:t>
            </a:r>
            <a:r>
              <a:rPr lang="en-US" altLang="zh-CN" sz="2100" dirty="0">
                <a:ea typeface="宋体" panose="02010600030101010101" pitchFamily="2" charset="-122"/>
              </a:rPr>
              <a:t>----</a:t>
            </a:r>
            <a:r>
              <a:rPr lang="en-US" altLang="zh-CN" sz="2100" dirty="0">
                <a:ea typeface="宋体" panose="02010600030101010101" pitchFamily="2" charset="-122"/>
                <a:sym typeface="Wingdings" panose="05000000000000000000"/>
              </a:rPr>
              <a:t>&gt;</a:t>
            </a:r>
            <a:r>
              <a:rPr lang="zh-CN" altLang="en-US" sz="2100" dirty="0">
                <a:ea typeface="宋体" panose="02010600030101010101" pitchFamily="2" charset="-122"/>
                <a:sym typeface="Wingdings" panose="05000000000000000000"/>
              </a:rPr>
              <a:t>   </a:t>
            </a:r>
            <a:r>
              <a:rPr lang="en-US" altLang="zh-CN" sz="2100" dirty="0">
                <a:ea typeface="宋体" panose="02010600030101010101" pitchFamily="2" charset="-122"/>
                <a:sym typeface="Wingdings" panose="05000000000000000000"/>
              </a:rPr>
              <a:t>memory</a:t>
            </a:r>
            <a:endParaRPr lang="zh-CN" altLang="en-US" sz="2100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 sz="2100" dirty="0" err="1">
                <a:ea typeface="宋体" panose="02010600030101010101" pitchFamily="2" charset="-122"/>
                <a:sym typeface="Wingdings" panose="05000000000000000000"/>
              </a:rPr>
              <a:t>nofity</a:t>
            </a:r>
            <a:r>
              <a:rPr lang="zh-CN" altLang="en-US" sz="2100" dirty="0">
                <a:ea typeface="宋体" panose="02010600030101010101" pitchFamily="2" charset="-122"/>
                <a:sym typeface="Wingdings" panose="05000000000000000000"/>
              </a:rPr>
              <a:t> 进行时的意思 成功失败的结果还没出现 所以此函数 触发后 </a:t>
            </a:r>
            <a:r>
              <a:rPr lang="en-US" altLang="zh-CN" sz="2100" dirty="0">
                <a:ea typeface="宋体" panose="02010600030101010101" pitchFamily="2" charset="-122"/>
                <a:sym typeface="Wingdings" panose="05000000000000000000"/>
              </a:rPr>
              <a:t>done</a:t>
            </a:r>
            <a:r>
              <a:rPr lang="zh-CN" altLang="en-US" sz="2100" dirty="0">
                <a:ea typeface="宋体" panose="02010600030101010101" pitchFamily="2" charset="-122"/>
                <a:sym typeface="Wingdings" panose="05000000000000000000"/>
              </a:rPr>
              <a:t> 和 </a:t>
            </a:r>
            <a:r>
              <a:rPr lang="en-US" altLang="zh-CN" sz="2100" dirty="0">
                <a:ea typeface="宋体" panose="02010600030101010101" pitchFamily="2" charset="-122"/>
                <a:sym typeface="Wingdings" panose="05000000000000000000"/>
              </a:rPr>
              <a:t>fail</a:t>
            </a:r>
            <a:r>
              <a:rPr lang="zh-CN" altLang="en-US" sz="2100" dirty="0">
                <a:ea typeface="宋体" panose="02010600030101010101" pitchFamily="2" charset="-122"/>
                <a:sym typeface="Wingdings" panose="05000000000000000000"/>
              </a:rPr>
              <a:t> 还可以触发一个</a:t>
            </a:r>
            <a:endParaRPr lang="zh-CN" altLang="en-US" sz="2100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endParaRPr lang="zh-CN" altLang="en-US" sz="2100" dirty="0">
              <a:ea typeface="宋体" panose="02010600030101010101" pitchFamily="2" charset="-122"/>
              <a:sym typeface="Wingdings" panose="05000000000000000000"/>
            </a:endParaRPr>
          </a:p>
          <a:p>
            <a:pPr marL="0" lvl="0" indent="0">
              <a:buNone/>
            </a:pPr>
            <a:r>
              <a:rPr lang="en-US" altLang="zh-CN" sz="2100" dirty="0">
                <a:ea typeface="宋体" panose="02010600030101010101" pitchFamily="2" charset="-122"/>
                <a:sym typeface="Wingdings" panose="05000000000000000000"/>
              </a:rPr>
              <a:t>done</a:t>
            </a:r>
            <a:r>
              <a:rPr lang="zh-CN" altLang="en-US" sz="2100" dirty="0">
                <a:ea typeface="宋体" panose="02010600030101010101" pitchFamily="2" charset="-122"/>
                <a:sym typeface="Wingdings" panose="05000000000000000000"/>
              </a:rPr>
              <a:t> </a:t>
            </a:r>
            <a:r>
              <a:rPr lang="en-US" altLang="zh-CN" sz="2100" dirty="0">
                <a:ea typeface="宋体" panose="02010600030101010101" pitchFamily="2" charset="-122"/>
                <a:sym typeface="Wingdings" panose="05000000000000000000"/>
              </a:rPr>
              <a:t>fail</a:t>
            </a:r>
            <a:r>
              <a:rPr lang="zh-CN" altLang="en-US" sz="2100" dirty="0">
                <a:ea typeface="宋体" panose="02010600030101010101" pitchFamily="2" charset="-122"/>
                <a:sym typeface="Wingdings" panose="05000000000000000000"/>
              </a:rPr>
              <a:t>  触发一个之后就不能触发其他的了 </a:t>
            </a:r>
            <a:r>
              <a:rPr lang="en-US" altLang="zh-CN" sz="2100" dirty="0">
                <a:ea typeface="宋体" panose="02010600030101010101" pitchFamily="2" charset="-122"/>
                <a:sym typeface="Wingdings" panose="05000000000000000000"/>
              </a:rPr>
              <a:t>---&gt;</a:t>
            </a:r>
            <a:r>
              <a:rPr lang="zh-CN" altLang="en-US" sz="2100" dirty="0">
                <a:ea typeface="宋体" panose="02010600030101010101" pitchFamily="2" charset="-122"/>
                <a:sym typeface="Wingdings" panose="05000000000000000000"/>
              </a:rPr>
              <a:t> 最终状态已经告知</a:t>
            </a:r>
            <a:endParaRPr lang="zh-CN" altLang="en-US" sz="2100" dirty="0">
              <a:ea typeface="宋体" panose="02010600030101010101" pitchFamily="2" charset="-122"/>
              <a:sym typeface="Wingdings" panose="05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73430" y="474980"/>
            <a:ext cx="71202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var dfd = $.Deferred();</a:t>
            </a:r>
            <a:endParaRPr lang="zh-CN" altLang="en-US"/>
          </a:p>
          <a:p>
            <a:r>
              <a:rPr lang="zh-CN" altLang="en-US"/>
              <a:t>    function asyncEvent() {</a:t>
            </a:r>
            <a:endParaRPr lang="zh-CN" altLang="en-US"/>
          </a:p>
          <a:p>
            <a:r>
              <a:rPr lang="zh-CN" altLang="en-US"/>
              <a:t>      setInterval(function() {dfd.resolve( "ok" );}, 2000 );</a:t>
            </a:r>
            <a:endParaRPr lang="zh-CN" altLang="en-US"/>
          </a:p>
          <a:p>
            <a:r>
              <a:rPr lang="zh-CN" altLang="en-US"/>
              <a:t>      setInterval(function () {dfd.reject( "fail" );}, 1000 );</a:t>
            </a:r>
            <a:endParaRPr lang="zh-CN" altLang="en-US"/>
          </a:p>
          <a:p>
            <a:r>
              <a:rPr lang="zh-CN" altLang="en-US"/>
              <a:t>      setInterval(function () {dfd.notify( "ing" );}, 200 );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asyncEvent();</a:t>
            </a:r>
            <a:endParaRPr lang="zh-CN" altLang="en-US"/>
          </a:p>
          <a:p>
            <a:r>
              <a:rPr lang="zh-CN" altLang="en-US"/>
              <a:t>    dfd.done(function (data) {console.log(data);})</a:t>
            </a:r>
            <a:endParaRPr lang="zh-CN" altLang="en-US"/>
          </a:p>
          <a:p>
            <a:r>
              <a:rPr lang="zh-CN" altLang="en-US"/>
              <a:t>       .fail(function (data) {console.log(data);})</a:t>
            </a:r>
            <a:endParaRPr lang="zh-CN" altLang="en-US"/>
          </a:p>
          <a:p>
            <a:r>
              <a:rPr lang="zh-CN" altLang="en-US"/>
              <a:t>       .progress(function (data) {console.log(data);})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23440" y="260668"/>
            <a:ext cx="6543675" cy="1143000"/>
          </a:xfrm>
        </p:spPr>
        <p:txBody>
          <a:bodyPr vert="horz" wrap="square" anchor="ctr"/>
          <a:lstStyle/>
          <a:p>
            <a:pPr lvl="0" algn="l"/>
            <a:r>
              <a:rPr lang="en-US" altLang="zh-CN" dirty="0"/>
              <a:t>jQuery </a:t>
            </a:r>
            <a:r>
              <a:rPr lang="zh-CN" altLang="en-US" dirty="0">
                <a:ea typeface="宋体" panose="02010600030101010101" pitchFamily="2" charset="-122"/>
              </a:rPr>
              <a:t>简介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143125" y="1600200"/>
            <a:ext cx="6543675" cy="4525963"/>
          </a:xfrm>
        </p:spPr>
        <p:txBody>
          <a:bodyPr vert="horz" wrap="square" anchor="t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一个非常优秀的</a:t>
            </a:r>
            <a:r>
              <a:rPr lang="en-US" altLang="zh-CN" dirty="0" err="1">
                <a:ea typeface="宋体" panose="02010600030101010101" pitchFamily="2" charset="-122"/>
              </a:rPr>
              <a:t>js</a:t>
            </a:r>
            <a:r>
              <a:rPr lang="zh-CN" altLang="en-US" dirty="0">
                <a:ea typeface="宋体" panose="02010600030101010101" pitchFamily="2" charset="-122"/>
              </a:rPr>
              <a:t>库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/>
              <a:t>89</a:t>
            </a:r>
            <a:r>
              <a:rPr lang="zh-CN" altLang="en-US" dirty="0">
                <a:ea typeface="宋体" panose="02010600030101010101" pitchFamily="2" charset="-122"/>
              </a:rPr>
              <a:t>千行的代码，重在封装思想，使用方法会用就可以先查先用。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 err="1">
                <a:ea typeface="宋体" panose="02010600030101010101" pitchFamily="2" charset="-122"/>
              </a:rPr>
              <a:t>zepto</a:t>
            </a:r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en-US" altLang="zh-CN" dirty="0">
                <a:ea typeface="宋体" panose="02010600030101010101" pitchFamily="2" charset="-122"/>
              </a:rPr>
              <a:t>jQuery</a:t>
            </a:r>
            <a:r>
              <a:rPr lang="zh-CN" altLang="en-US" dirty="0">
                <a:ea typeface="宋体" panose="02010600030101010101" pitchFamily="2" charset="-122"/>
              </a:rPr>
              <a:t>演变过来的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$.deferred .promise()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------&gt;</a:t>
            </a:r>
            <a:r>
              <a:rPr lang="zh-CN" altLang="en-US" sz="2000" dirty="0">
                <a:ea typeface="宋体" panose="02010600030101010101" pitchFamily="2" charset="-122"/>
              </a:rPr>
              <a:t> 不能触发函数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无状态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function aa() {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    var dtd = $.Deferred();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    setInterval(function () {dtd.reject( "fail" );}, 1000 );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    return dtd.promise();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}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var bb = aa();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bb.resolve('ok');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bb.done(function (data) {console.log(data);})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        .fail(function (data) {console.log(data);})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$.when()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----&gt;</a:t>
            </a:r>
            <a:r>
              <a:rPr lang="zh-CN" altLang="en-US" sz="2000" dirty="0">
                <a:ea typeface="宋体" panose="02010600030101010101" pitchFamily="2" charset="-122"/>
              </a:rPr>
              <a:t>返回的是延迟对象 参数也是延迟对象 当参数延迟对象全部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触发</a:t>
            </a:r>
            <a:r>
              <a:rPr lang="en-US" altLang="zh-CN" sz="2000" dirty="0">
                <a:ea typeface="宋体" panose="02010600030101010101" pitchFamily="2" charset="-122"/>
              </a:rPr>
              <a:t>done</a:t>
            </a:r>
            <a:r>
              <a:rPr lang="zh-CN" altLang="en-US" sz="2000" dirty="0">
                <a:ea typeface="宋体" panose="02010600030101010101" pitchFamily="2" charset="-122"/>
              </a:rPr>
              <a:t>的时候最后会触发</a:t>
            </a:r>
            <a:r>
              <a:rPr lang="en-US" altLang="zh-CN" sz="2000" dirty="0">
                <a:ea typeface="宋体" panose="02010600030101010101" pitchFamily="2" charset="-122"/>
              </a:rPr>
              <a:t>when</a:t>
            </a:r>
            <a:r>
              <a:rPr lang="zh-CN" altLang="en-US" sz="2000" dirty="0">
                <a:ea typeface="宋体" panose="02010600030101010101" pitchFamily="2" charset="-122"/>
              </a:rPr>
              <a:t>返回延迟对象的</a:t>
            </a:r>
            <a:r>
              <a:rPr lang="en-US" altLang="zh-CN" sz="2000" dirty="0">
                <a:ea typeface="宋体" panose="02010600030101010101" pitchFamily="2" charset="-122"/>
              </a:rPr>
              <a:t>done</a:t>
            </a:r>
            <a:r>
              <a:rPr lang="zh-CN" altLang="en-US" sz="2000" dirty="0">
                <a:ea typeface="宋体" panose="02010600030101010101" pitchFamily="2" charset="-122"/>
              </a:rPr>
              <a:t>函数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ea typeface="宋体" panose="02010600030101010101" pitchFamily="2" charset="-122"/>
              </a:rPr>
              <a:t>延迟对象作用控制关键点 做链式运动的效果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2.$.ajax</a:t>
            </a:r>
            <a:r>
              <a:rPr lang="zh-CN" altLang="en-US" sz="2000" dirty="0">
                <a:ea typeface="宋体" panose="02010600030101010101" pitchFamily="2" charset="-122"/>
              </a:rPr>
              <a:t> 这种有状态的异步操作核心是</a:t>
            </a:r>
            <a:r>
              <a:rPr lang="en-US" altLang="zh-CN" sz="2000" dirty="0">
                <a:ea typeface="宋体" panose="02010600030101010101" pitchFamily="2" charset="-122"/>
              </a:rPr>
              <a:t>deferred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3.when</a:t>
            </a:r>
            <a:r>
              <a:rPr lang="zh-CN" altLang="en-US" sz="2000" dirty="0">
                <a:ea typeface="宋体" panose="02010600030101010101" pitchFamily="2" charset="-122"/>
              </a:rPr>
              <a:t>当发生多个</a:t>
            </a:r>
            <a:r>
              <a:rPr lang="en-US" altLang="zh-CN" sz="2000" dirty="0" err="1">
                <a:ea typeface="宋体" panose="02010600030101010101" pitchFamily="2" charset="-122"/>
              </a:rPr>
              <a:t>ajax</a:t>
            </a:r>
            <a:r>
              <a:rPr lang="zh-CN" altLang="en-US" sz="2000" dirty="0">
                <a:ea typeface="宋体" panose="02010600030101010101" pitchFamily="2" charset="-122"/>
              </a:rPr>
              <a:t>请求的时候 因为都是异步的吗 我们可以用 使用多个</a:t>
            </a:r>
            <a:r>
              <a:rPr lang="en-US" altLang="zh-CN" sz="2000" dirty="0">
                <a:ea typeface="宋体" panose="02010600030101010101" pitchFamily="2" charset="-122"/>
              </a:rPr>
              <a:t>deferred</a:t>
            </a:r>
            <a:r>
              <a:rPr lang="zh-CN" altLang="en-US" sz="2000" dirty="0">
                <a:ea typeface="宋体" panose="02010600030101010101" pitchFamily="2" charset="-122"/>
              </a:rPr>
              <a:t> 每当</a:t>
            </a:r>
            <a:r>
              <a:rPr lang="en-US" altLang="zh-CN" sz="2000" dirty="0" err="1">
                <a:ea typeface="宋体" panose="02010600030101010101" pitchFamily="2" charset="-122"/>
              </a:rPr>
              <a:t>ajax</a:t>
            </a:r>
            <a:r>
              <a:rPr lang="zh-CN" altLang="en-US" sz="2000" dirty="0">
                <a:ea typeface="宋体" panose="02010600030101010101" pitchFamily="2" charset="-122"/>
              </a:rPr>
              <a:t>成功后我们出发一个 最后全部成功我们可以在</a:t>
            </a:r>
            <a:r>
              <a:rPr lang="en-US" altLang="zh-CN" sz="2000" dirty="0">
                <a:ea typeface="宋体" panose="02010600030101010101" pitchFamily="2" charset="-122"/>
              </a:rPr>
              <a:t>when</a:t>
            </a:r>
            <a:r>
              <a:rPr lang="zh-CN" altLang="en-US" sz="2000" dirty="0">
                <a:ea typeface="宋体" panose="02010600030101010101" pitchFamily="2" charset="-122"/>
              </a:rPr>
              <a:t>后一并处理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341784" y="189230"/>
            <a:ext cx="8460432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$.</a:t>
            </a:r>
            <a:r>
              <a:rPr lang="en-US" altLang="zh-CN" sz="1800" dirty="0" err="1">
                <a:ea typeface="宋体" panose="02010600030101010101" pitchFamily="2" charset="-122"/>
              </a:rPr>
              <a:t>ajax</a:t>
            </a:r>
            <a:r>
              <a:rPr lang="en-US" altLang="zh-CN" sz="1800" dirty="0">
                <a:ea typeface="宋体" panose="02010600030101010101" pitchFamily="2" charset="-122"/>
              </a:rPr>
              <a:t>()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1.type:GET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POST</a:t>
            </a:r>
            <a:r>
              <a:rPr lang="zh-CN" altLang="en-US" sz="1800" dirty="0">
                <a:ea typeface="宋体" panose="02010600030101010101" pitchFamily="2" charset="-122"/>
              </a:rPr>
              <a:t> 访问形式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2.url</a:t>
            </a:r>
            <a:r>
              <a:rPr lang="zh-CN" altLang="en-US" sz="1800" dirty="0">
                <a:ea typeface="宋体" panose="02010600030101010101" pitchFamily="2" charset="-122"/>
              </a:rPr>
              <a:t>：访问路径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3.data:</a:t>
            </a:r>
            <a:r>
              <a:rPr lang="zh-CN" altLang="en-US" sz="1800" dirty="0">
                <a:ea typeface="宋体" panose="02010600030101010101" pitchFamily="2" charset="-122"/>
              </a:rPr>
              <a:t>传输数据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4.context</a:t>
            </a:r>
            <a:r>
              <a:rPr lang="zh-CN" altLang="en-US" sz="1800" dirty="0">
                <a:ea typeface="宋体" panose="02010600030101010101" pitchFamily="2" charset="-122"/>
              </a:rPr>
              <a:t>：回调函数的作用域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5.async</a:t>
            </a:r>
            <a:r>
              <a:rPr lang="zh-CN" altLang="en-US" sz="1800" dirty="0">
                <a:ea typeface="宋体" panose="02010600030101010101" pitchFamily="2" charset="-122"/>
              </a:rPr>
              <a:t>：是否异步 默认</a:t>
            </a:r>
            <a:r>
              <a:rPr lang="en-US" altLang="zh-CN" sz="1800" dirty="0">
                <a:ea typeface="宋体" panose="02010600030101010101" pitchFamily="2" charset="-122"/>
              </a:rPr>
              <a:t>true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6.cache</a:t>
            </a:r>
            <a:r>
              <a:rPr lang="zh-CN" altLang="en-US" sz="1800" dirty="0">
                <a:ea typeface="宋体" panose="02010600030101010101" pitchFamily="2" charset="-122"/>
              </a:rPr>
              <a:t>：是否缓存 默认</a:t>
            </a:r>
            <a:r>
              <a:rPr lang="en-US" altLang="zh-CN" sz="1800" dirty="0">
                <a:ea typeface="宋体" panose="02010600030101010101" pitchFamily="2" charset="-122"/>
              </a:rPr>
              <a:t>true</a:t>
            </a:r>
            <a:r>
              <a:rPr lang="zh-CN" altLang="en-US" sz="1800" dirty="0">
                <a:ea typeface="宋体" panose="02010600030101010101" pitchFamily="2" charset="-122"/>
              </a:rPr>
              <a:t> 数据分分钟更新的时候比如说获取图片验证码此时我们就要添加</a:t>
            </a:r>
            <a:r>
              <a:rPr lang="en-US" altLang="zh-CN" sz="1800" dirty="0">
                <a:ea typeface="宋体" panose="02010600030101010101" pitchFamily="2" charset="-122"/>
              </a:rPr>
              <a:t>false</a:t>
            </a:r>
            <a:r>
              <a:rPr lang="zh-CN" altLang="en-US" sz="1800" dirty="0">
                <a:ea typeface="宋体" panose="02010600030101010101" pitchFamily="2" charset="-122"/>
              </a:rPr>
              <a:t> 事件上就是添加时间戳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7.dataType</a:t>
            </a:r>
            <a:r>
              <a:rPr lang="zh-CN" altLang="en-US" sz="1800" dirty="0">
                <a:ea typeface="宋体" panose="02010600030101010101" pitchFamily="2" charset="-122"/>
              </a:rPr>
              <a:t>：一般请求不予填写 </a:t>
            </a:r>
            <a:r>
              <a:rPr lang="en-US" altLang="zh-CN" sz="1800" dirty="0" err="1">
                <a:ea typeface="宋体" panose="02010600030101010101" pitchFamily="2" charset="-122"/>
              </a:rPr>
              <a:t>jsonp</a:t>
            </a:r>
            <a:r>
              <a:rPr lang="zh-CN" altLang="en-US" sz="1800" dirty="0">
                <a:ea typeface="宋体" panose="02010600030101010101" pitchFamily="2" charset="-122"/>
              </a:rPr>
              <a:t>请求是需要填写为</a:t>
            </a:r>
            <a:r>
              <a:rPr lang="en-US" altLang="zh-CN" sz="1800" dirty="0" err="1">
                <a:ea typeface="宋体" panose="02010600030101010101" pitchFamily="2" charset="-122"/>
              </a:rPr>
              <a:t>jsonp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8.success</a:t>
            </a:r>
            <a:r>
              <a:rPr lang="zh-CN" altLang="en-US" sz="1800" dirty="0">
                <a:ea typeface="宋体" panose="02010600030101010101" pitchFamily="2" charset="-122"/>
              </a:rPr>
              <a:t>：访问成功是触发的函数 参数 是返回数据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9.error</a:t>
            </a:r>
            <a:r>
              <a:rPr lang="zh-CN" altLang="en-US" sz="1800" dirty="0">
                <a:ea typeface="宋体" panose="02010600030101010101" pitchFamily="2" charset="-122"/>
              </a:rPr>
              <a:t>：返回失败的时候触发的函数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10.crossDomain</a:t>
            </a:r>
            <a:r>
              <a:rPr lang="zh-CN" altLang="en-US" sz="1800" dirty="0">
                <a:ea typeface="宋体" panose="02010600030101010101" pitchFamily="2" charset="-122"/>
              </a:rPr>
              <a:t>：同域请求为false,跨域请求为true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11.jsonp</a:t>
            </a:r>
            <a:r>
              <a:rPr lang="zh-CN" altLang="en-US" sz="1800" dirty="0">
                <a:ea typeface="宋体" panose="02010600030101010101" pitchFamily="2" charset="-122"/>
              </a:rPr>
              <a:t>：在一个</a:t>
            </a:r>
            <a:r>
              <a:rPr lang="en-US" altLang="zh-CN" sz="1800" dirty="0" err="1">
                <a:ea typeface="宋体" panose="02010600030101010101" pitchFamily="2" charset="-122"/>
              </a:rPr>
              <a:t>jsonp</a:t>
            </a:r>
            <a:r>
              <a:rPr lang="zh-CN" altLang="en-US" sz="1800" dirty="0">
                <a:ea typeface="宋体" panose="02010600030101010101" pitchFamily="2" charset="-122"/>
              </a:rPr>
              <a:t>请求重写回调函数的名字，这个值用来替代在“</a:t>
            </a:r>
            <a:r>
              <a:rPr lang="en-US" altLang="zh-CN" sz="1800" dirty="0">
                <a:ea typeface="宋体" panose="02010600030101010101" pitchFamily="2" charset="-122"/>
              </a:rPr>
              <a:t>callback=</a:t>
            </a:r>
            <a:r>
              <a:rPr lang="zh-CN" altLang="en-US" sz="1800" dirty="0">
                <a:ea typeface="宋体" panose="02010600030101010101" pitchFamily="2" charset="-122"/>
              </a:rPr>
              <a:t>？”这种</a:t>
            </a:r>
            <a:r>
              <a:rPr lang="en-US" altLang="zh-CN" sz="1800" dirty="0">
                <a:ea typeface="宋体" panose="02010600030101010101" pitchFamily="2" charset="-122"/>
              </a:rPr>
              <a:t>GET</a:t>
            </a:r>
            <a:r>
              <a:rPr lang="zh-CN" altLang="en-US" sz="1800" dirty="0"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ea typeface="宋体" panose="02010600030101010101" pitchFamily="2" charset="-122"/>
              </a:rPr>
              <a:t>POST</a:t>
            </a:r>
            <a:r>
              <a:rPr lang="zh-CN" altLang="en-US" sz="1800" dirty="0">
                <a:ea typeface="宋体" panose="02010600030101010101" pitchFamily="2" charset="-122"/>
              </a:rPr>
              <a:t>请求中</a:t>
            </a:r>
            <a:r>
              <a:rPr lang="en-US" altLang="zh-CN" sz="1800" dirty="0">
                <a:ea typeface="宋体" panose="02010600030101010101" pitchFamily="2" charset="-122"/>
              </a:rPr>
              <a:t>URL</a:t>
            </a:r>
            <a:r>
              <a:rPr lang="zh-CN" altLang="en-US" sz="1800" dirty="0">
                <a:ea typeface="宋体" panose="02010600030101010101" pitchFamily="2" charset="-122"/>
              </a:rPr>
              <a:t>参数里的“</a:t>
            </a:r>
            <a:r>
              <a:rPr lang="en-US" altLang="zh-CN" sz="1800" dirty="0">
                <a:ea typeface="宋体" panose="02010600030101010101" pitchFamily="2" charset="-122"/>
              </a:rPr>
              <a:t>callback</a:t>
            </a:r>
            <a:r>
              <a:rPr lang="zh-CN" altLang="en-US" sz="1800" dirty="0">
                <a:ea typeface="宋体" panose="02010600030101010101" pitchFamily="2" charset="-122"/>
              </a:rPr>
              <a:t>”部分，比如</a:t>
            </a:r>
            <a:r>
              <a:rPr lang="en-US" altLang="zh-CN" sz="1800" dirty="0">
                <a:ea typeface="宋体" panose="02010600030101010101" pitchFamily="2" charset="-122"/>
              </a:rPr>
              <a:t>{</a:t>
            </a:r>
            <a:r>
              <a:rPr lang="en-US" altLang="zh-CN" sz="1800" dirty="0" err="1">
                <a:ea typeface="宋体" panose="02010600030101010101" pitchFamily="2" charset="-122"/>
              </a:rPr>
              <a:t>jsonp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ea typeface="宋体" panose="02010600030101010101" pitchFamily="2" charset="-122"/>
              </a:rPr>
              <a:t>’</a:t>
            </a:r>
            <a:r>
              <a:rPr lang="en-US" altLang="zh-CN" sz="1800" dirty="0" err="1">
                <a:ea typeface="宋体" panose="02010600030101010101" pitchFamily="2" charset="-122"/>
              </a:rPr>
              <a:t>onJsonPLoad</a:t>
            </a:r>
            <a:r>
              <a:rPr lang="en-US" altLang="zh-CN" sz="1800" dirty="0">
                <a:ea typeface="宋体" panose="02010600030101010101" pitchFamily="2" charset="-122"/>
              </a:rPr>
              <a:t>’}</a:t>
            </a:r>
            <a:r>
              <a:rPr lang="zh-CN" altLang="en-US" sz="1800" dirty="0">
                <a:ea typeface="宋体" panose="02010600030101010101" pitchFamily="2" charset="-122"/>
              </a:rPr>
              <a:t>会导致“</a:t>
            </a:r>
            <a:r>
              <a:rPr lang="en-US" altLang="zh-CN" sz="1800" dirty="0" err="1">
                <a:ea typeface="宋体" panose="02010600030101010101" pitchFamily="2" charset="-122"/>
              </a:rPr>
              <a:t>onJsonPLoad</a:t>
            </a:r>
            <a:r>
              <a:rPr lang="en-US" altLang="zh-CN" sz="1800" dirty="0">
                <a:ea typeface="宋体" panose="02010600030101010101" pitchFamily="2" charset="-122"/>
              </a:rPr>
              <a:t>=</a:t>
            </a:r>
            <a:r>
              <a:rPr lang="zh-CN" altLang="en-US" sz="1800" dirty="0">
                <a:ea typeface="宋体" panose="02010600030101010101" pitchFamily="2" charset="-122"/>
              </a:rPr>
              <a:t>？”传给服务器。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12.jsonpCallback:</a:t>
            </a:r>
            <a:r>
              <a:rPr lang="zh-CN" altLang="en-US" sz="1800" dirty="0">
                <a:ea typeface="宋体" panose="02010600030101010101" pitchFamily="2" charset="-122"/>
              </a:rPr>
              <a:t>为</a:t>
            </a:r>
            <a:r>
              <a:rPr lang="en-US" altLang="zh-CN" sz="1800" dirty="0" err="1">
                <a:ea typeface="宋体" panose="02010600030101010101" pitchFamily="2" charset="-122"/>
              </a:rPr>
              <a:t>jsonp</a:t>
            </a:r>
            <a:r>
              <a:rPr lang="zh-CN" altLang="en-US" sz="1800" dirty="0">
                <a:ea typeface="宋体" panose="02010600030101010101" pitchFamily="2" charset="-122"/>
              </a:rPr>
              <a:t>请求指定的一个回调函数名。这只将用来取代</a:t>
            </a:r>
            <a:r>
              <a:rPr lang="en-US" altLang="zh-CN" sz="1800" dirty="0">
                <a:ea typeface="宋体" panose="02010600030101010101" pitchFamily="2" charset="-122"/>
              </a:rPr>
              <a:t>jQuery</a:t>
            </a:r>
            <a:r>
              <a:rPr lang="zh-CN" altLang="en-US" sz="1800" dirty="0">
                <a:ea typeface="宋体" panose="02010600030101010101" pitchFamily="2" charset="-122"/>
              </a:rPr>
              <a:t>自动生成的随机函数名。这主要用来让</a:t>
            </a:r>
            <a:r>
              <a:rPr lang="en-US" altLang="zh-CN" sz="1800" dirty="0" err="1">
                <a:ea typeface="宋体" panose="02010600030101010101" pitchFamily="2" charset="-122"/>
              </a:rPr>
              <a:t>jquery</a:t>
            </a:r>
            <a:r>
              <a:rPr lang="zh-CN" altLang="en-US" sz="1800" dirty="0">
                <a:ea typeface="宋体" panose="02010600030101010101" pitchFamily="2" charset="-122"/>
              </a:rPr>
              <a:t>生成独特的函数名，这样管理请求更容易，也能方便地提供回调函数和错误处理。你也可以在想让浏览器缓存</a:t>
            </a:r>
            <a:r>
              <a:rPr lang="en-US" altLang="zh-CN" sz="1800" dirty="0">
                <a:ea typeface="宋体" panose="02010600030101010101" pitchFamily="2" charset="-122"/>
              </a:rPr>
              <a:t>GET</a:t>
            </a:r>
            <a:r>
              <a:rPr lang="zh-CN" altLang="en-US" sz="1800" dirty="0">
                <a:ea typeface="宋体" panose="02010600030101010101" pitchFamily="2" charset="-122"/>
              </a:rPr>
              <a:t>请求的时候，指定这个回调函数名。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0241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 wrap="none" anchor="ctr"/>
          <a:lstStyle/>
          <a:p>
            <a:pPr lvl="0" algn="ctr" eaLnBrk="1" latinLnBrk="0" hangingPunct="1"/>
            <a:endParaRPr>
              <a:solidFill>
                <a:schemeClr val="bg2"/>
              </a:solidFill>
              <a:latin typeface="Calibri" panose="020F0502020204030204" pitchFamily="2" charset="0"/>
              <a:ea typeface="Calibri" panose="020F0502020204030204" pitchFamily="2" charset="0"/>
            </a:endParaRPr>
          </a:p>
        </p:txBody>
      </p:sp>
      <p:sp>
        <p:nvSpPr>
          <p:cNvPr id="10243" name="文本框 10242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latinLnBrk="0" hangingPunct="1"/>
            <a:r>
              <a:rPr lang="zh-CN" altLang="en-US" sz="6000" b="1" i="1" dirty="0">
                <a:solidFill>
                  <a:srgbClr val="5F5F5F"/>
                </a:solidFill>
                <a:latin typeface="Calibri" panose="020F0502020204030204" pitchFamily="2" charset="0"/>
                <a:ea typeface="微软雅黑" panose="020B0503020204020204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latin typeface="Calibri" panose="020F0502020204030204" pitchFamily="2" charset="0"/>
                <a:ea typeface="微软雅黑" panose="020B0503020204020204" charset="-122"/>
              </a:rPr>
              <a:t>观赏</a:t>
            </a:r>
            <a:endParaRPr lang="zh-CN" altLang="en-US" sz="6000" b="1" i="1" dirty="0">
              <a:solidFill>
                <a:schemeClr val="folHlink"/>
              </a:solidFill>
              <a:latin typeface="Calibri" panose="020F0502020204030204" pitchFamily="2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en-US" altLang="zh-CN" dirty="0">
                <a:solidFill>
                  <a:schemeClr val="bg1"/>
                </a:solidFill>
              </a:rPr>
              <a:t>jQuery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学习注意点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197350"/>
          </a:xfrm>
        </p:spPr>
        <p:txBody>
          <a:bodyPr vert="horz" wrap="square" anchor="t"/>
          <a:lstStyle/>
          <a:p>
            <a:pPr lvl="0"/>
            <a:r>
              <a:rPr lang="en-US" altLang="zh-CN" sz="2800" dirty="0"/>
              <a:t>jQuery</a:t>
            </a:r>
            <a:r>
              <a:rPr lang="zh-CN" altLang="en-US" sz="2800" dirty="0">
                <a:ea typeface="宋体" panose="02010600030101010101" pitchFamily="2" charset="-122"/>
              </a:rPr>
              <a:t>只是辅助工具， 不能替代</a:t>
            </a:r>
            <a:r>
              <a:rPr lang="en-US" altLang="zh-CN" sz="2800" dirty="0" err="1">
                <a:ea typeface="宋体" panose="02010600030101010101" pitchFamily="2" charset="-122"/>
              </a:rPr>
              <a:t>js</a:t>
            </a:r>
            <a:r>
              <a:rPr lang="zh-CN" altLang="en-US" sz="2800" dirty="0">
                <a:ea typeface="宋体" panose="02010600030101010101" pitchFamily="2" charset="-122"/>
              </a:rPr>
              <a:t>， 方法再全也总是有缺失的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0"/>
            <a:r>
              <a:rPr lang="en-US" altLang="zh-CN" sz="2800" dirty="0"/>
              <a:t>jQuery</a:t>
            </a:r>
            <a:r>
              <a:rPr lang="zh-CN" altLang="en-US" sz="2800" dirty="0">
                <a:ea typeface="宋体" panose="02010600030101010101" pitchFamily="2" charset="-122"/>
              </a:rPr>
              <a:t>需要分阶段学习，</a:t>
            </a:r>
            <a:r>
              <a:rPr lang="en-US" altLang="zh-CN" sz="2800" dirty="0" err="1">
                <a:ea typeface="宋体" panose="02010600030101010101" pitchFamily="2" charset="-122"/>
              </a:rPr>
              <a:t>jquery</a:t>
            </a:r>
            <a:r>
              <a:rPr lang="zh-CN" altLang="en-US" sz="2800" dirty="0">
                <a:ea typeface="宋体" panose="02010600030101010101" pitchFamily="2" charset="-122"/>
              </a:rPr>
              <a:t>很庞杂，应由浅入深。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en-US" altLang="zh-CN" sz="2800" dirty="0">
                <a:ea typeface="宋体" panose="02010600030101010101" pitchFamily="2" charset="-122"/>
              </a:rPr>
              <a:t>jQuery </a:t>
            </a:r>
            <a:r>
              <a:rPr lang="zh-CN" altLang="en-US" sz="2800" dirty="0">
                <a:ea typeface="宋体" panose="02010600030101010101" pitchFamily="2" charset="-122"/>
              </a:rPr>
              <a:t>应用方法很多， 多到令人发指，学习时，应该把常用的方法运用熟练，对于一些不常用的方法，我们常常先了解其用途，现用现查</a:t>
            </a:r>
            <a:r>
              <a:rPr lang="en-US" altLang="zh-CN" sz="2800" dirty="0">
                <a:ea typeface="宋体" panose="02010600030101010101" pitchFamily="2" charset="-122"/>
              </a:rPr>
              <a:t>API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57200" y="581660"/>
            <a:ext cx="8229600" cy="6212840"/>
          </a:xfrm>
        </p:spPr>
        <p:txBody>
          <a:bodyPr vert="horz" wrap="square" anchor="t"/>
          <a:lstStyle/>
          <a:p>
            <a:pPr lvl="0"/>
            <a:r>
              <a:rPr lang="zh-CN" altLang="en-US" sz="2400" dirty="0">
                <a:ea typeface="宋体" panose="02010600030101010101" pitchFamily="2" charset="-122"/>
              </a:rPr>
              <a:t>选择元素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(1) $(); </a:t>
            </a:r>
            <a:r>
              <a:rPr lang="zh-CN" altLang="en-US" sz="2400" dirty="0">
                <a:ea typeface="宋体" panose="02010600030101010101" pitchFamily="2" charset="-122"/>
              </a:rPr>
              <a:t>里面和</a:t>
            </a:r>
            <a:r>
              <a:rPr lang="en-US" altLang="zh-CN" sz="2400" dirty="0" err="1">
                <a:ea typeface="宋体" panose="02010600030101010101" pitchFamily="2" charset="-122"/>
              </a:rPr>
              <a:t>css</a:t>
            </a:r>
            <a:r>
              <a:rPr lang="zh-CN" altLang="en-US" sz="2400" dirty="0">
                <a:ea typeface="宋体" panose="02010600030101010101" pitchFamily="2" charset="-122"/>
              </a:rPr>
              <a:t>选择一样，注意对选择出的一组元素，一起处理，省略循环，这里在</a:t>
            </a:r>
            <a:r>
              <a:rPr lang="en-US" altLang="zh-CN" sz="2400" dirty="0" err="1">
                <a:ea typeface="宋体" panose="02010600030101010101" pitchFamily="2" charset="-122"/>
              </a:rPr>
              <a:t>js</a:t>
            </a:r>
            <a:r>
              <a:rPr lang="zh-CN" altLang="en-US" sz="2400" dirty="0">
                <a:ea typeface="宋体" panose="02010600030101010101" pitchFamily="2" charset="-122"/>
              </a:rPr>
              <a:t>里是不允许的。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(2) </a:t>
            </a:r>
            <a:r>
              <a:rPr lang="zh-CN" altLang="en-US" sz="2400" dirty="0">
                <a:ea typeface="宋体" panose="02010600030101010101" pitchFamily="2" charset="-122"/>
              </a:rPr>
              <a:t>里面可以写</a:t>
            </a:r>
            <a:r>
              <a:rPr lang="en-US" altLang="zh-CN" sz="2400" dirty="0">
                <a:ea typeface="宋体" panose="02010600030101010101" pitchFamily="2" charset="-122"/>
              </a:rPr>
              <a:t>css</a:t>
            </a:r>
            <a:r>
              <a:rPr lang="zh-CN" altLang="en-US" sz="2400" dirty="0">
                <a:ea typeface="宋体" panose="02010600030101010101" pitchFamily="2" charset="-122"/>
              </a:rPr>
              <a:t>选择器、 原生</a:t>
            </a:r>
            <a:r>
              <a:rPr lang="en-US" altLang="zh-CN" sz="2400" dirty="0"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ea typeface="宋体" panose="02010600030101010101" pitchFamily="2" charset="-122"/>
              </a:rPr>
              <a:t>、 </a:t>
            </a:r>
            <a:r>
              <a:rPr lang="en-US" altLang="zh-CN" sz="2400" dirty="0">
                <a:ea typeface="宋体" panose="02010600030101010101" pitchFamily="2" charset="-122"/>
              </a:rPr>
              <a:t>jquery</a:t>
            </a:r>
            <a:r>
              <a:rPr lang="zh-CN" altLang="en-US" sz="2400" dirty="0">
                <a:ea typeface="宋体" panose="02010600030101010101" pitchFamily="2" charset="-122"/>
              </a:rPr>
              <a:t>对象、</a:t>
            </a:r>
            <a:r>
              <a:rPr lang="en-US" altLang="zh-CN" sz="2400" dirty="0">
                <a:ea typeface="宋体" panose="02010600030101010101" pitchFamily="2" charset="-122"/>
              </a:rPr>
              <a:t>null/undefined</a:t>
            </a:r>
            <a:r>
              <a:rPr lang="zh-CN" altLang="en-US" sz="2400" dirty="0">
                <a:ea typeface="宋体" panose="02010600030101010101" pitchFamily="2" charset="-122"/>
              </a:rPr>
              <a:t>、函数</a:t>
            </a:r>
            <a:r>
              <a:rPr lang="en-US" altLang="zh-CN" sz="2400" dirty="0">
                <a:ea typeface="宋体" panose="02010600030101010101" pitchFamily="2" charset="-122"/>
              </a:rPr>
              <a:t>function(){}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selector/content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eg</a:t>
            </a:r>
            <a:r>
              <a:rPr lang="en-US" altLang="zh-CN" sz="2400" dirty="0">
                <a:ea typeface="宋体" panose="02010600030101010101" pitchFamily="2" charset="-122"/>
              </a:rPr>
              <a:t>:$('.demo').</a:t>
            </a:r>
            <a:r>
              <a:rPr lang="en-US" altLang="zh-CN" sz="2400" dirty="0" err="1">
                <a:ea typeface="宋体" panose="02010600030101010101" pitchFamily="2" charset="-122"/>
              </a:rPr>
              <a:t>css</a:t>
            </a:r>
            <a:r>
              <a:rPr lang="en-US" altLang="zh-CN" sz="2400" dirty="0">
                <a:ea typeface="宋体" panose="02010600030101010101" pitchFamily="2" charset="-122"/>
              </a:rPr>
              <a:t>('</a:t>
            </a:r>
            <a:r>
              <a:rPr lang="en-US" altLang="zh-CN" sz="2400" dirty="0" err="1">
                <a:ea typeface="宋体" panose="02010600030101010101" pitchFamily="2" charset="-122"/>
              </a:rPr>
              <a:t>background-color':'red</a:t>
            </a:r>
            <a:r>
              <a:rPr lang="en-US" altLang="zh-CN" sz="2400" dirty="0">
                <a:ea typeface="宋体" panose="02010600030101010101" pitchFamily="2" charset="-122"/>
              </a:rPr>
              <a:t>');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(3) </a:t>
            </a:r>
            <a:r>
              <a:rPr lang="en-US" altLang="zh-CN" sz="2400" dirty="0" err="1">
                <a:ea typeface="宋体" panose="02010600030101010101" pitchFamily="2" charset="-122"/>
              </a:rPr>
              <a:t>jquery</a:t>
            </a:r>
            <a:r>
              <a:rPr lang="zh-CN" altLang="en-US" sz="2400" dirty="0">
                <a:ea typeface="宋体" panose="02010600030101010101" pitchFamily="2" charset="-122"/>
              </a:rPr>
              <a:t>特有的选择规则 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选出来的是</a:t>
            </a:r>
            <a:r>
              <a:rPr lang="en-US" altLang="zh-CN" sz="2400" dirty="0" err="1">
                <a:ea typeface="宋体" panose="02010600030101010101" pitchFamily="2" charset="-122"/>
              </a:rPr>
              <a:t>jquery</a:t>
            </a:r>
            <a:r>
              <a:rPr lang="zh-CN" altLang="en-US" sz="2400" dirty="0">
                <a:ea typeface="宋体" panose="02010600030101010101" pitchFamily="2" charset="-122"/>
              </a:rPr>
              <a:t>对象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$('</a:t>
            </a:r>
            <a:r>
              <a:rPr lang="en-US" altLang="zh-CN" sz="2400" dirty="0" err="1">
                <a:ea typeface="宋体" panose="02010600030101010101" pitchFamily="2" charset="-122"/>
              </a:rPr>
              <a:t>ul</a:t>
            </a:r>
            <a:r>
              <a:rPr lang="en-US" altLang="zh-CN" sz="2400" dirty="0">
                <a:ea typeface="宋体" panose="02010600030101010101" pitchFamily="2" charset="-122"/>
              </a:rPr>
              <a:t>&gt;</a:t>
            </a:r>
            <a:r>
              <a:rPr lang="en-US" altLang="zh-CN" sz="2400" dirty="0" err="1">
                <a:ea typeface="宋体" panose="02010600030101010101" pitchFamily="2" charset="-122"/>
              </a:rPr>
              <a:t>li:first</a:t>
            </a:r>
            <a:r>
              <a:rPr lang="en-US" altLang="zh-CN" sz="2400" dirty="0">
                <a:ea typeface="宋体" panose="02010600030101010101" pitchFamily="2" charset="-122"/>
              </a:rPr>
              <a:t>');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$('</a:t>
            </a:r>
            <a:r>
              <a:rPr lang="en-US" altLang="zh-CN" sz="2400" dirty="0" err="1">
                <a:ea typeface="宋体" panose="02010600030101010101" pitchFamily="2" charset="-122"/>
              </a:rPr>
              <a:t>ul</a:t>
            </a:r>
            <a:r>
              <a:rPr lang="en-US" altLang="zh-CN" sz="2400" dirty="0">
                <a:ea typeface="宋体" panose="02010600030101010101" pitchFamily="2" charset="-122"/>
              </a:rPr>
              <a:t>&gt;</a:t>
            </a:r>
            <a:r>
              <a:rPr lang="en-US" altLang="zh-CN" sz="2400" dirty="0" err="1">
                <a:ea typeface="宋体" panose="02010600030101010101" pitchFamily="2" charset="-122"/>
              </a:rPr>
              <a:t>li:eq</a:t>
            </a:r>
            <a:r>
              <a:rPr lang="en-US" altLang="zh-CN" sz="2400" dirty="0">
                <a:ea typeface="宋体" panose="02010600030101010101" pitchFamily="2" charset="-122"/>
              </a:rPr>
              <a:t>(2)');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$('</a:t>
            </a:r>
            <a:r>
              <a:rPr lang="en-US" altLang="zh-CN" sz="2400" dirty="0" err="1">
                <a:ea typeface="宋体" panose="02010600030101010101" pitchFamily="2" charset="-122"/>
              </a:rPr>
              <a:t>ul</a:t>
            </a:r>
            <a:r>
              <a:rPr lang="en-US" altLang="zh-CN" sz="2400" dirty="0">
                <a:ea typeface="宋体" panose="02010600030101010101" pitchFamily="2" charset="-122"/>
              </a:rPr>
              <a:t>&gt;</a:t>
            </a:r>
            <a:r>
              <a:rPr lang="en-US" altLang="zh-CN" sz="2400" dirty="0" err="1">
                <a:ea typeface="宋体" panose="02010600030101010101" pitchFamily="2" charset="-122"/>
              </a:rPr>
              <a:t>li:odd</a:t>
            </a:r>
            <a:r>
              <a:rPr lang="en-US" altLang="zh-CN" sz="2400" dirty="0">
                <a:ea typeface="宋体" panose="02010600030101010101" pitchFamily="2" charset="-122"/>
              </a:rPr>
              <a:t>/even');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(4)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filter('.box/[title=hello]');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has();find();</a:t>
            </a:r>
            <a:r>
              <a:rPr lang="en-US" altLang="zh-CN" sz="2400" dirty="0" err="1">
                <a:ea typeface="宋体" panose="02010600030101010101" pitchFamily="2" charset="-122"/>
              </a:rPr>
              <a:t>eq</a:t>
            </a:r>
            <a:r>
              <a:rPr lang="en-US" altLang="zh-CN" sz="2400" dirty="0">
                <a:ea typeface="宋体" panose="02010600030101010101" pitchFamily="2" charset="-122"/>
              </a:rPr>
              <a:t>();not();is()-&gt;true/false;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57200" y="581660"/>
            <a:ext cx="8229600" cy="621284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jQuery </a:t>
            </a:r>
            <a:r>
              <a:rPr lang="zh-CN" altLang="en-US" sz="2400" dirty="0">
                <a:ea typeface="宋体" panose="02010600030101010101" pitchFamily="2" charset="-122"/>
              </a:rPr>
              <a:t>函数写法</a:t>
            </a:r>
            <a:r>
              <a:rPr lang="en-US" altLang="zh-CN" sz="2400" dirty="0">
                <a:ea typeface="宋体" panose="02010600030101010101" pitchFamily="2" charset="-122"/>
              </a:rPr>
              <a:t>	                          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都是函数式（函数调用）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比如说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js</a:t>
            </a:r>
            <a:r>
              <a:rPr lang="en-US" altLang="zh-CN" sz="2400" dirty="0">
                <a:ea typeface="宋体" panose="02010600030101010101" pitchFamily="2" charset="-122"/>
              </a:rPr>
              <a:t> -&gt;</a:t>
            </a:r>
            <a:r>
              <a:rPr lang="en-US" altLang="zh-CN" sz="2400" dirty="0" err="1">
                <a:ea typeface="宋体" panose="02010600030101010101" pitchFamily="2" charset="-122"/>
              </a:rPr>
              <a:t>innerHTML</a:t>
            </a:r>
            <a:r>
              <a:rPr lang="en-US" altLang="zh-CN" sz="2400" dirty="0">
                <a:ea typeface="宋体" panose="02010600030101010101" pitchFamily="2" charset="-122"/>
              </a:rPr>
              <a:t> = 123; </a:t>
            </a:r>
            <a:r>
              <a:rPr lang="en-US" altLang="zh-CN" sz="2400" dirty="0" err="1">
                <a:ea typeface="宋体" panose="02010600030101010101" pitchFamily="2" charset="-122"/>
              </a:rPr>
              <a:t>jq</a:t>
            </a:r>
            <a:r>
              <a:rPr lang="en-US" altLang="zh-CN" sz="2400" dirty="0">
                <a:ea typeface="宋体" panose="02010600030101010101" pitchFamily="2" charset="-122"/>
              </a:rPr>
              <a:t> -&gt; html(123)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js</a:t>
            </a:r>
            <a:r>
              <a:rPr lang="en-US" altLang="zh-CN" sz="2400" dirty="0">
                <a:ea typeface="宋体" panose="02010600030101010101" pitchFamily="2" charset="-122"/>
              </a:rPr>
              <a:t>-&gt;</a:t>
            </a:r>
            <a:r>
              <a:rPr lang="en-US" altLang="zh-CN" sz="2400" dirty="0" err="1">
                <a:ea typeface="宋体" panose="02010600030101010101" pitchFamily="2" charset="-122"/>
              </a:rPr>
              <a:t>onclick</a:t>
            </a:r>
            <a:r>
              <a:rPr lang="en-US" altLang="zh-CN" sz="2400" dirty="0">
                <a:ea typeface="宋体" panose="02010600030101010101" pitchFamily="2" charset="-122"/>
              </a:rPr>
              <a:t> = function(){}, </a:t>
            </a:r>
            <a:r>
              <a:rPr lang="en-US" altLang="zh-CN" sz="2400" dirty="0" err="1">
                <a:ea typeface="宋体" panose="02010600030101010101" pitchFamily="2" charset="-122"/>
              </a:rPr>
              <a:t>jq</a:t>
            </a:r>
            <a:r>
              <a:rPr lang="en-US" altLang="zh-CN" sz="2400" dirty="0">
                <a:ea typeface="宋体" panose="02010600030101010101" pitchFamily="2" charset="-122"/>
              </a:rPr>
              <a:t> -&gt; click(function(){});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小练习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点击</a:t>
            </a:r>
            <a:r>
              <a:rPr lang="en-US" altLang="zh-CN" sz="2400" dirty="0">
                <a:ea typeface="宋体" panose="02010600030101010101" pitchFamily="2" charset="-122"/>
              </a:rPr>
              <a:t>li</a:t>
            </a:r>
            <a:r>
              <a:rPr lang="zh-CN" altLang="en-US" sz="2400" dirty="0">
                <a:ea typeface="宋体" panose="02010600030101010101" pitchFamily="2" charset="-122"/>
              </a:rPr>
              <a:t>，弹出</a:t>
            </a:r>
            <a:r>
              <a:rPr lang="en-US" altLang="zh-CN" sz="2400" dirty="0">
                <a:ea typeface="宋体" panose="02010600030101010101" pitchFamily="2" charset="-122"/>
              </a:rPr>
              <a:t>div</a:t>
            </a:r>
            <a:r>
              <a:rPr lang="zh-CN" altLang="en-US" sz="2400" dirty="0">
                <a:ea typeface="宋体" panose="02010600030101010101" pitchFamily="2" charset="-122"/>
              </a:rPr>
              <a:t>的内容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3.jquery </a:t>
            </a:r>
            <a:r>
              <a:rPr lang="zh-CN" altLang="en-US" sz="2400" dirty="0">
                <a:ea typeface="宋体" panose="02010600030101010101" pitchFamily="2" charset="-122"/>
              </a:rPr>
              <a:t>和 </a:t>
            </a:r>
            <a:r>
              <a:rPr lang="en-US" altLang="zh-CN" sz="2400" dirty="0" err="1">
                <a:ea typeface="宋体" panose="02010600030101010101" pitchFamily="2" charset="-122"/>
              </a:rPr>
              <a:t>js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的关系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不能混用，但是可以一起存在 </a:t>
            </a:r>
            <a:r>
              <a:rPr lang="en-US" altLang="zh-CN" sz="2400" dirty="0">
                <a:ea typeface="宋体" panose="02010600030101010101" pitchFamily="2" charset="-122"/>
              </a:rPr>
              <a:t>--&gt; this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ea typeface="宋体" panose="02010600030101010101" pitchFamily="2" charset="-122"/>
              </a:rPr>
              <a:t>取值赋值函数统一性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html(); text(); </a:t>
            </a:r>
            <a:r>
              <a:rPr lang="en-US" altLang="zh-CN" sz="2400" dirty="0" err="1">
                <a:ea typeface="宋体" panose="02010600030101010101" pitchFamily="2" charset="-122"/>
              </a:rPr>
              <a:t>css</a:t>
            </a:r>
            <a:r>
              <a:rPr lang="en-US" altLang="zh-CN" sz="2400" dirty="0">
                <a:ea typeface="宋体" panose="02010600030101010101" pitchFamily="2" charset="-122"/>
              </a:rPr>
              <a:t>(); </a:t>
            </a:r>
            <a:r>
              <a:rPr lang="en-US" altLang="zh-CN" sz="2400" dirty="0" err="1">
                <a:ea typeface="宋体" panose="02010600030101010101" pitchFamily="2" charset="-122"/>
              </a:rPr>
              <a:t>attr</a:t>
            </a:r>
            <a:r>
              <a:rPr lang="en-US" altLang="zh-CN" sz="2400" dirty="0">
                <a:ea typeface="宋体" panose="02010600030101010101" pitchFamily="2" charset="-122"/>
              </a:rPr>
              <a:t>(); prop();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html()</a:t>
            </a:r>
            <a:r>
              <a:rPr lang="zh-CN" altLang="en-US" sz="2400" dirty="0">
                <a:ea typeface="宋体" panose="02010600030101010101" pitchFamily="2" charset="-122"/>
              </a:rPr>
              <a:t>当取值时，是取第一个赋值赋一组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57200" y="581660"/>
            <a:ext cx="8229600" cy="621284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ea typeface="宋体" panose="02010600030101010101" pitchFamily="2" charset="-122"/>
              </a:rPr>
              <a:t>css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取值相当于 </a:t>
            </a:r>
            <a:r>
              <a:rPr lang="en-US" altLang="zh-CN" sz="2400" dirty="0" err="1">
                <a:ea typeface="宋体" panose="02010600030101010101" pitchFamily="2" charset="-122"/>
              </a:rPr>
              <a:t>getComputed</a:t>
            </a:r>
            <a:r>
              <a:rPr lang="en-US" altLang="zh-CN" sz="2400" dirty="0">
                <a:ea typeface="宋体" panose="02010600030101010101" pitchFamily="2" charset="-122"/>
              </a:rPr>
              <a:t> , </a:t>
            </a:r>
            <a:r>
              <a:rPr lang="zh-CN" altLang="en-US" sz="2400" dirty="0">
                <a:ea typeface="宋体" panose="02010600030101010101" pitchFamily="2" charset="-122"/>
              </a:rPr>
              <a:t>赋值相当于</a:t>
            </a:r>
            <a:r>
              <a:rPr lang="en-US" altLang="zh-CN" sz="2400" dirty="0" err="1">
                <a:ea typeface="宋体" panose="02010600030101010101" pitchFamily="2" charset="-122"/>
              </a:rPr>
              <a:t>dom.style</a:t>
            </a:r>
            <a:r>
              <a:rPr lang="en-US" altLang="zh-CN" sz="2400" dirty="0">
                <a:ea typeface="宋体" panose="02010600030101010101" pitchFamily="2" charset="-122"/>
              </a:rPr>
              <a:t>.***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ea typeface="宋体" panose="02010600030101010101" pitchFamily="2" charset="-122"/>
              </a:rPr>
              <a:t>css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赋值赋一组 取值取一个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第一个 颜色会在内部转换成</a:t>
            </a:r>
            <a:r>
              <a:rPr lang="en-US" altLang="zh-CN" sz="2400" dirty="0" err="1">
                <a:ea typeface="宋体" panose="02010600030101010101" pitchFamily="2" charset="-122"/>
              </a:rPr>
              <a:t>rgb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ea typeface="宋体" panose="02010600030101010101" pitchFamily="2" charset="-122"/>
              </a:rPr>
              <a:t>attr</a:t>
            </a:r>
            <a:r>
              <a:rPr lang="en-US" altLang="zh-CN" sz="2400" dirty="0">
                <a:ea typeface="宋体" panose="02010600030101010101" pitchFamily="2" charset="-122"/>
              </a:rPr>
              <a:t>() prop() </a:t>
            </a:r>
            <a:r>
              <a:rPr lang="zh-CN" altLang="en-US" sz="2400" dirty="0">
                <a:ea typeface="宋体" panose="02010600030101010101" pitchFamily="2" charset="-122"/>
              </a:rPr>
              <a:t>取值赋值和上面一样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 attr()函数主要依赖的是Element对象的getAttribute()和setAttribute()两个方法。</a:t>
            </a:r>
            <a:endParaRPr lang="zh-CN" altLang="en-US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prop()函数主要依赖的则是JS中原生的对象属性获取和设置方式。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因为jQuery认为：attribute的checked、selected、disabled就是表示该属性初始状态的值，property的checked、selected、disabled才表示该属性实时状态的值(值为true或false)</a:t>
            </a:r>
            <a:endParaRPr lang="zh-CN" altLang="en-US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jquery</a:t>
            </a:r>
            <a:r>
              <a:rPr lang="zh-CN" altLang="en-US" sz="2400" dirty="0">
                <a:ea typeface="宋体" panose="02010600030101010101" pitchFamily="2" charset="-122"/>
              </a:rPr>
              <a:t>从基础开始玩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next();    </a:t>
            </a:r>
            <a:r>
              <a:rPr lang="zh-CN" altLang="en-US" sz="2400" dirty="0">
                <a:ea typeface="宋体" panose="02010600030101010101" pitchFamily="2" charset="-122"/>
              </a:rPr>
              <a:t>下一个兄弟节点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prev</a:t>
            </a:r>
            <a:r>
              <a:rPr lang="en-US" altLang="zh-CN" sz="2400" dirty="0">
                <a:ea typeface="宋体" panose="02010600030101010101" pitchFamily="2" charset="-122"/>
              </a:rPr>
              <a:t>();    </a:t>
            </a:r>
            <a:r>
              <a:rPr lang="zh-CN" altLang="en-US" sz="2400" dirty="0">
                <a:ea typeface="宋体" panose="02010600030101010101" pitchFamily="2" charset="-122"/>
              </a:rPr>
              <a:t>上一个兄弟节点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index();  </a:t>
            </a:r>
            <a:r>
              <a:rPr lang="zh-CN" altLang="en-US" sz="2400" dirty="0">
                <a:ea typeface="宋体" panose="02010600030101010101" pitchFamily="2" charset="-122"/>
              </a:rPr>
              <a:t>当前兄弟节点中的索引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57200" y="581660"/>
            <a:ext cx="8229600" cy="621284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addClass()        removeClass()   </a:t>
            </a:r>
            <a:r>
              <a:rPr lang="zh-CN" altLang="zh-CN" sz="2400">
                <a:ea typeface="宋体" panose="02010600030101010101" pitchFamily="2" charset="-122"/>
              </a:rPr>
              <a:t>参数可以是</a:t>
            </a:r>
            <a:r>
              <a:rPr lang="en-US" altLang="zh-CN" sz="2400">
                <a:ea typeface="宋体" panose="02010600030101010101" pitchFamily="2" charset="-122"/>
              </a:rPr>
              <a:t>function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0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A.insertBefore(B)  A</a:t>
            </a:r>
            <a:r>
              <a:rPr lang="zh-CN" altLang="en-US" sz="2400">
                <a:ea typeface="宋体" panose="02010600030101010101" pitchFamily="2" charset="-122"/>
              </a:rPr>
              <a:t>插入到 </a:t>
            </a:r>
            <a:r>
              <a:rPr lang="en-US" altLang="zh-CN" sz="2400">
                <a:ea typeface="宋体" panose="02010600030101010101" pitchFamily="2" charset="-122"/>
              </a:rPr>
              <a:t>B</a:t>
            </a:r>
            <a:r>
              <a:rPr lang="zh-CN" altLang="en-US" sz="2400">
                <a:ea typeface="宋体" panose="02010600030101010101" pitchFamily="2" charset="-122"/>
              </a:rPr>
              <a:t>的前面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有剪切的功能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B.before(A)  A</a:t>
            </a:r>
            <a:r>
              <a:rPr lang="zh-CN" altLang="en-US" sz="2400">
                <a:ea typeface="宋体" panose="02010600030101010101" pitchFamily="2" charset="-122"/>
              </a:rPr>
              <a:t>在 </a:t>
            </a:r>
            <a:r>
              <a:rPr lang="en-US" altLang="zh-CN" sz="2400">
                <a:ea typeface="宋体" panose="02010600030101010101" pitchFamily="2" charset="-122"/>
              </a:rPr>
              <a:t>B</a:t>
            </a:r>
            <a:r>
              <a:rPr lang="zh-CN" altLang="en-US" sz="2400">
                <a:ea typeface="宋体" panose="02010600030101010101" pitchFamily="2" charset="-122"/>
              </a:rPr>
              <a:t>的前面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有剪切的功能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0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C.appendTo(D): A</a:t>
            </a:r>
            <a:r>
              <a:rPr lang="zh-CN" altLang="zh-CN" sz="2400">
                <a:ea typeface="宋体" panose="02010600030101010101" pitchFamily="2" charset="-122"/>
              </a:rPr>
              <a:t>添加到</a:t>
            </a:r>
            <a:r>
              <a:rPr lang="en-US" altLang="zh-CN" sz="2400">
                <a:ea typeface="宋体" panose="02010600030101010101" pitchFamily="2" charset="-122"/>
              </a:rPr>
              <a:t>B</a:t>
            </a:r>
            <a:r>
              <a:rPr lang="zh-CN" altLang="en-US" sz="2400">
                <a:ea typeface="宋体" panose="02010600030101010101" pitchFamily="2" charset="-122"/>
              </a:rPr>
              <a:t>的里面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添加到最后一个子元素后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D.append(C): D</a:t>
            </a:r>
            <a:r>
              <a:rPr lang="zh-CN" altLang="en-US" sz="2400">
                <a:ea typeface="宋体" panose="02010600030101010101" pitchFamily="2" charset="-122"/>
              </a:rPr>
              <a:t>里添加</a:t>
            </a:r>
            <a:r>
              <a:rPr lang="en-US" altLang="zh-CN" sz="2400">
                <a:ea typeface="宋体" panose="02010600030101010101" pitchFamily="2" charset="-122"/>
              </a:rPr>
              <a:t>C(</a:t>
            </a:r>
            <a:r>
              <a:rPr lang="zh-CN" altLang="en-US" sz="2400">
                <a:ea typeface="宋体" panose="02010600030101010101" pitchFamily="2" charset="-122"/>
              </a:rPr>
              <a:t>同上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0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prependTo  prepend (</a:t>
            </a:r>
            <a:r>
              <a:rPr lang="zh-CN" altLang="en-US" sz="2400">
                <a:ea typeface="宋体" panose="02010600030101010101" pitchFamily="2" charset="-122"/>
              </a:rPr>
              <a:t>添加到第一个元素前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0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remove  detach </a:t>
            </a:r>
            <a:r>
              <a:rPr lang="zh-CN" altLang="en-US" sz="2400">
                <a:ea typeface="宋体" panose="02010600030101010101" pitchFamily="2" charset="-122"/>
              </a:rPr>
              <a:t>把元素删除后返回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二者略有不同， 事件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0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注册事件 </a:t>
            </a:r>
            <a:r>
              <a:rPr lang="en-US" altLang="zh-CN" sz="2400">
                <a:ea typeface="宋体" panose="02010600030101010101" pitchFamily="2" charset="-122"/>
              </a:rPr>
              <a:t>bind()(</a:t>
            </a:r>
            <a:r>
              <a:rPr lang="zh-CN" altLang="en-US" sz="2400">
                <a:ea typeface="宋体" panose="02010600030101010101" pitchFamily="2" charset="-122"/>
              </a:rPr>
              <a:t>老版本</a:t>
            </a:r>
            <a:r>
              <a:rPr lang="en-US" altLang="zh-CN" sz="2400">
                <a:ea typeface="宋体" panose="02010600030101010101" pitchFamily="2" charset="-122"/>
              </a:rPr>
              <a:t>) ,on()(</a:t>
            </a:r>
            <a:r>
              <a:rPr lang="zh-CN" altLang="en-US" sz="2400">
                <a:ea typeface="宋体" panose="02010600030101010101" pitchFamily="2" charset="-122"/>
              </a:rPr>
              <a:t>新版本</a:t>
            </a:r>
            <a:r>
              <a:rPr lang="en-US" altLang="zh-CN" sz="2400">
                <a:ea typeface="宋体" panose="02010600030101010101" pitchFamily="2" charset="-122"/>
              </a:rPr>
              <a:t>),  off()</a:t>
            </a:r>
            <a:r>
              <a:rPr lang="zh-CN" altLang="en-US" sz="2400">
                <a:ea typeface="宋体" panose="02010600030101010101" pitchFamily="2" charset="-122"/>
              </a:rPr>
              <a:t>解除绑定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57200" y="581660"/>
            <a:ext cx="8229600" cy="621284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scrollTop() 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滚动出去的高度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: $(window).scrollTop();</a:t>
            </a: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innerWidth    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宽度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content padding 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outerWidth    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宽度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: content padding border 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>
                <a:ea typeface="宋体" panose="02010600030101010101" pitchFamily="2" charset="-122"/>
                <a:sym typeface="+mn-ea"/>
              </a:rPr>
              <a:t>                         宽度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参数为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的时候 求出的宽度带有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margin</a:t>
            </a:r>
            <a:endParaRPr lang="en-US" altLang="zh-CN" sz="2400"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demo: jQuery </a:t>
            </a:r>
            <a:r>
              <a:rPr lang="zh-CN" altLang="en-US" sz="2400">
                <a:ea typeface="宋体" panose="02010600030101010101" pitchFamily="2" charset="-122"/>
              </a:rPr>
              <a:t>创建 注册窗口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创建</a:t>
            </a:r>
            <a:r>
              <a:rPr lang="en-US" altLang="zh-CN" sz="2400">
                <a:ea typeface="宋体" panose="02010600030101010101" pitchFamily="2" charset="-122"/>
              </a:rPr>
              <a:t>dom   $('&lt;div&gt;&lt;/div&gt;') , $('&lt;div&gt;'), $('&lt;div/&gt;')(</a:t>
            </a:r>
            <a:r>
              <a:rPr lang="zh-CN" altLang="en-US" sz="2400">
                <a:ea typeface="宋体" panose="02010600030101010101" pitchFamily="2" charset="-122"/>
              </a:rPr>
              <a:t>单标签写法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/>
            <a:r>
              <a:rPr lang="fr-CA" altLang="en-US" dirty="0">
                <a:solidFill>
                  <a:schemeClr val="bg1"/>
                </a:solidFill>
              </a:rPr>
              <a:t>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467360" y="116840"/>
            <a:ext cx="8229600" cy="6668770"/>
          </a:xfrm>
        </p:spPr>
        <p:txBody>
          <a:bodyPr vert="horz" wrap="square" anchor="t"/>
          <a:lstStyle/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jQuery </a:t>
            </a:r>
            <a:r>
              <a:rPr lang="zh-CN" altLang="zh-CN" sz="2400">
                <a:ea typeface="宋体" panose="02010600030101010101" pitchFamily="2" charset="-122"/>
              </a:rPr>
              <a:t>基础  </a:t>
            </a:r>
            <a:r>
              <a:rPr lang="en-US" altLang="zh-CN" sz="2400">
                <a:ea typeface="宋体" panose="02010600030101010101" pitchFamily="2" charset="-122"/>
              </a:rPr>
              <a:t>- </a:t>
            </a:r>
            <a:r>
              <a:rPr lang="zh-CN" altLang="en-US" sz="2400">
                <a:ea typeface="宋体" panose="02010600030101010101" pitchFamily="2" charset="-122"/>
              </a:rPr>
              <a:t>关于事件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1.</a:t>
            </a:r>
            <a:r>
              <a:rPr lang="zh-CN" altLang="en-US" sz="2400">
                <a:ea typeface="宋体" panose="02010600030101010101" pitchFamily="2" charset="-122"/>
              </a:rPr>
              <a:t>事件对象 </a:t>
            </a:r>
            <a:r>
              <a:rPr lang="en-US" altLang="zh-CN" sz="2400">
                <a:ea typeface="宋体" panose="02010600030101010101" pitchFamily="2" charset="-122"/>
              </a:rPr>
              <a:t>e -&gt; e.pageX相对于文档而言   e.clientX相对于浏览器窗口而言    e.which哪个键或按钮   e.button</a:t>
            </a:r>
            <a:r>
              <a:rPr lang="zh-CN" altLang="en-US" sz="2400">
                <a:ea typeface="宋体" panose="02010600030101010101" pitchFamily="2" charset="-122"/>
              </a:rPr>
              <a:t>哪个</a:t>
            </a:r>
            <a:r>
              <a:rPr lang="en-US" altLang="zh-CN" sz="2400">
                <a:ea typeface="宋体" panose="02010600030101010101" pitchFamily="2" charset="-122"/>
              </a:rPr>
              <a:t>鼠标按键被</a:t>
            </a:r>
            <a:r>
              <a:rPr lang="zh-CN" altLang="en-US" sz="2400">
                <a:ea typeface="宋体" panose="02010600030101010101" pitchFamily="2" charset="-122"/>
              </a:rPr>
              <a:t>按下</a:t>
            </a:r>
            <a:r>
              <a:rPr lang="en-US" altLang="zh-CN" sz="2400">
                <a:ea typeface="宋体" panose="02010600030101010101" pitchFamily="2" charset="-122"/>
              </a:rPr>
              <a:t>;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2.e.preventDefault();   e.stopPropagation();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    return false;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3.one(); </a:t>
            </a:r>
            <a:r>
              <a:rPr lang="zh-CN" altLang="en-US" sz="2400">
                <a:ea typeface="宋体" panose="02010600030101010101" pitchFamily="2" charset="-122"/>
              </a:rPr>
              <a:t>绑定事件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4.offset().left/top , position().left/top ; (</a:t>
            </a:r>
            <a:r>
              <a:rPr lang="zh-CN" altLang="en-US" sz="2400">
                <a:ea typeface="宋体" panose="02010600030101010101" pitchFamily="2" charset="-122"/>
              </a:rPr>
              <a:t>注意没有定位的情况，且是相对于有定位的父级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5.parent(); offsetParent(); parents();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6.val();  length $('.div3').offset().left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7.each(); obj.each(function (index, demo) {})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6227</Words>
  <Application>WPS 演示</Application>
  <PresentationFormat>全屏显示(4:3)</PresentationFormat>
  <Paragraphs>329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Georgia</vt:lpstr>
      <vt:lpstr>微软雅黑</vt:lpstr>
      <vt:lpstr>Arial Unicode MS</vt:lpstr>
      <vt:lpstr>Wingdings</vt:lpstr>
      <vt:lpstr/>
      <vt:lpstr>默认设计模板</vt:lpstr>
      <vt:lpstr>jQuery</vt:lpstr>
      <vt:lpstr>jQuery 简介</vt:lpstr>
      <vt:lpstr>jQuery学习注意点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PowerPoint 演示文稿</vt:lpstr>
      <vt:lpstr>Title</vt:lpstr>
      <vt:lpstr>Title</vt:lpstr>
      <vt:lpstr>Title</vt:lpstr>
      <vt:lpstr>PowerPoint 演示文稿</vt:lpstr>
      <vt:lpstr>Title</vt:lpstr>
      <vt:lpstr>PowerPoint 演示文稿</vt:lpstr>
      <vt:lpstr>Title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/>
  <cp:lastModifiedBy>ICE</cp:lastModifiedBy>
  <cp:revision>182</cp:revision>
  <dcterms:created xsi:type="dcterms:W3CDTF">2009-03-25T14:54:00Z</dcterms:created>
  <dcterms:modified xsi:type="dcterms:W3CDTF">2017-12-13T10:42:10Z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