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2"/>
  </p:notesMasterIdLst>
  <p:sldIdLst>
    <p:sldId id="256" r:id="rId4"/>
    <p:sldId id="259" r:id="rId5"/>
    <p:sldId id="290" r:id="rId6"/>
    <p:sldId id="291" r:id="rId7"/>
    <p:sldId id="292" r:id="rId8"/>
    <p:sldId id="293" r:id="rId9"/>
    <p:sldId id="294" r:id="rId10"/>
    <p:sldId id="286" r:id="rId11"/>
  </p:sldIdLst>
  <p:sldSz cx="9144000" cy="6858000" type="screen4x3"/>
  <p:notesSz cx="6858000" cy="9144000"/>
  <p:defaultTextStyle>
    <a:defPPr>
      <a:defRPr lang="zh-CN"/>
    </a:defPPr>
    <a:lvl1pPr lvl="0" algn="l" defTabSz="914400" fontAlgn="base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latin typeface="Arial" panose="020B0604020202020204" pitchFamily="34" charset="0"/>
      </a:defRPr>
    </a:lvl1pPr>
    <a:lvl2pPr marL="457200" lvl="1" indent="0" algn="l" defTabSz="914400" fontAlgn="base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latin typeface="Arial" panose="020B0604020202020204" pitchFamily="34" charset="0"/>
      </a:defRPr>
    </a:lvl2pPr>
    <a:lvl3pPr marL="914400" lvl="2" indent="0" algn="l" defTabSz="914400" fontAlgn="base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latin typeface="Arial" panose="020B0604020202020204" pitchFamily="34" charset="0"/>
      </a:defRPr>
    </a:lvl3pPr>
    <a:lvl4pPr marL="1371600" lvl="3" indent="0" algn="l" defTabSz="914400" fontAlgn="base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latin typeface="Arial" panose="020B0604020202020204" pitchFamily="34" charset="0"/>
      </a:defRPr>
    </a:lvl4pPr>
    <a:lvl5pPr marL="1828800" lvl="4" indent="0" algn="l" defTabSz="914400" fontAlgn="base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fontAlgn="base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fontAlgn="base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fontAlgn="base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fontAlgn="base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latin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6" d="100"/>
          <a:sy n="86" d="100"/>
        </p:scale>
        <p:origin x="1382" y="72"/>
      </p:cViewPr>
      <p:guideLst>
        <p:guide orient="horz" pos="214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7D864-3392-4188-9434-8E6F931DB0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745A4-3E2C-4F2D-B0CA-F34CAEC862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732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2504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81138"/>
            <a:ext cx="4032504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任意多边形 12"/>
          <p:cNvSpPr/>
          <p:nvPr/>
        </p:nvSpPr>
        <p:spPr>
          <a:xfrm>
            <a:off x="715963" y="5002213"/>
            <a:ext cx="3802062" cy="1443037"/>
          </a:xfrm>
          <a:custGeom>
            <a:avLst/>
            <a:gdLst>
              <a:gd name="txL" fmla="*/ 0 w 5760"/>
              <a:gd name="txT" fmla="*/ 0 h 528"/>
              <a:gd name="txR" fmla="*/ 5760 w 5760"/>
              <a:gd name="txB" fmla="*/ 528 h 528"/>
            </a:gd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txL" t="txT" r="txR" b="txB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DCADC">
              <a:alpha val="39999"/>
            </a:srgbClr>
          </a:solidFill>
          <a:ln w="9525">
            <a:noFill/>
            <a:miter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800">
              <a:solidFill>
                <a:srgbClr val="000000"/>
              </a:solidFill>
              <a:latin typeface="Arial" panose="020B0604020202020204" pitchFamily="34" charset="0"/>
              <a:ea typeface="Lucida Sans Unicode" panose="020B0602030504020204" charset="0"/>
              <a:sym typeface="Lucida Sans Unicode" panose="020B0602030504020204" charset="0"/>
            </a:endParaRPr>
          </a:p>
        </p:txBody>
      </p:sp>
      <p:sp>
        <p:nvSpPr>
          <p:cNvPr id="1027" name="任意多边形 11"/>
          <p:cNvSpPr/>
          <p:nvPr/>
        </p:nvSpPr>
        <p:spPr>
          <a:xfrm>
            <a:off x="-49212" y="5784850"/>
            <a:ext cx="3797300" cy="838200"/>
          </a:xfrm>
          <a:custGeom>
            <a:avLst/>
            <a:gdLst>
              <a:gd name="txL" fmla="*/ 0 w 5760"/>
              <a:gd name="txT" fmla="*/ 0 h 528"/>
              <a:gd name="txR" fmla="*/ 5760 w 5760"/>
              <a:gd name="txB" fmla="*/ 528 h 528"/>
            </a:gd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txL" t="txT" r="txR" b="tx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  <a:miter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800">
              <a:solidFill>
                <a:srgbClr val="000000"/>
              </a:solidFill>
              <a:latin typeface="Arial" panose="020B0604020202020204" pitchFamily="34" charset="0"/>
              <a:ea typeface="Lucida Sans Unicode" panose="020B0602030504020204" charset="0"/>
              <a:sym typeface="Lucida Sans Unicode" panose="020B0602030504020204" charset="0"/>
            </a:endParaRPr>
          </a:p>
        </p:txBody>
      </p:sp>
      <p:sp>
        <p:nvSpPr>
          <p:cNvPr id="1028" name="直角三角形 13"/>
          <p:cNvSpPr/>
          <p:nvPr/>
        </p:nvSpPr>
        <p:spPr>
          <a:xfrm>
            <a:off x="-3175" y="5791200"/>
            <a:ext cx="3400425" cy="1081088"/>
          </a:xfrm>
          <a:prstGeom prst="rtTriangle">
            <a:avLst/>
          </a:prstGeom>
          <a:blipFill rotWithShape="1">
            <a:blip r:embed="rId12">
              <a:alphaModFix amt="50000"/>
            </a:blip>
          </a:blipFill>
          <a:ln w="9525">
            <a:noFill/>
            <a:miter/>
          </a:ln>
        </p:spPr>
        <p:txBody>
          <a:bodyPr vert="horz" wrap="square" anchor="ctr"/>
          <a:lstStyle/>
          <a:p>
            <a:pPr lvl="0" algn="ctr" eaLnBrk="1" latinLnBrk="0" hangingPunct="1">
              <a:lnSpc>
                <a:spcPct val="100000"/>
              </a:lnSpc>
            </a:pPr>
            <a:endParaRPr sz="1800">
              <a:solidFill>
                <a:srgbClr val="FFFFFF"/>
              </a:solidFill>
              <a:latin typeface="Lucida Sans Unicode" panose="020B0602030504020204" charset="0"/>
              <a:ea typeface="Lucida Sans Unicode" panose="020B0602030504020204" charset="0"/>
              <a:sym typeface="Lucida Sans Unicode" panose="020B0602030504020204" charset="0"/>
            </a:endParaRPr>
          </a:p>
        </p:txBody>
      </p:sp>
      <p:sp>
        <p:nvSpPr>
          <p:cNvPr id="1029" name="直接连接符 14"/>
          <p:cNvSpPr/>
          <p:nvPr/>
        </p:nvSpPr>
        <p:spPr>
          <a:xfrm>
            <a:off x="-6350" y="5788025"/>
            <a:ext cx="3403600" cy="1084263"/>
          </a:xfrm>
          <a:prstGeom prst="line">
            <a:avLst/>
          </a:prstGeom>
          <a:ln w="12065" cap="flat" cmpd="sng">
            <a:pattFill prst="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0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1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2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7150"/>
            <a:ext cx="1919288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 algn="l">
              <a:defRPr sz="10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lvl="0" eaLnBrk="1" latinLnBrk="0" hangingPunct="1"/>
          </a:p>
        </p:txBody>
      </p:sp>
      <p:sp>
        <p:nvSpPr>
          <p:cNvPr id="1033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7150"/>
            <a:ext cx="2351087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lvl="0" eaLnBrk="1" latinLnBrk="0" hangingPunct="1"/>
          </a:p>
        </p:txBody>
      </p:sp>
      <p:sp>
        <p:nvSpPr>
          <p:cNvPr id="1034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7150"/>
            <a:ext cx="366712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 algn="r">
              <a:defRPr sz="10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prLst="gradientSize: 0.1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bldLvl="0"/>
    </p:bldLst>
  </p:timing>
  <p:txStyles>
    <p:titleStyle>
      <a:lvl1pPr lvl="0" algn="l" defTabSz="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100" b="1" kern="1200">
          <a:solidFill>
            <a:schemeClr val="tx2"/>
          </a:solidFill>
          <a:latin typeface="+mj-lt"/>
          <a:ea typeface="+mj-ea"/>
          <a:cs typeface="+mj-cs"/>
          <a:sym typeface="Lucida Sans Unicode" panose="020B0602030504020204" charset="0"/>
        </a:defRPr>
      </a:lvl1pPr>
    </p:titleStyle>
    <p:bodyStyle>
      <a:lvl1pPr marL="365125" lvl="0" indent="-254000" algn="l" defTabSz="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0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1pPr>
      <a:lvl2pPr marL="622300" lvl="1" indent="-228600" algn="l" defTabSz="0" eaLnBrk="1" fontAlgn="base" latinLnBrk="0" hangingPunct="1">
        <a:lnSpc>
          <a:spcPct val="100000"/>
        </a:lnSpc>
        <a:spcBef>
          <a:spcPts val="325"/>
        </a:spcBef>
        <a:spcAft>
          <a:spcPct val="0"/>
        </a:spcAft>
        <a:buClr>
          <a:schemeClr val="accent1"/>
        </a:buClr>
        <a:buSzPct val="68000"/>
        <a:buFont typeface="Verdana" panose="020B060403050404020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2pPr>
      <a:lvl3pPr marL="860425" lvl="2" indent="-228600" algn="l" defTabSz="0" eaLnBrk="1" fontAlgn="base" latinLnBrk="0" hangingPunct="1">
        <a:lnSpc>
          <a:spcPct val="100000"/>
        </a:lnSpc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3pPr>
      <a:lvl4pPr marL="1143000" lvl="3" indent="-228600" algn="l" defTabSz="0" eaLnBrk="1" fontAlgn="base" latinLnBrk="0" hangingPunct="1">
        <a:lnSpc>
          <a:spcPct val="100000"/>
        </a:lnSpc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4pPr>
      <a:lvl5pPr marL="1371600" lvl="4" indent="-228600" algn="l" defTabSz="0" eaLnBrk="1" fontAlgn="base" latinLnBrk="0" hangingPunct="1">
        <a:lnSpc>
          <a:spcPct val="100000"/>
        </a:lnSpc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5pPr>
      <a:lvl6pPr marL="2514600" lvl="5" indent="-228600" algn="l" defTabSz="0" eaLnBrk="1" fontAlgn="base" latinLnBrk="0" hangingPunct="1">
        <a:lnSpc>
          <a:spcPct val="100000"/>
        </a:lnSpc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6pPr>
      <a:lvl7pPr marL="2971800" lvl="6" indent="-228600" algn="l" defTabSz="0" eaLnBrk="1" fontAlgn="base" latinLnBrk="0" hangingPunct="1">
        <a:lnSpc>
          <a:spcPct val="100000"/>
        </a:lnSpc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7pPr>
      <a:lvl8pPr marL="3429000" lvl="7" indent="-228600" algn="l" defTabSz="0" eaLnBrk="1" fontAlgn="base" latinLnBrk="0" hangingPunct="1">
        <a:lnSpc>
          <a:spcPct val="100000"/>
        </a:lnSpc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8pPr>
      <a:lvl9pPr marL="3886200" lvl="8" indent="-228600" algn="l" defTabSz="0" eaLnBrk="1" fontAlgn="base" latinLnBrk="0" hangingPunct="1">
        <a:lnSpc>
          <a:spcPct val="100000"/>
        </a:lnSpc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9pPr>
    </p:bodyStyle>
    <p:otherStyle>
      <a:lvl1pPr lvl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05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zh-CN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lvl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角三角形 9"/>
          <p:cNvSpPr/>
          <p:nvPr/>
        </p:nvSpPr>
        <p:spPr>
          <a:xfrm>
            <a:off x="0" y="4735830"/>
            <a:ext cx="9150350" cy="0"/>
          </a:xfrm>
          <a:prstGeom prst="rtTriangle">
            <a:avLst/>
          </a:prstGeom>
          <a:gradFill rotWithShape="1">
            <a:gsLst>
              <a:gs pos="0">
                <a:srgbClr val="007593">
                  <a:alpha val="100000"/>
                </a:srgbClr>
              </a:gs>
              <a:gs pos="54999">
                <a:srgbClr val="48BAE0">
                  <a:alpha val="100000"/>
                </a:srgbClr>
              </a:gs>
              <a:gs pos="100000">
                <a:srgbClr val="007593">
                  <a:alpha val="100000"/>
                </a:srgbClr>
              </a:gs>
            </a:gsLst>
            <a:lin ang="3000000" scaled="1"/>
            <a:tileRect/>
          </a:gradFill>
          <a:ln w="9525">
            <a:noFill/>
            <a:miter/>
          </a:ln>
        </p:spPr>
        <p:txBody>
          <a:bodyPr anchor="ctr"/>
          <a:lstStyle/>
          <a:p>
            <a:pPr lvl="0">
              <a:lnSpc>
                <a:spcPct val="100000"/>
              </a:lnSpc>
            </a:pPr>
            <a:endParaRPr>
              <a:solidFill>
                <a:srgbClr val="FFFFFF"/>
              </a:solidFill>
              <a:latin typeface="Lucida Sans Unicode" panose="020B0602030504020204" charset="0"/>
              <a:ea typeface="Lucida Sans Unicode" panose="020B0602030504020204" charset="0"/>
              <a:sym typeface="Lucida Sans Unicode" panose="020B0602030504020204" charset="0"/>
            </a:endParaRPr>
          </a:p>
        </p:txBody>
      </p:sp>
      <p:grpSp>
        <p:nvGrpSpPr>
          <p:cNvPr id="4099" name="组合 4098"/>
          <p:cNvGrpSpPr/>
          <p:nvPr/>
        </p:nvGrpSpPr>
        <p:grpSpPr>
          <a:xfrm>
            <a:off x="0" y="4953000"/>
            <a:ext cx="9144000" cy="1911350"/>
            <a:chOff x="0" y="0"/>
            <a:chExt cx="9147765" cy="2032192"/>
          </a:xfrm>
        </p:grpSpPr>
        <p:sp>
          <p:nvSpPr>
            <p:cNvPr id="4100" name="任意多边形 6"/>
            <p:cNvSpPr/>
            <p:nvPr/>
          </p:nvSpPr>
          <p:spPr>
            <a:xfrm>
              <a:off x="1691278" y="0"/>
              <a:ext cx="7456487" cy="518816"/>
            </a:xfrm>
            <a:custGeom>
              <a:avLst/>
              <a:gdLst>
                <a:gd name="txL" fmla="*/ 0 w 4697"/>
                <a:gd name="txT" fmla="*/ 0 h 367"/>
                <a:gd name="txR" fmla="*/ 4697 w 4697"/>
                <a:gd name="txB" fmla="*/ 367 h 367"/>
              </a:gdLst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txL" t="txT" r="txR" b="tx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DCADC">
                <a:alpha val="39999"/>
              </a:srgbClr>
            </a:solidFill>
            <a:ln w="9525">
              <a:noFill/>
              <a:miter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charset="0"/>
                <a:sym typeface="Lucida Sans Unicode" panose="020B0602030504020204" charset="0"/>
              </a:endParaRPr>
            </a:p>
          </p:txBody>
        </p:sp>
        <p:sp>
          <p:nvSpPr>
            <p:cNvPr id="4101" name="任意多边形 7"/>
            <p:cNvSpPr/>
            <p:nvPr/>
          </p:nvSpPr>
          <p:spPr>
            <a:xfrm>
              <a:off x="39208" y="302630"/>
              <a:ext cx="9108557" cy="838200"/>
            </a:xfrm>
            <a:custGeom>
              <a:avLst/>
              <a:gdLst>
                <a:gd name="txL" fmla="*/ 0 w 5760"/>
                <a:gd name="txT" fmla="*/ 0 h 528"/>
                <a:gd name="txR" fmla="*/ 5760 w 5760"/>
                <a:gd name="txB" fmla="*/ 528 h 528"/>
              </a:gdLst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txL" t="txT" r="txR" b="tx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  <a:miter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charset="0"/>
                <a:sym typeface="Lucida Sans Unicode" panose="020B0602030504020204" charset="0"/>
              </a:endParaRPr>
            </a:p>
          </p:txBody>
        </p:sp>
        <p:sp>
          <p:nvSpPr>
            <p:cNvPr id="4102" name="任意多边形 10"/>
            <p:cNvSpPr/>
            <p:nvPr/>
          </p:nvSpPr>
          <p:spPr>
            <a:xfrm>
              <a:off x="3765" y="50992"/>
              <a:ext cx="9144000" cy="1981200"/>
            </a:xfrm>
            <a:custGeom>
              <a:avLst/>
              <a:gdLst>
                <a:gd name="txL" fmla="*/ 0 w 5760"/>
                <a:gd name="txT" fmla="*/ 0 h 1248"/>
                <a:gd name="txR" fmla="*/ 5760 w 5760"/>
                <a:gd name="txB" fmla="*/ 1248 h 1248"/>
              </a:gdLst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txL" t="txT" r="txR" b="tx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</a:blipFill>
            <a:ln w="9525">
              <a:noFill/>
              <a:miter/>
            </a:ln>
          </p:spPr>
          <p:txBody>
            <a:bodyPr vert="horz" wrap="square" anchor="ctr"/>
            <a:lstStyle/>
            <a:p>
              <a:pPr lvl="0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Lucida Sans Unicode" panose="020B0602030504020204" charset="0"/>
                <a:ea typeface="Lucida Sans Unicode" panose="020B0602030504020204" charset="0"/>
                <a:sym typeface="Lucida Sans Unicode" panose="020B0602030504020204" charset="0"/>
              </a:endParaRPr>
            </a:p>
          </p:txBody>
        </p:sp>
        <p:sp>
          <p:nvSpPr>
            <p:cNvPr id="4103" name="直接连接符 11"/>
            <p:cNvSpPr/>
            <p:nvPr/>
          </p:nvSpPr>
          <p:spPr>
            <a:xfrm>
              <a:off x="0" y="47477"/>
              <a:ext cx="9147765" cy="839943"/>
            </a:xfrm>
            <a:prstGeom prst="line">
              <a:avLst/>
            </a:prstGeom>
            <a:ln w="12065" cap="flat" cmpd="sng">
              <a:pattFill prst="horz">
                <a:fgClr>
                  <a:schemeClr val="accent1"/>
                </a:fgClr>
                <a:bgClr>
                  <a:srgbClr val="FFFFFF"/>
                </a:bgClr>
              </a:patt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4" name="Rectangle 2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830388"/>
          </a:xfrm>
        </p:spPr>
        <p:txBody>
          <a:bodyPr vert="horz" anchor="b">
            <a:normAutofit/>
          </a:bodyPr>
          <a:lstStyle/>
          <a:p>
            <a:pPr algn="r" defTabSz="0">
              <a:buNone/>
            </a:pPr>
            <a:br>
              <a:rPr lang="en-US" altLang="zh-CN" sz="2600" b="0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</a:br>
            <a:br>
              <a:rPr lang="en-US" altLang="zh-CN" sz="2600" b="0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</a:br>
            <a:r>
              <a:rPr lang="en-US" altLang="zh-CN" sz="5400" b="0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Less</a:t>
            </a:r>
            <a:endParaRPr lang="en-US" altLang="zh-CN" sz="5400" b="0" kern="1200" dirty="0"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lstStyle/>
          <a:p>
            <a:r>
              <a:rPr lang="en-US" altLang="zh-CN" sz="4100"/>
              <a:t>Less</a:t>
            </a:r>
            <a:r>
              <a:rPr lang="zh-CN" altLang="en-US" sz="4100"/>
              <a:t>是什么</a:t>
            </a:r>
            <a:endParaRPr lang="zh-CN" altLang="en-US" sz="4100"/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99135" y="1370013"/>
            <a:ext cx="7467600" cy="3429000"/>
          </a:xfrm>
        </p:spPr>
        <p:txBody>
          <a:bodyPr vert="horz">
            <a:normAutofit lnSpcReduction="20000"/>
          </a:bodyPr>
          <a:lstStyle/>
          <a:p>
            <a:pPr>
              <a:buSzPct val="90000"/>
            </a:pPr>
            <a:r>
              <a:rPr lang="en-US" altLang="x-none" sz="3000" b="1" dirty="0">
                <a:ea typeface="宋体" panose="02010600030101010101" pitchFamily="2" charset="-122"/>
              </a:rPr>
              <a:t> Less</a:t>
            </a:r>
            <a:endParaRPr lang="en-US" altLang="x-none" sz="3000" b="1" dirty="0">
              <a:ea typeface="宋体" panose="02010600030101010101" pitchFamily="2" charset="-122"/>
            </a:endParaRPr>
          </a:p>
          <a:p>
            <a:pPr>
              <a:buSzPct val="90000"/>
            </a:pPr>
            <a:endParaRPr lang="zh-CN" altLang="en-US" sz="3000" b="1" dirty="0">
              <a:ea typeface="宋体" panose="02010600030101010101" pitchFamily="2" charset="-122"/>
            </a:endParaRPr>
          </a:p>
          <a:p>
            <a:pPr lvl="1"/>
            <a:r>
              <a:rPr lang="en-US" altLang="x-none" sz="2000" dirty="0">
                <a:ea typeface="宋体" panose="02010600030101010101" pitchFamily="2" charset="-122"/>
              </a:rPr>
              <a:t>Less Css</a:t>
            </a:r>
            <a:r>
              <a:rPr lang="zh-CN" altLang="en-US" sz="2000" dirty="0">
                <a:ea typeface="宋体" panose="02010600030101010101" pitchFamily="2" charset="-122"/>
              </a:rPr>
              <a:t>是一种动态样式语言，属于</a:t>
            </a:r>
            <a:r>
              <a:rPr lang="en-US" altLang="zh-CN" sz="2000" dirty="0">
                <a:ea typeface="宋体" panose="02010600030101010101" pitchFamily="2" charset="-122"/>
              </a:rPr>
              <a:t>css</a:t>
            </a:r>
            <a:r>
              <a:rPr lang="zh-CN" altLang="en-US" sz="2000" dirty="0">
                <a:ea typeface="宋体" panose="02010600030101010101" pitchFamily="2" charset="-122"/>
              </a:rPr>
              <a:t>预处理语言的一种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它使用类似</a:t>
            </a:r>
            <a:r>
              <a:rPr lang="en-US" altLang="zh-CN" sz="2000" dirty="0">
                <a:ea typeface="宋体" panose="02010600030101010101" pitchFamily="2" charset="-122"/>
              </a:rPr>
              <a:t>css</a:t>
            </a:r>
            <a:r>
              <a:rPr lang="zh-CN" altLang="en-US" sz="2000" dirty="0">
                <a:ea typeface="宋体" panose="02010600030101010101" pitchFamily="2" charset="-122"/>
              </a:rPr>
              <a:t>的语法为</a:t>
            </a:r>
            <a:r>
              <a:rPr lang="en-US" altLang="zh-CN" sz="2000" dirty="0">
                <a:ea typeface="宋体" panose="02010600030101010101" pitchFamily="2" charset="-122"/>
              </a:rPr>
              <a:t>CSS</a:t>
            </a:r>
            <a:r>
              <a:rPr lang="zh-CN" altLang="en-US" sz="2000" dirty="0">
                <a:ea typeface="宋体" panose="02010600030101010101" pitchFamily="2" charset="-122"/>
              </a:rPr>
              <a:t>的赋予了动态的特性，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 algn="l"/>
            <a:r>
              <a:rPr lang="zh-CN" altLang="en-US" sz="2000" dirty="0">
                <a:ea typeface="宋体" panose="02010600030101010101" pitchFamily="2" charset="-122"/>
              </a:rPr>
              <a:t>如变量，继承，运算，函数等，更方便</a:t>
            </a:r>
            <a:r>
              <a:rPr lang="en-US" altLang="zh-CN" sz="2000" dirty="0">
                <a:ea typeface="宋体" panose="02010600030101010101" pitchFamily="2" charset="-122"/>
              </a:rPr>
              <a:t>css</a:t>
            </a:r>
            <a:r>
              <a:rPr lang="zh-CN" altLang="en-US" sz="2000" dirty="0">
                <a:ea typeface="宋体" panose="02010600030101010101" pitchFamily="2" charset="-122"/>
              </a:rPr>
              <a:t>的编写和维护实现</a:t>
            </a:r>
            <a:r>
              <a:rPr lang="en-US" altLang="zh-CN" sz="2000" dirty="0" err="1">
                <a:ea typeface="宋体" panose="02010600030101010101" pitchFamily="2" charset="-122"/>
              </a:rPr>
              <a:t>css</a:t>
            </a:r>
            <a:r>
              <a:rPr lang="zh-CN" altLang="en-US" sz="2000" dirty="0">
                <a:ea typeface="宋体" panose="02010600030101010101" pitchFamily="2" charset="-122"/>
              </a:rPr>
              <a:t>模块化。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 algn="l"/>
            <a:r>
              <a:rPr lang="en-US" altLang="zh-CN" sz="2000" dirty="0">
                <a:ea typeface="宋体" panose="02010600030101010101" pitchFamily="2" charset="-122"/>
              </a:rPr>
              <a:t>		        </a:t>
            </a:r>
            <a:r>
              <a:rPr lang="zh-CN" altLang="en-US" sz="2000" dirty="0">
                <a:ea typeface="宋体" panose="02010600030101010101" pitchFamily="2" charset="-122"/>
              </a:rPr>
              <a:t>作为一种 CSS 扩展, Less 不仅向后兼容 CSS, 它还使用现有的 CSS 语法新增了额外的特性. 这使得学习 Less 更轻松, 一旦有任何问题，可以随时退回使用标准的 CSS.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 algn="l"/>
            <a:r>
              <a:rPr lang="en-US" altLang="zh-CN" sz="2000" dirty="0">
                <a:ea typeface="宋体" panose="02010600030101010101" pitchFamily="2" charset="-122"/>
              </a:rPr>
              <a:t>		        less css</a:t>
            </a:r>
            <a:r>
              <a:rPr lang="zh-CN" altLang="en-US" sz="2000" dirty="0">
                <a:ea typeface="宋体" panose="02010600030101010101" pitchFamily="2" charset="-122"/>
              </a:rPr>
              <a:t>可以在多种语言，环境中使用，包括浏览器端，桌面客户端，服务端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6148" name="Rectangle 4"/>
          <p:cNvSpPr/>
          <p:nvPr/>
        </p:nvSpPr>
        <p:spPr>
          <a:xfrm>
            <a:off x="1087755" y="4799330"/>
            <a:ext cx="6646545" cy="21342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x-none" sz="1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[ </a:t>
            </a:r>
            <a:r>
              <a:rPr lang="en-US" altLang="x-none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npm install less-loader less </a:t>
            </a:r>
            <a:endParaRPr lang="en-US" altLang="x-none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{test: /.less$/, use: ['style-loader','css-loader','less-loader']}</a:t>
            </a:r>
            <a:endParaRPr lang="en-US" altLang="x-none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注意：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入口文件中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require('../.css')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换成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require(''.less)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link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标签删除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css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抽取插件不使用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lstStyle/>
          <a:p>
            <a:r>
              <a:rPr lang="en-US" altLang="zh-CN" sz="4100"/>
              <a:t>Less</a:t>
            </a:r>
            <a:r>
              <a:rPr lang="zh-CN" altLang="en-US" sz="4100"/>
              <a:t>语法</a:t>
            </a:r>
            <a:endParaRPr lang="zh-CN" altLang="en-US" sz="4100"/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85800" y="1818005"/>
            <a:ext cx="7467600" cy="4754245"/>
          </a:xfrm>
        </p:spPr>
        <p:txBody>
          <a:bodyPr vert="horz">
            <a:normAutofit/>
          </a:bodyPr>
          <a:lstStyle/>
          <a:p>
            <a:pPr algn="l">
              <a:buSzPct val="90000"/>
            </a:pPr>
            <a:r>
              <a:rPr lang="zh-CN" altLang="en-US" sz="2000" dirty="0">
                <a:ea typeface="宋体" panose="02010600030101010101" pitchFamily="2" charset="-122"/>
              </a:rPr>
              <a:t>注释：</a:t>
            </a:r>
            <a:r>
              <a:rPr lang="en-US" altLang="zh-CN" sz="2000" dirty="0"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ea typeface="宋体" panose="02010600030101010101" pitchFamily="2" charset="-122"/>
              </a:rPr>
              <a:t>不会被编译     </a:t>
            </a:r>
            <a:r>
              <a:rPr lang="en-US" altLang="zh-CN" sz="2000" dirty="0">
                <a:ea typeface="宋体" panose="02010600030101010101" pitchFamily="2" charset="-122"/>
              </a:rPr>
              <a:t>/**/</a:t>
            </a:r>
            <a:r>
              <a:rPr lang="zh-CN" altLang="en-US" sz="2000" dirty="0">
                <a:ea typeface="宋体" panose="02010600030101010101" pitchFamily="2" charset="-122"/>
              </a:rPr>
              <a:t>此注释会被编译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algn="l">
              <a:buSzPct val="90000"/>
            </a:pPr>
            <a:endParaRPr lang="zh-CN" altLang="en-US" sz="2000" dirty="0">
              <a:ea typeface="宋体" panose="02010600030101010101" pitchFamily="2" charset="-122"/>
            </a:endParaRPr>
          </a:p>
          <a:p>
            <a:pPr algn="l">
              <a:buSzPct val="90000"/>
            </a:pPr>
            <a:r>
              <a:rPr lang="zh-CN" altLang="en-US" sz="2000" dirty="0">
                <a:ea typeface="宋体" panose="02010600030101010101" pitchFamily="2" charset="-122"/>
              </a:rPr>
              <a:t>变量：声明变量 </a:t>
            </a:r>
            <a:r>
              <a:rPr lang="en-US" altLang="zh-CN" sz="2000" dirty="0">
                <a:ea typeface="宋体" panose="02010600030101010101" pitchFamily="2" charset="-122"/>
              </a:rPr>
              <a:t>@a:300px </a:t>
            </a:r>
            <a:r>
              <a:rPr lang="zh-CN" altLang="en-US" sz="2000" dirty="0">
                <a:ea typeface="宋体" panose="02010600030101010101" pitchFamily="2" charset="-122"/>
              </a:rPr>
              <a:t>使用变量：</a:t>
            </a:r>
            <a:r>
              <a:rPr lang="en-US" altLang="zh-CN" sz="2000" dirty="0">
                <a:ea typeface="宋体" panose="02010600030101010101" pitchFamily="2" charset="-122"/>
              </a:rPr>
              <a:t>.box {width:@a;}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algn="l">
              <a:buSzPct val="90000"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algn="l">
              <a:buSzPct val="90000"/>
            </a:pPr>
            <a:r>
              <a:rPr lang="zh-CN" altLang="en-US" sz="2000" dirty="0">
                <a:ea typeface="宋体" panose="02010600030101010101" pitchFamily="2" charset="-122"/>
              </a:rPr>
              <a:t>混合：独立选择器样式 可以被直接用在其他选择器样式之中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algn="l">
              <a:buSzPct val="90000"/>
            </a:pPr>
            <a:r>
              <a:rPr lang="zh-CN" altLang="en-US" sz="2000" dirty="0">
                <a:ea typeface="宋体" panose="02010600030101010101" pitchFamily="2" charset="-122"/>
              </a:rPr>
              <a:t>如：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algn="l">
              <a:buSzPct val="90000"/>
            </a:pPr>
            <a:r>
              <a:rPr lang="en-US" altLang="zh-CN" sz="2000" dirty="0">
                <a:ea typeface="宋体" panose="02010600030101010101" pitchFamily="2" charset="-122"/>
              </a:rPr>
              <a:t>.border {border: 1px solid orange} 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algn="l">
              <a:buSzPct val="90000"/>
            </a:pPr>
            <a:r>
              <a:rPr lang="en-US" altLang="zh-CN" sz="2000" dirty="0">
                <a:ea typeface="宋体" panose="02010600030101010101" pitchFamily="2" charset="-122"/>
              </a:rPr>
              <a:t>.box {width:@a;height:@a; .border;}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algn="l">
              <a:buSzPct val="90000"/>
            </a:pPr>
            <a:r>
              <a:rPr lang="zh-CN" altLang="en-US" sz="2000" dirty="0">
                <a:ea typeface="宋体" panose="02010600030101010101" pitchFamily="2" charset="-122"/>
              </a:rPr>
              <a:t>相当于：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algn="l">
              <a:buSzPct val="90000"/>
            </a:pPr>
            <a:r>
              <a:rPr lang="en-US" altLang="zh-CN" sz="2000" dirty="0">
                <a:ea typeface="宋体" panose="02010600030101010101" pitchFamily="2" charset="-122"/>
              </a:rPr>
              <a:t>.box {width: 300px;height:300px;border:1px solid orange}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algn="l">
              <a:buSzPct val="90000"/>
            </a:pP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ea typeface="宋体" panose="02010600030101010101" pitchFamily="2" charset="-122"/>
              </a:rPr>
              <a:t>同样可以将 #</a:t>
            </a:r>
            <a:r>
              <a:rPr lang="en-US" altLang="zh-CN" sz="2000" dirty="0">
                <a:ea typeface="宋体" panose="02010600030101010101" pitchFamily="2" charset="-122"/>
              </a:rPr>
              <a:t>box)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algn="l">
              <a:buSzPct val="90000"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algn="l">
              <a:buSzPct val="90000"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algn="l">
              <a:buSzPct val="90000"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algn="l">
              <a:buSzPct val="90000"/>
            </a:pP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lstStyle/>
          <a:p>
            <a:r>
              <a:rPr lang="en-US" altLang="zh-CN" sz="4100"/>
              <a:t>Less</a:t>
            </a:r>
            <a:r>
              <a:rPr lang="zh-CN" altLang="en-US" sz="4100"/>
              <a:t>语法</a:t>
            </a:r>
            <a:endParaRPr lang="zh-CN" altLang="en-US" sz="4100"/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81990" y="1555750"/>
            <a:ext cx="7467600" cy="5201285"/>
          </a:xfrm>
        </p:spPr>
        <p:txBody>
          <a:bodyPr vert="horz">
            <a:normAutofit/>
          </a:bodyPr>
          <a:lstStyle/>
          <a:p>
            <a:pPr>
              <a:buSzPct val="90000"/>
            </a:pPr>
            <a:r>
              <a:rPr lang="zh-CN" altLang="en-US" sz="2000" dirty="0">
                <a:ea typeface="宋体" panose="02010600030101010101" pitchFamily="2" charset="-122"/>
              </a:rPr>
              <a:t>混合是可以带参数的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2000" dirty="0">
                <a:ea typeface="宋体" panose="02010600030101010101" pitchFamily="2" charset="-122"/>
              </a:rPr>
              <a:t>如</a:t>
            </a:r>
            <a:r>
              <a:rPr lang="en-US" altLang="zh-CN" sz="2000" dirty="0">
                <a:ea typeface="宋体" panose="02010600030101010101" pitchFamily="2" charset="-122"/>
              </a:rPr>
              <a:t>: .border2(@border_width) {border: @border_width solid yelllow}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2000" dirty="0">
                <a:ea typeface="宋体" panose="02010600030101010101" pitchFamily="2" charset="-122"/>
              </a:rPr>
              <a:t>使用：</a:t>
            </a:r>
            <a:r>
              <a:rPr lang="en-US" altLang="zh-CN" sz="2000" dirty="0">
                <a:ea typeface="宋体" panose="02010600030101010101" pitchFamily="2" charset="-122"/>
              </a:rPr>
              <a:t>.box {.border2(5px);}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2000" dirty="0">
                <a:ea typeface="宋体" panose="02010600030101010101" pitchFamily="2" charset="-122"/>
              </a:rPr>
              <a:t>此参数可以具备默认值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2000" dirty="0">
                <a:ea typeface="宋体" panose="02010600030101010101" pitchFamily="2" charset="-122"/>
              </a:rPr>
              <a:t>如：</a:t>
            </a:r>
            <a:r>
              <a:rPr lang="en-US" altLang="zh-CN" sz="2000" dirty="0">
                <a:ea typeface="宋体" panose="02010600030101010101" pitchFamily="2" charset="-122"/>
              </a:rPr>
              <a:t>.border3 (@border-width:10px) {border:@border-width solid green}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2000" dirty="0">
                <a:ea typeface="宋体" panose="02010600030101010101" pitchFamily="2" charset="-122"/>
              </a:rPr>
              <a:t>使用：</a:t>
            </a:r>
            <a:r>
              <a:rPr lang="en-US" altLang="zh-CN" sz="2000" dirty="0">
                <a:ea typeface="宋体" panose="02010600030101010101" pitchFamily="2" charset="-122"/>
              </a:rPr>
              <a:t>.box {.border3;}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2000" dirty="0">
                <a:ea typeface="宋体" panose="02010600030101010101" pitchFamily="2" charset="-122"/>
              </a:rPr>
              <a:t>用处：兼容写法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ea typeface="宋体" panose="02010600030101010101" pitchFamily="2" charset="-122"/>
              </a:rPr>
              <a:t>减轻冗余代码例子如下：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r>
              <a:rPr lang="en-US" altLang="zh-CN" sz="2000" dirty="0">
                <a:ea typeface="宋体" panose="02010600030101010101" pitchFamily="2" charset="-122"/>
              </a:rPr>
              <a:t>.borderRadius (@radius:5px) {-webkit-border-radius:@radius;-moz-border-radius:@radius;border-radius:@radius}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r>
              <a:rPr lang="en-US" altLang="zh-CN" sz="2000" dirty="0">
                <a:ea typeface="宋体" panose="02010600030101010101" pitchFamily="2" charset="-122"/>
              </a:rPr>
              <a:t>.box {.border3; borderRadius(5%)};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endParaRPr lang="zh-CN" altLang="en-US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6148" name="Rectangle 4"/>
          <p:cNvSpPr/>
          <p:nvPr/>
        </p:nvSpPr>
        <p:spPr>
          <a:xfrm>
            <a:off x="1371600" y="4789488"/>
            <a:ext cx="6324600" cy="7937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x-none" sz="1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[ Image information in product ]</a:t>
            </a:r>
            <a:endParaRPr lang="zh-CN" altLang="en-US" sz="10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x-none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Image : www.openas.com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x-none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Note to customers : This image has been licensed to be used within this PowerPoint template only. 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                          You may not extract the image for any other use.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lstStyle/>
          <a:p>
            <a:r>
              <a:rPr lang="en-US" altLang="zh-CN" sz="4100"/>
              <a:t>Less</a:t>
            </a:r>
            <a:r>
              <a:rPr lang="zh-CN" altLang="en-US" sz="4100"/>
              <a:t>语法</a:t>
            </a:r>
            <a:endParaRPr lang="zh-CN" altLang="en-US" sz="4100"/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81990" y="1555750"/>
            <a:ext cx="7467600" cy="5201285"/>
          </a:xfrm>
        </p:spPr>
        <p:txBody>
          <a:bodyPr vert="horz">
            <a:normAutofit fontScale="92500" lnSpcReduction="10000"/>
          </a:bodyPr>
          <a:lstStyle/>
          <a:p>
            <a:pPr>
              <a:buSzPct val="90000"/>
            </a:pPr>
            <a:r>
              <a:rPr lang="zh-CN" altLang="en-US" sz="2000" dirty="0">
                <a:ea typeface="宋体" panose="02010600030101010101" pitchFamily="2" charset="-122"/>
              </a:rPr>
              <a:t>匹配模式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r>
              <a:rPr lang="en-US" altLang="zh-CN" sz="2000" dirty="0">
                <a:ea typeface="宋体" panose="02010600030101010101" pitchFamily="2" charset="-122"/>
              </a:rPr>
              <a:t>.triangle(top,@w:5px,@c:#bbb) {border-width:@w;border-color:transparent transparent @c transparent; border-style:dashed dashed  solid dashed}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.triangle(bottom,@w:5px,@c:#bbb) {border-width:@w;border-color:@c transparent transparent transparent; border-style:solid dashed  dashed  dashed}</a:t>
            </a:r>
            <a:endParaRPr lang="en-US" altLang="zh-CN" sz="2000" dirty="0">
              <a:ea typeface="宋体" panose="02010600030101010101" pitchFamily="2" charset="-122"/>
              <a:sym typeface="+mn-ea"/>
            </a:endParaRPr>
          </a:p>
          <a:p>
            <a:pPr>
              <a:buSzPct val="90000"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r>
              <a:rPr lang="en-US" altLang="zh-CN" sz="2000" dirty="0">
                <a:ea typeface="宋体" panose="02010600030101010101" pitchFamily="2" charset="-122"/>
              </a:rPr>
              <a:t>.triangle(@_,@w:5px,@c:#ccc) {width:0;height:0;overflow:hidden;}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r>
              <a:rPr lang="en-US" altLang="zh-CN" sz="2000" dirty="0">
                <a:ea typeface="宋体" panose="02010600030101010101" pitchFamily="2" charset="-122"/>
              </a:rPr>
              <a:t>.trangle(@_,....) 这句话的意思是 无论在哪使用 .triangle(....) 都会把.trangle(@_,....) 里的样式带上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2000" dirty="0">
                <a:ea typeface="宋体" panose="02010600030101010101" pitchFamily="2" charset="-122"/>
              </a:rPr>
              <a:t>使用</a:t>
            </a:r>
            <a:r>
              <a:rPr lang="en-US" altLang="zh-CN" sz="2000" dirty="0">
                <a:ea typeface="宋体" panose="02010600030101010101" pitchFamily="2" charset="-122"/>
              </a:rPr>
              <a:t>: .sj {.triangle(bottom,100px)}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lstStyle/>
          <a:p>
            <a:r>
              <a:rPr lang="en-US" altLang="zh-CN" sz="4100"/>
              <a:t>Less</a:t>
            </a:r>
            <a:r>
              <a:rPr lang="zh-CN" altLang="en-US" sz="4100"/>
              <a:t>语法</a:t>
            </a:r>
            <a:endParaRPr lang="zh-CN" altLang="en-US" sz="4100"/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81990" y="1555750"/>
            <a:ext cx="7467600" cy="5201285"/>
          </a:xfrm>
        </p:spPr>
        <p:txBody>
          <a:bodyPr vert="horz">
            <a:normAutofit fontScale="90000" lnSpcReduction="20000"/>
          </a:bodyPr>
          <a:lstStyle/>
          <a:p>
            <a:pPr>
              <a:buSzPct val="90000"/>
            </a:pPr>
            <a:r>
              <a:rPr lang="zh-CN" altLang="en-US" sz="2000" dirty="0">
                <a:ea typeface="宋体" panose="02010600030101010101" pitchFamily="2" charset="-122"/>
              </a:rPr>
              <a:t>再来一个简单的例子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r>
              <a:rPr lang="en-US" altLang="zh-CN" sz="2000" dirty="0">
                <a:ea typeface="宋体" panose="02010600030101010101" pitchFamily="2" charset="-122"/>
              </a:rPr>
              <a:t>.pos (a) {position:absolute;}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r>
              <a:rPr lang="en-US" altLang="zh-CN" sz="2000" dirty="0">
                <a:ea typeface="宋体" panose="02010600030101010101" pitchFamily="2" charset="-122"/>
              </a:rPr>
              <a:t>.pos(f){position:fixed};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r>
              <a:rPr lang="en-US" altLang="zh-CN" sz="2000" dirty="0">
                <a:ea typeface="宋体" panose="02010600030101010101" pitchFamily="2" charset="-122"/>
              </a:rPr>
              <a:t>.box {width:200px;height:200px;left:100px;top100px;background-color:orange;.pos(r)}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2000" dirty="0">
                <a:ea typeface="宋体" panose="02010600030101010101" pitchFamily="2" charset="-122"/>
              </a:rPr>
              <a:t>样式属性值计算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2000" dirty="0">
                <a:ea typeface="宋体" panose="02010600030101010101" pitchFamily="2" charset="-122"/>
              </a:rPr>
              <a:t>如下：</a:t>
            </a:r>
            <a:r>
              <a:rPr lang="en-US" altLang="zh-CN" sz="2000" dirty="0">
                <a:ea typeface="宋体" panose="02010600030101010101" pitchFamily="2" charset="-122"/>
              </a:rPr>
              <a:t>@wOne:300px;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r>
              <a:rPr lang="en-US" altLang="zh-CN" sz="2000" dirty="0">
                <a:ea typeface="宋体" panose="02010600030101010101" pitchFamily="2" charset="-122"/>
              </a:rPr>
              <a:t>@wOne + 30px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r>
              <a:rPr lang="en-US" altLang="zh-CN" sz="2000" dirty="0">
                <a:ea typeface="宋体" panose="02010600030101010101" pitchFamily="2" charset="-122"/>
              </a:rPr>
              <a:t>.box {width:(@wOne - 20) * 5;}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2000" dirty="0">
                <a:ea typeface="宋体" panose="02010600030101010101" pitchFamily="2" charset="-122"/>
              </a:rPr>
              <a:t>嵌套写法 符合都没结构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2000" dirty="0">
                <a:ea typeface="宋体" panose="02010600030101010101" pitchFamily="2" charset="-122"/>
              </a:rPr>
              <a:t>如</a:t>
            </a:r>
            <a:r>
              <a:rPr lang="en-US" altLang="zh-CN" sz="2000" dirty="0">
                <a:ea typeface="宋体" panose="02010600030101010101" pitchFamily="2" charset="-122"/>
              </a:rPr>
              <a:t>: li { a {color:#fff;&amp;:hover{color:#bbb}}}  </a:t>
            </a:r>
            <a:r>
              <a:rPr lang="zh-CN" altLang="en-US" sz="2000" dirty="0">
                <a:ea typeface="宋体" panose="02010600030101010101" pitchFamily="2" charset="-122"/>
              </a:rPr>
              <a:t>相当于 </a:t>
            </a:r>
            <a:r>
              <a:rPr lang="en-US" altLang="zh-CN" sz="2000" dirty="0">
                <a:ea typeface="宋体" panose="02010600030101010101" pitchFamily="2" charset="-122"/>
              </a:rPr>
              <a:t>li a {color:#fff}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r>
              <a:rPr lang="en-US" altLang="zh-CN" sz="2000" dirty="0">
                <a:ea typeface="宋体" panose="02010600030101010101" pitchFamily="2" charset="-122"/>
              </a:rPr>
              <a:t> li a:hover {#bbb;}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r>
              <a:rPr lang="en-US" altLang="zh-CN" sz="2000" dirty="0">
                <a:ea typeface="宋体" panose="02010600030101010101" pitchFamily="2" charset="-122"/>
              </a:rPr>
              <a:t>&amp;:hover{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#bbb;</a:t>
            </a:r>
            <a:r>
              <a:rPr lang="en-US" altLang="zh-CN" sz="2000" dirty="0">
                <a:ea typeface="宋体" panose="02010600030101010101" pitchFamily="2" charset="-122"/>
              </a:rPr>
              <a:t>}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endParaRPr lang="zh-CN" altLang="en-US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lstStyle/>
          <a:p>
            <a:r>
              <a:rPr lang="en-US" altLang="zh-CN" sz="4100"/>
              <a:t>Less</a:t>
            </a:r>
            <a:r>
              <a:rPr lang="zh-CN" altLang="en-US" sz="4100"/>
              <a:t>语法</a:t>
            </a:r>
            <a:endParaRPr lang="zh-CN" altLang="en-US" sz="4100"/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81990" y="1555750"/>
            <a:ext cx="7467600" cy="5201285"/>
          </a:xfrm>
        </p:spPr>
        <p:txBody>
          <a:bodyPr vert="horz">
            <a:normAutofit/>
          </a:bodyPr>
          <a:lstStyle/>
          <a:p>
            <a:pPr>
              <a:buSzPct val="90000"/>
            </a:pPr>
            <a:r>
              <a:rPr lang="en-US" altLang="zh-CN" sz="2000" dirty="0">
                <a:ea typeface="宋体" panose="02010600030101010101" pitchFamily="2" charset="-122"/>
              </a:rPr>
              <a:t>@arguments</a:t>
            </a:r>
            <a:r>
              <a:rPr lang="zh-CN" altLang="en-US" sz="2000" dirty="0">
                <a:ea typeface="宋体" panose="02010600030101010101" pitchFamily="2" charset="-122"/>
              </a:rPr>
              <a:t>变量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r>
              <a:rPr lang="en-US" altLang="zh-CN" sz="2000" dirty="0">
                <a:ea typeface="宋体" panose="02010600030101010101" pitchFamily="2" charset="-122"/>
              </a:rPr>
              <a:t>@arguments </a:t>
            </a:r>
            <a:r>
              <a:rPr lang="zh-CN" altLang="en-US" sz="2000" dirty="0">
                <a:ea typeface="宋体" panose="02010600030101010101" pitchFamily="2" charset="-122"/>
              </a:rPr>
              <a:t>包含了所有传递进来的参数。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2000" dirty="0">
                <a:ea typeface="宋体" panose="02010600030101010101" pitchFamily="2" charset="-122"/>
              </a:rPr>
              <a:t>如果你不想单独处理每一个参数的话就可以像这样写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endParaRPr lang="zh-CN" altLang="en-US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2000" dirty="0">
                <a:ea typeface="宋体" panose="02010600030101010101" pitchFamily="2" charset="-122"/>
              </a:rPr>
              <a:t>。</a:t>
            </a:r>
            <a:r>
              <a:rPr lang="en-US" altLang="zh-CN" sz="2000" dirty="0">
                <a:ea typeface="宋体" panose="02010600030101010101" pitchFamily="2" charset="-122"/>
              </a:rPr>
              <a:t>border_arg (@w:30px,@c:red,@xx:solid) {border:@arguments;}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2000" dirty="0">
                <a:ea typeface="宋体" panose="02010600030101010101" pitchFamily="2" charset="-122"/>
              </a:rPr>
              <a:t>避免编译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2000" dirty="0">
                <a:ea typeface="宋体" panose="02010600030101010101" pitchFamily="2" charset="-122"/>
              </a:rPr>
              <a:t>有时候我们需要输出一些不正确的</a:t>
            </a:r>
            <a:r>
              <a:rPr lang="en-US" altLang="zh-CN" sz="2000" dirty="0">
                <a:ea typeface="宋体" panose="02010600030101010101" pitchFamily="2" charset="-122"/>
              </a:rPr>
              <a:t>css</a:t>
            </a:r>
            <a:r>
              <a:rPr lang="zh-CN" altLang="en-US" sz="2000" dirty="0">
                <a:ea typeface="宋体" panose="02010600030101010101" pitchFamily="2" charset="-122"/>
              </a:rPr>
              <a:t>语法或者使用一些</a:t>
            </a:r>
            <a:r>
              <a:rPr lang="en-US" altLang="zh-CN" sz="2000" dirty="0">
                <a:ea typeface="宋体" panose="02010600030101010101" pitchFamily="2" charset="-122"/>
              </a:rPr>
              <a:t>Less </a:t>
            </a:r>
            <a:r>
              <a:rPr lang="zh-CN" altLang="en-US" sz="2000" dirty="0">
                <a:ea typeface="宋体" panose="02010600030101010101" pitchFamily="2" charset="-122"/>
              </a:rPr>
              <a:t>不认识的专用语法。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2000" dirty="0">
                <a:ea typeface="宋体" panose="02010600030101010101" pitchFamily="2" charset="-122"/>
              </a:rPr>
              <a:t>要输出这样的值我们可以在字符串前加一个 </a:t>
            </a:r>
            <a:r>
              <a:rPr lang="en-US" altLang="zh-CN" sz="2000" dirty="0">
                <a:ea typeface="宋体" panose="02010600030101010101" pitchFamily="2" charset="-122"/>
              </a:rPr>
              <a:t>~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2000" dirty="0">
                <a:ea typeface="宋体" panose="02010600030101010101" pitchFamily="2" charset="-122"/>
              </a:rPr>
              <a:t>例如</a:t>
            </a:r>
            <a:r>
              <a:rPr lang="en-US" altLang="zh-CN" sz="2000" dirty="0">
                <a:ea typeface="宋体" panose="02010600030101010101" pitchFamily="2" charset="-122"/>
              </a:rPr>
              <a:t>: width: ~'calc(100% </a:t>
            </a:r>
            <a:r>
              <a:rPr lang="en-US" altLang="zh-CN" sz="2000">
                <a:ea typeface="宋体" panose="02010600030101010101" pitchFamily="2" charset="-122"/>
              </a:rPr>
              <a:t>- 35px)';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2000" dirty="0">
                <a:ea typeface="宋体" panose="02010600030101010101" pitchFamily="2" charset="-122"/>
              </a:rPr>
              <a:t>使用：</a:t>
            </a:r>
            <a:r>
              <a:rPr lang="en-US" altLang="zh-CN" sz="2000" dirty="0">
                <a:ea typeface="宋体" panose="02010600030101010101" pitchFamily="2" charset="-122"/>
              </a:rPr>
              <a:t>.box {width:~'calc(300px-30px)';} ----&gt;.box {width: calc(300px-30px)}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SzPct val="90000"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直角三角形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rotWithShape="1">
            <a:gsLst>
              <a:gs pos="0">
                <a:srgbClr val="007593">
                  <a:alpha val="100000"/>
                </a:srgbClr>
              </a:gs>
              <a:gs pos="54999">
                <a:srgbClr val="48BAE0">
                  <a:alpha val="100000"/>
                </a:srgbClr>
              </a:gs>
              <a:gs pos="100000">
                <a:srgbClr val="007593">
                  <a:alpha val="100000"/>
                </a:srgbClr>
              </a:gs>
            </a:gsLst>
            <a:lin ang="3000000" scaled="1"/>
            <a:tileRect/>
          </a:gradFill>
          <a:ln w="9525">
            <a:noFill/>
            <a:miter/>
          </a:ln>
        </p:spPr>
        <p:txBody>
          <a:bodyPr anchor="ctr"/>
          <a:lstStyle/>
          <a:p>
            <a:pPr lvl="0">
              <a:lnSpc>
                <a:spcPct val="100000"/>
              </a:lnSpc>
            </a:pPr>
            <a:endParaRPr>
              <a:solidFill>
                <a:srgbClr val="FFFFFF"/>
              </a:solidFill>
              <a:latin typeface="Lucida Sans Unicode" panose="020B0602030504020204" charset="0"/>
              <a:ea typeface="Lucida Sans Unicode" panose="020B0602030504020204" charset="0"/>
              <a:sym typeface="Lucida Sans Unicode" panose="020B0602030504020204" charset="0"/>
            </a:endParaRPr>
          </a:p>
        </p:txBody>
      </p:sp>
      <p:grpSp>
        <p:nvGrpSpPr>
          <p:cNvPr id="34819" name="组合 34818"/>
          <p:cNvGrpSpPr/>
          <p:nvPr/>
        </p:nvGrpSpPr>
        <p:grpSpPr>
          <a:xfrm>
            <a:off x="0" y="4953000"/>
            <a:ext cx="9144000" cy="1911350"/>
            <a:chOff x="0" y="0"/>
            <a:chExt cx="9147765" cy="2032192"/>
          </a:xfrm>
        </p:grpSpPr>
        <p:sp>
          <p:nvSpPr>
            <p:cNvPr id="34820" name="任意多边形 6"/>
            <p:cNvSpPr/>
            <p:nvPr/>
          </p:nvSpPr>
          <p:spPr>
            <a:xfrm>
              <a:off x="1691278" y="0"/>
              <a:ext cx="7456487" cy="518816"/>
            </a:xfrm>
            <a:custGeom>
              <a:avLst/>
              <a:gdLst>
                <a:gd name="txL" fmla="*/ 0 w 4697"/>
                <a:gd name="txT" fmla="*/ 0 h 367"/>
                <a:gd name="txR" fmla="*/ 4697 w 4697"/>
                <a:gd name="txB" fmla="*/ 367 h 367"/>
              </a:gdLst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txL" t="txT" r="txR" b="tx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DCADC">
                <a:alpha val="39999"/>
              </a:srgbClr>
            </a:solidFill>
            <a:ln w="9525">
              <a:noFill/>
              <a:miter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charset="0"/>
                <a:sym typeface="Lucida Sans Unicode" panose="020B0602030504020204" charset="0"/>
              </a:endParaRPr>
            </a:p>
          </p:txBody>
        </p:sp>
        <p:sp>
          <p:nvSpPr>
            <p:cNvPr id="34821" name="任意多边形 7"/>
            <p:cNvSpPr/>
            <p:nvPr/>
          </p:nvSpPr>
          <p:spPr>
            <a:xfrm>
              <a:off x="39208" y="302630"/>
              <a:ext cx="9108557" cy="838200"/>
            </a:xfrm>
            <a:custGeom>
              <a:avLst/>
              <a:gdLst>
                <a:gd name="txL" fmla="*/ 0 w 5760"/>
                <a:gd name="txT" fmla="*/ 0 h 528"/>
                <a:gd name="txR" fmla="*/ 5760 w 5760"/>
                <a:gd name="txB" fmla="*/ 528 h 528"/>
              </a:gdLst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txL" t="txT" r="txR" b="tx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  <a:miter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charset="0"/>
                <a:sym typeface="Lucida Sans Unicode" panose="020B0602030504020204" charset="0"/>
              </a:endParaRPr>
            </a:p>
          </p:txBody>
        </p:sp>
        <p:sp>
          <p:nvSpPr>
            <p:cNvPr id="34822" name="任意多边形 10"/>
            <p:cNvSpPr/>
            <p:nvPr/>
          </p:nvSpPr>
          <p:spPr>
            <a:xfrm>
              <a:off x="3765" y="50992"/>
              <a:ext cx="9144000" cy="1981200"/>
            </a:xfrm>
            <a:custGeom>
              <a:avLst/>
              <a:gdLst>
                <a:gd name="txL" fmla="*/ 0 w 5760"/>
                <a:gd name="txT" fmla="*/ 0 h 1248"/>
                <a:gd name="txR" fmla="*/ 5760 w 5760"/>
                <a:gd name="txB" fmla="*/ 1248 h 1248"/>
              </a:gdLst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txL" t="txT" r="txR" b="tx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</a:blipFill>
            <a:ln w="9525">
              <a:noFill/>
              <a:miter/>
            </a:ln>
          </p:spPr>
          <p:txBody>
            <a:bodyPr vert="horz" wrap="square" anchor="ctr"/>
            <a:lstStyle/>
            <a:p>
              <a:pPr lvl="0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Lucida Sans Unicode" panose="020B0602030504020204" charset="0"/>
                <a:ea typeface="Lucida Sans Unicode" panose="020B0602030504020204" charset="0"/>
                <a:sym typeface="Lucida Sans Unicode" panose="020B0602030504020204" charset="0"/>
              </a:endParaRPr>
            </a:p>
          </p:txBody>
        </p:sp>
        <p:sp>
          <p:nvSpPr>
            <p:cNvPr id="34823" name="直接连接符 11"/>
            <p:cNvSpPr/>
            <p:nvPr/>
          </p:nvSpPr>
          <p:spPr>
            <a:xfrm>
              <a:off x="0" y="47477"/>
              <a:ext cx="9147765" cy="839943"/>
            </a:xfrm>
            <a:prstGeom prst="line">
              <a:avLst/>
            </a:prstGeom>
            <a:ln w="12065" cap="flat" cmpd="sng">
              <a:pattFill prst="horz">
                <a:fgClr>
                  <a:schemeClr val="accent1"/>
                </a:fgClr>
                <a:bgClr>
                  <a:srgbClr val="FFFFFF"/>
                </a:bgClr>
              </a:patt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24" name="Rectangle 4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830388"/>
          </a:xfrm>
        </p:spPr>
        <p:txBody>
          <a:bodyPr vert="horz" anchor="b">
            <a:normAutofit/>
          </a:bodyPr>
          <a:lstStyle/>
          <a:p>
            <a:pPr algn="r" defTabSz="0">
              <a:buNone/>
            </a:pPr>
            <a:r>
              <a:rPr lang="en-US" altLang="zh-CN" sz="6000" b="0" kern="120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Thank You!</a:t>
            </a:r>
            <a:endParaRPr lang="en-US" altLang="zh-CN" sz="4100" kern="1200">
              <a:latin typeface="Lucida Sans Unicode" panose="020B0602030504020204" charset="0"/>
              <a:ea typeface="黑体" panose="02010609060101010101" charset="-122"/>
              <a:sym typeface="Lucida Sans Unicode" panose="020B0602030504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聚合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CCEDB"/>
      </a:accent5>
      <a:accent6>
        <a:srgbClr val="C31B23"/>
      </a:accent6>
      <a:hlink>
        <a:srgbClr val="FF8119"/>
      </a:hlink>
      <a:folHlink>
        <a:srgbClr val="44B9E8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2356</Words>
  <Application>WPS 演示</Application>
  <PresentationFormat>全屏显示(4:3)</PresentationFormat>
  <Paragraphs>114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Lucida Sans Unicode</vt:lpstr>
      <vt:lpstr>Wingdings 3</vt:lpstr>
      <vt:lpstr>Verdana</vt:lpstr>
      <vt:lpstr>Wingdings 2</vt:lpstr>
      <vt:lpstr>黑体</vt:lpstr>
      <vt:lpstr>微软雅黑</vt:lpstr>
      <vt:lpstr>等线</vt:lpstr>
      <vt:lpstr>Symbol</vt:lpstr>
      <vt:lpstr>Wingdings</vt:lpstr>
      <vt:lpstr>聚合</vt:lpstr>
      <vt:lpstr>默认设计模板_2</vt:lpstr>
      <vt:lpstr>  Less</vt:lpstr>
      <vt:lpstr>Less是什么</vt:lpstr>
      <vt:lpstr>Less语法</vt:lpstr>
      <vt:lpstr>Less语法</vt:lpstr>
      <vt:lpstr>Less语法</vt:lpstr>
      <vt:lpstr>Less语法</vt:lpstr>
      <vt:lpstr>Less语法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tangtang</dc:creator>
  <cp:lastModifiedBy>ICE</cp:lastModifiedBy>
  <cp:revision>23</cp:revision>
  <dcterms:created xsi:type="dcterms:W3CDTF">2012-06-01T08:27:00Z</dcterms:created>
  <dcterms:modified xsi:type="dcterms:W3CDTF">2017-07-25T16:37:15Z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