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8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4AC8D29-C562-0344-99E4-9BD499092272}">
          <p14:sldIdLst>
            <p14:sldId id="256"/>
          </p14:sldIdLst>
        </p14:section>
        <p14:section name="内容概述" id="{C75FD13D-543C-334A-9B98-5A23FA1FCF70}">
          <p14:sldIdLst>
            <p14:sldId id="286"/>
          </p14:sldIdLst>
        </p14:section>
        <p14:section name="认识组件化" id="{366788A2-4CEC-1649-BADF-EB681107FDD1}">
          <p14:sldIdLst>
            <p14:sldId id="257"/>
            <p14:sldId id="258"/>
          </p14:sldIdLst>
        </p14:section>
        <p14:section name="注册组件" id="{8397FEBF-EC97-DC41-90D3-CCDE55EEFD7A}">
          <p14:sldIdLst>
            <p14:sldId id="259"/>
            <p14:sldId id="260"/>
            <p14:sldId id="261"/>
          </p14:sldIdLst>
        </p14:section>
        <p14:section name="组件其他补充" id="{A84DE29B-16C9-A741-AECE-3F2E4D863C2E}">
          <p14:sldIdLst>
            <p14:sldId id="262"/>
            <p14:sldId id="263"/>
            <p14:sldId id="264"/>
            <p14:sldId id="265"/>
          </p14:sldIdLst>
        </p14:section>
        <p14:section name="组件数据存放" id="{51C401D0-134F-4D98-944A-4BAB3D2A7BA1}">
          <p14:sldIdLst>
            <p14:sldId id="266"/>
            <p14:sldId id="267"/>
            <p14:sldId id="268"/>
          </p14:sldIdLst>
        </p14:section>
        <p14:section name="父子组件通信" id="{7FF4D7E5-3B23-6246-9731-A68E9C42ED2E}">
          <p14:sldIdLst>
            <p14:sldId id="269"/>
          </p14:sldIdLst>
        </p14:section>
        <p14:section name="父级向子级传递" id="{FC50C5F5-D77A-2843-BA05-B7A11F7B34FE}">
          <p14:sldIdLst>
            <p14:sldId id="270"/>
            <p14:sldId id="272"/>
          </p14:sldIdLst>
        </p14:section>
        <p14:section name="子级向父级传递" id="{17D27CAE-4841-D54F-BF55-68DE100D0708}">
          <p14:sldIdLst>
            <p14:sldId id="273"/>
            <p14:sldId id="274"/>
          </p14:sldIdLst>
        </p14:section>
        <p14:section name="父子组件的访问" id="{38067BD0-9D0C-C24B-9282-CDC04F04D6AC}">
          <p14:sldIdLst>
            <p14:sldId id="275"/>
            <p14:sldId id="276"/>
            <p14:sldId id="277"/>
            <p14:sldId id="278"/>
          </p14:sldIdLst>
        </p14:section>
        <p14:section name="插槽slot" id="{BC8F0DC4-6286-564B-B434-ACA3603B2CB8}">
          <p14:sldIdLst>
            <p14:sldId id="280"/>
            <p14:sldId id="281"/>
            <p14:sldId id="282"/>
            <p14:sldId id="283"/>
            <p14:sldId id="284"/>
            <p14:sldId id="285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192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1471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王红元</a:t>
            </a:r>
            <a:endParaRPr lang="en-US" altLang="zh-CN"/>
          </a:p>
          <a:p>
            <a:r>
              <a:rPr lang="zh-CN" altLang="en-US"/>
              <a:t>微博：</a:t>
            </a:r>
            <a:r>
              <a:rPr lang="en-US" altLang="zh-CN"/>
              <a:t>coderwhy</a:t>
            </a:r>
            <a:endParaRPr lang="en-US" altLang="zh-CN"/>
          </a:p>
          <a:p>
            <a:r>
              <a:rPr lang="zh-CN" altLang="en-US"/>
              <a:t>  微信：</a:t>
            </a:r>
            <a:r>
              <a:rPr lang="en-US" altLang="zh-CN"/>
              <a:t>372623326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5C989-FD8E-9348-A974-8FED539BB824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F3C4E-63A7-9344-BD19-9A3D884DA93B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1" Type="http://schemas.openxmlformats.org/officeDocument/2006/relationships/image" Target="../media/image3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1" Type="http://schemas.openxmlformats.org/officeDocument/2006/relationships/image" Target="../media/image7.tif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tiff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tiff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组件化开发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王红元</a:t>
            </a:r>
            <a:endParaRPr kumimoji="1" lang="en-US" altLang="zh-CN"/>
          </a:p>
          <a:p>
            <a:r>
              <a:rPr kumimoji="1" lang="zh-CN" altLang="en-US"/>
              <a:t>微博：</a:t>
            </a:r>
            <a:r>
              <a:rPr kumimoji="1" lang="en-US" altLang="zh-CN"/>
              <a:t>coderwhy</a:t>
            </a:r>
            <a:endParaRPr kumimoji="1" lang="en-US" altLang="zh-CN"/>
          </a:p>
          <a:p>
            <a:r>
              <a:rPr kumimoji="1" lang="zh-CN" altLang="en-US"/>
              <a:t>  微信：</a:t>
            </a:r>
            <a:r>
              <a:rPr kumimoji="1" lang="en-US" altLang="zh-CN"/>
              <a:t>372623326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注册组件语法糖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11866684" cy="5444088"/>
          </a:xfrm>
        </p:spPr>
        <p:txBody>
          <a:bodyPr/>
          <a:lstStyle/>
          <a:p>
            <a:r>
              <a:rPr lang="zh-CN" altLang="en-US"/>
              <a:t>在上面注册组件的方式，可能会有些繁琐。</a:t>
            </a:r>
            <a:endParaRPr lang="zh-CN" altLang="en-US"/>
          </a:p>
          <a:p>
            <a:pPr lvl="1"/>
            <a:r>
              <a:rPr lang="en-US" altLang="zh-CN"/>
              <a:t>Vue</a:t>
            </a:r>
            <a:r>
              <a:rPr lang="zh-CN" altLang="en-US"/>
              <a:t>为了简化这个过程，提供了注册的语法糖。</a:t>
            </a:r>
            <a:endParaRPr lang="zh-CN" altLang="en-US"/>
          </a:p>
          <a:p>
            <a:pPr lvl="1"/>
            <a:r>
              <a:rPr lang="zh-CN" altLang="en-US"/>
              <a:t>主要是省去了调用</a:t>
            </a:r>
            <a:r>
              <a:rPr lang="en-US" altLang="zh-CN"/>
              <a:t>Vue.extend()</a:t>
            </a:r>
            <a:r>
              <a:rPr lang="zh-CN" altLang="en-US"/>
              <a:t>的步骤，而是可以直接使用一个对象来代替。</a:t>
            </a:r>
            <a:endParaRPr lang="zh-CN" altLang="en-US"/>
          </a:p>
          <a:p>
            <a:r>
              <a:rPr lang="zh-CN" altLang="en-US" b="1"/>
              <a:t>语法糖注册全局组件和局部组件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170" name="Picture 2" descr="https://pic2.zhimg.com/80/v2-0b9131be20f9d6100726f917ed47febe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53" y="2849376"/>
            <a:ext cx="4975412" cy="15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pic4.zhimg.com/80/v2-6b912705414df6522a2a8895b8d936bc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53" y="4482517"/>
            <a:ext cx="4975412" cy="208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模板的分离写法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刚才，我们通过语法糖简化了</a:t>
            </a:r>
            <a:r>
              <a:rPr lang="en-US" altLang="zh-CN"/>
              <a:t>Vue</a:t>
            </a:r>
            <a:r>
              <a:rPr lang="zh-CN" altLang="en-US"/>
              <a:t>组件的注册过程，另外还有一个地方的写法比较麻烦，就是</a:t>
            </a:r>
            <a:r>
              <a:rPr lang="en-US" altLang="zh-CN"/>
              <a:t>template</a:t>
            </a:r>
            <a:r>
              <a:rPr lang="zh-CN" altLang="en-US"/>
              <a:t>模块写法。</a:t>
            </a:r>
            <a:endParaRPr lang="en-US" altLang="zh-CN"/>
          </a:p>
          <a:p>
            <a:r>
              <a:rPr lang="zh-CN" altLang="en-US"/>
              <a:t>如果我们能将其中的</a:t>
            </a:r>
            <a:r>
              <a:rPr lang="en-US" altLang="zh-CN"/>
              <a:t>HTML</a:t>
            </a:r>
            <a:r>
              <a:rPr lang="zh-CN" altLang="en-US"/>
              <a:t>分离出来写，然后挂载到对应的组件上，必然结构会变得非常清晰。</a:t>
            </a:r>
            <a:endParaRPr lang="en-US" altLang="zh-CN"/>
          </a:p>
          <a:p>
            <a:r>
              <a:rPr lang="en-US" altLang="zh-CN"/>
              <a:t>Vue</a:t>
            </a:r>
            <a:r>
              <a:rPr lang="zh-CN" altLang="en-US"/>
              <a:t>提供了两种方案来定义</a:t>
            </a:r>
            <a:r>
              <a:rPr lang="en-US" altLang="zh-CN"/>
              <a:t>HTML</a:t>
            </a:r>
            <a:r>
              <a:rPr lang="zh-CN" altLang="en-US"/>
              <a:t>模块内容：</a:t>
            </a:r>
            <a:endParaRPr lang="en-US" altLang="zh-CN"/>
          </a:p>
          <a:p>
            <a:pPr lvl="1"/>
            <a:r>
              <a:rPr lang="zh-CN" altLang="en-US"/>
              <a:t>使用</a:t>
            </a:r>
            <a:r>
              <a:rPr lang="en-US" altLang="zh-CN"/>
              <a:t>&lt;script&gt;</a:t>
            </a:r>
            <a:r>
              <a:rPr lang="zh-CN" altLang="en-US"/>
              <a:t>标签</a:t>
            </a:r>
            <a:endParaRPr lang="en-US" altLang="zh-CN"/>
          </a:p>
          <a:p>
            <a:pPr lvl="1"/>
            <a:r>
              <a:rPr lang="zh-CN" altLang="en-US"/>
              <a:t>使用</a:t>
            </a:r>
            <a:r>
              <a:rPr lang="en-US" altLang="zh-CN"/>
              <a:t>&lt;template&gt;</a:t>
            </a:r>
            <a:r>
              <a:rPr lang="zh-CN" altLang="en-US"/>
              <a:t>标签</a:t>
            </a:r>
            <a:endParaRPr lang="zh-CN" altLang="en-US"/>
          </a:p>
        </p:txBody>
      </p:sp>
      <p:pic>
        <p:nvPicPr>
          <p:cNvPr id="8199" name="Picture 7" descr="C://JavaSource/YouDaoNote/18810733252@163.com/8c7ed00f83f242d79c544911e79f1eb9/imag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6" y="3330390"/>
            <a:ext cx="3351585" cy="325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 descr="https://pic4.zhimg.com/80/v2-d09d116f712a75ba89135dca31c453f9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98" y="3330390"/>
            <a:ext cx="3016290" cy="325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组件可以访问</a:t>
            </a:r>
            <a:r>
              <a:rPr lang="en-US" altLang="zh-CN"/>
              <a:t>Vue</a:t>
            </a:r>
            <a:r>
              <a:rPr lang="zh-CN" altLang="en-US"/>
              <a:t>实例数据吗</a:t>
            </a:r>
            <a:r>
              <a:rPr lang="en-US" altLang="zh-CN"/>
              <a:t>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组件是一个单独功能模块的封装：</a:t>
            </a:r>
            <a:endParaRPr lang="en-US" altLang="zh-CN"/>
          </a:p>
          <a:p>
            <a:pPr lvl="1"/>
            <a:r>
              <a:rPr lang="zh-CN" altLang="en-US"/>
              <a:t>这个模块有属于自己的</a:t>
            </a:r>
            <a:r>
              <a:rPr lang="en-US" altLang="zh-CN"/>
              <a:t>HTML</a:t>
            </a:r>
            <a:r>
              <a:rPr lang="zh-CN" altLang="en-US"/>
              <a:t>模板，也应该有属性自己的数据</a:t>
            </a:r>
            <a:r>
              <a:rPr lang="en-US" altLang="zh-CN"/>
              <a:t>data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组件中的数据是保存在哪里呢？顶层的</a:t>
            </a:r>
            <a:r>
              <a:rPr lang="en-US" altLang="zh-CN"/>
              <a:t>Vue</a:t>
            </a:r>
            <a:r>
              <a:rPr lang="zh-CN" altLang="en-US"/>
              <a:t>实例中吗？</a:t>
            </a:r>
            <a:endParaRPr lang="en-US" altLang="zh-CN"/>
          </a:p>
          <a:p>
            <a:pPr lvl="1"/>
            <a:r>
              <a:rPr lang="zh-CN" altLang="en-US"/>
              <a:t>我们先来测试一下，组件中能不能直接访问</a:t>
            </a:r>
            <a:r>
              <a:rPr lang="en-US" altLang="zh-CN"/>
              <a:t>Vue</a:t>
            </a:r>
            <a:r>
              <a:rPr lang="zh-CN" altLang="en-US"/>
              <a:t>实例中的</a:t>
            </a:r>
            <a:r>
              <a:rPr lang="en-US" altLang="zh-CN"/>
              <a:t>data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9220" name="Picture 4" descr="https://pic1.zhimg.com/80/v2-c0d85d324775dcda54956d3c045ff596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41" y="2878233"/>
            <a:ext cx="4874559" cy="358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743719" y="3769917"/>
            <a:ext cx="5197705" cy="160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我们发现不能访问，而且即使可以访问，如果将所有的数据都放在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实例中，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实例就会变的非常臃肿。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组件应该有自己保存数据的地方。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组件数据的存放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组件自己的数据存放在哪里呢</a:t>
            </a:r>
            <a:r>
              <a:rPr lang="en-US" altLang="zh-CN"/>
              <a:t>?</a:t>
            </a:r>
            <a:endParaRPr lang="en-US" altLang="zh-CN"/>
          </a:p>
          <a:p>
            <a:pPr lvl="1"/>
            <a:r>
              <a:rPr lang="zh-CN" altLang="en-US"/>
              <a:t>组件对象也有一个</a:t>
            </a:r>
            <a:r>
              <a:rPr lang="en-US" altLang="zh-CN"/>
              <a:t>data</a:t>
            </a:r>
            <a:r>
              <a:rPr lang="zh-CN" altLang="en-US"/>
              <a:t>属性</a:t>
            </a:r>
            <a:r>
              <a:rPr lang="en-US" altLang="zh-CN"/>
              <a:t>(</a:t>
            </a:r>
            <a:r>
              <a:rPr lang="zh-CN" altLang="en-US"/>
              <a:t>也可以有</a:t>
            </a:r>
            <a:r>
              <a:rPr lang="en-US" altLang="zh-CN"/>
              <a:t>methods</a:t>
            </a:r>
            <a:r>
              <a:rPr lang="zh-CN" altLang="en-US"/>
              <a:t>等属性，下面我们有用到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只是这个</a:t>
            </a:r>
            <a:r>
              <a:rPr lang="en-US" altLang="zh-CN"/>
              <a:t>data</a:t>
            </a:r>
            <a:r>
              <a:rPr lang="zh-CN" altLang="en-US"/>
              <a:t>属性必须是一个函数</a:t>
            </a:r>
            <a:endParaRPr lang="zh-CN" altLang="en-US"/>
          </a:p>
          <a:p>
            <a:pPr lvl="1"/>
            <a:r>
              <a:rPr lang="zh-CN" altLang="en-US"/>
              <a:t>而且这个函数返回一个对象，对象内部保存着数据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0242" name="Picture 2" descr="https://pic2.zhimg.com/80/v2-f16b549fb324579aaab1a0d24b7f6734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76" y="2800140"/>
            <a:ext cx="4443824" cy="378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为什么是一个函数呢</a:t>
            </a:r>
            <a:r>
              <a:rPr lang="en-US" altLang="zh-CN"/>
              <a:t>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172372" cy="5444088"/>
          </a:xfrm>
        </p:spPr>
        <p:txBody>
          <a:bodyPr/>
          <a:lstStyle/>
          <a:p>
            <a:r>
              <a:rPr lang="zh-CN" altLang="en-US"/>
              <a:t>为什么</a:t>
            </a:r>
            <a:r>
              <a:rPr lang="en-US" altLang="zh-CN"/>
              <a:t>data</a:t>
            </a:r>
            <a:r>
              <a:rPr lang="zh-CN" altLang="en-US"/>
              <a:t>在组件中必须是一个函数呢</a:t>
            </a:r>
            <a:r>
              <a:rPr lang="en-US" altLang="zh-CN"/>
              <a:t>?</a:t>
            </a:r>
            <a:endParaRPr lang="en-US" altLang="zh-CN"/>
          </a:p>
          <a:p>
            <a:pPr lvl="1"/>
            <a:r>
              <a:rPr lang="zh-CN" altLang="en-US"/>
              <a:t>首先，如果不是一个函数，</a:t>
            </a:r>
            <a:r>
              <a:rPr lang="en-US" altLang="zh-CN"/>
              <a:t>Vue</a:t>
            </a:r>
            <a:r>
              <a:rPr lang="zh-CN" altLang="en-US"/>
              <a:t>直接就会报错。</a:t>
            </a:r>
            <a:endParaRPr lang="zh-CN" altLang="en-US"/>
          </a:p>
          <a:p>
            <a:pPr lvl="1"/>
            <a:r>
              <a:rPr lang="zh-CN" altLang="en-US"/>
              <a:t>其次，原因是在于</a:t>
            </a:r>
            <a:r>
              <a:rPr lang="en-US" altLang="zh-CN"/>
              <a:t>Vue</a:t>
            </a:r>
            <a:r>
              <a:rPr lang="zh-CN" altLang="en-US"/>
              <a:t>让每个组件对象都返回一个新的对象，因为如果是同一个对象的，组件在多次使用后会相互影响。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1266" name="Picture 2" descr="https://pic3.zhimg.com/80/v2-e091a48e6cd3727c8b8c3b17a5aa7b7a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882" y="1314268"/>
            <a:ext cx="5316835" cy="529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父子组件的通信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在上一个小节中，我们提到了子组件是不能引用父组件或者</a:t>
            </a:r>
            <a:r>
              <a:rPr lang="en-US" altLang="zh-CN"/>
              <a:t>Vue</a:t>
            </a:r>
            <a:r>
              <a:rPr lang="zh-CN" altLang="en-US"/>
              <a:t>实例的数据的。</a:t>
            </a:r>
            <a:endParaRPr lang="zh-CN" altLang="en-US"/>
          </a:p>
          <a:p>
            <a:r>
              <a:rPr lang="zh-CN" altLang="en-US"/>
              <a:t>但是，在开发中，往往一些数据确实需要从上层传递到下层：</a:t>
            </a:r>
            <a:endParaRPr lang="zh-CN" altLang="en-US"/>
          </a:p>
          <a:p>
            <a:pPr lvl="1"/>
            <a:r>
              <a:rPr lang="zh-CN" altLang="en-US"/>
              <a:t>比如在一个页面中，我们从服务器请求到了很多的数据。</a:t>
            </a:r>
            <a:endParaRPr lang="zh-CN" altLang="en-US"/>
          </a:p>
          <a:p>
            <a:pPr lvl="1"/>
            <a:r>
              <a:rPr lang="zh-CN" altLang="en-US"/>
              <a:t>其中一部分数据，并非是我们整个页面的大组件来展示的，而是需要下面的子组件进行展示。</a:t>
            </a:r>
            <a:endParaRPr lang="zh-CN" altLang="en-US"/>
          </a:p>
          <a:p>
            <a:pPr lvl="1"/>
            <a:r>
              <a:rPr lang="zh-CN" altLang="en-US"/>
              <a:t>这个时候，并不会让子组件再次发送一个网络请求，而是直接让</a:t>
            </a:r>
            <a:r>
              <a:rPr lang="zh-CN" altLang="en-US" b="1"/>
              <a:t>大组件</a:t>
            </a:r>
            <a:r>
              <a:rPr lang="en-US" altLang="zh-CN" b="1"/>
              <a:t>(</a:t>
            </a:r>
            <a:r>
              <a:rPr lang="zh-CN" altLang="en-US" b="1"/>
              <a:t>父组件</a:t>
            </a:r>
            <a:r>
              <a:rPr lang="en-US" altLang="zh-CN" b="1"/>
              <a:t>)</a:t>
            </a:r>
            <a:r>
              <a:rPr lang="zh-CN" altLang="en-US"/>
              <a:t>将数据传递给</a:t>
            </a:r>
            <a:r>
              <a:rPr lang="zh-CN" altLang="en-US" b="1"/>
              <a:t>小组件</a:t>
            </a:r>
            <a:r>
              <a:rPr lang="en-US" altLang="zh-CN" b="1"/>
              <a:t>(</a:t>
            </a:r>
            <a:r>
              <a:rPr lang="zh-CN" altLang="en-US" b="1"/>
              <a:t>子组件</a:t>
            </a:r>
            <a:r>
              <a:rPr lang="en-US" altLang="zh-CN" b="1"/>
              <a:t>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如何进行父子组件间的通信呢？</a:t>
            </a:r>
            <a:r>
              <a:rPr lang="en-US" altLang="zh-CN"/>
              <a:t>Vue</a:t>
            </a:r>
            <a:r>
              <a:rPr lang="zh-CN" altLang="en-US"/>
              <a:t>官方提到</a:t>
            </a:r>
            <a:endParaRPr lang="zh-CN" altLang="en-US"/>
          </a:p>
          <a:p>
            <a:pPr lvl="1"/>
            <a:r>
              <a:rPr lang="zh-CN" altLang="en-US"/>
              <a:t>通过</a:t>
            </a:r>
            <a:r>
              <a:rPr lang="en-US" altLang="zh-CN"/>
              <a:t>props</a:t>
            </a:r>
            <a:r>
              <a:rPr lang="zh-CN" altLang="en-US"/>
              <a:t>向子组件传递数据</a:t>
            </a:r>
            <a:endParaRPr lang="zh-CN" altLang="en-US"/>
          </a:p>
          <a:p>
            <a:pPr lvl="1"/>
            <a:r>
              <a:rPr lang="zh-CN" altLang="en-US"/>
              <a:t>通过事件向父组件发送消息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在下面的代码中，我直接将</a:t>
            </a:r>
            <a:r>
              <a:rPr lang="en-US" altLang="zh-CN"/>
              <a:t>Vue</a:t>
            </a:r>
            <a:r>
              <a:rPr lang="zh-CN" altLang="en-US"/>
              <a:t>实例当做父组件，并且其中包含子组件来简化代码。</a:t>
            </a:r>
            <a:endParaRPr lang="zh-CN" altLang="en-US"/>
          </a:p>
          <a:p>
            <a:r>
              <a:rPr lang="zh-CN" altLang="en-US"/>
              <a:t>真实的开发中，</a:t>
            </a:r>
            <a:r>
              <a:rPr lang="en-US" altLang="zh-CN" b="1"/>
              <a:t>Vue</a:t>
            </a:r>
            <a:r>
              <a:rPr lang="zh-CN" altLang="en-US" b="1"/>
              <a:t>实例和子组件的通信</a:t>
            </a:r>
            <a:r>
              <a:rPr lang="zh-CN" altLang="en-US"/>
              <a:t>和</a:t>
            </a:r>
            <a:r>
              <a:rPr lang="zh-CN" altLang="en-US" b="1"/>
              <a:t>父组件和子组件的通信</a:t>
            </a:r>
            <a:r>
              <a:rPr lang="zh-CN" altLang="en-US"/>
              <a:t>过程是一样的。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1026" name="Picture 2" descr="https://note.youdao.com/yws/public/resource/2352d76114e3c72d9dba63a0b60e40c6/xmlnote/49BFC67FB08E412980952D981D59BF1E/379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535" y="3280172"/>
            <a:ext cx="53721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props</a:t>
            </a:r>
            <a:r>
              <a:rPr kumimoji="1" lang="zh-CN" altLang="en-US"/>
              <a:t>基本用法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在组件中，使用选项</a:t>
            </a:r>
            <a:r>
              <a:rPr lang="en-US" altLang="zh-CN"/>
              <a:t>props</a:t>
            </a:r>
            <a:r>
              <a:rPr lang="zh-CN" altLang="en-US"/>
              <a:t>来声明需要从父级接收到的数据。</a:t>
            </a:r>
            <a:endParaRPr lang="zh-CN" altLang="en-US"/>
          </a:p>
          <a:p>
            <a:r>
              <a:rPr lang="en-US" altLang="zh-CN"/>
              <a:t>props</a:t>
            </a:r>
            <a:r>
              <a:rPr lang="zh-CN" altLang="en-US"/>
              <a:t>的值有两种方式：</a:t>
            </a:r>
            <a:endParaRPr lang="zh-CN" altLang="en-US"/>
          </a:p>
          <a:p>
            <a:pPr lvl="1"/>
            <a:r>
              <a:rPr lang="zh-CN" altLang="en-US"/>
              <a:t>方式一：字符串数组，数组中的字符串就是传递时的名称。</a:t>
            </a:r>
            <a:endParaRPr lang="zh-CN" altLang="en-US"/>
          </a:p>
          <a:p>
            <a:pPr lvl="1"/>
            <a:r>
              <a:rPr lang="zh-CN" altLang="en-US"/>
              <a:t>方式二：对象，对象可以设置传递时的类型，也可以设置默认值等。</a:t>
            </a:r>
            <a:endParaRPr lang="zh-CN" altLang="en-US"/>
          </a:p>
          <a:p>
            <a:r>
              <a:rPr lang="zh-CN" altLang="en-US"/>
              <a:t>我们先来看一个最简单的</a:t>
            </a:r>
            <a:r>
              <a:rPr lang="en-US" altLang="zh-CN"/>
              <a:t>props</a:t>
            </a:r>
            <a:r>
              <a:rPr lang="zh-CN" altLang="en-US"/>
              <a:t>传递：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923" y="3288728"/>
            <a:ext cx="7819292" cy="3232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props</a:t>
            </a:r>
            <a:r>
              <a:rPr kumimoji="1" lang="zh-CN" altLang="en-US"/>
              <a:t>数据验证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7196838" cy="5444088"/>
          </a:xfrm>
        </p:spPr>
        <p:txBody>
          <a:bodyPr/>
          <a:lstStyle/>
          <a:p>
            <a:r>
              <a:rPr lang="zh-CN" altLang="en-US"/>
              <a:t>在前面，我们的</a:t>
            </a:r>
            <a:r>
              <a:rPr lang="en-US" altLang="zh-CN"/>
              <a:t>props</a:t>
            </a:r>
            <a:r>
              <a:rPr lang="zh-CN" altLang="en-US"/>
              <a:t>选项是使用一个数组。</a:t>
            </a:r>
            <a:endParaRPr lang="zh-CN" altLang="en-US"/>
          </a:p>
          <a:p>
            <a:r>
              <a:rPr lang="zh-CN" altLang="en-US"/>
              <a:t>我们说过，除了数组之外，我们也可以使用对象，当需要对</a:t>
            </a:r>
            <a:r>
              <a:rPr lang="en-US" altLang="zh-CN" b="1"/>
              <a:t>props</a:t>
            </a:r>
            <a:r>
              <a:rPr lang="zh-CN" altLang="en-US" b="1"/>
              <a:t>进行类型等验证时</a:t>
            </a:r>
            <a:r>
              <a:rPr lang="zh-CN" altLang="en-US"/>
              <a:t>，就需要对象写法了。</a:t>
            </a:r>
            <a:endParaRPr lang="zh-CN" altLang="en-US"/>
          </a:p>
          <a:p>
            <a:r>
              <a:rPr lang="zh-CN" altLang="en-US"/>
              <a:t>验证都支持哪些数据类型呢？</a:t>
            </a:r>
            <a:endParaRPr lang="zh-CN" altLang="en-US"/>
          </a:p>
          <a:p>
            <a:pPr lvl="1"/>
            <a:r>
              <a:rPr lang="en-US" altLang="zh-CN"/>
              <a:t>String</a:t>
            </a:r>
            <a:endParaRPr lang="en-US" altLang="zh-CN"/>
          </a:p>
          <a:p>
            <a:pPr lvl="1"/>
            <a:r>
              <a:rPr lang="en-US" altLang="zh-CN"/>
              <a:t>Number</a:t>
            </a:r>
            <a:endParaRPr lang="en-US" altLang="zh-CN"/>
          </a:p>
          <a:p>
            <a:pPr lvl="1"/>
            <a:r>
              <a:rPr lang="en-US" altLang="zh-CN"/>
              <a:t>Boolean</a:t>
            </a:r>
            <a:endParaRPr lang="en-US" altLang="zh-CN"/>
          </a:p>
          <a:p>
            <a:pPr lvl="1"/>
            <a:r>
              <a:rPr lang="en-US" altLang="zh-CN"/>
              <a:t>Array</a:t>
            </a:r>
            <a:endParaRPr lang="en-US" altLang="zh-CN"/>
          </a:p>
          <a:p>
            <a:pPr lvl="1"/>
            <a:r>
              <a:rPr lang="en-US" altLang="zh-CN"/>
              <a:t>Object</a:t>
            </a:r>
            <a:endParaRPr lang="en-US" altLang="zh-CN"/>
          </a:p>
          <a:p>
            <a:pPr lvl="1"/>
            <a:r>
              <a:rPr lang="en-US" altLang="zh-CN"/>
              <a:t>Date</a:t>
            </a:r>
            <a:endParaRPr lang="en-US" altLang="zh-CN"/>
          </a:p>
          <a:p>
            <a:pPr lvl="1"/>
            <a:r>
              <a:rPr lang="en-US" altLang="zh-CN"/>
              <a:t>Function</a:t>
            </a:r>
            <a:endParaRPr lang="en-US" altLang="zh-CN"/>
          </a:p>
          <a:p>
            <a:pPr lvl="1"/>
            <a:r>
              <a:rPr lang="en-US" altLang="zh-CN"/>
              <a:t>Symbol</a:t>
            </a:r>
            <a:endParaRPr lang="en-US" altLang="zh-CN"/>
          </a:p>
          <a:p>
            <a:r>
              <a:rPr lang="zh-CN" altLang="en-US"/>
              <a:t>当我们有自定义构造函数时，验证也支持自定义的类型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8031" y="1351725"/>
            <a:ext cx="4411449" cy="52167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666" y="3558442"/>
            <a:ext cx="3619124" cy="1951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子级向父级传递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props</a:t>
            </a:r>
            <a:r>
              <a:rPr lang="zh-CN" altLang="en-US"/>
              <a:t>用于父组件向子组件传递数据，还有一种比较常见的是子组件传递数据或事件到父组件中。</a:t>
            </a:r>
            <a:endParaRPr lang="zh-CN" altLang="en-US"/>
          </a:p>
          <a:p>
            <a:r>
              <a:rPr lang="zh-CN" altLang="en-US"/>
              <a:t>我们应该如何处理呢？这个时候，我们需要使用</a:t>
            </a:r>
            <a:r>
              <a:rPr lang="zh-CN" altLang="en-US" b="1"/>
              <a:t>自定义事件</a:t>
            </a:r>
            <a:r>
              <a:rPr lang="zh-CN" altLang="en-US"/>
              <a:t>来完成。</a:t>
            </a:r>
            <a:endParaRPr lang="zh-CN" altLang="en-US"/>
          </a:p>
          <a:p>
            <a:r>
              <a:rPr lang="zh-CN" altLang="en-US"/>
              <a:t>什么时候需要自定义事件呢？</a:t>
            </a:r>
            <a:endParaRPr lang="zh-CN" altLang="en-US"/>
          </a:p>
          <a:p>
            <a:pPr lvl="1"/>
            <a:r>
              <a:rPr lang="zh-CN" altLang="en-US"/>
              <a:t>当子组件需要向父组件传递数据时，就要用到自定义事件了。</a:t>
            </a:r>
            <a:endParaRPr lang="zh-CN" altLang="en-US"/>
          </a:p>
          <a:p>
            <a:pPr lvl="1"/>
            <a:r>
              <a:rPr lang="zh-CN" altLang="en-US"/>
              <a:t>我们之前学习的</a:t>
            </a:r>
            <a:r>
              <a:rPr lang="en-US" altLang="zh-CN"/>
              <a:t>v-on</a:t>
            </a:r>
            <a:r>
              <a:rPr lang="zh-CN" altLang="en-US"/>
              <a:t>不仅仅可以用于监听</a:t>
            </a:r>
            <a:r>
              <a:rPr lang="en-US" altLang="zh-CN"/>
              <a:t>DOM</a:t>
            </a:r>
            <a:r>
              <a:rPr lang="zh-CN" altLang="en-US"/>
              <a:t>事件，也可以用于组件间的自定义事件。</a:t>
            </a:r>
            <a:endParaRPr lang="zh-CN" altLang="en-US"/>
          </a:p>
          <a:p>
            <a:r>
              <a:rPr lang="zh-CN" altLang="en-US"/>
              <a:t>自定义事件的流程：</a:t>
            </a:r>
            <a:endParaRPr lang="zh-CN" altLang="en-US"/>
          </a:p>
          <a:p>
            <a:pPr lvl="1"/>
            <a:r>
              <a:rPr lang="zh-CN" altLang="en-US"/>
              <a:t>在子组件中，通过</a:t>
            </a:r>
            <a:r>
              <a:rPr lang="en-US" altLang="zh-CN"/>
              <a:t>$emit()</a:t>
            </a:r>
            <a:r>
              <a:rPr lang="zh-CN" altLang="en-US"/>
              <a:t>来触发事件。</a:t>
            </a:r>
            <a:endParaRPr lang="zh-CN" altLang="en-US"/>
          </a:p>
          <a:p>
            <a:pPr lvl="1"/>
            <a:r>
              <a:rPr lang="zh-CN" altLang="en-US"/>
              <a:t>在父组件中，通过</a:t>
            </a:r>
            <a:r>
              <a:rPr lang="en-US" altLang="zh-CN"/>
              <a:t>v-on</a:t>
            </a:r>
            <a:r>
              <a:rPr lang="zh-CN" altLang="en-US"/>
              <a:t>来监听子组件事件。</a:t>
            </a:r>
            <a:endParaRPr lang="zh-CN" altLang="en-US"/>
          </a:p>
          <a:p>
            <a:r>
              <a:rPr lang="zh-CN" altLang="en-US"/>
              <a:t>我们来看一个简单的例子：</a:t>
            </a:r>
            <a:endParaRPr lang="zh-CN" altLang="en-US"/>
          </a:p>
          <a:p>
            <a:pPr lvl="1"/>
            <a:r>
              <a:rPr lang="zh-CN" altLang="en-US"/>
              <a:t>我们之前做过一个两个按钮</a:t>
            </a:r>
            <a:r>
              <a:rPr lang="en-US" altLang="zh-CN"/>
              <a:t>+1</a:t>
            </a:r>
            <a:r>
              <a:rPr lang="zh-CN" altLang="en-US"/>
              <a:t>和</a:t>
            </a:r>
            <a:r>
              <a:rPr lang="en-US" altLang="zh-CN"/>
              <a:t>-1</a:t>
            </a:r>
            <a:r>
              <a:rPr lang="zh-CN" altLang="en-US"/>
              <a:t>，点击后修改</a:t>
            </a:r>
            <a:r>
              <a:rPr lang="en-US" altLang="zh-CN"/>
              <a:t>counter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/>
              <a:t>我们整个操作的过程还是在子组件中完成，但是之后的展示交给父组件。</a:t>
            </a:r>
            <a:endParaRPr lang="zh-CN" altLang="en-US"/>
          </a:p>
          <a:p>
            <a:pPr lvl="1"/>
            <a:r>
              <a:rPr lang="zh-CN" altLang="en-US"/>
              <a:t>这样，我们就需要将子组件中的</a:t>
            </a:r>
            <a:r>
              <a:rPr lang="en-US" altLang="zh-CN"/>
              <a:t>counter</a:t>
            </a:r>
            <a:r>
              <a:rPr lang="zh-CN" altLang="en-US"/>
              <a:t>，传给父组件的某个属性，比如</a:t>
            </a:r>
            <a:r>
              <a:rPr lang="en-US" altLang="zh-CN"/>
              <a:t>total</a:t>
            </a:r>
            <a:r>
              <a:rPr lang="zh-CN" altLang="en-US"/>
              <a:t>。</a:t>
            </a:r>
            <a:endParaRPr lang="zh-CN" altLang="en-US"/>
          </a:p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自定义事件代码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3103" y="1238250"/>
            <a:ext cx="10924207" cy="5443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内容概述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认识组件化</a:t>
            </a:r>
            <a:endParaRPr kumimoji="1" lang="en-US" altLang="zh-CN"/>
          </a:p>
          <a:p>
            <a:r>
              <a:rPr kumimoji="1" lang="zh-CN" altLang="en-US"/>
              <a:t>注册组件</a:t>
            </a:r>
            <a:endParaRPr kumimoji="1" lang="en-US" altLang="zh-CN"/>
          </a:p>
          <a:p>
            <a:r>
              <a:rPr kumimoji="1" lang="zh-CN" altLang="en-US"/>
              <a:t>组件其他补充</a:t>
            </a:r>
            <a:endParaRPr kumimoji="1" lang="en-US" altLang="zh-CN"/>
          </a:p>
          <a:p>
            <a:r>
              <a:rPr kumimoji="1" lang="zh-CN" altLang="en-US"/>
              <a:t>组件数据存放</a:t>
            </a:r>
            <a:endParaRPr kumimoji="1" lang="en-US" altLang="zh-CN"/>
          </a:p>
          <a:p>
            <a:r>
              <a:rPr kumimoji="1" lang="zh-CN" altLang="en-US"/>
              <a:t>父子组件通信</a:t>
            </a:r>
            <a:endParaRPr kumimoji="1" lang="en-US" altLang="zh-CN"/>
          </a:p>
          <a:p>
            <a:r>
              <a:rPr kumimoji="1" lang="zh-CN" altLang="en-US"/>
              <a:t>父级向子级传递</a:t>
            </a:r>
            <a:endParaRPr kumimoji="1" lang="en-US" altLang="zh-CN"/>
          </a:p>
          <a:p>
            <a:r>
              <a:rPr kumimoji="1" lang="zh-CN" altLang="en-US"/>
              <a:t>子级向父级传递</a:t>
            </a:r>
            <a:endParaRPr kumimoji="1" lang="en-US" altLang="zh-CN"/>
          </a:p>
          <a:p>
            <a:r>
              <a:rPr kumimoji="1" lang="zh-CN" altLang="en-US"/>
              <a:t>插槽</a:t>
            </a:r>
            <a:r>
              <a:rPr kumimoji="1" lang="en-US" altLang="zh-CN"/>
              <a:t>slot</a:t>
            </a:r>
            <a:endParaRPr kumimoji="1" lang="en-US" altLang="zh-CN"/>
          </a:p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父子组件的访问方式：</a:t>
            </a:r>
            <a:r>
              <a:rPr lang="en-US" altLang="zh-CN"/>
              <a:t> $children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4645269" cy="5444088"/>
          </a:xfrm>
        </p:spPr>
        <p:txBody>
          <a:bodyPr/>
          <a:lstStyle/>
          <a:p>
            <a:r>
              <a:rPr lang="zh-CN" altLang="en-US"/>
              <a:t>有时候我们需要父组件直接访问子组件，子组件直接访问父组件，或者是子组件访问跟组件。</a:t>
            </a:r>
            <a:endParaRPr lang="zh-CN" altLang="en-US"/>
          </a:p>
          <a:p>
            <a:pPr lvl="1"/>
            <a:r>
              <a:rPr lang="zh-CN" altLang="en-US"/>
              <a:t>父组件访问子组件：使用</a:t>
            </a:r>
            <a:r>
              <a:rPr lang="en-US" altLang="zh-CN"/>
              <a:t>$children</a:t>
            </a:r>
            <a:r>
              <a:rPr lang="zh-CN" altLang="en-US"/>
              <a:t>或</a:t>
            </a:r>
            <a:r>
              <a:rPr lang="en-US" altLang="zh-CN"/>
              <a:t>$refs</a:t>
            </a:r>
            <a:endParaRPr lang="en-US" altLang="zh-CN"/>
          </a:p>
          <a:p>
            <a:pPr lvl="1"/>
            <a:r>
              <a:rPr lang="zh-CN" altLang="en-US"/>
              <a:t>子组件访问父组件：使用</a:t>
            </a:r>
            <a:r>
              <a:rPr lang="en-US" altLang="zh-CN"/>
              <a:t>$parent</a:t>
            </a:r>
            <a:endParaRPr lang="en-US" altLang="zh-CN"/>
          </a:p>
          <a:p>
            <a:endParaRPr kumimoji="1" lang="en-US" altLang="zh-CN"/>
          </a:p>
          <a:p>
            <a:r>
              <a:rPr kumimoji="1" lang="zh-CN" altLang="en-US"/>
              <a:t>我们先来看下</a:t>
            </a:r>
            <a:r>
              <a:rPr kumimoji="1" lang="en-US" altLang="zh-CN"/>
              <a:t>$children</a:t>
            </a:r>
            <a:r>
              <a:rPr kumimoji="1" lang="zh-CN" altLang="en-US"/>
              <a:t>的访问</a:t>
            </a:r>
            <a:endParaRPr kumimoji="1" lang="en-US" altLang="zh-CN"/>
          </a:p>
          <a:p>
            <a:pPr lvl="1"/>
            <a:r>
              <a:rPr lang="en-US" altLang="zh-CN"/>
              <a:t>this.$children</a:t>
            </a:r>
            <a:r>
              <a:rPr lang="zh-CN" altLang="en-US"/>
              <a:t>是一个数组类型，它包含所有子组件对象。</a:t>
            </a:r>
            <a:endParaRPr lang="en-US" altLang="zh-CN"/>
          </a:p>
          <a:p>
            <a:pPr lvl="1"/>
            <a:r>
              <a:rPr kumimoji="1" lang="zh-CN" altLang="en-US"/>
              <a:t>我们这里通过一个遍历，取出所有子组件的</a:t>
            </a:r>
            <a:r>
              <a:rPr kumimoji="1" lang="en-US" altLang="zh-CN"/>
              <a:t>message</a:t>
            </a:r>
            <a:r>
              <a:rPr kumimoji="1" lang="zh-CN" altLang="en-US"/>
              <a:t>状态。</a:t>
            </a:r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9513" y="1660700"/>
            <a:ext cx="7097246" cy="4598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父子组件的访问方式：</a:t>
            </a:r>
            <a:r>
              <a:rPr lang="en-US" altLang="zh-CN"/>
              <a:t> $refs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$children</a:t>
            </a:r>
            <a:r>
              <a:rPr lang="zh-CN" altLang="en-US"/>
              <a:t>的缺陷：</a:t>
            </a:r>
            <a:endParaRPr lang="zh-CN" altLang="en-US"/>
          </a:p>
          <a:p>
            <a:pPr lvl="1"/>
            <a:r>
              <a:rPr lang="zh-CN" altLang="en-US"/>
              <a:t>通过</a:t>
            </a:r>
            <a:r>
              <a:rPr lang="en-US" altLang="zh-CN"/>
              <a:t>$children</a:t>
            </a:r>
            <a:r>
              <a:rPr lang="zh-CN" altLang="en-US"/>
              <a:t>访问子组件时，是一个数组类型，访问其中的子组件必须通过索引值。</a:t>
            </a:r>
            <a:endParaRPr lang="zh-CN" altLang="en-US"/>
          </a:p>
          <a:p>
            <a:pPr lvl="1"/>
            <a:r>
              <a:rPr lang="zh-CN" altLang="en-US"/>
              <a:t>但是当子组件过多，我们需要拿到其中一个时，往往不能确定它的索引值，甚至还可能会发生变化。</a:t>
            </a:r>
            <a:endParaRPr lang="zh-CN" altLang="en-US"/>
          </a:p>
          <a:p>
            <a:pPr lvl="1"/>
            <a:r>
              <a:rPr lang="zh-CN" altLang="en-US"/>
              <a:t>有时候，我们想明确获取其中一个特定的组件，这个时候就可以使用</a:t>
            </a:r>
            <a:r>
              <a:rPr lang="en-US" altLang="zh-CN"/>
              <a:t>$refs</a:t>
            </a:r>
            <a:endParaRPr lang="en-US" altLang="zh-CN"/>
          </a:p>
          <a:p>
            <a:r>
              <a:rPr lang="en-US" altLang="zh-CN"/>
              <a:t>$refs</a:t>
            </a:r>
            <a:r>
              <a:rPr lang="zh-CN" altLang="en-US"/>
              <a:t>的使用：</a:t>
            </a:r>
            <a:endParaRPr lang="zh-CN" altLang="en-US"/>
          </a:p>
          <a:p>
            <a:pPr lvl="1"/>
            <a:r>
              <a:rPr lang="en-US" altLang="zh-CN"/>
              <a:t>$refs</a:t>
            </a:r>
            <a:r>
              <a:rPr lang="zh-CN" altLang="en-US"/>
              <a:t>和</a:t>
            </a:r>
            <a:r>
              <a:rPr lang="en-US" altLang="zh-CN"/>
              <a:t>ref</a:t>
            </a:r>
            <a:r>
              <a:rPr lang="zh-CN" altLang="en-US"/>
              <a:t>指令通常是一起使用的。</a:t>
            </a:r>
            <a:endParaRPr lang="zh-CN" altLang="en-US"/>
          </a:p>
          <a:p>
            <a:pPr lvl="1"/>
            <a:r>
              <a:rPr lang="zh-CN" altLang="en-US"/>
              <a:t>首先，我们通过</a:t>
            </a:r>
            <a:r>
              <a:rPr lang="en-US" altLang="zh-CN"/>
              <a:t>ref</a:t>
            </a:r>
            <a:r>
              <a:rPr lang="zh-CN" altLang="en-US"/>
              <a:t>给某一个子组件绑定一个特定的</a:t>
            </a:r>
            <a:r>
              <a:rPr lang="en-US" altLang="zh-CN"/>
              <a:t>ID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/>
              <a:t>其次，通过</a:t>
            </a:r>
            <a:r>
              <a:rPr lang="en-US" altLang="zh-CN"/>
              <a:t>this.$refs.ID</a:t>
            </a:r>
            <a:r>
              <a:rPr lang="zh-CN" altLang="en-US"/>
              <a:t>就可以访问到该组件了。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070" y="4393711"/>
            <a:ext cx="7391400" cy="977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70" y="5448544"/>
            <a:ext cx="6070600" cy="113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父子组件的访问方式：</a:t>
            </a:r>
            <a:r>
              <a:rPr lang="en-US" altLang="zh-CN"/>
              <a:t> $parent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4797670" cy="5444088"/>
          </a:xfrm>
        </p:spPr>
        <p:txBody>
          <a:bodyPr>
            <a:normAutofit/>
          </a:bodyPr>
          <a:lstStyle/>
          <a:p>
            <a:r>
              <a:rPr lang="zh-CN" altLang="en-US" sz="1600"/>
              <a:t>如果我们想在子组件中直接访问父组件，可以通过</a:t>
            </a:r>
            <a:r>
              <a:rPr lang="en-US" altLang="zh-CN" sz="1600"/>
              <a:t>$parent</a:t>
            </a:r>
            <a:endParaRPr lang="en-US" altLang="zh-CN" sz="1600"/>
          </a:p>
          <a:p>
            <a:r>
              <a:rPr lang="zh-CN" altLang="en-US" sz="1600"/>
              <a:t>注意事项：</a:t>
            </a:r>
            <a:endParaRPr lang="zh-CN" altLang="en-US" sz="1600"/>
          </a:p>
          <a:p>
            <a:pPr lvl="1"/>
            <a:r>
              <a:rPr lang="zh-CN" altLang="en-US" sz="1600"/>
              <a:t>尽管在</a:t>
            </a:r>
            <a:r>
              <a:rPr lang="en-US" altLang="zh-CN" sz="1600"/>
              <a:t>Vue</a:t>
            </a:r>
            <a:r>
              <a:rPr lang="zh-CN" altLang="en-US" sz="1600"/>
              <a:t>开发中，我们允许通过</a:t>
            </a:r>
            <a:r>
              <a:rPr lang="en-US" altLang="zh-CN" sz="1600"/>
              <a:t>$parent</a:t>
            </a:r>
            <a:r>
              <a:rPr lang="zh-CN" altLang="en-US" sz="1600"/>
              <a:t>来访问父组件，但是在真实开发中尽量不要这样做。</a:t>
            </a:r>
            <a:endParaRPr lang="zh-CN" altLang="en-US" sz="1600"/>
          </a:p>
          <a:p>
            <a:pPr lvl="1"/>
            <a:r>
              <a:rPr lang="zh-CN" altLang="en-US" sz="1600"/>
              <a:t>子组件应该尽量避免直接访问父组件的数据，因为这样耦合度太高了。</a:t>
            </a:r>
            <a:endParaRPr lang="zh-CN" altLang="en-US" sz="1600"/>
          </a:p>
          <a:p>
            <a:pPr lvl="1"/>
            <a:r>
              <a:rPr lang="zh-CN" altLang="en-US" sz="1600"/>
              <a:t>如果我们将子组件放在另外一个组件之内，很可能该父组件没有对应的属性，往往会引起问题。</a:t>
            </a:r>
            <a:endParaRPr lang="zh-CN" altLang="en-US" sz="1600"/>
          </a:p>
          <a:p>
            <a:pPr lvl="1"/>
            <a:r>
              <a:rPr lang="zh-CN" altLang="en-US" sz="1600"/>
              <a:t>另外，更不好做的是通过</a:t>
            </a:r>
            <a:r>
              <a:rPr lang="en-US" altLang="zh-CN" sz="1600"/>
              <a:t>$parent</a:t>
            </a:r>
            <a:r>
              <a:rPr lang="zh-CN" altLang="en-US" sz="1600"/>
              <a:t>直接修改父组件的状态，那么父组件中的状态将变得飘忽不定，很不利于我的调试和维护。</a:t>
            </a:r>
            <a:endParaRPr lang="zh-CN" altLang="en-US" sz="1600"/>
          </a:p>
          <a:p>
            <a:endParaRPr kumimoji="1" lang="zh-CN" altLang="en-US" sz="1600"/>
          </a:p>
        </p:txBody>
      </p:sp>
      <p:pic>
        <p:nvPicPr>
          <p:cNvPr id="3074" name="Picture 2" descr="https://note.youdao.com/yws/public/resource/2352d76114e3c72d9dba63a0b60e40c6/xmlnote/3B14A5D627A24F3A8AD55E50457D3B1E/38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975" y="1697556"/>
            <a:ext cx="6944784" cy="452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非父子组件通信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刚才我们讨论的都是父子组件间的通信，那如果是非父子关系呢</a:t>
            </a:r>
            <a:r>
              <a:rPr lang="en-US" altLang="zh-CN"/>
              <a:t>?</a:t>
            </a:r>
            <a:endParaRPr lang="en-US" altLang="zh-CN"/>
          </a:p>
          <a:p>
            <a:pPr lvl="1"/>
            <a:r>
              <a:rPr lang="zh-CN" altLang="en-US"/>
              <a:t>非父子组件关系包括多个层级的组件，也包括兄弟组件的关系。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Vue1.x</a:t>
            </a:r>
            <a:r>
              <a:rPr lang="zh-CN" altLang="en-US"/>
              <a:t>的时候，可以通过</a:t>
            </a:r>
            <a:r>
              <a:rPr lang="en-US" altLang="zh-CN"/>
              <a:t>$dispatch</a:t>
            </a:r>
            <a:r>
              <a:rPr lang="zh-CN" altLang="en-US"/>
              <a:t>和</a:t>
            </a:r>
            <a:r>
              <a:rPr lang="en-US" altLang="zh-CN"/>
              <a:t>$broadcast</a:t>
            </a:r>
            <a:r>
              <a:rPr lang="zh-CN" altLang="en-US"/>
              <a:t>完成</a:t>
            </a:r>
            <a:endParaRPr lang="zh-CN" altLang="en-US"/>
          </a:p>
          <a:p>
            <a:pPr lvl="1"/>
            <a:r>
              <a:rPr lang="en-US" altLang="zh-CN"/>
              <a:t>$dispatch</a:t>
            </a:r>
            <a:r>
              <a:rPr lang="zh-CN" altLang="en-US"/>
              <a:t>用于向上级派发事件</a:t>
            </a:r>
            <a:endParaRPr lang="zh-CN" altLang="en-US"/>
          </a:p>
          <a:p>
            <a:pPr lvl="1"/>
            <a:r>
              <a:rPr lang="en-US" altLang="zh-CN"/>
              <a:t>$broadcast</a:t>
            </a:r>
            <a:r>
              <a:rPr lang="zh-CN" altLang="en-US"/>
              <a:t>用于向下级广播事件</a:t>
            </a:r>
            <a:endParaRPr lang="zh-CN" altLang="en-US"/>
          </a:p>
          <a:p>
            <a:pPr lvl="1"/>
            <a:r>
              <a:rPr lang="zh-CN" altLang="en-US"/>
              <a:t>但是在</a:t>
            </a:r>
            <a:r>
              <a:rPr lang="en-US" altLang="zh-CN"/>
              <a:t>Vue2.x</a:t>
            </a:r>
            <a:r>
              <a:rPr lang="zh-CN" altLang="en-US"/>
              <a:t>都被取消了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Vue2.x</a:t>
            </a:r>
            <a:r>
              <a:rPr lang="zh-CN" altLang="en-US"/>
              <a:t>中，有一种方案是通过</a:t>
            </a:r>
            <a:r>
              <a:rPr lang="zh-CN" altLang="en-US" b="1"/>
              <a:t>中央事件总线</a:t>
            </a:r>
            <a:r>
              <a:rPr lang="zh-CN" altLang="en-US"/>
              <a:t>，也就是一个中介来完成。</a:t>
            </a:r>
            <a:endParaRPr lang="zh-CN" altLang="en-US"/>
          </a:p>
          <a:p>
            <a:pPr lvl="1"/>
            <a:r>
              <a:rPr lang="zh-CN" altLang="en-US"/>
              <a:t>但是这种方案和直接使用</a:t>
            </a:r>
            <a:r>
              <a:rPr lang="en-US" altLang="zh-CN"/>
              <a:t>Vuex</a:t>
            </a:r>
            <a:r>
              <a:rPr lang="zh-CN" altLang="en-US"/>
              <a:t>的状态管理方案还是逊色很多。</a:t>
            </a:r>
            <a:endParaRPr lang="zh-CN" altLang="en-US"/>
          </a:p>
          <a:p>
            <a:pPr lvl="1"/>
            <a:r>
              <a:rPr lang="zh-CN" altLang="en-US"/>
              <a:t>并且</a:t>
            </a:r>
            <a:r>
              <a:rPr lang="en-US" altLang="zh-CN"/>
              <a:t>Vuex</a:t>
            </a:r>
            <a:r>
              <a:rPr lang="zh-CN" altLang="en-US"/>
              <a:t>提供了更多好用的功能，所以这里我们暂且不讨论这种方案，后续我们专门学习</a:t>
            </a:r>
            <a:r>
              <a:rPr lang="en-US" altLang="zh-CN"/>
              <a:t>Vuex</a:t>
            </a:r>
            <a:r>
              <a:rPr lang="zh-CN" altLang="en-US"/>
              <a:t>的状态管理。</a:t>
            </a:r>
            <a:endParaRPr lang="zh-CN" altLang="en-US"/>
          </a:p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编译作用域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7200485" cy="544408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/>
              <a:t>在真正学习插槽之前，我们需要先理解一个概念：编译作用域。</a:t>
            </a:r>
            <a:endParaRPr lang="zh-CN" altLang="en-US"/>
          </a:p>
          <a:p>
            <a:r>
              <a:rPr lang="zh-CN" altLang="en-US"/>
              <a:t>官方对于编译的作用域解析比较简单，我们自己来通过一个例子来理解这个概念：</a:t>
            </a:r>
            <a:endParaRPr lang="zh-CN" altLang="en-US"/>
          </a:p>
          <a:p>
            <a:r>
              <a:rPr lang="zh-CN" altLang="en-US"/>
              <a:t>我们来考虑下面的代码是否最终是可以渲染出来的：</a:t>
            </a:r>
            <a:endParaRPr lang="zh-CN" altLang="en-US"/>
          </a:p>
          <a:p>
            <a:pPr lvl="1"/>
            <a:r>
              <a:rPr lang="en-US" altLang="zh-CN"/>
              <a:t>&lt;my-cpn v-show="isShow"&gt;&lt;/my-cpn&gt;</a:t>
            </a:r>
            <a:r>
              <a:rPr lang="zh-CN" altLang="en-US"/>
              <a:t>中，我们使用了</a:t>
            </a:r>
            <a:r>
              <a:rPr lang="en-US" altLang="zh-CN"/>
              <a:t>isShow</a:t>
            </a:r>
            <a:r>
              <a:rPr lang="zh-CN" altLang="en-US"/>
              <a:t>属性。</a:t>
            </a:r>
            <a:endParaRPr lang="zh-CN" altLang="en-US"/>
          </a:p>
          <a:p>
            <a:pPr lvl="1"/>
            <a:r>
              <a:rPr lang="en-US" altLang="zh-CN"/>
              <a:t>isShow</a:t>
            </a:r>
            <a:r>
              <a:rPr lang="zh-CN" altLang="en-US"/>
              <a:t>属性包含在组件中，也包含在</a:t>
            </a:r>
            <a:r>
              <a:rPr lang="en-US" altLang="zh-CN"/>
              <a:t>Vue</a:t>
            </a:r>
            <a:r>
              <a:rPr lang="zh-CN" altLang="en-US"/>
              <a:t>实例中。</a:t>
            </a:r>
            <a:endParaRPr lang="zh-CN" altLang="en-US"/>
          </a:p>
          <a:p>
            <a:r>
              <a:rPr lang="zh-CN" altLang="en-US"/>
              <a:t>答案：最终可以渲染出来，也就是使用的是</a:t>
            </a:r>
            <a:r>
              <a:rPr lang="en-US" altLang="zh-CN"/>
              <a:t>Vue</a:t>
            </a:r>
            <a:r>
              <a:rPr lang="zh-CN" altLang="en-US"/>
              <a:t>实例的属性。</a:t>
            </a:r>
            <a:endParaRPr lang="zh-CN" altLang="en-US"/>
          </a:p>
          <a:p>
            <a:r>
              <a:rPr lang="zh-CN" altLang="en-US"/>
              <a:t>为什么呢？</a:t>
            </a:r>
            <a:endParaRPr lang="zh-CN" altLang="en-US"/>
          </a:p>
          <a:p>
            <a:pPr lvl="1"/>
            <a:r>
              <a:rPr lang="zh-CN" altLang="en-US"/>
              <a:t>官方给出了一条准则：</a:t>
            </a:r>
            <a:r>
              <a:rPr lang="zh-CN" altLang="en-US" b="1"/>
              <a:t>父组件模板的所有东西都会在父级作用域内编译；子组件模板的所有东西都会在子级作用域内编译。</a:t>
            </a:r>
            <a:endParaRPr lang="zh-CN" altLang="en-US"/>
          </a:p>
          <a:p>
            <a:pPr lvl="1"/>
            <a:r>
              <a:rPr lang="zh-CN" altLang="en-US"/>
              <a:t>而我们在使用</a:t>
            </a:r>
            <a:r>
              <a:rPr lang="en-US" altLang="zh-CN"/>
              <a:t>&lt;my-cpn v-show="isShow"&gt;&lt;/my-cpn&gt;</a:t>
            </a:r>
            <a:r>
              <a:rPr lang="zh-CN" altLang="en-US"/>
              <a:t>的时候，整个组件的使用过程是相当于在父组件中出现的。</a:t>
            </a:r>
            <a:endParaRPr lang="zh-CN" altLang="en-US"/>
          </a:p>
          <a:p>
            <a:pPr lvl="1"/>
            <a:r>
              <a:rPr lang="zh-CN" altLang="en-US"/>
              <a:t>那么他的作用域就是父组件，使用的属性也是属于父组件的属性。</a:t>
            </a:r>
            <a:endParaRPr lang="zh-CN" altLang="en-US"/>
          </a:p>
          <a:p>
            <a:pPr lvl="1"/>
            <a:r>
              <a:rPr lang="zh-CN" altLang="en-US"/>
              <a:t>因此，</a:t>
            </a:r>
            <a:r>
              <a:rPr lang="en-US" altLang="zh-CN"/>
              <a:t>isShow</a:t>
            </a:r>
            <a:r>
              <a:rPr lang="zh-CN" altLang="en-US"/>
              <a:t>使用的是</a:t>
            </a:r>
            <a:r>
              <a:rPr lang="en-US" altLang="zh-CN"/>
              <a:t>Vue</a:t>
            </a:r>
            <a:r>
              <a:rPr lang="zh-CN" altLang="en-US"/>
              <a:t>实例中的属性，而不是子组件的属性。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1678" y="1383322"/>
            <a:ext cx="4635081" cy="5028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为什么使用</a:t>
            </a:r>
            <a:r>
              <a:rPr kumimoji="1" lang="en-US" altLang="zh-CN"/>
              <a:t>slot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slot</a:t>
            </a:r>
            <a:r>
              <a:rPr lang="zh-CN" altLang="en-US"/>
              <a:t>翻译为插槽：</a:t>
            </a:r>
            <a:endParaRPr lang="zh-CN" altLang="en-US"/>
          </a:p>
          <a:p>
            <a:pPr lvl="1"/>
            <a:r>
              <a:rPr lang="zh-CN" altLang="en-US"/>
              <a:t>在生活中很多地方都有插槽，电脑的</a:t>
            </a:r>
            <a:r>
              <a:rPr lang="en-US" altLang="zh-CN"/>
              <a:t>USB</a:t>
            </a:r>
            <a:r>
              <a:rPr lang="zh-CN" altLang="en-US"/>
              <a:t>插槽，插板当中的电源插槽。</a:t>
            </a:r>
            <a:endParaRPr lang="zh-CN" altLang="en-US"/>
          </a:p>
          <a:p>
            <a:pPr lvl="1"/>
            <a:r>
              <a:rPr lang="zh-CN" altLang="en-US"/>
              <a:t>插槽的目的是让我们原来的设备具备更多的扩展性。</a:t>
            </a:r>
            <a:endParaRPr lang="zh-CN" altLang="en-US"/>
          </a:p>
          <a:p>
            <a:pPr lvl="1"/>
            <a:r>
              <a:rPr lang="zh-CN" altLang="en-US"/>
              <a:t>比如电脑的</a:t>
            </a:r>
            <a:r>
              <a:rPr lang="en-US" altLang="zh-CN"/>
              <a:t>USB</a:t>
            </a:r>
            <a:r>
              <a:rPr lang="zh-CN" altLang="en-US"/>
              <a:t>我们可以插入</a:t>
            </a:r>
            <a:r>
              <a:rPr lang="en-US" altLang="zh-CN"/>
              <a:t>U</a:t>
            </a:r>
            <a:r>
              <a:rPr lang="zh-CN" altLang="en-US"/>
              <a:t>盘、硬盘、手机、音响、键盘、鼠标等等。</a:t>
            </a:r>
            <a:endParaRPr lang="zh-CN" altLang="en-US"/>
          </a:p>
          <a:p>
            <a:r>
              <a:rPr lang="zh-CN" altLang="en-US"/>
              <a:t>组件的插槽：</a:t>
            </a:r>
            <a:endParaRPr lang="zh-CN" altLang="en-US"/>
          </a:p>
          <a:p>
            <a:pPr lvl="1"/>
            <a:r>
              <a:rPr lang="zh-CN" altLang="en-US"/>
              <a:t>组件的插槽也是为了让我们封装的组件更加具有扩展性。</a:t>
            </a:r>
            <a:endParaRPr lang="zh-CN" altLang="en-US"/>
          </a:p>
          <a:p>
            <a:pPr lvl="1"/>
            <a:r>
              <a:rPr lang="zh-CN" altLang="en-US"/>
              <a:t>让使用者可以决定组件内部的一些内容到底展示什么。</a:t>
            </a:r>
            <a:endParaRPr lang="zh-CN" altLang="en-US"/>
          </a:p>
          <a:p>
            <a:r>
              <a:rPr lang="zh-CN" altLang="en-US"/>
              <a:t>栗子：移动网站中的导航栏。</a:t>
            </a:r>
            <a:endParaRPr lang="zh-CN" altLang="en-US"/>
          </a:p>
          <a:p>
            <a:pPr lvl="1"/>
            <a:r>
              <a:rPr lang="zh-CN" altLang="en-US"/>
              <a:t>移动开发中，几乎每个页面都有导航栏。</a:t>
            </a:r>
            <a:endParaRPr lang="zh-CN" altLang="en-US"/>
          </a:p>
          <a:p>
            <a:pPr lvl="1"/>
            <a:r>
              <a:rPr lang="zh-CN" altLang="en-US"/>
              <a:t>导航栏我们必然会封装成一个插件，比如</a:t>
            </a:r>
            <a:r>
              <a:rPr lang="en-US" altLang="zh-CN"/>
              <a:t>nav-bar</a:t>
            </a:r>
            <a:r>
              <a:rPr lang="zh-CN" altLang="en-US"/>
              <a:t>组件。</a:t>
            </a:r>
            <a:endParaRPr lang="zh-CN" altLang="en-US"/>
          </a:p>
          <a:p>
            <a:pPr lvl="1"/>
            <a:r>
              <a:rPr lang="zh-CN" altLang="en-US"/>
              <a:t>一旦有了这个组件，我们就可以在多个页面中复用了。</a:t>
            </a:r>
            <a:endParaRPr lang="zh-CN" altLang="en-US"/>
          </a:p>
          <a:p>
            <a:r>
              <a:rPr lang="zh-CN" altLang="en-US"/>
              <a:t>但是，每个页面的导航是一样的吗？</a:t>
            </a:r>
            <a:r>
              <a:rPr lang="en-US" altLang="zh-CN"/>
              <a:t>No</a:t>
            </a:r>
            <a:r>
              <a:rPr lang="zh-CN" altLang="en-US"/>
              <a:t>，我以京东</a:t>
            </a:r>
            <a:r>
              <a:rPr lang="en-US" altLang="zh-CN"/>
              <a:t>M</a:t>
            </a:r>
            <a:r>
              <a:rPr lang="zh-CN" altLang="en-US"/>
              <a:t>站为例</a:t>
            </a:r>
            <a:endParaRPr kumimoji="1" lang="zh-CN" altLang="en-US"/>
          </a:p>
        </p:txBody>
      </p:sp>
      <p:pic>
        <p:nvPicPr>
          <p:cNvPr id="5122" name="Picture 2" descr="https://note.youdao.com/yws/public/resource/2352d76114e3c72d9dba63a0b60e40c6/xmlnote/9C925476B78443F3971E61EAD14107A0/381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523" y="3521960"/>
            <a:ext cx="359092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note.youdao.com/yws/public/resource/2352d76114e3c72d9dba63a0b60e40c6/xmlnote/66A5E275FB2C490681E46448A0E3446E/38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573" y="4302369"/>
            <a:ext cx="35718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note.youdao.com/yws/public/resource/2352d76114e3c72d9dba63a0b60e40c6/xmlnote/469CE693719B4C35B5102545D5F2C00D/38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573" y="4963624"/>
            <a:ext cx="36671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note.youdao.com/yws/public/resource/2352d76114e3c72d9dba63a0b60e40c6/xmlnote/AE41302F6885416DAD2D589FD9AA018F/38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573" y="5748704"/>
            <a:ext cx="36957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如何封装这类组件呢？</a:t>
            </a:r>
            <a:r>
              <a:rPr kumimoji="1" lang="en-US" altLang="zh-CN"/>
              <a:t>slot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如何去封装这类的组件呢？</a:t>
            </a:r>
            <a:endParaRPr lang="zh-CN" altLang="en-US"/>
          </a:p>
          <a:p>
            <a:pPr lvl="1"/>
            <a:r>
              <a:rPr lang="zh-CN" altLang="en-US"/>
              <a:t>它们也很多区别，但是也有很多共性。</a:t>
            </a:r>
            <a:endParaRPr lang="zh-CN" altLang="en-US"/>
          </a:p>
          <a:p>
            <a:pPr lvl="1"/>
            <a:r>
              <a:rPr lang="zh-CN" altLang="en-US"/>
              <a:t>如果，我们每一个单独去封装一个组件，显然不合适：比如每个页面都返回，这部分内容我们就要重复去封装。</a:t>
            </a:r>
            <a:endParaRPr lang="zh-CN" altLang="en-US"/>
          </a:p>
          <a:p>
            <a:pPr lvl="1"/>
            <a:r>
              <a:rPr lang="zh-CN" altLang="en-US"/>
              <a:t>但是，如果我们封装成一个，好像也不合理：有些左侧是菜单，有些是返回，有些中间是搜索，有些是文字，等等。</a:t>
            </a:r>
            <a:endParaRPr lang="zh-CN" altLang="en-US"/>
          </a:p>
          <a:p>
            <a:r>
              <a:rPr lang="zh-CN" altLang="en-US"/>
              <a:t>如何封装合适呢？抽取共性，保留不同。</a:t>
            </a:r>
            <a:endParaRPr lang="zh-CN" altLang="en-US"/>
          </a:p>
          <a:p>
            <a:pPr lvl="1"/>
            <a:r>
              <a:rPr lang="zh-CN" altLang="en-US"/>
              <a:t>最好的封装方式就是将共性抽取到组件中，将不同暴露为插槽。</a:t>
            </a:r>
            <a:endParaRPr lang="zh-CN" altLang="en-US"/>
          </a:p>
          <a:p>
            <a:pPr lvl="1"/>
            <a:r>
              <a:rPr lang="zh-CN" altLang="en-US"/>
              <a:t>一旦我们预留了插槽，就可以让使用者根据自己的需求，决定插槽中插入什么内容。</a:t>
            </a:r>
            <a:endParaRPr lang="zh-CN" altLang="en-US"/>
          </a:p>
          <a:p>
            <a:pPr lvl="1"/>
            <a:r>
              <a:rPr lang="zh-CN" altLang="en-US"/>
              <a:t>是搜索框，还是文字，还是菜单。由调用者自己来决定。</a:t>
            </a:r>
            <a:endParaRPr lang="zh-CN" altLang="en-US"/>
          </a:p>
          <a:p>
            <a:r>
              <a:rPr lang="zh-CN" altLang="en-US"/>
              <a:t>这就是为什么我们要学习组件中的插槽</a:t>
            </a:r>
            <a:r>
              <a:rPr lang="en-US" altLang="zh-CN"/>
              <a:t>slot</a:t>
            </a:r>
            <a:r>
              <a:rPr lang="zh-CN" altLang="en-US"/>
              <a:t>的原因。</a:t>
            </a:r>
            <a:endParaRPr lang="zh-CN" altLang="en-US"/>
          </a:p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slot</a:t>
            </a:r>
            <a:r>
              <a:rPr kumimoji="1" lang="zh-CN" altLang="en-US"/>
              <a:t>基本使用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了解了为什么用</a:t>
            </a:r>
            <a:r>
              <a:rPr lang="en-US" altLang="zh-CN"/>
              <a:t>slot</a:t>
            </a:r>
            <a:r>
              <a:rPr lang="zh-CN" altLang="en-US"/>
              <a:t>，我们再来谈谈如何使用</a:t>
            </a:r>
            <a:r>
              <a:rPr lang="en-US" altLang="zh-CN"/>
              <a:t>slot</a:t>
            </a:r>
            <a:r>
              <a:rPr lang="zh-CN" altLang="en-US"/>
              <a:t>？</a:t>
            </a:r>
            <a:endParaRPr lang="zh-CN" altLang="en-US"/>
          </a:p>
          <a:p>
            <a:pPr lvl="1"/>
            <a:r>
              <a:rPr lang="zh-CN" altLang="en-US"/>
              <a:t>在子组件中，使用特殊的元素</a:t>
            </a:r>
            <a:r>
              <a:rPr lang="en-US" altLang="zh-CN"/>
              <a:t>&lt;slot&gt;</a:t>
            </a:r>
            <a:r>
              <a:rPr lang="zh-CN" altLang="en-US"/>
              <a:t>就可以为子组件开启一个插槽。</a:t>
            </a:r>
            <a:endParaRPr lang="zh-CN" altLang="en-US"/>
          </a:p>
          <a:p>
            <a:pPr lvl="1"/>
            <a:r>
              <a:rPr lang="zh-CN" altLang="en-US"/>
              <a:t>该插槽插入什么内容取决于父组件如何使用。</a:t>
            </a:r>
            <a:endParaRPr lang="zh-CN" altLang="en-US"/>
          </a:p>
          <a:p>
            <a:r>
              <a:rPr lang="zh-CN" altLang="en-US"/>
              <a:t>我们通过一个简单的例子，来给子组件定义一个插槽：</a:t>
            </a:r>
            <a:endParaRPr lang="zh-CN" altLang="en-US"/>
          </a:p>
          <a:p>
            <a:pPr lvl="1"/>
            <a:r>
              <a:rPr lang="en-US" altLang="zh-CN"/>
              <a:t>&lt;slot&gt;</a:t>
            </a:r>
            <a:r>
              <a:rPr lang="zh-CN" altLang="en-US"/>
              <a:t>中的内容表示，如果没有在该组件中插入任何其他内容，就默认显示该内容</a:t>
            </a:r>
            <a:endParaRPr lang="en-US" altLang="zh-CN"/>
          </a:p>
          <a:p>
            <a:pPr lvl="1"/>
            <a:r>
              <a:rPr lang="zh-CN" altLang="en-US"/>
              <a:t>有了这个插槽后，父组件如何使用呢？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6146" name="Picture 2" descr="https://note.youdao.com/yws/public/resource/2352d76114e3c72d9dba63a0b60e40c6/xmlnote/F759A71B2CDB44B091C0BB1B03AB3B78/382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31" y="3657601"/>
            <a:ext cx="3622430" cy="284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note.youdao.com/yws/public/resource/2352d76114e3c72d9dba63a0b60e40c6/xmlnote/4DE0B97D023746AF8217A6FA821F44EF/38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899" y="4187494"/>
            <a:ext cx="63341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具名插槽</a:t>
            </a:r>
            <a:r>
              <a:rPr lang="en-US" altLang="zh-CN"/>
              <a:t>slot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423125" cy="5444088"/>
          </a:xfrm>
        </p:spPr>
        <p:txBody>
          <a:bodyPr/>
          <a:lstStyle/>
          <a:p>
            <a:r>
              <a:rPr lang="zh-CN" altLang="en-US"/>
              <a:t>当子组件的功能复杂时，子组件的插槽可能并非是一个。</a:t>
            </a:r>
            <a:endParaRPr lang="zh-CN" altLang="en-US"/>
          </a:p>
          <a:p>
            <a:pPr lvl="1"/>
            <a:r>
              <a:rPr lang="zh-CN" altLang="en-US"/>
              <a:t>比如我们封装一个导航栏的子组件，可能就需要三个插槽，分别代表左边、中间、右边。</a:t>
            </a:r>
            <a:endParaRPr lang="zh-CN" altLang="en-US"/>
          </a:p>
          <a:p>
            <a:pPr lvl="1"/>
            <a:r>
              <a:rPr lang="zh-CN" altLang="en-US"/>
              <a:t>那么，外面在给插槽插入内容时，如何区分插入的是哪一个呢？</a:t>
            </a:r>
            <a:endParaRPr lang="zh-CN" altLang="en-US"/>
          </a:p>
          <a:p>
            <a:pPr lvl="1"/>
            <a:r>
              <a:rPr lang="zh-CN" altLang="en-US"/>
              <a:t>这个时候，我们就需要给插槽起一个名字</a:t>
            </a:r>
            <a:endParaRPr lang="zh-CN" altLang="en-US"/>
          </a:p>
          <a:p>
            <a:r>
              <a:rPr lang="zh-CN" altLang="en-US"/>
              <a:t>如何使用具名插槽呢？</a:t>
            </a:r>
            <a:endParaRPr lang="zh-CN" altLang="en-US"/>
          </a:p>
          <a:p>
            <a:pPr lvl="1"/>
            <a:r>
              <a:rPr lang="zh-CN" altLang="en-US"/>
              <a:t>非常简单，只要给</a:t>
            </a:r>
            <a:r>
              <a:rPr lang="en-US" altLang="zh-CN"/>
              <a:t>slot</a:t>
            </a:r>
            <a:r>
              <a:rPr lang="zh-CN" altLang="en-US"/>
              <a:t>元素一个</a:t>
            </a:r>
            <a:r>
              <a:rPr lang="en-US" altLang="zh-CN"/>
              <a:t>name</a:t>
            </a:r>
            <a:r>
              <a:rPr lang="zh-CN" altLang="en-US"/>
              <a:t>属性即可</a:t>
            </a:r>
            <a:endParaRPr lang="zh-CN" altLang="en-US"/>
          </a:p>
          <a:p>
            <a:pPr lvl="1"/>
            <a:r>
              <a:rPr lang="en-US" altLang="zh-CN"/>
              <a:t>&lt;slot name='myslot'&gt;&lt;/slot&gt;</a:t>
            </a:r>
            <a:endParaRPr lang="zh-CN" altLang="en-US"/>
          </a:p>
          <a:p>
            <a:r>
              <a:rPr lang="zh-CN" altLang="en-US"/>
              <a:t>我们来给出一个案例：</a:t>
            </a:r>
            <a:endParaRPr lang="en-US" altLang="zh-CN"/>
          </a:p>
          <a:p>
            <a:pPr lvl="1"/>
            <a:r>
              <a:rPr lang="zh-CN" altLang="en-US"/>
              <a:t>这里我们先不对导航组件做非常复杂的封装，先了解具名插槽的用法。</a:t>
            </a:r>
            <a:endParaRPr kumimoji="1" lang="zh-CN" altLang="en-US"/>
          </a:p>
        </p:txBody>
      </p:sp>
      <p:pic>
        <p:nvPicPr>
          <p:cNvPr id="7170" name="Picture 2" descr="https://note.youdao.com/yws/public/resource/2352d76114e3c72d9dba63a0b60e40c6/xmlnote/B1CD718C245E471EB20D77CF101B75C1/383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384" y="1119927"/>
            <a:ext cx="3434862" cy="299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949" y="4110366"/>
            <a:ext cx="4904297" cy="2512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作用域插槽：准备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作用域插槽是</a:t>
            </a:r>
            <a:r>
              <a:rPr lang="en-US" altLang="zh-CN"/>
              <a:t>slot</a:t>
            </a:r>
            <a:r>
              <a:rPr lang="zh-CN" altLang="en-US"/>
              <a:t>一个比较难理解的点，而且官方文档说的又有点不清晰。</a:t>
            </a:r>
            <a:endParaRPr lang="zh-CN" altLang="en-US"/>
          </a:p>
          <a:p>
            <a:r>
              <a:rPr lang="zh-CN" altLang="en-US"/>
              <a:t>这里，我们用一句话对其做一个总结，然后我们在后续的案例中来体会：</a:t>
            </a:r>
            <a:endParaRPr lang="zh-CN" altLang="en-US"/>
          </a:p>
          <a:p>
            <a:pPr lvl="1"/>
            <a:r>
              <a:rPr lang="zh-CN" altLang="en-US"/>
              <a:t>父组件替换插槽的标签，但是内容由子组件来提供。</a:t>
            </a:r>
            <a:endParaRPr lang="zh-CN" altLang="en-US"/>
          </a:p>
          <a:p>
            <a:r>
              <a:rPr lang="zh-CN" altLang="en-US"/>
              <a:t>我们先提一个需求：</a:t>
            </a:r>
            <a:endParaRPr lang="zh-CN" altLang="en-US"/>
          </a:p>
          <a:p>
            <a:pPr lvl="1"/>
            <a:r>
              <a:rPr lang="zh-CN" altLang="en-US"/>
              <a:t>子组件中包括一组数据，比如：</a:t>
            </a:r>
            <a:r>
              <a:rPr lang="en-US" altLang="zh-CN"/>
              <a:t>pLanguages: ['JavaScript', 'Python', 'Swift', 'Go', 'C++']</a:t>
            </a:r>
            <a:endParaRPr lang="en-US" altLang="zh-CN"/>
          </a:p>
          <a:p>
            <a:pPr lvl="1"/>
            <a:r>
              <a:rPr lang="zh-CN" altLang="en-US"/>
              <a:t>需要在多个界面进行展示：</a:t>
            </a:r>
            <a:endParaRPr lang="zh-CN" altLang="en-US"/>
          </a:p>
          <a:p>
            <a:pPr lvl="2"/>
            <a:r>
              <a:rPr lang="zh-CN" altLang="en-US"/>
              <a:t>某些界面是以水平方向一一展示的，</a:t>
            </a:r>
            <a:endParaRPr lang="zh-CN" altLang="en-US"/>
          </a:p>
          <a:p>
            <a:pPr lvl="2"/>
            <a:r>
              <a:rPr lang="zh-CN" altLang="en-US"/>
              <a:t>某些界面是以列表形式展示的，</a:t>
            </a:r>
            <a:endParaRPr lang="zh-CN" altLang="en-US"/>
          </a:p>
          <a:p>
            <a:pPr lvl="2"/>
            <a:r>
              <a:rPr lang="zh-CN" altLang="en-US"/>
              <a:t>某些界面直接展示一个数组</a:t>
            </a:r>
            <a:endParaRPr lang="zh-CN" altLang="en-US"/>
          </a:p>
          <a:p>
            <a:pPr lvl="1"/>
            <a:r>
              <a:rPr lang="zh-CN" altLang="en-US"/>
              <a:t>内容在子组件，希望父组件告诉我们如何展示，怎么办呢？</a:t>
            </a:r>
            <a:endParaRPr lang="zh-CN" altLang="en-US"/>
          </a:p>
          <a:p>
            <a:pPr lvl="2"/>
            <a:r>
              <a:rPr lang="zh-CN" altLang="en-US"/>
              <a:t>利用</a:t>
            </a:r>
            <a:r>
              <a:rPr lang="en-US" altLang="zh-CN"/>
              <a:t>slot</a:t>
            </a:r>
            <a:r>
              <a:rPr lang="zh-CN" altLang="en-US"/>
              <a:t>作用域插槽就可以了</a:t>
            </a:r>
            <a:endParaRPr lang="zh-CN" altLang="en-US"/>
          </a:p>
          <a:p>
            <a:r>
              <a:rPr lang="zh-CN" altLang="en-US"/>
              <a:t>我们来看看子组件的定义：</a:t>
            </a:r>
            <a:endParaRPr kumimoji="1" lang="zh-CN" altLang="en-US"/>
          </a:p>
        </p:txBody>
      </p:sp>
      <p:pic>
        <p:nvPicPr>
          <p:cNvPr id="8194" name="Picture 2" descr="https://note.youdao.com/yws/public/resource/2352d76114e3c72d9dba63a0b60e40c6/xmlnote/4EAF266D1EA14D0785C378C4457615B9/383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847" y="3476353"/>
            <a:ext cx="4943076" cy="311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什么是组件化？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2" y="1238066"/>
            <a:ext cx="5794131" cy="5444088"/>
          </a:xfrm>
        </p:spPr>
        <p:txBody>
          <a:bodyPr>
            <a:normAutofit/>
          </a:bodyPr>
          <a:lstStyle/>
          <a:p>
            <a:r>
              <a:rPr lang="zh-CN" altLang="en-US" sz="1600"/>
              <a:t>人面对复杂问题的处理方式：</a:t>
            </a:r>
            <a:endParaRPr lang="en-US" altLang="zh-CN" sz="1600"/>
          </a:p>
          <a:p>
            <a:pPr lvl="1"/>
            <a:r>
              <a:rPr lang="zh-CN" altLang="en-US" sz="1600"/>
              <a:t>任何一个人处理信息的逻辑能力都是有限的</a:t>
            </a:r>
            <a:endParaRPr lang="zh-CN" altLang="en-US" sz="1600"/>
          </a:p>
          <a:p>
            <a:pPr lvl="1"/>
            <a:r>
              <a:rPr lang="zh-CN" altLang="en-US" sz="1600"/>
              <a:t>所以，当面对一个非常复杂的问题时，我们不太可能一次性搞定一大堆的内容。</a:t>
            </a:r>
            <a:endParaRPr lang="zh-CN" altLang="en-US" sz="1600"/>
          </a:p>
          <a:p>
            <a:pPr lvl="1"/>
            <a:r>
              <a:rPr lang="zh-CN" altLang="en-US" sz="1600"/>
              <a:t>但是，我们人有一种天生的能力，就是将问题进行拆解。</a:t>
            </a:r>
            <a:endParaRPr lang="zh-CN" altLang="en-US" sz="1600"/>
          </a:p>
          <a:p>
            <a:pPr lvl="1"/>
            <a:r>
              <a:rPr lang="zh-CN" altLang="en-US" sz="1600"/>
              <a:t>如果将一个复杂的问题，拆分成很多个可以处理的小问题，再将其放在整体当中，你会发现大的问题也会迎刃而解。</a:t>
            </a:r>
            <a:endParaRPr lang="zh-CN" altLang="en-US" sz="1600"/>
          </a:p>
          <a:p>
            <a:r>
              <a:rPr lang="zh-CN" altLang="en-US" sz="1600"/>
              <a:t>组件化也是类似的思想：</a:t>
            </a:r>
            <a:endParaRPr lang="en-US" altLang="zh-CN" sz="1600"/>
          </a:p>
          <a:p>
            <a:pPr lvl="1"/>
            <a:r>
              <a:rPr lang="zh-CN" altLang="en-US" sz="1700"/>
              <a:t>如果我们将一个页面中所有的处理逻辑全部放在一起，处理起来就会变得非常复杂，而且不利于后续的管理以及扩展。</a:t>
            </a:r>
            <a:endParaRPr lang="zh-CN" altLang="en-US" sz="1700"/>
          </a:p>
          <a:p>
            <a:pPr lvl="1"/>
            <a:r>
              <a:rPr lang="zh-CN" altLang="en-US" sz="1700"/>
              <a:t>但如果，我们讲一个页面拆分成一个个小的功能块，每个功能块完成属于自己这部分独立的功能，那么之后整个页面的管理和维护就变得非常容易了。</a:t>
            </a:r>
            <a:endParaRPr lang="zh-CN" altLang="en-US" sz="1700"/>
          </a:p>
          <a:p>
            <a:pPr lvl="1"/>
            <a:endParaRPr kumimoji="1" lang="en-US" altLang="zh-CN" sz="1600"/>
          </a:p>
          <a:p>
            <a:endParaRPr kumimoji="1"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8728895" y="4395240"/>
            <a:ext cx="2830059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/>
              <a:t>我们将一个完整的页面分成很多个组件。</a:t>
            </a:r>
            <a:endParaRPr kumimoji="1" lang="en-US" altLang="zh-CN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/>
              <a:t>每个组件都用于实现页面的一个功能块。</a:t>
            </a:r>
            <a:endParaRPr kumimoji="1" lang="en-US" altLang="zh-CN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/>
              <a:t>而每一个组件又可以进行细分。</a:t>
            </a:r>
            <a:endParaRPr kumimoji="1" lang="zh-CN" altLang="en-US"/>
          </a:p>
        </p:txBody>
      </p:sp>
      <p:pic>
        <p:nvPicPr>
          <p:cNvPr id="6" name="Picture 4" descr="https://pic2.zhimg.com/80/v2-0480614bd66f59761bbefa4571630c2c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525" y="1720675"/>
            <a:ext cx="4997824" cy="206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ic3.zhimg.com/80/v2-d1553a68fee199177e2074c3cb3fe975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404" y="3852423"/>
            <a:ext cx="1636619" cy="271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作用域插槽：使用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在父组件使用我们的子组件时，从子组件中拿到数据：</a:t>
            </a:r>
            <a:endParaRPr lang="zh-CN" altLang="en-US"/>
          </a:p>
          <a:p>
            <a:pPr lvl="1"/>
            <a:r>
              <a:rPr lang="zh-CN" altLang="en-US"/>
              <a:t>我们通过</a:t>
            </a:r>
            <a:r>
              <a:rPr lang="en-US" altLang="zh-CN"/>
              <a:t>&lt;template slot-scope="slotProps"&gt;</a:t>
            </a:r>
            <a:r>
              <a:rPr lang="zh-CN" altLang="en-US"/>
              <a:t>获取到</a:t>
            </a:r>
            <a:r>
              <a:rPr lang="en-US" altLang="zh-CN"/>
              <a:t>slotProps</a:t>
            </a:r>
            <a:r>
              <a:rPr lang="zh-CN" altLang="en-US"/>
              <a:t>属性</a:t>
            </a:r>
            <a:endParaRPr lang="zh-CN" altLang="en-US"/>
          </a:p>
          <a:p>
            <a:pPr lvl="1"/>
            <a:r>
              <a:rPr lang="zh-CN" altLang="en-US"/>
              <a:t>在通过</a:t>
            </a:r>
            <a:r>
              <a:rPr lang="en-US" altLang="zh-CN"/>
              <a:t>slotProps.data</a:t>
            </a:r>
            <a:r>
              <a:rPr lang="zh-CN" altLang="en-US"/>
              <a:t>就可以获取到刚才我们传入的</a:t>
            </a:r>
            <a:r>
              <a:rPr lang="en-US" altLang="zh-CN"/>
              <a:t>data</a:t>
            </a:r>
            <a:r>
              <a:rPr lang="zh-CN" altLang="en-US"/>
              <a:t>了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277" y="2470100"/>
            <a:ext cx="9243002" cy="3942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Vue</a:t>
            </a:r>
            <a:r>
              <a:rPr kumimoji="1" lang="zh-CN" altLang="en-US"/>
              <a:t>组件化思想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组件化是</a:t>
            </a:r>
            <a:r>
              <a:rPr lang="en-US" altLang="zh-CN" sz="1600"/>
              <a:t>Vue.js</a:t>
            </a:r>
            <a:r>
              <a:rPr lang="zh-CN" altLang="en-US" sz="1600"/>
              <a:t>中的重要思想</a:t>
            </a:r>
            <a:endParaRPr lang="en-US" altLang="zh-CN" sz="1600"/>
          </a:p>
          <a:p>
            <a:pPr lvl="1"/>
            <a:r>
              <a:rPr lang="zh-CN" altLang="en-US" sz="1600"/>
              <a:t>它提供了一种抽象，让我们可以开发出一个个独立可复用的小组件来构造我们的应用。</a:t>
            </a:r>
            <a:endParaRPr lang="zh-CN" altLang="en-US" sz="1600"/>
          </a:p>
          <a:p>
            <a:pPr lvl="1"/>
            <a:r>
              <a:rPr lang="zh-CN" altLang="en-US" sz="1600"/>
              <a:t>任何的应用都会被抽象成一颗组件树。</a:t>
            </a:r>
            <a:endParaRPr lang="zh-CN" altLang="en-US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组件化思想的应用：</a:t>
            </a:r>
            <a:endParaRPr lang="zh-CN" altLang="en-US" sz="1600"/>
          </a:p>
          <a:p>
            <a:pPr lvl="1"/>
            <a:r>
              <a:rPr lang="zh-CN" altLang="en-US" sz="1600"/>
              <a:t>有了组件化的思想，我们在之后的开发中就要充分的利用它。</a:t>
            </a:r>
            <a:endParaRPr lang="zh-CN" altLang="en-US" sz="1600"/>
          </a:p>
          <a:p>
            <a:pPr lvl="1"/>
            <a:r>
              <a:rPr lang="zh-CN" altLang="en-US" sz="1600"/>
              <a:t>尽可能的将页面拆分成一个个小的、可复用的组件。</a:t>
            </a:r>
            <a:endParaRPr lang="zh-CN" altLang="en-US" sz="1600"/>
          </a:p>
          <a:p>
            <a:pPr lvl="1"/>
            <a:r>
              <a:rPr lang="zh-CN" altLang="en-US" sz="1600"/>
              <a:t>这样让我们的代码更加方便组织和管理，并且扩展性也更强。</a:t>
            </a:r>
            <a:endParaRPr lang="zh-CN" altLang="en-US" sz="1600"/>
          </a:p>
          <a:p>
            <a:r>
              <a:rPr lang="zh-CN" altLang="en-US" sz="1600"/>
              <a:t>所以，组件是</a:t>
            </a:r>
            <a:r>
              <a:rPr lang="en-US" altLang="zh-CN" sz="1600"/>
              <a:t>Vue</a:t>
            </a:r>
            <a:r>
              <a:rPr lang="zh-CN" altLang="en-US" sz="1600"/>
              <a:t>开发中，非常重要的一个篇章，要认真学习。</a:t>
            </a:r>
            <a:endParaRPr lang="zh-CN" altLang="en-US" sz="1600"/>
          </a:p>
          <a:p>
            <a:endParaRPr kumimoji="1" lang="zh-CN" altLang="en-US" sz="1600"/>
          </a:p>
        </p:txBody>
      </p:sp>
      <p:pic>
        <p:nvPicPr>
          <p:cNvPr id="2050" name="Picture 2" descr="https://cn.vuejs.org/images/component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86" y="2368060"/>
            <a:ext cx="5999202" cy="232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注册组件的基本步骤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2" y="1238066"/>
            <a:ext cx="3894993" cy="5444088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CN" altLang="en-US" sz="1600"/>
              <a:t>组件的使用分成三个步骤：</a:t>
            </a:r>
            <a:endParaRPr lang="en-US" altLang="zh-CN" sz="1600"/>
          </a:p>
          <a:p>
            <a:pPr lvl="1"/>
            <a:r>
              <a:rPr lang="zh-CN" altLang="en-US" sz="1600"/>
              <a:t>创建组件构造器</a:t>
            </a:r>
            <a:endParaRPr lang="en-US" altLang="zh-CN" sz="1600"/>
          </a:p>
          <a:p>
            <a:pPr lvl="1"/>
            <a:r>
              <a:rPr lang="zh-CN" altLang="en-US" sz="1600"/>
              <a:t>注册组件</a:t>
            </a:r>
            <a:endParaRPr lang="en-US" altLang="zh-CN" sz="1600"/>
          </a:p>
          <a:p>
            <a:pPr lvl="1"/>
            <a:r>
              <a:rPr lang="zh-CN" altLang="en-US" sz="1600"/>
              <a:t>使用组件。</a:t>
            </a:r>
            <a:endParaRPr lang="en-US" altLang="zh-CN" sz="1600"/>
          </a:p>
          <a:p>
            <a:r>
              <a:rPr lang="zh-CN" altLang="en-US" sz="1600"/>
              <a:t>我们来看看通过代码如何注册组件</a:t>
            </a:r>
            <a:endParaRPr lang="en-US" altLang="zh-CN" sz="1600"/>
          </a:p>
          <a:p>
            <a:r>
              <a:rPr lang="zh-CN" altLang="en-US" sz="1600"/>
              <a:t>查看运行结果：</a:t>
            </a:r>
            <a:endParaRPr lang="zh-CN" altLang="en-US" sz="1600"/>
          </a:p>
          <a:p>
            <a:pPr lvl="1"/>
            <a:r>
              <a:rPr lang="zh-CN" altLang="en-US" sz="1600"/>
              <a:t>和直接使用一个</a:t>
            </a:r>
            <a:r>
              <a:rPr lang="en-US" altLang="zh-CN" sz="1600"/>
              <a:t>div</a:t>
            </a:r>
            <a:r>
              <a:rPr lang="zh-CN" altLang="en-US" sz="1600"/>
              <a:t>看起来并没有什么区别。</a:t>
            </a:r>
            <a:endParaRPr lang="zh-CN" altLang="en-US" sz="1600"/>
          </a:p>
          <a:p>
            <a:pPr lvl="1"/>
            <a:r>
              <a:rPr lang="zh-CN" altLang="en-US" sz="1600"/>
              <a:t>但是我们可以设想，如果很多地方都要显示这样的信息，我们是不是就可以直接使用</a:t>
            </a:r>
            <a:r>
              <a:rPr lang="en-US" altLang="zh-CN" sz="1600"/>
              <a:t>&lt;my-cpn&gt;&lt;/my-cpn&gt;</a:t>
            </a:r>
            <a:r>
              <a:rPr lang="zh-CN" altLang="en-US" sz="1600"/>
              <a:t>来完成呢？</a:t>
            </a:r>
            <a:endParaRPr lang="zh-CN" altLang="en-US" sz="1600"/>
          </a:p>
          <a:p>
            <a:endParaRPr lang="en-US" altLang="zh-CN" sz="1600"/>
          </a:p>
          <a:p>
            <a:endParaRPr kumimoji="1" lang="zh-CN" altLang="en-US" sz="1600"/>
          </a:p>
        </p:txBody>
      </p:sp>
      <p:pic>
        <p:nvPicPr>
          <p:cNvPr id="5" name="Picture 2" descr="https://pic1.zhimg.com/80/v2-763480fa82a0e058fefa8b26395d2adc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985" y="1512439"/>
            <a:ext cx="2702553" cy="433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pic4.zhimg.com/80/v2-c8843f027cfccb1a7502cfb7f76a5330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538" y="1651528"/>
            <a:ext cx="4061738" cy="377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pic3.zhimg.com/80/v2-08b3660b3cdb239406527ae4a7f1e3be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538" y="5595657"/>
            <a:ext cx="273367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注册组件步骤解析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这里的步骤都代表什么含义呢？</a:t>
            </a:r>
            <a:endParaRPr lang="zh-CN" altLang="en-US" sz="1600"/>
          </a:p>
          <a:p>
            <a:r>
              <a:rPr lang="en-US" altLang="zh-CN" sz="1600"/>
              <a:t>1.Vue.extend()</a:t>
            </a:r>
            <a:r>
              <a:rPr lang="zh-CN" altLang="en-US" sz="1600"/>
              <a:t>：</a:t>
            </a:r>
            <a:endParaRPr lang="zh-CN" altLang="en-US" sz="1600"/>
          </a:p>
          <a:p>
            <a:pPr lvl="1"/>
            <a:r>
              <a:rPr lang="zh-CN" altLang="en-US" sz="1600"/>
              <a:t>调用</a:t>
            </a:r>
            <a:r>
              <a:rPr lang="en-US" altLang="zh-CN" sz="1600"/>
              <a:t>Vue.extend()</a:t>
            </a:r>
            <a:r>
              <a:rPr lang="zh-CN" altLang="en-US" sz="1600"/>
              <a:t>创建的是一个组件构造器。 </a:t>
            </a:r>
            <a:endParaRPr lang="zh-CN" altLang="en-US" sz="1600"/>
          </a:p>
          <a:p>
            <a:pPr lvl="1"/>
            <a:r>
              <a:rPr lang="zh-CN" altLang="en-US" sz="1600"/>
              <a:t>通常在创建组件构造器时，传入</a:t>
            </a:r>
            <a:r>
              <a:rPr lang="en-US" altLang="zh-CN" sz="1600"/>
              <a:t>template</a:t>
            </a:r>
            <a:r>
              <a:rPr lang="zh-CN" altLang="en-US" sz="1600"/>
              <a:t>代表我们自定义组件的模板。</a:t>
            </a:r>
            <a:endParaRPr lang="zh-CN" altLang="en-US" sz="1600"/>
          </a:p>
          <a:p>
            <a:pPr lvl="1"/>
            <a:r>
              <a:rPr lang="zh-CN" altLang="en-US" sz="1600"/>
              <a:t>该模板就是在使用到组件的地方，要显示的</a:t>
            </a:r>
            <a:r>
              <a:rPr lang="en-US" altLang="zh-CN" sz="1600"/>
              <a:t>HTML</a:t>
            </a:r>
            <a:r>
              <a:rPr lang="zh-CN" altLang="en-US" sz="1600"/>
              <a:t>代码。</a:t>
            </a:r>
            <a:endParaRPr lang="zh-CN" altLang="en-US" sz="1600"/>
          </a:p>
          <a:p>
            <a:pPr lvl="1"/>
            <a:r>
              <a:rPr lang="zh-CN" altLang="en-US" sz="1600"/>
              <a:t>事实上，这种写法在</a:t>
            </a:r>
            <a:r>
              <a:rPr lang="en-US" altLang="zh-CN" sz="1600"/>
              <a:t>Vue2.x</a:t>
            </a:r>
            <a:r>
              <a:rPr lang="zh-CN" altLang="en-US" sz="1600"/>
              <a:t>的文档中几乎已经看不到了，它会直接使用下面我们会讲到的语法糖，但是在很多资料还是会提到这种方式，而且这种方式是学习后面方式的基础。</a:t>
            </a:r>
            <a:endParaRPr lang="zh-CN" altLang="en-US" sz="1600"/>
          </a:p>
          <a:p>
            <a:r>
              <a:rPr lang="en-US" altLang="zh-CN" sz="1600"/>
              <a:t>2.Vue.component()</a:t>
            </a:r>
            <a:r>
              <a:rPr lang="zh-CN" altLang="en-US" sz="1600"/>
              <a:t>：</a:t>
            </a:r>
            <a:endParaRPr lang="zh-CN" altLang="en-US" sz="1600"/>
          </a:p>
          <a:p>
            <a:pPr lvl="1"/>
            <a:r>
              <a:rPr lang="zh-CN" altLang="en-US" sz="1600"/>
              <a:t>调用</a:t>
            </a:r>
            <a:r>
              <a:rPr lang="en-US" altLang="zh-CN" sz="1600"/>
              <a:t>Vue.component()</a:t>
            </a:r>
            <a:r>
              <a:rPr lang="zh-CN" altLang="en-US" sz="1600"/>
              <a:t>是将刚才的组件构造器注册为一个组件，并且给它起一个组件的标签名称。</a:t>
            </a:r>
            <a:endParaRPr lang="zh-CN" altLang="en-US" sz="1600"/>
          </a:p>
          <a:p>
            <a:pPr lvl="1"/>
            <a:r>
              <a:rPr lang="zh-CN" altLang="en-US" sz="1600"/>
              <a:t>所以需要传递两个参数：</a:t>
            </a:r>
            <a:r>
              <a:rPr lang="en-US" altLang="zh-CN" sz="1600"/>
              <a:t>1</a:t>
            </a:r>
            <a:r>
              <a:rPr lang="zh-CN" altLang="en-US" sz="1600"/>
              <a:t>、注册组件的标签名 </a:t>
            </a:r>
            <a:r>
              <a:rPr lang="en-US" altLang="zh-CN" sz="1600"/>
              <a:t>2</a:t>
            </a:r>
            <a:r>
              <a:rPr lang="zh-CN" altLang="en-US" sz="1600"/>
              <a:t>、组件构造器</a:t>
            </a:r>
            <a:endParaRPr lang="zh-CN" altLang="en-US" sz="1600"/>
          </a:p>
          <a:p>
            <a:r>
              <a:rPr lang="en-US" altLang="zh-CN" sz="1600"/>
              <a:t>3.</a:t>
            </a:r>
            <a:r>
              <a:rPr lang="zh-CN" altLang="en-US" sz="1600"/>
              <a:t>组件必须挂载在某个</a:t>
            </a:r>
            <a:r>
              <a:rPr lang="en-US" altLang="zh-CN" sz="1600"/>
              <a:t>Vue</a:t>
            </a:r>
            <a:r>
              <a:rPr lang="zh-CN" altLang="en-US" sz="1600"/>
              <a:t>实例下，否则它不会生效。（见下页）</a:t>
            </a:r>
            <a:endParaRPr lang="en-US" altLang="zh-CN" sz="1600"/>
          </a:p>
          <a:p>
            <a:pPr lvl="1"/>
            <a:r>
              <a:rPr lang="zh-CN" altLang="en-US" sz="1600"/>
              <a:t>我们来看下面我使用了三次</a:t>
            </a:r>
            <a:r>
              <a:rPr lang="en-US" altLang="zh-CN" sz="1600"/>
              <a:t>&lt;my-cpn&gt;&lt;/my-cpn&gt;</a:t>
            </a:r>
            <a:endParaRPr lang="en-US" altLang="zh-CN" sz="1600"/>
          </a:p>
          <a:p>
            <a:pPr lvl="1"/>
            <a:r>
              <a:rPr lang="zh-CN" altLang="en-US" sz="1600"/>
              <a:t>而第三次其实并没有生效：</a:t>
            </a:r>
            <a:endParaRPr lang="zh-CN" altLang="en-US" sz="1600"/>
          </a:p>
          <a:p>
            <a:endParaRPr kumimoji="1"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第三步的解析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584" y="1576637"/>
            <a:ext cx="10683331" cy="4390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全局组件和局部组件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当我们通过</a:t>
            </a:r>
            <a:r>
              <a:rPr lang="zh-CN" altLang="en-US" b="1"/>
              <a:t>调用</a:t>
            </a:r>
            <a:r>
              <a:rPr lang="en-US" altLang="zh-CN" b="1"/>
              <a:t>Vue.component()</a:t>
            </a:r>
            <a:r>
              <a:rPr lang="zh-CN" altLang="en-US" b="1"/>
              <a:t>注册组件时，组件的注册是全局的</a:t>
            </a:r>
            <a:endParaRPr lang="en-US" altLang="zh-CN" b="1"/>
          </a:p>
          <a:p>
            <a:pPr lvl="1"/>
            <a:r>
              <a:rPr lang="zh-CN" altLang="en-US" b="1"/>
              <a:t>这意味着该组件可以在任意</a:t>
            </a:r>
            <a:r>
              <a:rPr lang="en-US" altLang="zh-CN" b="1"/>
              <a:t>Vue</a:t>
            </a:r>
            <a:r>
              <a:rPr lang="zh-CN" altLang="en-US" b="1"/>
              <a:t>示例下使用。</a:t>
            </a:r>
            <a:endParaRPr lang="zh-CN" altLang="en-US"/>
          </a:p>
          <a:p>
            <a:r>
              <a:rPr kumimoji="1" lang="zh-CN" altLang="en-US"/>
              <a:t>如果我们注册的组件是挂载在某个实例中</a:t>
            </a:r>
            <a:r>
              <a:rPr kumimoji="1" lang="en-US" altLang="zh-CN"/>
              <a:t>, </a:t>
            </a:r>
            <a:r>
              <a:rPr kumimoji="1" lang="zh-CN" altLang="en-US"/>
              <a:t>那么就是一个局部组件</a:t>
            </a:r>
            <a:endParaRPr kumimoji="1" lang="zh-CN" altLang="en-US"/>
          </a:p>
        </p:txBody>
      </p:sp>
      <p:pic>
        <p:nvPicPr>
          <p:cNvPr id="5122" name="Picture 2" descr="https://pic3.zhimg.com/80/v2-4454b17eaed12692d89c6f5c17418fff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64" y="2513418"/>
            <a:ext cx="4625788" cy="409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pic4.zhimg.com/80/v2-21a69dd1b0331e1c135df1f56793b85d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329" y="2513418"/>
            <a:ext cx="4298577" cy="402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父组件和子组件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087206" cy="5444088"/>
          </a:xfrm>
        </p:spPr>
        <p:txBody>
          <a:bodyPr>
            <a:normAutofit/>
          </a:bodyPr>
          <a:lstStyle/>
          <a:p>
            <a:r>
              <a:rPr kumimoji="1" lang="zh-CN" altLang="en-US" sz="1600"/>
              <a:t>在前面我们看到了组件树：</a:t>
            </a:r>
            <a:endParaRPr kumimoji="1" lang="en-US" altLang="zh-CN" sz="1600"/>
          </a:p>
          <a:p>
            <a:pPr lvl="1"/>
            <a:r>
              <a:rPr kumimoji="1" lang="zh-CN" altLang="en-US" sz="1600"/>
              <a:t>组件和组件之间存在层级关系</a:t>
            </a:r>
            <a:endParaRPr kumimoji="1" lang="en-US" altLang="zh-CN" sz="1600"/>
          </a:p>
          <a:p>
            <a:pPr lvl="1"/>
            <a:r>
              <a:rPr kumimoji="1" lang="zh-CN" altLang="en-US" sz="1600"/>
              <a:t>而其中一种非常重要的关系就是父子组件的关系</a:t>
            </a:r>
            <a:endParaRPr kumimoji="1" lang="zh-CN" altLang="en-US" sz="1600"/>
          </a:p>
          <a:p>
            <a:r>
              <a:rPr kumimoji="1" lang="zh-CN" altLang="en-US" sz="1600"/>
              <a:t>我们来看通过代码如何组成的这种层级关系：</a:t>
            </a:r>
            <a:endParaRPr kumimoji="1" lang="en-US" altLang="zh-CN" sz="1600"/>
          </a:p>
          <a:p>
            <a:endParaRPr kumimoji="1" lang="en-US" altLang="zh-CN" sz="1600"/>
          </a:p>
          <a:p>
            <a:r>
              <a:rPr kumimoji="1" lang="zh-CN" altLang="en-US" sz="1600"/>
              <a:t>父子组件错误用法：以子标签的形式在</a:t>
            </a:r>
            <a:r>
              <a:rPr kumimoji="1" lang="en-US" altLang="zh-CN" sz="1600"/>
              <a:t>Vue</a:t>
            </a:r>
            <a:r>
              <a:rPr kumimoji="1" lang="zh-CN" altLang="en-US" sz="1600"/>
              <a:t>实例中使用</a:t>
            </a:r>
            <a:endParaRPr kumimoji="1" lang="zh-CN" altLang="en-US" sz="1600"/>
          </a:p>
          <a:p>
            <a:pPr lvl="1"/>
            <a:r>
              <a:rPr kumimoji="1" lang="zh-CN" altLang="en-US" sz="1600"/>
              <a:t>因为当子组件注册到父组件的</a:t>
            </a:r>
            <a:r>
              <a:rPr kumimoji="1" lang="en-US" altLang="zh-CN" sz="1600"/>
              <a:t>components</a:t>
            </a:r>
            <a:r>
              <a:rPr kumimoji="1" lang="zh-CN" altLang="en-US" sz="1600"/>
              <a:t>时，</a:t>
            </a:r>
            <a:r>
              <a:rPr kumimoji="1" lang="en-US" altLang="zh-CN" sz="1600"/>
              <a:t>Vue</a:t>
            </a:r>
            <a:r>
              <a:rPr kumimoji="1" lang="zh-CN" altLang="en-US" sz="1600"/>
              <a:t>会编译好父组件的模块</a:t>
            </a:r>
            <a:endParaRPr kumimoji="1" lang="zh-CN" altLang="en-US" sz="1600"/>
          </a:p>
          <a:p>
            <a:pPr lvl="1"/>
            <a:r>
              <a:rPr kumimoji="1" lang="zh-CN" altLang="en-US" sz="1600"/>
              <a:t>该模板的内容已经决定了父组件将要渲染的</a:t>
            </a:r>
            <a:r>
              <a:rPr kumimoji="1" lang="en-US" altLang="zh-CN" sz="1600"/>
              <a:t>HTML</a:t>
            </a:r>
            <a:r>
              <a:rPr kumimoji="1" lang="zh-CN" altLang="en-US" sz="1600"/>
              <a:t>（相当于父组件中已经有了子组件中的内容了）</a:t>
            </a:r>
            <a:endParaRPr kumimoji="1" lang="zh-CN" altLang="en-US" sz="1600"/>
          </a:p>
          <a:p>
            <a:pPr lvl="1"/>
            <a:r>
              <a:rPr kumimoji="1" lang="en-US" altLang="zh-CN" sz="1600"/>
              <a:t>&lt;child-cpn&gt;&lt;/child-cpn&gt;</a:t>
            </a:r>
            <a:r>
              <a:rPr kumimoji="1" lang="zh-CN" altLang="en-US" sz="1600"/>
              <a:t>是只能在父组件中被识别的。</a:t>
            </a:r>
            <a:endParaRPr kumimoji="1" lang="zh-CN" altLang="en-US" sz="1600"/>
          </a:p>
          <a:p>
            <a:pPr lvl="1"/>
            <a:r>
              <a:rPr kumimoji="1" lang="zh-CN" altLang="en-US" sz="1600"/>
              <a:t>类似这种用法，</a:t>
            </a:r>
            <a:r>
              <a:rPr kumimoji="1" lang="en-US" altLang="zh-CN" sz="1600"/>
              <a:t>&lt;child-cpn&gt;&lt;/child-cpn&gt;</a:t>
            </a:r>
            <a:r>
              <a:rPr kumimoji="1" lang="zh-CN" altLang="en-US" sz="1600"/>
              <a:t>是会被浏览器忽略的。</a:t>
            </a:r>
            <a:endParaRPr kumimoji="1" lang="zh-CN" altLang="en-US" sz="1600"/>
          </a:p>
        </p:txBody>
      </p:sp>
      <p:pic>
        <p:nvPicPr>
          <p:cNvPr id="6149" name="Picture 5" descr="https://pic4.zhimg.com/80/v2-950eaba80896c727237c380cffdb82f6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1365622"/>
            <a:ext cx="5190565" cy="509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uejs-wh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vuejs-why</Template>
  <TotalTime>0</TotalTime>
  <Words>5705</Words>
  <Application>WPS 演示</Application>
  <PresentationFormat>宽屏</PresentationFormat>
  <Paragraphs>337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黑体</vt:lpstr>
      <vt:lpstr>Arial Unicode MS</vt:lpstr>
      <vt:lpstr>Calibri Light</vt:lpstr>
      <vt:lpstr>Calibri</vt:lpstr>
      <vt:lpstr>vuejs-why</vt:lpstr>
      <vt:lpstr>组件化开发</vt:lpstr>
      <vt:lpstr>内容概述</vt:lpstr>
      <vt:lpstr>什么是组件化？</vt:lpstr>
      <vt:lpstr>Vue组件化思想</vt:lpstr>
      <vt:lpstr>注册组件的基本步骤</vt:lpstr>
      <vt:lpstr>注册组件步骤解析</vt:lpstr>
      <vt:lpstr>第三步的解析</vt:lpstr>
      <vt:lpstr>全局组件和局部组件</vt:lpstr>
      <vt:lpstr>父组件和子组件</vt:lpstr>
      <vt:lpstr>注册组件语法糖</vt:lpstr>
      <vt:lpstr>模板的分离写法</vt:lpstr>
      <vt:lpstr>组件可以访问Vue实例数据吗?</vt:lpstr>
      <vt:lpstr>组件数据的存放</vt:lpstr>
      <vt:lpstr>为什么是一个函数呢?</vt:lpstr>
      <vt:lpstr>父子组件的通信</vt:lpstr>
      <vt:lpstr>props基本用法</vt:lpstr>
      <vt:lpstr>props数据验证</vt:lpstr>
      <vt:lpstr>子级向父级传递</vt:lpstr>
      <vt:lpstr>自定义事件代码</vt:lpstr>
      <vt:lpstr>父子组件的访问方式： $children</vt:lpstr>
      <vt:lpstr>父子组件的访问方式： $refs</vt:lpstr>
      <vt:lpstr>父子组件的访问方式： $parent</vt:lpstr>
      <vt:lpstr>非父子组件通信</vt:lpstr>
      <vt:lpstr>编译作用域</vt:lpstr>
      <vt:lpstr>为什么使用slot</vt:lpstr>
      <vt:lpstr>如何封装这类组件呢？slot</vt:lpstr>
      <vt:lpstr>slot基本使用</vt:lpstr>
      <vt:lpstr>具名插槽slot</vt:lpstr>
      <vt:lpstr>作用域插槽：准备</vt:lpstr>
      <vt:lpstr>作用域插槽：使用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组件化开发</dc:title>
  <dc:creator>卫康宏</dc:creator>
  <cp:lastModifiedBy>一纸流年</cp:lastModifiedBy>
  <cp:revision>62</cp:revision>
  <dcterms:created xsi:type="dcterms:W3CDTF">2018-10-17T09:34:00Z</dcterms:created>
  <dcterms:modified xsi:type="dcterms:W3CDTF">2020-01-02T16:16:20Z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