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12801600" cy="7315200"/>
  <p:notesSz cx="6858000" cy="9144000"/>
  <p:defaultTextStyle>
    <a:defPPr>
      <a:defRPr lang="zh-CN"/>
    </a:defPPr>
    <a:lvl1pPr marL="0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2782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5562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8344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1126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3906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6688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9468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2250" algn="l" defTabSz="9655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66"/>
  </p:normalViewPr>
  <p:slideViewPr>
    <p:cSldViewPr snapToGrid="0" snapToObjects="1">
      <p:cViewPr>
        <p:scale>
          <a:sx n="105" d="100"/>
          <a:sy n="105" d="100"/>
        </p:scale>
        <p:origin x="1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F32FF-BAE0-4048-960C-4941226D213C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9B879-FF71-0F42-BCEE-71B48377C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2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1pPr>
    <a:lvl2pPr marL="482782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2pPr>
    <a:lvl3pPr marL="965562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3pPr>
    <a:lvl4pPr marL="1448344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4pPr>
    <a:lvl5pPr marL="1931126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5pPr>
    <a:lvl6pPr marL="2413906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6pPr>
    <a:lvl7pPr marL="2896688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7pPr>
    <a:lvl8pPr marL="3379468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8pPr>
    <a:lvl9pPr marL="3862250" algn="l" defTabSz="965562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BF56-015A-0D44-8913-D320A4746D12}" type="datetimeFigureOut">
              <a:rPr kumimoji="1" lang="zh-CN" altLang="en-US" smtClean="0"/>
              <a:t>17/7/5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7A41-BF43-B843-8117-B283C1F042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5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0" y="317398"/>
            <a:ext cx="1704976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31117" y="1987455"/>
            <a:ext cx="2513330" cy="7531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>
                <a:ea typeface="DengXian" charset="-122"/>
                <a:cs typeface="Times New Roman" charset="0"/>
              </a:rPr>
              <a:t>Sample folder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pic>
        <p:nvPicPr>
          <p:cNvPr id="1028" name="图片 5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0" y="4657308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36177" y="6456903"/>
            <a:ext cx="2513330" cy="75311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 dirty="0">
                <a:ea typeface="DengXian" charset="-122"/>
                <a:cs typeface="Times New Roman" charset="0"/>
              </a:rPr>
              <a:t>data folder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208931" y="2781822"/>
            <a:ext cx="113665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800"/>
          </a:p>
        </p:txBody>
      </p:sp>
      <p:sp>
        <p:nvSpPr>
          <p:cNvPr id="9" name="文本框 8"/>
          <p:cNvSpPr txBox="1"/>
          <p:nvPr/>
        </p:nvSpPr>
        <p:spPr>
          <a:xfrm>
            <a:off x="3497473" y="586324"/>
            <a:ext cx="8464550" cy="2037080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 dirty="0">
                <a:ea typeface="DengXian" charset="-122"/>
                <a:cs typeface="Times New Roman" charset="0"/>
              </a:rPr>
              <a:t>Choose a few files as sample to </a:t>
            </a:r>
            <a:r>
              <a:rPr lang="en-US" sz="2400" b="1" kern="100" dirty="0">
                <a:solidFill>
                  <a:srgbClr val="C55A11"/>
                </a:solidFill>
                <a:ea typeface="DengXian" charset="-122"/>
                <a:cs typeface="Times New Roman" charset="0"/>
              </a:rPr>
              <a:t>run normal CNMF-E individually</a:t>
            </a:r>
            <a:r>
              <a:rPr lang="en-US" sz="2400" kern="100" dirty="0">
                <a:ea typeface="DengXian" charset="-122"/>
                <a:cs typeface="Times New Roman" charset="0"/>
              </a:rPr>
              <a:t>. Each file will get some neurons that are common to all sample files as well as some unique neurons that file only in that file. 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97475" y="3295873"/>
            <a:ext cx="8464550" cy="1004570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b="1" kern="100">
                <a:solidFill>
                  <a:srgbClr val="C55A11"/>
                </a:solidFill>
                <a:ea typeface="DengXian" charset="-122"/>
                <a:cs typeface="Times New Roman" charset="0"/>
              </a:rPr>
              <a:t>Generate a common spatial footprint of neuron (A)</a:t>
            </a:r>
            <a:r>
              <a:rPr lang="en-US" sz="2400" kern="100">
                <a:ea typeface="DengXian" charset="-122"/>
                <a:cs typeface="Times New Roman" charset="0"/>
              </a:rPr>
              <a:t>: merge common ones and keep unique ones. </a:t>
            </a:r>
            <a:endParaRPr lang="zh-CN" altLang="en-US" sz="2400" kern="100">
              <a:ea typeface="DengXian" charset="-122"/>
              <a:cs typeface="Times New Roman" charset="0"/>
            </a:endParaRPr>
          </a:p>
          <a:p>
            <a:pPr algn="just"/>
            <a:r>
              <a:rPr lang="en-US" sz="2400" kern="100">
                <a:ea typeface="DengXian" charset="-122"/>
                <a:cs typeface="Times New Roman" charset="0"/>
              </a:rPr>
              <a:t> </a:t>
            </a:r>
            <a:endParaRPr lang="zh-CN" altLang="en-US" sz="2400" kern="100">
              <a:ea typeface="DengXian" charset="-122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7475" y="5327868"/>
            <a:ext cx="8464550" cy="1031240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kern="100" dirty="0">
                <a:ea typeface="DengXian" charset="-122"/>
                <a:cs typeface="Times New Roman" charset="0"/>
              </a:rPr>
              <a:t>Use this A to </a:t>
            </a:r>
            <a:r>
              <a:rPr lang="en-US" sz="2400" b="1" kern="100" dirty="0">
                <a:solidFill>
                  <a:srgbClr val="C55A11"/>
                </a:solidFill>
                <a:ea typeface="DengXian" charset="-122"/>
                <a:cs typeface="Times New Roman" charset="0"/>
              </a:rPr>
              <a:t>extract neuron temporal C</a:t>
            </a:r>
            <a:r>
              <a:rPr lang="en-US" sz="2400" kern="100" dirty="0">
                <a:ea typeface="DengXian" charset="-122"/>
                <a:cs typeface="Times New Roman" charset="0"/>
              </a:rPr>
              <a:t> in all data you are interested in.</a:t>
            </a:r>
            <a:endParaRPr lang="zh-CN" altLang="en-US" sz="2400" kern="100" dirty="0">
              <a:ea typeface="DengXian" charset="-122"/>
              <a:cs typeface="Times New Roman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-3962400" y="-1299121"/>
            <a:ext cx="3693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800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-3962400" y="-841919"/>
            <a:ext cx="36939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3800"/>
          </a:p>
        </p:txBody>
      </p:sp>
    </p:spTree>
    <p:extLst>
      <p:ext uri="{BB962C8B-B14F-4D97-AF65-F5344CB8AC3E}">
        <p14:creationId xmlns:p14="http://schemas.microsoft.com/office/powerpoint/2010/main" val="18562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0" y="382305"/>
            <a:ext cx="721290" cy="7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1016000"/>
            <a:ext cx="1993899" cy="438142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200" kern="100" dirty="0">
                <a:ea typeface="DengXian" charset="-122"/>
                <a:cs typeface="Times New Roman" charset="0"/>
              </a:rPr>
              <a:t>Sample folder</a:t>
            </a:r>
            <a:endParaRPr lang="zh-CN" altLang="en-US" sz="1200" kern="100" dirty="0">
              <a:ea typeface="DengXian" charset="-122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r="-261" b="60417"/>
          <a:stretch/>
        </p:blipFill>
        <p:spPr>
          <a:xfrm>
            <a:off x="1376906" y="234899"/>
            <a:ext cx="4100701" cy="1219243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5477607" y="294710"/>
            <a:ext cx="89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5630006" y="444500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630007" y="715309"/>
            <a:ext cx="89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5860282" y="863794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768661" y="1016000"/>
            <a:ext cx="89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5895660" y="1158878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12000" y="127000"/>
            <a:ext cx="3047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64400" y="279400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80300" y="355600"/>
            <a:ext cx="7365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69200" y="584200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721600" y="736600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74000" y="889000"/>
            <a:ext cx="279398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8490043" y="1060873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820087" y="725074"/>
            <a:ext cx="3047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{1}</a:t>
            </a:r>
            <a:endParaRPr kumimoji="1" lang="zh-CN" altLang="en-US" sz="1050" dirty="0"/>
          </a:p>
        </p:txBody>
      </p:sp>
      <p:sp>
        <p:nvSpPr>
          <p:cNvPr id="25" name="矩形 24"/>
          <p:cNvSpPr/>
          <p:nvPr/>
        </p:nvSpPr>
        <p:spPr>
          <a:xfrm>
            <a:off x="10137587" y="725074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{2}</a:t>
            </a:r>
            <a:endParaRPr kumimoji="1" lang="zh-CN" altLang="en-US" sz="1050" dirty="0"/>
          </a:p>
        </p:txBody>
      </p:sp>
      <p:sp>
        <p:nvSpPr>
          <p:cNvPr id="26" name="矩形 25"/>
          <p:cNvSpPr/>
          <p:nvPr/>
        </p:nvSpPr>
        <p:spPr>
          <a:xfrm>
            <a:off x="10594788" y="725074"/>
            <a:ext cx="736599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{3}</a:t>
            </a:r>
            <a:endParaRPr kumimoji="1" lang="zh-CN" altLang="en-US" sz="1050" dirty="0"/>
          </a:p>
        </p:txBody>
      </p:sp>
      <p:sp>
        <p:nvSpPr>
          <p:cNvPr id="27" name="矩形 26"/>
          <p:cNvSpPr/>
          <p:nvPr/>
        </p:nvSpPr>
        <p:spPr>
          <a:xfrm>
            <a:off x="11344088" y="725074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{4}</a:t>
            </a:r>
            <a:endParaRPr kumimoji="1"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11801289" y="725074"/>
            <a:ext cx="431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{5}</a:t>
            </a:r>
            <a:endParaRPr kumimoji="1"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12245790" y="725074"/>
            <a:ext cx="279398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/>
              <a:t>{6}</a:t>
            </a:r>
            <a:endParaRPr kumimoji="1" lang="zh-CN" altLang="en-US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797092" y="35927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A0s</a:t>
            </a:r>
            <a:endParaRPr lang="en-US" altLang="zh-CN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0797092" y="1342311"/>
            <a:ext cx="217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A0s’ mask</a:t>
            </a:r>
            <a:endParaRPr lang="en-US" altLang="zh-CN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9284058" y="2177465"/>
            <a:ext cx="3390542" cy="2246769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②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For each sample data</a:t>
            </a:r>
          </a:p>
          <a:p>
            <a:pPr lvl="1"/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For each A0 mask cell element</a:t>
            </a:r>
            <a:r>
              <a:rPr lang="en-US" altLang="zh-CN" sz="1400" dirty="0" smtClean="0"/>
              <a:t>, use it on background subtracted sample data to extract C (Each mask cell starts with fresh data). After extraction of one neuron, re-estimate its A and peel the signal (A*C) off. 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The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US" altLang="zh-CN" sz="1400" dirty="0" smtClean="0"/>
              <a:t> is put in structure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 ACS</a:t>
            </a:r>
            <a:r>
              <a:rPr lang="en-US" altLang="zh-CN" sz="1400" dirty="0" smtClean="0"/>
              <a:t>. </a:t>
            </a:r>
            <a:r>
              <a:rPr lang="en-US" altLang="zh-CN" sz="1400" dirty="0" smtClean="0"/>
              <a:t>ACS(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 has file i’s </a:t>
            </a:r>
            <a:r>
              <a:rPr lang="en-US" altLang="zh-CN" sz="1400" dirty="0" err="1" smtClean="0"/>
              <a:t>BigC</a:t>
            </a:r>
            <a:r>
              <a:rPr lang="en-US" altLang="zh-CN" sz="1400" dirty="0" smtClean="0"/>
              <a:t>, its STD, and </a:t>
            </a:r>
            <a:r>
              <a:rPr lang="en-US" altLang="zh-CN" sz="1400" dirty="0" err="1" smtClean="0"/>
              <a:t>BigA</a:t>
            </a:r>
            <a:r>
              <a:rPr lang="en-US" altLang="zh-CN" sz="1400" dirty="0" smtClean="0"/>
              <a:t>. </a:t>
            </a:r>
            <a:r>
              <a:rPr lang="en-US" altLang="zh-CN" sz="1400" dirty="0" smtClean="0"/>
              <a:t>See </a:t>
            </a:r>
            <a:r>
              <a:rPr lang="en-US" altLang="zh-CN" sz="1400" i="1" dirty="0" smtClean="0"/>
              <a:t>A2C2A() </a:t>
            </a:r>
            <a:r>
              <a:rPr lang="en-US" altLang="zh-CN" sz="1400" dirty="0" smtClean="0"/>
              <a:t>for details.</a:t>
            </a:r>
            <a:endParaRPr lang="en-US" altLang="zh-CN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360935" y="3146825"/>
            <a:ext cx="39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K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306669" y="2277785"/>
            <a:ext cx="615293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data </a:t>
            </a:r>
            <a:r>
              <a:rPr kumimoji="1" lang="en-US" altLang="zh-CN" sz="1000" dirty="0" smtClean="0"/>
              <a:t>3’s</a:t>
            </a:r>
            <a:endParaRPr kumimoji="1" lang="zh-CN" altLang="en-US" sz="1000" dirty="0"/>
          </a:p>
        </p:txBody>
      </p:sp>
      <p:grpSp>
        <p:nvGrpSpPr>
          <p:cNvPr id="114" name="组 113"/>
          <p:cNvGrpSpPr/>
          <p:nvPr/>
        </p:nvGrpSpPr>
        <p:grpSpPr>
          <a:xfrm>
            <a:off x="5603305" y="2281477"/>
            <a:ext cx="2207689" cy="1803025"/>
            <a:chOff x="5654105" y="1399774"/>
            <a:chExt cx="2207689" cy="2236187"/>
          </a:xfrm>
        </p:grpSpPr>
        <p:grpSp>
          <p:nvGrpSpPr>
            <p:cNvPr id="46" name="组 45"/>
            <p:cNvGrpSpPr/>
            <p:nvPr/>
          </p:nvGrpSpPr>
          <p:grpSpPr>
            <a:xfrm rot="5400000">
              <a:off x="4985839" y="2549645"/>
              <a:ext cx="2013880" cy="158751"/>
              <a:chOff x="5791479" y="1756634"/>
              <a:chExt cx="2705099" cy="31750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" name="矩形 33"/>
              <p:cNvSpPr/>
              <p:nvPr/>
            </p:nvSpPr>
            <p:spPr>
              <a:xfrm>
                <a:off x="5791479" y="1756635"/>
                <a:ext cx="304798" cy="3175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/>
                  <a:t>1</a:t>
                </a:r>
                <a:endParaRPr kumimoji="1" lang="zh-CN" altLang="en-US" sz="8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21678" y="1756637"/>
                <a:ext cx="419099" cy="31749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566178" y="1756635"/>
                <a:ext cx="736600" cy="3174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7315478" y="1756634"/>
                <a:ext cx="431800" cy="3175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772679" y="1756634"/>
                <a:ext cx="431800" cy="3175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217180" y="1756634"/>
                <a:ext cx="279398" cy="3175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/>
                  <a:t>6</a:t>
                </a:r>
                <a:endParaRPr kumimoji="1" lang="zh-CN" altLang="en-US" sz="900" dirty="0"/>
              </a:p>
            </p:txBody>
          </p:sp>
        </p:grpSp>
        <p:sp>
          <p:nvSpPr>
            <p:cNvPr id="47" name="左大括号 46"/>
            <p:cNvSpPr/>
            <p:nvPr/>
          </p:nvSpPr>
          <p:spPr>
            <a:xfrm>
              <a:off x="5654105" y="1622080"/>
              <a:ext cx="198118" cy="20138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10254" y="1622080"/>
              <a:ext cx="732697" cy="226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1</a:t>
              </a:r>
              <a:endParaRPr kumimoji="1" lang="zh-CN" altLang="en-US" sz="105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743042" y="1399774"/>
              <a:ext cx="1370527" cy="305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Sample data 1’s </a:t>
              </a:r>
              <a:r>
                <a:rPr kumimoji="1" lang="en-US" altLang="zh-CN" sz="1000" dirty="0" err="1" smtClean="0"/>
                <a:t>BigC</a:t>
              </a:r>
              <a:endParaRPr kumimoji="1" lang="zh-CN" altLang="en-US" sz="10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6870680" y="1622080"/>
              <a:ext cx="484407" cy="226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2</a:t>
              </a:r>
              <a:endParaRPr kumimoji="1" lang="zh-CN" altLang="en-US" sz="105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79234" y="1401146"/>
              <a:ext cx="588365" cy="305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smtClean="0"/>
                <a:t>data </a:t>
              </a:r>
              <a:r>
                <a:rPr kumimoji="1" lang="en-US" altLang="zh-CN" sz="1000" smtClean="0"/>
                <a:t>2’s</a:t>
              </a:r>
              <a:endParaRPr kumimoji="1" lang="zh-CN" altLang="en-US" sz="1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7377387" y="1622080"/>
              <a:ext cx="484407" cy="226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3</a:t>
              </a:r>
              <a:endParaRPr kumimoji="1" lang="zh-CN" altLang="en-US" sz="105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6110254" y="1880320"/>
              <a:ext cx="732697" cy="309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smtClean="0"/>
                <a:t>2</a:t>
              </a:r>
              <a:endParaRPr kumimoji="1" lang="zh-CN" altLang="en-US" sz="1050" dirty="0"/>
            </a:p>
          </p:txBody>
        </p:sp>
      </p:grpSp>
      <p:cxnSp>
        <p:nvCxnSpPr>
          <p:cNvPr id="72" name="曲线连接符 71"/>
          <p:cNvCxnSpPr/>
          <p:nvPr/>
        </p:nvCxnSpPr>
        <p:spPr>
          <a:xfrm rot="16200000" flipV="1">
            <a:off x="4377391" y="2901534"/>
            <a:ext cx="634161" cy="2985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1875" y="2064049"/>
            <a:ext cx="4343904" cy="1815882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③ Similar neurons extracted in different files should have similar spatial footprint as well as similar temporal traces across files. User-specified correlation threshold is used in this step. </a:t>
            </a:r>
          </a:p>
          <a:p>
            <a:r>
              <a:rPr lang="en-US" altLang="zh-CN" sz="1400" dirty="0" smtClean="0"/>
              <a:t>Merge their A. See </a:t>
            </a:r>
            <a:r>
              <a:rPr lang="en-US" altLang="zh-CN" sz="1400" i="1" dirty="0" err="1" smtClean="0"/>
              <a:t>MergeAC</a:t>
            </a:r>
            <a:r>
              <a:rPr lang="en-US" altLang="zh-CN" sz="1400" i="1" dirty="0" smtClean="0"/>
              <a:t>() </a:t>
            </a:r>
            <a:r>
              <a:rPr lang="en-US" altLang="zh-CN" sz="1400" dirty="0" smtClean="0"/>
              <a:t>for detailed merging strategy.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Output: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ACS’s updated A and STD field. (some neuron’s A and STD deleted, while those merged have the same A and STD in each file’s ACS)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94331" y="4148753"/>
            <a:ext cx="148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Each sample file has a </a:t>
            </a:r>
            <a:r>
              <a:rPr lang="en-US" altLang="zh-CN" sz="1600" b="1" dirty="0" err="1" smtClean="0">
                <a:solidFill>
                  <a:schemeClr val="accent2">
                    <a:lumMod val="75000"/>
                  </a:schemeClr>
                </a:solidFill>
              </a:rPr>
              <a:t>BigC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03" name="组 102"/>
          <p:cNvGrpSpPr/>
          <p:nvPr/>
        </p:nvGrpSpPr>
        <p:grpSpPr>
          <a:xfrm>
            <a:off x="6942831" y="3793715"/>
            <a:ext cx="2821215" cy="1717565"/>
            <a:chOff x="6474005" y="2217863"/>
            <a:chExt cx="2899688" cy="1717565"/>
          </a:xfrm>
        </p:grpSpPr>
        <p:grpSp>
          <p:nvGrpSpPr>
            <p:cNvPr id="81" name="组 80"/>
            <p:cNvGrpSpPr/>
            <p:nvPr/>
          </p:nvGrpSpPr>
          <p:grpSpPr>
            <a:xfrm>
              <a:off x="6474005" y="2451337"/>
              <a:ext cx="2256727" cy="163736"/>
              <a:chOff x="7050288" y="3023440"/>
              <a:chExt cx="2705101" cy="31750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7050288" y="3023440"/>
                <a:ext cx="3047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{1}</a:t>
                </a:r>
                <a:endParaRPr kumimoji="1" lang="zh-CN" altLang="en-US" sz="105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7367788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824989" y="3023440"/>
                <a:ext cx="7365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574289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031490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9475991" y="3023440"/>
                <a:ext cx="279398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 smtClean="0"/>
                  <a:t>6</a:t>
                </a:r>
                <a:endParaRPr kumimoji="1" lang="zh-CN" altLang="en-US" sz="900" dirty="0"/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6580163" y="2217863"/>
              <a:ext cx="1630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Sample data 1’s A0s</a:t>
              </a:r>
              <a:endParaRPr kumimoji="1" lang="zh-CN" altLang="en-US" sz="10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927126" y="2689749"/>
              <a:ext cx="1630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Sample data 2’s A0s</a:t>
              </a:r>
              <a:endParaRPr kumimoji="1" lang="zh-CN" altLang="en-US" sz="1000" dirty="0"/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6746176" y="2899864"/>
              <a:ext cx="2231233" cy="175078"/>
              <a:chOff x="7050288" y="3023440"/>
              <a:chExt cx="2705100" cy="317500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7050288" y="3023440"/>
                <a:ext cx="3047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{1}</a:t>
                </a:r>
                <a:endParaRPr kumimoji="1" lang="zh-CN" altLang="en-US" sz="1050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367788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824989" y="3023440"/>
                <a:ext cx="7365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8574289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9031490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9475990" y="3023440"/>
                <a:ext cx="279398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 smtClean="0"/>
                  <a:t>6</a:t>
                </a:r>
                <a:endParaRPr kumimoji="1" lang="zh-CN" altLang="en-US" sz="900" dirty="0"/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7278271" y="3147538"/>
              <a:ext cx="1630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 smtClean="0"/>
                <a:t>Sample data 3’s A0s</a:t>
              </a:r>
              <a:endParaRPr kumimoji="1" lang="zh-CN" altLang="en-US" sz="1000" dirty="0"/>
            </a:p>
          </p:txBody>
        </p:sp>
        <p:grpSp>
          <p:nvGrpSpPr>
            <p:cNvPr id="92" name="组 91"/>
            <p:cNvGrpSpPr/>
            <p:nvPr/>
          </p:nvGrpSpPr>
          <p:grpSpPr>
            <a:xfrm>
              <a:off x="7060105" y="3370206"/>
              <a:ext cx="2313588" cy="181818"/>
              <a:chOff x="7050288" y="3023440"/>
              <a:chExt cx="2705101" cy="317500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7050288" y="3023440"/>
                <a:ext cx="3047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1</a:t>
                </a:r>
                <a:endParaRPr kumimoji="1" lang="zh-CN" altLang="en-US" sz="1050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7367788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7824989" y="3023440"/>
                <a:ext cx="736599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3</a:t>
                </a:r>
                <a:endParaRPr kumimoji="1" lang="zh-CN" altLang="en-US" sz="1050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574289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4</a:t>
                </a:r>
                <a:endParaRPr kumimoji="1" lang="zh-CN" altLang="en-US" sz="105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9031490" y="3023440"/>
                <a:ext cx="431800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/>
                  <a:t>5</a:t>
                </a:r>
                <a:endParaRPr kumimoji="1" lang="zh-CN" altLang="en-US" sz="1050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9475991" y="3023440"/>
                <a:ext cx="279398" cy="317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900" dirty="0"/>
                  <a:t>6</a:t>
                </a:r>
                <a:endParaRPr kumimoji="1" lang="zh-CN" altLang="en-US" sz="900" dirty="0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554764" y="3596874"/>
              <a:ext cx="26083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Each sample file has a </a:t>
              </a:r>
              <a:r>
                <a:rPr lang="en-US" altLang="zh-CN" sz="16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BigA</a:t>
              </a:r>
              <a:endParaRPr lang="en-US" altLang="zh-CN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01" name="曲线连接符 100"/>
          <p:cNvCxnSpPr/>
          <p:nvPr/>
        </p:nvCxnSpPr>
        <p:spPr>
          <a:xfrm rot="5400000">
            <a:off x="4441117" y="3506522"/>
            <a:ext cx="533639" cy="2716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/>
          <p:nvPr/>
        </p:nvCxnSpPr>
        <p:spPr>
          <a:xfrm rot="10800000">
            <a:off x="7810996" y="2705226"/>
            <a:ext cx="1409700" cy="325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/>
          <p:nvPr/>
        </p:nvCxnSpPr>
        <p:spPr>
          <a:xfrm rot="10800000" flipV="1">
            <a:off x="8342238" y="3030099"/>
            <a:ext cx="878458" cy="756994"/>
          </a:xfrm>
          <a:prstGeom prst="curvedConnector3">
            <a:avLst>
              <a:gd name="adj1" fmla="val 9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95478" y="3981492"/>
            <a:ext cx="4343904" cy="954107"/>
          </a:xfrm>
          <a:prstGeom prst="rect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④ Those neurons that cannot be merged will have A’s (Each sample file’s </a:t>
            </a:r>
            <a:r>
              <a:rPr lang="en-US" altLang="zh-CN" sz="1400" dirty="0" err="1" smtClean="0"/>
              <a:t>BigA</a:t>
            </a:r>
            <a:r>
              <a:rPr lang="en-US" altLang="zh-CN" sz="1400" dirty="0" smtClean="0"/>
              <a:t>) weighted and summed based on standard deviation of each A column’s corresponding C trace. See 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</a:rPr>
              <a:t>weightedA</a:t>
            </a:r>
            <a:r>
              <a:rPr lang="en-US" altLang="zh-CN" sz="1400" dirty="0" smtClean="0"/>
              <a:t>=</a:t>
            </a:r>
            <a:r>
              <a:rPr lang="en-US" altLang="zh-CN" sz="1400" i="1" dirty="0" err="1" smtClean="0"/>
              <a:t>ReducingA</a:t>
            </a:r>
            <a:r>
              <a:rPr lang="en-US" altLang="zh-CN" sz="1400" i="1" dirty="0" smtClean="0"/>
              <a:t>(</a:t>
            </a:r>
            <a:r>
              <a:rPr lang="is-IS" altLang="zh-CN" sz="1400" i="1" dirty="0" smtClean="0"/>
              <a:t>…</a:t>
            </a:r>
            <a:r>
              <a:rPr lang="en-US" altLang="zh-CN" sz="1400" i="1" dirty="0" smtClean="0"/>
              <a:t>) </a:t>
            </a:r>
            <a:r>
              <a:rPr lang="en-US" altLang="zh-CN" sz="1400" dirty="0" smtClean="0"/>
              <a:t>for detailed method.</a:t>
            </a:r>
            <a:endParaRPr lang="en-US" altLang="zh-CN" sz="14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435779" y="1496094"/>
            <a:ext cx="4020099" cy="523220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①Normal CNMF-E for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each sample file </a:t>
            </a:r>
            <a:r>
              <a:rPr lang="en-US" altLang="zh-CN" sz="1400" b="1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 individually</a:t>
            </a:r>
          </a:p>
          <a:p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Output: A0s{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}, File(</a:t>
            </a:r>
            <a:r>
              <a:rPr lang="en-US" altLang="zh-CN" sz="1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1732" y="5835263"/>
            <a:ext cx="6744206" cy="954107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⑤ 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Use this A to </a:t>
            </a:r>
            <a:r>
              <a:rPr lang="en-US" altLang="zh-CN" sz="1400" b="1" kern="100" dirty="0" smtClean="0">
                <a:solidFill>
                  <a:srgbClr val="C55A11"/>
                </a:solidFill>
                <a:ea typeface="DengXian" charset="-122"/>
                <a:cs typeface="Times New Roman" charset="0"/>
              </a:rPr>
              <a:t>extract neuron temporal C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 in all data you are interested in. No initiation and iteration for data. Use background subtraction strategy in the normal </a:t>
            </a:r>
            <a:r>
              <a:rPr lang="en-US" altLang="zh-CN" sz="1400" kern="100" dirty="0" err="1" smtClean="0">
                <a:ea typeface="DengXian" charset="-122"/>
                <a:cs typeface="Times New Roman" charset="0"/>
              </a:rPr>
              <a:t>cnmf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-e to subtract background, then use regression to find C corresponding to A. Save results in </a:t>
            </a:r>
            <a:r>
              <a:rPr lang="en-US" altLang="zh-CN" sz="1400" dirty="0" err="1" smtClean="0"/>
              <a:t>neuron_batch.neuron</a:t>
            </a:r>
            <a:r>
              <a:rPr lang="en-US" altLang="zh-CN" sz="1400" dirty="0" smtClean="0"/>
              <a:t>.</a:t>
            </a:r>
            <a:r>
              <a:rPr lang="en-US" altLang="zh-CN" sz="1400" kern="100" dirty="0" smtClean="0">
                <a:ea typeface="DengXian" charset="-122"/>
                <a:cs typeface="Times New Roman" charset="0"/>
              </a:rPr>
              <a:t> </a:t>
            </a:r>
            <a:r>
              <a:rPr lang="en-US" altLang="zh-CN" sz="1400" dirty="0" smtClean="0"/>
              <a:t>See more in  “Input and Output” in “Getting Started” section.</a:t>
            </a:r>
            <a:endParaRPr lang="en-US" altLang="zh-CN" sz="1400" dirty="0"/>
          </a:p>
        </p:txBody>
      </p:sp>
      <p:cxnSp>
        <p:nvCxnSpPr>
          <p:cNvPr id="130" name="直线箭头连接符 129"/>
          <p:cNvCxnSpPr/>
          <p:nvPr/>
        </p:nvCxnSpPr>
        <p:spPr>
          <a:xfrm flipH="1">
            <a:off x="1614491" y="5025560"/>
            <a:ext cx="9965" cy="76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图片 5" descr="/Users/gushijie/Downloads/1498589907_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44" y="5605389"/>
            <a:ext cx="783650" cy="78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文本框 133"/>
          <p:cNvSpPr txBox="1"/>
          <p:nvPr/>
        </p:nvSpPr>
        <p:spPr>
          <a:xfrm>
            <a:off x="11143971" y="6420038"/>
            <a:ext cx="1144812" cy="3544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just">
              <a:defRPr sz="1200" kern="100">
                <a:ea typeface="DengXian" charset="-122"/>
                <a:cs typeface="Times New Roman" charset="0"/>
              </a:defRPr>
            </a:lvl1pPr>
          </a:lstStyle>
          <a:p>
            <a:r>
              <a:rPr lang="en-US" dirty="0"/>
              <a:t>data folder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640610" y="5436112"/>
            <a:ext cx="1013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accent1">
                    <a:lumMod val="75000"/>
                  </a:schemeClr>
                </a:solidFill>
              </a:rPr>
              <a:t>Afinal</a:t>
            </a:r>
            <a:endParaRPr lang="en-US" altLang="zh-CN" sz="1600" b="1" dirty="0"/>
          </a:p>
        </p:txBody>
      </p:sp>
      <p:cxnSp>
        <p:nvCxnSpPr>
          <p:cNvPr id="140" name="直线箭头连接符 139"/>
          <p:cNvCxnSpPr/>
          <p:nvPr/>
        </p:nvCxnSpPr>
        <p:spPr>
          <a:xfrm>
            <a:off x="7203252" y="6386694"/>
            <a:ext cx="3833048" cy="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4790921" y="3189195"/>
            <a:ext cx="50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ACS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8333539" y="506881"/>
            <a:ext cx="1307852" cy="523220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d</a:t>
            </a:r>
            <a:r>
              <a:rPr lang="en-US" altLang="zh-CN" sz="1400" smtClean="0"/>
              <a:t>elete </a:t>
            </a:r>
            <a:r>
              <a:rPr lang="en-US" altLang="zh-CN" sz="1400" smtClean="0"/>
              <a:t>samples with empty </a:t>
            </a:r>
            <a:r>
              <a:rPr lang="en-US" altLang="zh-CN" sz="1400" dirty="0" smtClean="0"/>
              <a:t>A</a:t>
            </a:r>
            <a:endParaRPr lang="en-US" altLang="zh-CN" sz="1400" dirty="0"/>
          </a:p>
        </p:txBody>
      </p:sp>
      <p:cxnSp>
        <p:nvCxnSpPr>
          <p:cNvPr id="104" name="直线箭头连接符 103"/>
          <p:cNvCxnSpPr/>
          <p:nvPr/>
        </p:nvCxnSpPr>
        <p:spPr>
          <a:xfrm rot="5400000" flipV="1">
            <a:off x="10147197" y="1573606"/>
            <a:ext cx="897793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25513"/>
              </p:ext>
            </p:extLst>
          </p:nvPr>
        </p:nvGraphicFramePr>
        <p:xfrm>
          <a:off x="177800" y="2095501"/>
          <a:ext cx="11480800" cy="2192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324"/>
                <a:gridCol w="9582476"/>
              </a:tblGrid>
              <a:tr h="183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Key Variables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Description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</a:tr>
              <a:tr h="141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A0s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Cell array. A0s{i} contains the A for sample data i.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2759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Structure. Length of sample number. Containing two fields, 'options','Ysignal'. Options keeps the neuron.options. Ysignal keeps the background subtracted and de-noised data, which is essentially A*C after iteration.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41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Mode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String, either '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initiation’or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‘massive’, which means sampling and extracting all data respectively</a:t>
                      </a:r>
                      <a:r>
                        <a:rPr lang="en-US" sz="9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41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ACS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Structure. Length of sample number. Three fields. 'Ain','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Cin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','STD'. ‘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Ain’and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‘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Cin’is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the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BigA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and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BigC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in Figure2(ReadMe). ‘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STD’is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the standard deviation of each temporal traces(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Cin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).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4799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There are two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in different scopes in this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BatchVer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of the output of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mergeAC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is an intermediate variable, indicating that these neuron(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 are involved in merging. Users would not need to care about this one too much. The other one is in the output of final result,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neuron_batch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here is an index for neurons that have temporal traces not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deconcolved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successfully or</a:t>
                      </a:r>
                      <a:r>
                        <a:rPr lang="en-US" sz="9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have all zeros</a:t>
                      </a:r>
                      <a:r>
                        <a:rPr lang="en-US" sz="9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 Looking</a:t>
                      </a:r>
                      <a:r>
                        <a:rPr lang="en-US" sz="9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at all </a:t>
                      </a:r>
                      <a:r>
                        <a:rPr lang="en-US" sz="900" kern="100" baseline="0" dirty="0" err="1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files’ind_del</a:t>
                      </a:r>
                      <a:r>
                        <a:rPr lang="en-US" sz="900" kern="100" baseline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, </a:t>
                      </a:r>
                      <a:r>
                        <a:rPr lang="en-US" sz="900" kern="10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 </a:t>
                      </a:r>
                      <a:r>
                        <a:rPr lang="en-US" sz="9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output</a:t>
                      </a:r>
                      <a:r>
                        <a:rPr lang="en-US" sz="9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log file of each running, “First x neurons are successfully </a:t>
                      </a:r>
                      <a:r>
                        <a:rPr lang="en-US" sz="900" kern="100" baseline="0" dirty="0" err="1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deconvolved</a:t>
                      </a:r>
                      <a:r>
                        <a:rPr lang="en-US" sz="9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in each files” is printed to prompt you this. The number of x is sum(~</a:t>
                      </a:r>
                      <a:r>
                        <a:rPr lang="en-US" sz="900" kern="100" baseline="0" dirty="0" err="1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ind_del_final</a:t>
                      </a:r>
                      <a:r>
                        <a:rPr lang="en-US" sz="9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</a:t>
                      </a:r>
                      <a:r>
                        <a:rPr lang="en-US" sz="1200" kern="100" baseline="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</a:t>
                      </a:r>
                      <a:endParaRPr lang="en-US" sz="900" kern="100" baseline="0" dirty="0" smtClean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53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Afinal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The</a:t>
                      </a:r>
                      <a:r>
                        <a:rPr lang="en-US" altLang="zh-CN" sz="900" kern="100" baseline="0" dirty="0" smtClean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final A used to extract all file’s C.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5590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neuron_batch</a:t>
                      </a:r>
                      <a:endParaRPr lang="zh-CN" sz="12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Structure, length of data file number. Each row of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neuron_batch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stands for each data file, which has information/data in 4 fields,  'ind_del','signal','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FileOrigin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','neuron'.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Ind_del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, see above. signal is a matrix where each row is the neuron’s background subtracted and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denoised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signal: median(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jA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(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jA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&gt;0)*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jC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).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FileOrigin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 is a structure, essentially a row of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dir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(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Datadir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). neuron is the result of CNMF-E using 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Afinal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. This neuron does not contain full information as a normal CNMF-E due to the steps it skips. See section Summary of differences between CNMF-E (basic) and CNMF-E (</a:t>
                      </a:r>
                      <a:r>
                        <a:rPr lang="en-US" sz="900" kern="100" dirty="0" err="1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BatchVer</a:t>
                      </a:r>
                      <a:r>
                        <a:rPr lang="en-US" sz="900" kern="100" dirty="0">
                          <a:effectLst/>
                          <a:latin typeface="DengXian" charset="-122"/>
                          <a:ea typeface="DengXian" charset="-122"/>
                          <a:cs typeface="Times New Roman" charset="0"/>
                        </a:rPr>
                        <a:t>) in ReadMe for more information.</a:t>
                      </a:r>
                      <a:endParaRPr lang="zh-CN" sz="12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4980</TotalTime>
  <Words>806</Words>
  <Application>Microsoft Macintosh PowerPoint</Application>
  <PresentationFormat>自定义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DengXian</vt:lpstr>
      <vt:lpstr>Times New Roman</vt:lpstr>
      <vt:lpstr>等线</vt:lpstr>
      <vt:lpstr>等线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Gu, Shijie</dc:creator>
  <cp:lastModifiedBy>Gu, Shijie</cp:lastModifiedBy>
  <cp:revision>36</cp:revision>
  <cp:lastPrinted>2017-06-27T17:05:16Z</cp:lastPrinted>
  <dcterms:created xsi:type="dcterms:W3CDTF">2017-06-27T14:19:52Z</dcterms:created>
  <dcterms:modified xsi:type="dcterms:W3CDTF">2017-07-05T13:58:17Z</dcterms:modified>
</cp:coreProperties>
</file>