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1"/>
  </p:handoutMasterIdLst>
  <p:sldIdLst>
    <p:sldId id="256" r:id="rId3"/>
    <p:sldId id="263" r:id="rId5"/>
    <p:sldId id="329" r:id="rId6"/>
    <p:sldId id="262" r:id="rId7"/>
    <p:sldId id="261" r:id="rId8"/>
    <p:sldId id="257" r:id="rId9"/>
    <p:sldId id="264" r:id="rId10"/>
    <p:sldId id="265" r:id="rId11"/>
    <p:sldId id="266" r:id="rId12"/>
    <p:sldId id="295" r:id="rId13"/>
    <p:sldId id="296" r:id="rId14"/>
    <p:sldId id="298" r:id="rId15"/>
    <p:sldId id="309" r:id="rId16"/>
    <p:sldId id="299" r:id="rId17"/>
    <p:sldId id="300" r:id="rId18"/>
    <p:sldId id="303" r:id="rId19"/>
    <p:sldId id="306" r:id="rId20"/>
    <p:sldId id="307" r:id="rId21"/>
    <p:sldId id="308" r:id="rId22"/>
    <p:sldId id="304" r:id="rId23"/>
    <p:sldId id="305" r:id="rId24"/>
    <p:sldId id="279" r:id="rId25"/>
    <p:sldId id="280" r:id="rId26"/>
    <p:sldId id="282" r:id="rId27"/>
    <p:sldId id="292" r:id="rId28"/>
    <p:sldId id="314" r:id="rId29"/>
    <p:sldId id="311" r:id="rId30"/>
    <p:sldId id="312" r:id="rId31"/>
    <p:sldId id="313" r:id="rId32"/>
    <p:sldId id="310" r:id="rId33"/>
    <p:sldId id="315" r:id="rId34"/>
    <p:sldId id="316"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handoutMaster" Target="handoutMasters/handoutMaster1.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 loCatId="hierarchy" qsTypeId="urn:microsoft.com/office/officeart/2005/8/quickstyle/simple1" qsCatId="simple" csTypeId="urn:microsoft.com/office/officeart/2005/8/colors/accent1_2" csCatId="accent1" phldr="0"/>
      <dgm:spPr/>
      <dgm:t>
        <a:bodyPr/>
        <a:p>
          <a:endParaRPr lang="zh-CN" altLang="en-US"/>
        </a:p>
      </dgm:t>
    </dgm:pt>
    <dgm:pt modelId="{47C757F0-AA23-46BE-9311-EA432CDEEAA1}">
      <dgm:prSet phldrT="[文本]"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en-US" altLang="zh-CN"/>
            <a:t>Data</a:t>
          </a:r>
          <a:r>
            <a:rPr lang="en-US" altLang="zh-CN"/>
            <a:t/>
          </a:r>
          <a:endParaRPr lang="en-US" altLang="zh-CN"/>
        </a:p>
      </dgm:t>
    </dgm:pt>
    <dgm:pt modelId="{AB39B06D-FE6C-48B2-B5B4-77CD0C8CF7AD}" cxnId="{F228133C-30E1-4D0B-AD32-2BE12BE3AE8B}" type="parTrans">
      <dgm:prSet/>
      <dgm:spPr/>
      <dgm:t>
        <a:bodyPr/>
        <a:p>
          <a:endParaRPr lang="zh-CN" altLang="en-US"/>
        </a:p>
      </dgm:t>
    </dgm:pt>
    <dgm:pt modelId="{DF0D1C21-B79E-4875-B7FA-EF183CB48B88}" cxnId="{F228133C-30E1-4D0B-AD32-2BE12BE3AE8B}" type="sibTrans">
      <dgm:prSet/>
      <dgm:spPr/>
      <dgm:t>
        <a:bodyPr/>
        <a:p>
          <a:endParaRPr lang="zh-CN" altLang="en-US"/>
        </a:p>
      </dgm:t>
    </dgm:pt>
    <dgm:pt modelId="{12714FC6-8B41-47E5-91DD-F02D34D23B93}">
      <dgm:prSet phldrT="[文本]"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en-US" altLang="zh-CN"/>
            <a:t>qualitative</a:t>
          </a:r>
          <a:endParaRPr lang="en-US" altLang="zh-CN"/>
        </a:p>
      </dgm:t>
    </dgm:pt>
    <dgm:pt modelId="{EACD17F5-D793-4A43-B489-D1804D50CFEF}" cxnId="{B9AE933E-312C-4622-86BC-6F6E8C39B024}" type="parTrans">
      <dgm:prSet/>
      <dgm:spPr/>
      <dgm:t>
        <a:bodyPr/>
        <a:p>
          <a:endParaRPr lang="zh-CN" altLang="en-US"/>
        </a:p>
      </dgm:t>
    </dgm:pt>
    <dgm:pt modelId="{FA45D93F-0724-4936-AA45-E6762732A19D}" cxnId="{B9AE933E-312C-4622-86BC-6F6E8C39B024}" type="sibTrans">
      <dgm:prSet/>
      <dgm:spPr/>
      <dgm:t>
        <a:bodyPr/>
        <a:p>
          <a:endParaRPr lang="zh-CN" altLang="en-US"/>
        </a:p>
      </dgm:t>
    </dgm:pt>
    <dgm:pt modelId="{9B98B98E-712E-45F2-AA4F-31EC5C2B9EC1}" type="asst">
      <dgm:prSet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en-US"/>
            <a:t>categorical</a:t>
          </a:r>
          <a:endParaRPr lang="en-US"/>
        </a:p>
        <a:p>
          <a:pPr>
            <a:lnSpc>
              <a:spcPct val="100000"/>
            </a:lnSpc>
            <a:spcBef>
              <a:spcPct val="0"/>
            </a:spcBef>
            <a:spcAft>
              <a:spcPct val="35000"/>
            </a:spcAft>
          </a:pPr>
          <a:r>
            <a:rPr lang="en-US"/>
            <a:t>nominal</a:t>
          </a:r>
          <a:endParaRPr lang="en-US"/>
        </a:p>
        <a:p>
          <a:pPr>
            <a:lnSpc>
              <a:spcPct val="100000"/>
            </a:lnSpc>
            <a:spcBef>
              <a:spcPct val="0"/>
            </a:spcBef>
            <a:spcAft>
              <a:spcPct val="35000"/>
            </a:spcAft>
          </a:pPr>
          <a:r>
            <a:rPr lang="en-US"/>
            <a:t>character</a:t>
          </a:r>
          <a:endParaRPr lang="en-US"/>
        </a:p>
      </dgm:t>
    </dgm:pt>
    <dgm:pt modelId="{51169A4D-17EA-45BD-80DD-5AE3C8CBC201}" cxnId="{BFF3B5D0-3C46-4D64-BC79-B5228C4C8E7B}" type="parTrans">
      <dgm:prSet/>
      <dgm:spPr/>
    </dgm:pt>
    <dgm:pt modelId="{6DA3C985-7BF8-4F5D-B383-FEFD52FE32C2}" cxnId="{BFF3B5D0-3C46-4D64-BC79-B5228C4C8E7B}" type="sibTrans">
      <dgm:prSet/>
      <dgm:spPr/>
    </dgm:pt>
    <dgm:pt modelId="{BAD04542-8921-4CF0-8E6E-9BB0FAB6110C}" type="asst">
      <dgm:prSet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en-US"/>
            <a:t>factor</a:t>
          </a:r>
          <a:endParaRPr lang="en-US"/>
        </a:p>
        <a:p>
          <a:pPr>
            <a:lnSpc>
              <a:spcPct val="100000"/>
            </a:lnSpc>
            <a:spcBef>
              <a:spcPct val="0"/>
            </a:spcBef>
            <a:spcAft>
              <a:spcPct val="35000"/>
            </a:spcAft>
          </a:pPr>
          <a:r>
            <a:rPr lang="en-US"/>
            <a:t>logical</a:t>
          </a:r>
          <a:endParaRPr lang="en-US"/>
        </a:p>
      </dgm:t>
    </dgm:pt>
    <dgm:pt modelId="{AFB6472A-EF1A-418E-BBCD-332F248C0AF6}" cxnId="{F7232AED-B3B4-45A9-B832-4B6BE175EED8}" type="parTrans">
      <dgm:prSet/>
      <dgm:spPr/>
    </dgm:pt>
    <dgm:pt modelId="{10A7DBDF-B13F-4965-8BE0-4525B46E2949}" cxnId="{F7232AED-B3B4-45A9-B832-4B6BE175EED8}" type="sibTrans">
      <dgm:prSet/>
      <dgm:spPr/>
    </dgm:pt>
    <dgm:pt modelId="{CF717C8A-B40B-4AFF-BF49-65ABB7DF8190}">
      <dgm:prSet phldrT="[文本]"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en-US" altLang="zh-CN"/>
            <a:t>quantitative</a:t>
          </a:r>
          <a:endParaRPr lang="en-US" altLang="zh-CN"/>
        </a:p>
        <a:p>
          <a:pPr>
            <a:lnSpc>
              <a:spcPct val="100000"/>
            </a:lnSpc>
            <a:spcBef>
              <a:spcPct val="0"/>
            </a:spcBef>
            <a:spcAft>
              <a:spcPct val="35000"/>
            </a:spcAft>
          </a:pPr>
          <a:r>
            <a:rPr lang="en-US" altLang="zh-CN"/>
            <a:t>numeric</a:t>
          </a:r>
          <a:endParaRPr lang="en-US" altLang="zh-CN"/>
        </a:p>
      </dgm:t>
    </dgm:pt>
    <dgm:pt modelId="{CCF68ADE-40B6-47D0-93C1-88EC13ADC8AC}" cxnId="{5D4F2E95-C196-48E1-97BB-BC010CC38E13}" type="parTrans">
      <dgm:prSet/>
      <dgm:spPr/>
      <dgm:t>
        <a:bodyPr/>
        <a:p>
          <a:endParaRPr lang="zh-CN" altLang="en-US"/>
        </a:p>
      </dgm:t>
    </dgm:pt>
    <dgm:pt modelId="{630D3E0B-D1D7-4E1A-8193-515AA5E1866F}" cxnId="{5D4F2E95-C196-48E1-97BB-BC010CC38E13}" type="sibTrans">
      <dgm:prSet/>
      <dgm:spPr/>
      <dgm:t>
        <a:bodyPr/>
        <a:p>
          <a:endParaRPr lang="zh-CN" altLang="en-US"/>
        </a:p>
      </dgm:t>
    </dgm:pt>
    <dgm:pt modelId="{6F2FF6B2-6E31-48C7-B63E-21CF13F3348C}" type="asst">
      <dgm:prSet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en-US"/>
            <a:t>discrete</a:t>
          </a:r>
          <a:r>
            <a:rPr lang="en-US"/>
            <a:t/>
          </a:r>
          <a:endParaRPr lang="en-US"/>
        </a:p>
      </dgm:t>
    </dgm:pt>
    <dgm:pt modelId="{9A826C1F-B384-4FF8-8B2E-547E067BA796}" cxnId="{B1F16245-06E9-4756-A271-EF43ED2B0D48}" type="parTrans">
      <dgm:prSet/>
      <dgm:spPr/>
    </dgm:pt>
    <dgm:pt modelId="{FF22CED6-C9D4-406A-B9BD-26B2178DD250}" cxnId="{B1F16245-06E9-4756-A271-EF43ED2B0D48}" type="sibTrans">
      <dgm:prSet/>
      <dgm:spPr/>
    </dgm:pt>
    <dgm:pt modelId="{AA968EDA-5D11-4FC0-8CE7-5B63D6608814}" type="asst">
      <dgm:prSet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en-US"/>
            <a:t>continuous</a:t>
          </a:r>
          <a:endParaRPr lang="en-US"/>
        </a:p>
        <a:p>
          <a:pPr>
            <a:lnSpc>
              <a:spcPct val="100000"/>
            </a:lnSpc>
            <a:spcBef>
              <a:spcPct val="0"/>
            </a:spcBef>
            <a:spcAft>
              <a:spcPct val="35000"/>
            </a:spcAft>
          </a:pPr>
          <a:r>
            <a:rPr lang="en-US"/>
            <a:t>scale</a:t>
          </a:r>
          <a:endParaRPr lang="en-US"/>
        </a:p>
      </dgm:t>
    </dgm:pt>
    <dgm:pt modelId="{3F269116-9429-4A0B-B7ED-74FE62775E6A}" cxnId="{D2823B74-CF53-4547-85CE-92CA62178DE4}" type="parTrans">
      <dgm:prSet/>
      <dgm:spPr/>
    </dgm:pt>
    <dgm:pt modelId="{22CF7F4E-1F40-48D3-953E-DB3B391BB317}" cxnId="{D2823B74-CF53-4547-85CE-92CA62178DE4}"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Cnt="0"/>
      <dgm:spPr/>
    </dgm:pt>
    <dgm:pt modelId="{FA37AA5D-87C2-47F6-9B72-B753C073E744}" type="pres">
      <dgm:prSet presAssocID="{12714FC6-8B41-47E5-91DD-F02D34D23B93}" presName="hierChild4" presStyleCnt="0"/>
      <dgm:spPr/>
    </dgm:pt>
    <dgm:pt modelId="{A7309641-2A58-41EA-9E42-56812CF298ED}" type="pres">
      <dgm:prSet presAssocID="{12714FC6-8B41-47E5-91DD-F02D34D23B93}" presName="hierChild5" presStyleCnt="0"/>
      <dgm:spPr/>
    </dgm:pt>
    <dgm:pt modelId="{DB88CBB2-EB55-4C4B-956F-CF178DD9C7B9}" type="pres">
      <dgm:prSet presAssocID="{51169A4D-17EA-45BD-80DD-5AE3C8CBC201}" presName="Name111" presStyleLbl="parChTrans1D3" presStyleIdx="0" presStyleCnt="4"/>
      <dgm:spPr/>
    </dgm:pt>
    <dgm:pt modelId="{DDDB00EF-484F-4CD1-9428-413850C9546A}" type="pres">
      <dgm:prSet presAssocID="{9B98B98E-712E-45F2-AA4F-31EC5C2B9EC1}" presName="hierRoot3" presStyleCnt="0">
        <dgm:presLayoutVars>
          <dgm:hierBranch val="init"/>
        </dgm:presLayoutVars>
      </dgm:prSet>
      <dgm:spPr/>
    </dgm:pt>
    <dgm:pt modelId="{66815F33-5701-42CD-9513-A7BD55A25792}" type="pres">
      <dgm:prSet presAssocID="{9B98B98E-712E-45F2-AA4F-31EC5C2B9EC1}" presName="rootComposite3" presStyleCnt="0"/>
      <dgm:spPr/>
    </dgm:pt>
    <dgm:pt modelId="{4861DFBC-364D-45F6-8076-05418778D88F}" type="pres">
      <dgm:prSet presAssocID="{9B98B98E-712E-45F2-AA4F-31EC5C2B9EC1}" presName="rootText3" presStyleLbl="asst2" presStyleIdx="0" presStyleCnt="4">
        <dgm:presLayoutVars>
          <dgm:chPref val="3"/>
        </dgm:presLayoutVars>
      </dgm:prSet>
      <dgm:spPr/>
    </dgm:pt>
    <dgm:pt modelId="{23A14A63-ABD2-43A9-8F91-5C68989E91C9}" type="pres">
      <dgm:prSet presAssocID="{9B98B98E-712E-45F2-AA4F-31EC5C2B9EC1}" presName="rootConnector3" presStyleCnt="0"/>
      <dgm:spPr/>
    </dgm:pt>
    <dgm:pt modelId="{B878F9C9-B04D-4912-8384-5B96A6B2DEB7}" type="pres">
      <dgm:prSet presAssocID="{9B98B98E-712E-45F2-AA4F-31EC5C2B9EC1}" presName="hierChild6" presStyleCnt="0"/>
      <dgm:spPr/>
    </dgm:pt>
    <dgm:pt modelId="{2131F6C8-98E8-4E05-9DAE-D7517ED5A2CB}" type="pres">
      <dgm:prSet presAssocID="{9B98B98E-712E-45F2-AA4F-31EC5C2B9EC1}" presName="hierChild7" presStyleCnt="0"/>
      <dgm:spPr/>
    </dgm:pt>
    <dgm:pt modelId="{FF1224EF-A2BF-4D4E-B45E-9AA0494243C6}" type="pres">
      <dgm:prSet presAssocID="{AFB6472A-EF1A-418E-BBCD-332F248C0AF6}" presName="Name111" presStyleLbl="parChTrans1D3" presStyleIdx="1" presStyleCnt="4"/>
      <dgm:spPr/>
    </dgm:pt>
    <dgm:pt modelId="{7CAC1CC4-C1AA-466A-B433-5C3BC8F79F2A}" type="pres">
      <dgm:prSet presAssocID="{BAD04542-8921-4CF0-8E6E-9BB0FAB6110C}" presName="hierRoot3" presStyleCnt="0">
        <dgm:presLayoutVars>
          <dgm:hierBranch val="init"/>
        </dgm:presLayoutVars>
      </dgm:prSet>
      <dgm:spPr/>
    </dgm:pt>
    <dgm:pt modelId="{41AE9D42-8464-446F-969E-4461F97AFA46}" type="pres">
      <dgm:prSet presAssocID="{BAD04542-8921-4CF0-8E6E-9BB0FAB6110C}" presName="rootComposite3" presStyleCnt="0"/>
      <dgm:spPr/>
    </dgm:pt>
    <dgm:pt modelId="{2365E3DC-76FD-44A3-A3A0-4926CBAE5E72}" type="pres">
      <dgm:prSet presAssocID="{BAD04542-8921-4CF0-8E6E-9BB0FAB6110C}" presName="rootText3" presStyleLbl="asst2" presStyleIdx="1" presStyleCnt="4">
        <dgm:presLayoutVars>
          <dgm:chPref val="3"/>
        </dgm:presLayoutVars>
      </dgm:prSet>
      <dgm:spPr/>
    </dgm:pt>
    <dgm:pt modelId="{5830A6E0-A371-4E9B-8D86-6C018C9F1E58}" type="pres">
      <dgm:prSet presAssocID="{BAD04542-8921-4CF0-8E6E-9BB0FAB6110C}" presName="rootConnector3" presStyleCnt="0"/>
      <dgm:spPr/>
    </dgm:pt>
    <dgm:pt modelId="{09F2A15A-BF41-4618-86C8-B40E10DE48D1}" type="pres">
      <dgm:prSet presAssocID="{BAD04542-8921-4CF0-8E6E-9BB0FAB6110C}" presName="hierChild6" presStyleCnt="0"/>
      <dgm:spPr/>
    </dgm:pt>
    <dgm:pt modelId="{F5E88668-75F4-49D0-A670-FF22208968B9}" type="pres">
      <dgm:prSet presAssocID="{BAD04542-8921-4CF0-8E6E-9BB0FAB6110C}" presName="hierChild7"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Cnt="0"/>
      <dgm:spPr/>
    </dgm:pt>
    <dgm:pt modelId="{EB3A10DA-2FA4-4DAD-8341-8078D7F83716}" type="pres">
      <dgm:prSet presAssocID="{CF717C8A-B40B-4AFF-BF49-65ABB7DF8190}" presName="hierChild4" presStyleCnt="0"/>
      <dgm:spPr/>
    </dgm:pt>
    <dgm:pt modelId="{B05C5608-85C8-433E-A928-1755312B673B}" type="pres">
      <dgm:prSet presAssocID="{CF717C8A-B40B-4AFF-BF49-65ABB7DF8190}" presName="hierChild5" presStyleCnt="0"/>
      <dgm:spPr/>
    </dgm:pt>
    <dgm:pt modelId="{C6862F92-B49D-4F5F-97C7-8DEEFAA7557C}" type="pres">
      <dgm:prSet presAssocID="{9A826C1F-B384-4FF8-8B2E-547E067BA796}" presName="Name111" presStyleLbl="parChTrans1D3" presStyleIdx="2" presStyleCnt="4"/>
      <dgm:spPr/>
    </dgm:pt>
    <dgm:pt modelId="{D64357D3-6EB9-49B1-B990-4EEEEC32F33F}" type="pres">
      <dgm:prSet presAssocID="{6F2FF6B2-6E31-48C7-B63E-21CF13F3348C}" presName="hierRoot3" presStyleCnt="0">
        <dgm:presLayoutVars>
          <dgm:hierBranch val="init"/>
        </dgm:presLayoutVars>
      </dgm:prSet>
      <dgm:spPr/>
    </dgm:pt>
    <dgm:pt modelId="{A96FF6B3-4564-44CA-8861-67B972E51473}" type="pres">
      <dgm:prSet presAssocID="{6F2FF6B2-6E31-48C7-B63E-21CF13F3348C}" presName="rootComposite3" presStyleCnt="0"/>
      <dgm:spPr/>
    </dgm:pt>
    <dgm:pt modelId="{859B9E35-CF88-4F23-BA9C-836C38D9FE89}" type="pres">
      <dgm:prSet presAssocID="{6F2FF6B2-6E31-48C7-B63E-21CF13F3348C}" presName="rootText3" presStyleLbl="asst2" presStyleIdx="2" presStyleCnt="4">
        <dgm:presLayoutVars>
          <dgm:chPref val="3"/>
        </dgm:presLayoutVars>
      </dgm:prSet>
      <dgm:spPr/>
    </dgm:pt>
    <dgm:pt modelId="{6684AEB2-6A65-480D-A384-BA0A649FD2BD}" type="pres">
      <dgm:prSet presAssocID="{6F2FF6B2-6E31-48C7-B63E-21CF13F3348C}" presName="rootConnector3" presStyleCnt="0"/>
      <dgm:spPr/>
    </dgm:pt>
    <dgm:pt modelId="{B0FF364F-10D5-4552-B8DC-207B64F30694}" type="pres">
      <dgm:prSet presAssocID="{6F2FF6B2-6E31-48C7-B63E-21CF13F3348C}" presName="hierChild6" presStyleCnt="0"/>
      <dgm:spPr/>
    </dgm:pt>
    <dgm:pt modelId="{199AD164-CA09-4A0E-BC58-608EF66C1125}" type="pres">
      <dgm:prSet presAssocID="{6F2FF6B2-6E31-48C7-B63E-21CF13F3348C}" presName="hierChild7" presStyleCnt="0"/>
      <dgm:spPr/>
    </dgm:pt>
    <dgm:pt modelId="{DE286595-CC02-4AF2-8466-173FAD9616BB}" type="pres">
      <dgm:prSet presAssocID="{3F269116-9429-4A0B-B7ED-74FE62775E6A}" presName="Name111" presStyleLbl="parChTrans1D3" presStyleIdx="3" presStyleCnt="4"/>
      <dgm:spPr/>
    </dgm:pt>
    <dgm:pt modelId="{A35DEAA6-FA3A-4222-8C53-B01BF9718C1F}" type="pres">
      <dgm:prSet presAssocID="{AA968EDA-5D11-4FC0-8CE7-5B63D6608814}" presName="hierRoot3" presStyleCnt="0">
        <dgm:presLayoutVars>
          <dgm:hierBranch val="init"/>
        </dgm:presLayoutVars>
      </dgm:prSet>
      <dgm:spPr/>
    </dgm:pt>
    <dgm:pt modelId="{45C96020-3586-4A23-8AD4-9782BB20FDFB}" type="pres">
      <dgm:prSet presAssocID="{AA968EDA-5D11-4FC0-8CE7-5B63D6608814}" presName="rootComposite3" presStyleCnt="0"/>
      <dgm:spPr/>
    </dgm:pt>
    <dgm:pt modelId="{F2AEE9EC-D6D7-4608-9EB2-82EE0D5D256C}" type="pres">
      <dgm:prSet presAssocID="{AA968EDA-5D11-4FC0-8CE7-5B63D6608814}" presName="rootText3" presStyleLbl="asst2" presStyleIdx="3" presStyleCnt="4">
        <dgm:presLayoutVars>
          <dgm:chPref val="3"/>
        </dgm:presLayoutVars>
      </dgm:prSet>
      <dgm:spPr/>
    </dgm:pt>
    <dgm:pt modelId="{063C92D4-F5F8-4C87-A49D-DE03E162A709}" type="pres">
      <dgm:prSet presAssocID="{AA968EDA-5D11-4FC0-8CE7-5B63D6608814}" presName="rootConnector3" presStyleCnt="0"/>
      <dgm:spPr/>
    </dgm:pt>
    <dgm:pt modelId="{27FF287D-B238-4A20-88D3-FDAB58D84E06}" type="pres">
      <dgm:prSet presAssocID="{AA968EDA-5D11-4FC0-8CE7-5B63D6608814}" presName="hierChild6" presStyleCnt="0"/>
      <dgm:spPr/>
    </dgm:pt>
    <dgm:pt modelId="{84FBAF58-E646-4404-982F-7EF29184C19B}" type="pres">
      <dgm:prSet presAssocID="{AA968EDA-5D11-4FC0-8CE7-5B63D6608814}" presName="hierChild7" presStyleCnt="0"/>
      <dgm:spPr/>
    </dgm:pt>
    <dgm:pt modelId="{0E819307-1B4E-434E-BA76-D5A4192B0663}" type="pres">
      <dgm:prSet presAssocID="{47C757F0-AA23-46BE-9311-EA432CDEEAA1}" presName="hierChild3" presStyleCnt="0"/>
      <dgm:spPr/>
    </dgm:pt>
  </dgm:ptLst>
  <dgm:cxnLst>
    <dgm:cxn modelId="{F228133C-30E1-4D0B-AD32-2BE12BE3AE8B}" srcId="{A77D31B3-3808-4FBA-8FA4-CC8D448A173E}" destId="{47C757F0-AA23-46BE-9311-EA432CDEEAA1}" srcOrd="0" destOrd="0" parTransId="{AB39B06D-FE6C-48B2-B5B4-77CD0C8CF7AD}" sibTransId="{DF0D1C21-B79E-4875-B7FA-EF183CB48B88}"/>
    <dgm:cxn modelId="{B9AE933E-312C-4622-86BC-6F6E8C39B024}" srcId="{47C757F0-AA23-46BE-9311-EA432CDEEAA1}" destId="{12714FC6-8B41-47E5-91DD-F02D34D23B93}" srcOrd="0" destOrd="0" parTransId="{EACD17F5-D793-4A43-B489-D1804D50CFEF}" sibTransId="{FA45D93F-0724-4936-AA45-E6762732A19D}"/>
    <dgm:cxn modelId="{BFF3B5D0-3C46-4D64-BC79-B5228C4C8E7B}" srcId="{12714FC6-8B41-47E5-91DD-F02D34D23B93}" destId="{9B98B98E-712E-45F2-AA4F-31EC5C2B9EC1}" srcOrd="0" destOrd="0" parTransId="{51169A4D-17EA-45BD-80DD-5AE3C8CBC201}" sibTransId="{6DA3C985-7BF8-4F5D-B383-FEFD52FE32C2}"/>
    <dgm:cxn modelId="{F7232AED-B3B4-45A9-B832-4B6BE175EED8}" srcId="{12714FC6-8B41-47E5-91DD-F02D34D23B93}" destId="{BAD04542-8921-4CF0-8E6E-9BB0FAB6110C}" srcOrd="1" destOrd="0" parTransId="{AFB6472A-EF1A-418E-BBCD-332F248C0AF6}" sibTransId="{10A7DBDF-B13F-4965-8BE0-4525B46E2949}"/>
    <dgm:cxn modelId="{5D4F2E95-C196-48E1-97BB-BC010CC38E13}" srcId="{47C757F0-AA23-46BE-9311-EA432CDEEAA1}" destId="{CF717C8A-B40B-4AFF-BF49-65ABB7DF8190}" srcOrd="1" destOrd="0" parTransId="{CCF68ADE-40B6-47D0-93C1-88EC13ADC8AC}" sibTransId="{630D3E0B-D1D7-4E1A-8193-515AA5E1866F}"/>
    <dgm:cxn modelId="{B1F16245-06E9-4756-A271-EF43ED2B0D48}" srcId="{CF717C8A-B40B-4AFF-BF49-65ABB7DF8190}" destId="{6F2FF6B2-6E31-48C7-B63E-21CF13F3348C}" srcOrd="0" destOrd="1" parTransId="{9A826C1F-B384-4FF8-8B2E-547E067BA796}" sibTransId="{FF22CED6-C9D4-406A-B9BD-26B2178DD250}"/>
    <dgm:cxn modelId="{D2823B74-CF53-4547-85CE-92CA62178DE4}" srcId="{CF717C8A-B40B-4AFF-BF49-65ABB7DF8190}" destId="{AA968EDA-5D11-4FC0-8CE7-5B63D6608814}" srcOrd="1" destOrd="1" parTransId="{3F269116-9429-4A0B-B7ED-74FE62775E6A}" sibTransId="{22CF7F4E-1F40-48D3-953E-DB3B391BB317}"/>
    <dgm:cxn modelId="{BEA92360-AE08-4543-808C-BC38036EF5D4}" type="presOf" srcId="{A77D31B3-3808-4FBA-8FA4-CC8D448A173E}" destId="{E498DC9C-C5AC-4482-A26F-3B99DC5D79F0}" srcOrd="0" destOrd="0" presId="urn:microsoft.com/office/officeart/2005/8/layout/orgChart1"/>
    <dgm:cxn modelId="{5577BB7A-C8F7-4BCB-8C72-1D1477282B0E}" type="presParOf" srcId="{E498DC9C-C5AC-4482-A26F-3B99DC5D79F0}" destId="{F728C3E8-5128-4BB6-90CC-A86769ECE335}" srcOrd="0" destOrd="0" presId="urn:microsoft.com/office/officeart/2005/8/layout/orgChart1"/>
    <dgm:cxn modelId="{4D2EFDA0-8216-4BB5-8744-593D7DE0947C}" type="presParOf" srcId="{F728C3E8-5128-4BB6-90CC-A86769ECE335}" destId="{79147750-B6BF-43FD-83A0-7ACDC9B53EFF}" srcOrd="0" destOrd="0" presId="urn:microsoft.com/office/officeart/2005/8/layout/orgChart1"/>
    <dgm:cxn modelId="{0EE34034-B5EC-4145-A594-5ED849BD161A}" type="presOf" srcId="{47C757F0-AA23-46BE-9311-EA432CDEEAA1}" destId="{79147750-B6BF-43FD-83A0-7ACDC9B53EFF}" srcOrd="0" destOrd="0" presId="urn:microsoft.com/office/officeart/2005/8/layout/orgChart1"/>
    <dgm:cxn modelId="{4E5B7DC0-2534-46BB-AC2E-AB6B108EA6EE}" type="presParOf" srcId="{79147750-B6BF-43FD-83A0-7ACDC9B53EFF}" destId="{AE79172D-D441-42BB-84EA-E3D989670DED}" srcOrd="0" destOrd="0" presId="urn:microsoft.com/office/officeart/2005/8/layout/orgChart1"/>
    <dgm:cxn modelId="{332A0875-CD83-4391-BBED-4F6253CCA4D2}" type="presOf" srcId="{47C757F0-AA23-46BE-9311-EA432CDEEAA1}" destId="{AE79172D-D441-42BB-84EA-E3D989670DED}" srcOrd="0" destOrd="0" presId="urn:microsoft.com/office/officeart/2005/8/layout/orgChart1"/>
    <dgm:cxn modelId="{2163C1A2-7D11-4DD2-A98C-038488497AB8}" type="presParOf" srcId="{79147750-B6BF-43FD-83A0-7ACDC9B53EFF}" destId="{86420519-308D-4A6A-8FEA-6FB2E39BA448}" srcOrd="1" destOrd="0" presId="urn:microsoft.com/office/officeart/2005/8/layout/orgChart1"/>
    <dgm:cxn modelId="{2D3B14F8-D9B5-4AEC-9EA0-5A822DCCA4EF}" type="presOf" srcId="{47C757F0-AA23-46BE-9311-EA432CDEEAA1}" destId="{86420519-308D-4A6A-8FEA-6FB2E39BA448}" srcOrd="0" destOrd="0" presId="urn:microsoft.com/office/officeart/2005/8/layout/orgChart1"/>
    <dgm:cxn modelId="{2A500EA2-1817-4053-93B3-2FDF900A332C}" type="presParOf" srcId="{F728C3E8-5128-4BB6-90CC-A86769ECE335}" destId="{9A0FF10C-81C7-47CD-A320-768F2009480B}" srcOrd="1" destOrd="0" presId="urn:microsoft.com/office/officeart/2005/8/layout/orgChart1"/>
    <dgm:cxn modelId="{41C21825-DB36-40F9-90DF-CE21189E6780}" type="presParOf" srcId="{9A0FF10C-81C7-47CD-A320-768F2009480B}" destId="{6A259130-4455-44E0-969B-948D1249687E}" srcOrd="0" destOrd="1" presId="urn:microsoft.com/office/officeart/2005/8/layout/orgChart1"/>
    <dgm:cxn modelId="{1E36E2A1-5900-4A05-BBBD-C5CA1023638D}" type="presOf" srcId="{EACD17F5-D793-4A43-B489-D1804D50CFEF}" destId="{6A259130-4455-44E0-969B-948D1249687E}" srcOrd="0" destOrd="0" presId="urn:microsoft.com/office/officeart/2005/8/layout/orgChart1"/>
    <dgm:cxn modelId="{481C130F-6512-41BF-A8E5-1F65C841FA39}" type="presParOf" srcId="{9A0FF10C-81C7-47CD-A320-768F2009480B}" destId="{D6C5C065-A308-417C-8ECC-04FC2BEC646C}" srcOrd="1" destOrd="1" presId="urn:microsoft.com/office/officeart/2005/8/layout/orgChart1"/>
    <dgm:cxn modelId="{124D494D-B376-448A-A16B-5F64951D9B2B}" type="presParOf" srcId="{D6C5C065-A308-417C-8ECC-04FC2BEC646C}" destId="{E36491EF-5019-46FD-BC82-1BD579B9EE0E}" srcOrd="0" destOrd="1" presId="urn:microsoft.com/office/officeart/2005/8/layout/orgChart1"/>
    <dgm:cxn modelId="{986A7F01-CCA3-457D-8E75-A574C8C894C5}" type="presOf" srcId="{12714FC6-8B41-47E5-91DD-F02D34D23B93}" destId="{E36491EF-5019-46FD-BC82-1BD579B9EE0E}" srcOrd="0" destOrd="0" presId="urn:microsoft.com/office/officeart/2005/8/layout/orgChart1"/>
    <dgm:cxn modelId="{9061E93F-B22E-45E6-8309-552CA4948EDB}" type="presParOf" srcId="{E36491EF-5019-46FD-BC82-1BD579B9EE0E}" destId="{43B7C837-49D6-40CE-BBAB-953D9E4BA7ED}" srcOrd="0" destOrd="0" presId="urn:microsoft.com/office/officeart/2005/8/layout/orgChart1"/>
    <dgm:cxn modelId="{16ECAF1E-1D7F-4E62-8F1F-46CACFFEE5D5}" type="presOf" srcId="{12714FC6-8B41-47E5-91DD-F02D34D23B93}" destId="{43B7C837-49D6-40CE-BBAB-953D9E4BA7ED}" srcOrd="0" destOrd="0" presId="urn:microsoft.com/office/officeart/2005/8/layout/orgChart1"/>
    <dgm:cxn modelId="{A402A841-894F-4EB9-B123-603177F1A838}" type="presParOf" srcId="{E36491EF-5019-46FD-BC82-1BD579B9EE0E}" destId="{9A037140-9B69-4B9F-A134-F2F2EB0F2E32}" srcOrd="1" destOrd="0" presId="urn:microsoft.com/office/officeart/2005/8/layout/orgChart1"/>
    <dgm:cxn modelId="{C4299431-4690-4549-8826-B141D05710DF}" type="presOf" srcId="{12714FC6-8B41-47E5-91DD-F02D34D23B93}" destId="{9A037140-9B69-4B9F-A134-F2F2EB0F2E32}" srcOrd="0" destOrd="0" presId="urn:microsoft.com/office/officeart/2005/8/layout/orgChart1"/>
    <dgm:cxn modelId="{9B45A785-9A6E-4E86-A1AF-22FDD4FF45BC}" type="presParOf" srcId="{D6C5C065-A308-417C-8ECC-04FC2BEC646C}" destId="{FA37AA5D-87C2-47F6-9B72-B753C073E744}" srcOrd="1" destOrd="1" presId="urn:microsoft.com/office/officeart/2005/8/layout/orgChart1"/>
    <dgm:cxn modelId="{38F90061-30A9-4FA7-B0A6-6B992776F4D8}" type="presParOf" srcId="{D6C5C065-A308-417C-8ECC-04FC2BEC646C}" destId="{A7309641-2A58-41EA-9E42-56812CF298ED}" srcOrd="2" destOrd="1" presId="urn:microsoft.com/office/officeart/2005/8/layout/orgChart1"/>
    <dgm:cxn modelId="{25279966-9550-413E-BC30-66D92D0B28A3}" type="presParOf" srcId="{A7309641-2A58-41EA-9E42-56812CF298ED}" destId="{DB88CBB2-EB55-4C4B-956F-CF178DD9C7B9}" srcOrd="0" destOrd="2" presId="urn:microsoft.com/office/officeart/2005/8/layout/orgChart1"/>
    <dgm:cxn modelId="{EC75BD13-CB41-45AE-8865-BFF8D29D7CB0}" type="presOf" srcId="{51169A4D-17EA-45BD-80DD-5AE3C8CBC201}" destId="{DB88CBB2-EB55-4C4B-956F-CF178DD9C7B9}" srcOrd="0" destOrd="0" presId="urn:microsoft.com/office/officeart/2005/8/layout/orgChart1"/>
    <dgm:cxn modelId="{0C3ADCC6-DED8-4E51-8464-CCBDD5B45AA0}" type="presParOf" srcId="{A7309641-2A58-41EA-9E42-56812CF298ED}" destId="{DDDB00EF-484F-4CD1-9428-413850C9546A}" srcOrd="1" destOrd="2" presId="urn:microsoft.com/office/officeart/2005/8/layout/orgChart1"/>
    <dgm:cxn modelId="{4BFA3057-D01F-4310-ABB3-CE4DD8F1783A}" type="presParOf" srcId="{DDDB00EF-484F-4CD1-9428-413850C9546A}" destId="{66815F33-5701-42CD-9513-A7BD55A25792}" srcOrd="0" destOrd="1" presId="urn:microsoft.com/office/officeart/2005/8/layout/orgChart1"/>
    <dgm:cxn modelId="{1BE348B0-3717-4DF3-A55A-ACE57DCF9479}" type="presOf" srcId="{9B98B98E-712E-45F2-AA4F-31EC5C2B9EC1}" destId="{66815F33-5701-42CD-9513-A7BD55A25792}" srcOrd="0" destOrd="0" presId="urn:microsoft.com/office/officeart/2005/8/layout/orgChart1"/>
    <dgm:cxn modelId="{C7BFF8CC-8C5A-4CED-8DA7-DA204A936200}" type="presParOf" srcId="{66815F33-5701-42CD-9513-A7BD55A25792}" destId="{4861DFBC-364D-45F6-8076-05418778D88F}" srcOrd="0" destOrd="0" presId="urn:microsoft.com/office/officeart/2005/8/layout/orgChart1"/>
    <dgm:cxn modelId="{0285B8B7-1175-4D06-86A7-5500E64B879B}" type="presOf" srcId="{9B98B98E-712E-45F2-AA4F-31EC5C2B9EC1}" destId="{4861DFBC-364D-45F6-8076-05418778D88F}" srcOrd="0" destOrd="0" presId="urn:microsoft.com/office/officeart/2005/8/layout/orgChart1"/>
    <dgm:cxn modelId="{DC73A405-5C27-425B-BA2C-402F377EAF0F}" type="presParOf" srcId="{66815F33-5701-42CD-9513-A7BD55A25792}" destId="{23A14A63-ABD2-43A9-8F91-5C68989E91C9}" srcOrd="1" destOrd="0" presId="urn:microsoft.com/office/officeart/2005/8/layout/orgChart1"/>
    <dgm:cxn modelId="{72DEC1C3-88AA-4937-BE62-5763E5C0FB0F}" type="presOf" srcId="{9B98B98E-712E-45F2-AA4F-31EC5C2B9EC1}" destId="{23A14A63-ABD2-43A9-8F91-5C68989E91C9}" srcOrd="0" destOrd="0" presId="urn:microsoft.com/office/officeart/2005/8/layout/orgChart1"/>
    <dgm:cxn modelId="{474282AC-E384-457B-A920-6ACB8057E734}" type="presParOf" srcId="{DDDB00EF-484F-4CD1-9428-413850C9546A}" destId="{B878F9C9-B04D-4912-8384-5B96A6B2DEB7}" srcOrd="1" destOrd="1" presId="urn:microsoft.com/office/officeart/2005/8/layout/orgChart1"/>
    <dgm:cxn modelId="{98339C01-5BCE-43CA-8C2D-8F526751D4D5}" type="presParOf" srcId="{DDDB00EF-484F-4CD1-9428-413850C9546A}" destId="{2131F6C8-98E8-4E05-9DAE-D7517ED5A2CB}" srcOrd="2" destOrd="1" presId="urn:microsoft.com/office/officeart/2005/8/layout/orgChart1"/>
    <dgm:cxn modelId="{46180F5C-B518-46C7-8D71-A14696F733BD}" type="presParOf" srcId="{A7309641-2A58-41EA-9E42-56812CF298ED}" destId="{FF1224EF-A2BF-4D4E-B45E-9AA0494243C6}" srcOrd="2" destOrd="2" presId="urn:microsoft.com/office/officeart/2005/8/layout/orgChart1"/>
    <dgm:cxn modelId="{8DC4E91F-A9C6-430C-A65D-AA97FA70CA9F}" type="presOf" srcId="{AFB6472A-EF1A-418E-BBCD-332F248C0AF6}" destId="{FF1224EF-A2BF-4D4E-B45E-9AA0494243C6}" srcOrd="0" destOrd="0" presId="urn:microsoft.com/office/officeart/2005/8/layout/orgChart1"/>
    <dgm:cxn modelId="{60F68843-E905-4ECA-AC60-1B1EA5C50273}" type="presParOf" srcId="{A7309641-2A58-41EA-9E42-56812CF298ED}" destId="{7CAC1CC4-C1AA-466A-B433-5C3BC8F79F2A}" srcOrd="3" destOrd="2" presId="urn:microsoft.com/office/officeart/2005/8/layout/orgChart1"/>
    <dgm:cxn modelId="{3A5F80C7-C831-4955-99FD-59929B03B24C}" type="presParOf" srcId="{7CAC1CC4-C1AA-466A-B433-5C3BC8F79F2A}" destId="{41AE9D42-8464-446F-969E-4461F97AFA46}" srcOrd="0" destOrd="3" presId="urn:microsoft.com/office/officeart/2005/8/layout/orgChart1"/>
    <dgm:cxn modelId="{34141B63-E5AD-4046-B5C0-F18B02081EDC}" type="presOf" srcId="{BAD04542-8921-4CF0-8E6E-9BB0FAB6110C}" destId="{41AE9D42-8464-446F-969E-4461F97AFA46}" srcOrd="0" destOrd="0" presId="urn:microsoft.com/office/officeart/2005/8/layout/orgChart1"/>
    <dgm:cxn modelId="{665171FA-E17C-4891-BB08-6C3DE3689980}" type="presParOf" srcId="{41AE9D42-8464-446F-969E-4461F97AFA46}" destId="{2365E3DC-76FD-44A3-A3A0-4926CBAE5E72}" srcOrd="0" destOrd="0" presId="urn:microsoft.com/office/officeart/2005/8/layout/orgChart1"/>
    <dgm:cxn modelId="{B9348107-0FA3-41B0-99E2-F001C872F7CF}" type="presOf" srcId="{BAD04542-8921-4CF0-8E6E-9BB0FAB6110C}" destId="{2365E3DC-76FD-44A3-A3A0-4926CBAE5E72}" srcOrd="0" destOrd="0" presId="urn:microsoft.com/office/officeart/2005/8/layout/orgChart1"/>
    <dgm:cxn modelId="{ABD5B4C1-387F-47FE-9107-480628AFED51}" type="presParOf" srcId="{41AE9D42-8464-446F-969E-4461F97AFA46}" destId="{5830A6E0-A371-4E9B-8D86-6C018C9F1E58}" srcOrd="1" destOrd="0" presId="urn:microsoft.com/office/officeart/2005/8/layout/orgChart1"/>
    <dgm:cxn modelId="{0818AC5A-7DD9-4AF6-B003-ED676613728F}" type="presOf" srcId="{BAD04542-8921-4CF0-8E6E-9BB0FAB6110C}" destId="{5830A6E0-A371-4E9B-8D86-6C018C9F1E58}" srcOrd="0" destOrd="0" presId="urn:microsoft.com/office/officeart/2005/8/layout/orgChart1"/>
    <dgm:cxn modelId="{B30BFA6F-9555-4727-802C-998EBFAD4A42}" type="presParOf" srcId="{7CAC1CC4-C1AA-466A-B433-5C3BC8F79F2A}" destId="{09F2A15A-BF41-4618-86C8-B40E10DE48D1}" srcOrd="1" destOrd="3" presId="urn:microsoft.com/office/officeart/2005/8/layout/orgChart1"/>
    <dgm:cxn modelId="{3D864C03-2099-4A71-B208-9AECE9482CCD}" type="presParOf" srcId="{7CAC1CC4-C1AA-466A-B433-5C3BC8F79F2A}" destId="{F5E88668-75F4-49D0-A670-FF22208968B9}" srcOrd="2" destOrd="3" presId="urn:microsoft.com/office/officeart/2005/8/layout/orgChart1"/>
    <dgm:cxn modelId="{2A246A77-7EF5-4B72-BFC5-5A9172A56BC2}" type="presParOf" srcId="{9A0FF10C-81C7-47CD-A320-768F2009480B}" destId="{AB3A8128-6C86-49B7-B5CC-0153888815E5}" srcOrd="2" destOrd="1" presId="urn:microsoft.com/office/officeart/2005/8/layout/orgChart1"/>
    <dgm:cxn modelId="{9449F03E-3A81-47DA-AACC-EC5D5A93E059}" type="presOf" srcId="{CCF68ADE-40B6-47D0-93C1-88EC13ADC8AC}" destId="{AB3A8128-6C86-49B7-B5CC-0153888815E5}" srcOrd="0" destOrd="0" presId="urn:microsoft.com/office/officeart/2005/8/layout/orgChart1"/>
    <dgm:cxn modelId="{EC4C2A17-1FE6-45BC-8614-D030F435A34A}" type="presParOf" srcId="{9A0FF10C-81C7-47CD-A320-768F2009480B}" destId="{1A917F9A-DDE6-4568-B35C-7FABCEF0A586}" srcOrd="3" destOrd="1" presId="urn:microsoft.com/office/officeart/2005/8/layout/orgChart1"/>
    <dgm:cxn modelId="{9E46B3A8-A69F-4F5D-9F88-50F9F858DFCD}" type="presParOf" srcId="{1A917F9A-DDE6-4568-B35C-7FABCEF0A586}" destId="{FA949B67-3DB7-47FA-97C9-4A653E762F22}" srcOrd="0" destOrd="3" presId="urn:microsoft.com/office/officeart/2005/8/layout/orgChart1"/>
    <dgm:cxn modelId="{594F763F-BCC4-4A29-9BAE-DA4AADF0B208}" type="presOf" srcId="{CF717C8A-B40B-4AFF-BF49-65ABB7DF8190}" destId="{FA949B67-3DB7-47FA-97C9-4A653E762F22}" srcOrd="0" destOrd="0" presId="urn:microsoft.com/office/officeart/2005/8/layout/orgChart1"/>
    <dgm:cxn modelId="{C3A7DF34-13FD-40D2-9337-B6EBF45255FC}" type="presParOf" srcId="{FA949B67-3DB7-47FA-97C9-4A653E762F22}" destId="{7D64F4A3-0E55-47AC-A59B-9D5A9DC25552}" srcOrd="0" destOrd="0" presId="urn:microsoft.com/office/officeart/2005/8/layout/orgChart1"/>
    <dgm:cxn modelId="{22627B78-F113-4579-89E8-D55E08053F26}" type="presOf" srcId="{CF717C8A-B40B-4AFF-BF49-65ABB7DF8190}" destId="{7D64F4A3-0E55-47AC-A59B-9D5A9DC25552}" srcOrd="0" destOrd="0" presId="urn:microsoft.com/office/officeart/2005/8/layout/orgChart1"/>
    <dgm:cxn modelId="{28F7D564-7458-495C-9128-A70BB1511799}" type="presParOf" srcId="{FA949B67-3DB7-47FA-97C9-4A653E762F22}" destId="{5667CB49-EC34-46BC-AD2D-72F3BD95D049}" srcOrd="1" destOrd="0" presId="urn:microsoft.com/office/officeart/2005/8/layout/orgChart1"/>
    <dgm:cxn modelId="{54EC085B-7DC2-45C9-B444-5959BC55413E}" type="presOf" srcId="{CF717C8A-B40B-4AFF-BF49-65ABB7DF8190}" destId="{5667CB49-EC34-46BC-AD2D-72F3BD95D049}" srcOrd="0" destOrd="0" presId="urn:microsoft.com/office/officeart/2005/8/layout/orgChart1"/>
    <dgm:cxn modelId="{F4A5FA96-4A22-4464-A222-A15FA724CE90}" type="presParOf" srcId="{1A917F9A-DDE6-4568-B35C-7FABCEF0A586}" destId="{EB3A10DA-2FA4-4DAD-8341-8078D7F83716}" srcOrd="1" destOrd="3" presId="urn:microsoft.com/office/officeart/2005/8/layout/orgChart1"/>
    <dgm:cxn modelId="{3C08C9CA-77DF-4B4D-8027-3F45754B27DC}" type="presParOf" srcId="{1A917F9A-DDE6-4568-B35C-7FABCEF0A586}" destId="{B05C5608-85C8-433E-A928-1755312B673B}" srcOrd="2" destOrd="3" presId="urn:microsoft.com/office/officeart/2005/8/layout/orgChart1"/>
    <dgm:cxn modelId="{D28065FE-6B5B-40A6-BC06-428796E53736}" type="presParOf" srcId="{B05C5608-85C8-433E-A928-1755312B673B}" destId="{C6862F92-B49D-4F5F-97C7-8DEEFAA7557C}" srcOrd="0" destOrd="2" presId="urn:microsoft.com/office/officeart/2005/8/layout/orgChart1"/>
    <dgm:cxn modelId="{A773EE38-E60E-48C1-973C-70080FA05A98}" type="presOf" srcId="{9A826C1F-B384-4FF8-8B2E-547E067BA796}" destId="{C6862F92-B49D-4F5F-97C7-8DEEFAA7557C}" srcOrd="0" destOrd="0" presId="urn:microsoft.com/office/officeart/2005/8/layout/orgChart1"/>
    <dgm:cxn modelId="{C464FC0B-BF08-45EF-AFD3-409839C8F84B}" type="presParOf" srcId="{B05C5608-85C8-433E-A928-1755312B673B}" destId="{D64357D3-6EB9-49B1-B990-4EEEEC32F33F}" srcOrd="1" destOrd="2" presId="urn:microsoft.com/office/officeart/2005/8/layout/orgChart1"/>
    <dgm:cxn modelId="{2B83BD52-DFC8-45AF-93CD-DC5365DA9CFC}" type="presParOf" srcId="{D64357D3-6EB9-49B1-B990-4EEEEC32F33F}" destId="{A96FF6B3-4564-44CA-8861-67B972E51473}" srcOrd="0" destOrd="1" presId="urn:microsoft.com/office/officeart/2005/8/layout/orgChart1"/>
    <dgm:cxn modelId="{36D2D55F-DC8A-455A-BCF4-E338A5B3637E}" type="presOf" srcId="{6F2FF6B2-6E31-48C7-B63E-21CF13F3348C}" destId="{A96FF6B3-4564-44CA-8861-67B972E51473}" srcOrd="0" destOrd="0" presId="urn:microsoft.com/office/officeart/2005/8/layout/orgChart1"/>
    <dgm:cxn modelId="{A06435E4-BEA9-4D6D-8603-274F016DCBF4}" type="presParOf" srcId="{A96FF6B3-4564-44CA-8861-67B972E51473}" destId="{859B9E35-CF88-4F23-BA9C-836C38D9FE89}" srcOrd="0" destOrd="0" presId="urn:microsoft.com/office/officeart/2005/8/layout/orgChart1"/>
    <dgm:cxn modelId="{BF84E2B1-BF4D-447C-8EB0-2C167966500C}" type="presOf" srcId="{6F2FF6B2-6E31-48C7-B63E-21CF13F3348C}" destId="{859B9E35-CF88-4F23-BA9C-836C38D9FE89}" srcOrd="0" destOrd="0" presId="urn:microsoft.com/office/officeart/2005/8/layout/orgChart1"/>
    <dgm:cxn modelId="{5F752F66-0A1F-4985-B8C7-29ECE22675C7}" type="presParOf" srcId="{A96FF6B3-4564-44CA-8861-67B972E51473}" destId="{6684AEB2-6A65-480D-A384-BA0A649FD2BD}" srcOrd="1" destOrd="0" presId="urn:microsoft.com/office/officeart/2005/8/layout/orgChart1"/>
    <dgm:cxn modelId="{344E93D7-2FFF-4416-B089-BBE810A90A97}" type="presOf" srcId="{6F2FF6B2-6E31-48C7-B63E-21CF13F3348C}" destId="{6684AEB2-6A65-480D-A384-BA0A649FD2BD}" srcOrd="0" destOrd="0" presId="urn:microsoft.com/office/officeart/2005/8/layout/orgChart1"/>
    <dgm:cxn modelId="{EBA3C975-9353-4854-844F-411B05620208}" type="presParOf" srcId="{D64357D3-6EB9-49B1-B990-4EEEEC32F33F}" destId="{B0FF364F-10D5-4552-B8DC-207B64F30694}" srcOrd="1" destOrd="1" presId="urn:microsoft.com/office/officeart/2005/8/layout/orgChart1"/>
    <dgm:cxn modelId="{4273405B-2BC5-4961-AE52-F8C386DD8632}" type="presParOf" srcId="{D64357D3-6EB9-49B1-B990-4EEEEC32F33F}" destId="{199AD164-CA09-4A0E-BC58-608EF66C1125}" srcOrd="2" destOrd="1" presId="urn:microsoft.com/office/officeart/2005/8/layout/orgChart1"/>
    <dgm:cxn modelId="{AF2A9838-AE8F-4D94-B82D-B78F52B7FA63}" type="presParOf" srcId="{B05C5608-85C8-433E-A928-1755312B673B}" destId="{DE286595-CC02-4AF2-8466-173FAD9616BB}" srcOrd="2" destOrd="2" presId="urn:microsoft.com/office/officeart/2005/8/layout/orgChart1"/>
    <dgm:cxn modelId="{C25C36AB-165E-40EE-A8B6-1F58B95B7BAD}" type="presOf" srcId="{3F269116-9429-4A0B-B7ED-74FE62775E6A}" destId="{DE286595-CC02-4AF2-8466-173FAD9616BB}" srcOrd="0" destOrd="0" presId="urn:microsoft.com/office/officeart/2005/8/layout/orgChart1"/>
    <dgm:cxn modelId="{96532DDC-BE84-4A6D-BEC1-6F1937A737B3}" type="presParOf" srcId="{B05C5608-85C8-433E-A928-1755312B673B}" destId="{A35DEAA6-FA3A-4222-8C53-B01BF9718C1F}" srcOrd="3" destOrd="2" presId="urn:microsoft.com/office/officeart/2005/8/layout/orgChart1"/>
    <dgm:cxn modelId="{53AF46A3-4F7D-48B2-9836-E7440FD9EC9C}" type="presParOf" srcId="{A35DEAA6-FA3A-4222-8C53-B01BF9718C1F}" destId="{45C96020-3586-4A23-8AD4-9782BB20FDFB}" srcOrd="0" destOrd="3" presId="urn:microsoft.com/office/officeart/2005/8/layout/orgChart1"/>
    <dgm:cxn modelId="{D36ECFD2-026A-45C4-B512-CDBD0BC4E319}" type="presOf" srcId="{AA968EDA-5D11-4FC0-8CE7-5B63D6608814}" destId="{45C96020-3586-4A23-8AD4-9782BB20FDFB}" srcOrd="0" destOrd="0" presId="urn:microsoft.com/office/officeart/2005/8/layout/orgChart1"/>
    <dgm:cxn modelId="{B58AA96B-0E60-4A9C-BAE4-FA5E081D2986}" type="presParOf" srcId="{45C96020-3586-4A23-8AD4-9782BB20FDFB}" destId="{F2AEE9EC-D6D7-4608-9EB2-82EE0D5D256C}" srcOrd="0" destOrd="0" presId="urn:microsoft.com/office/officeart/2005/8/layout/orgChart1"/>
    <dgm:cxn modelId="{04FD1769-1B70-47E5-B916-22469535E1C6}" type="presOf" srcId="{AA968EDA-5D11-4FC0-8CE7-5B63D6608814}" destId="{F2AEE9EC-D6D7-4608-9EB2-82EE0D5D256C}" srcOrd="0" destOrd="0" presId="urn:microsoft.com/office/officeart/2005/8/layout/orgChart1"/>
    <dgm:cxn modelId="{88D21C9F-4EED-4787-8D01-199F512CD259}" type="presParOf" srcId="{45C96020-3586-4A23-8AD4-9782BB20FDFB}" destId="{063C92D4-F5F8-4C87-A49D-DE03E162A709}" srcOrd="1" destOrd="0" presId="urn:microsoft.com/office/officeart/2005/8/layout/orgChart1"/>
    <dgm:cxn modelId="{3FFF4A05-1B55-4118-A871-BD4A293E7433}" type="presOf" srcId="{AA968EDA-5D11-4FC0-8CE7-5B63D6608814}" destId="{063C92D4-F5F8-4C87-A49D-DE03E162A709}" srcOrd="0" destOrd="0" presId="urn:microsoft.com/office/officeart/2005/8/layout/orgChart1"/>
    <dgm:cxn modelId="{420B3CF7-B3F6-48B6-B9F3-C600EBDE6B2F}" type="presParOf" srcId="{A35DEAA6-FA3A-4222-8C53-B01BF9718C1F}" destId="{27FF287D-B238-4A20-88D3-FDAB58D84E06}" srcOrd="1" destOrd="3" presId="urn:microsoft.com/office/officeart/2005/8/layout/orgChart1"/>
    <dgm:cxn modelId="{BEFB7A55-6179-4943-B0D1-685ABC1903AB}" type="presParOf" srcId="{A35DEAA6-FA3A-4222-8C53-B01BF9718C1F}" destId="{84FBAF58-E646-4404-982F-7EF29184C19B}" srcOrd="2" destOrd="3" presId="urn:microsoft.com/office/officeart/2005/8/layout/orgChart1"/>
    <dgm:cxn modelId="{4A1FE9CB-17A8-4B21-98C0-83077164FC4E}" type="presParOf" srcId="{F728C3E8-5128-4BB6-90CC-A86769ECE335}" destId="{0E819307-1B4E-434E-BA76-D5A4192B0663}"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25125" cy="5369560"/>
        <a:chOff x="0" y="0"/>
        <a:chExt cx="10525125" cy="5369560"/>
      </a:xfrm>
    </dsp:grpSpPr>
    <dsp:sp modelId="{6A259130-4455-44E0-969B-948D1249687E}">
      <dsp:nvSpPr>
        <dsp:cNvPr id="5" name="任意多边形 4"/>
        <dsp:cNvSpPr/>
      </dsp:nvSpPr>
      <dsp:spPr bwMode="white">
        <a:xfrm>
          <a:off x="2511936" y="1639087"/>
          <a:ext cx="2750627" cy="477381"/>
        </a:xfrm>
        <a:custGeom>
          <a:avLst/>
          <a:gdLst/>
          <a:ahLst/>
          <a:cxnLst/>
          <a:pathLst>
            <a:path w="4332" h="752">
              <a:moveTo>
                <a:pt x="4332" y="0"/>
              </a:moveTo>
              <a:lnTo>
                <a:pt x="4332" y="376"/>
              </a:lnTo>
              <a:lnTo>
                <a:pt x="0" y="376"/>
              </a:lnTo>
              <a:lnTo>
                <a:pt x="0" y="752"/>
              </a:lnTo>
            </a:path>
          </a:pathLst>
        </a:custGeom>
      </dsp:spPr>
      <dsp:style>
        <a:lnRef idx="2">
          <a:schemeClr val="accent1">
            <a:shade val="60000"/>
          </a:schemeClr>
        </a:lnRef>
        <a:fillRef idx="0">
          <a:schemeClr val="accent1"/>
        </a:fillRef>
        <a:effectRef idx="0">
          <a:scrgbClr r="0" g="0" b="0"/>
        </a:effectRef>
        <a:fontRef idx="minor"/>
      </dsp:style>
      <dsp:txXfrm>
        <a:off x="2511936" y="1639087"/>
        <a:ext cx="2750627" cy="477381"/>
      </dsp:txXfrm>
    </dsp:sp>
    <dsp:sp modelId="{DB88CBB2-EB55-4C4B-956F-CF178DD9C7B9}">
      <dsp:nvSpPr>
        <dsp:cNvPr id="17" name="任意多边形 16"/>
        <dsp:cNvSpPr/>
      </dsp:nvSpPr>
      <dsp:spPr bwMode="white">
        <a:xfrm>
          <a:off x="2273245" y="3253091"/>
          <a:ext cx="238691" cy="1045693"/>
        </a:xfrm>
        <a:custGeom>
          <a:avLst/>
          <a:gdLst/>
          <a:ahLst/>
          <a:cxnLst/>
          <a:pathLst>
            <a:path w="376" h="1647">
              <a:moveTo>
                <a:pt x="376" y="0"/>
              </a:moveTo>
              <a:lnTo>
                <a:pt x="376" y="1647"/>
              </a:lnTo>
              <a:lnTo>
                <a:pt x="0" y="1647"/>
              </a:lnTo>
            </a:path>
          </a:pathLst>
        </a:custGeom>
      </dsp:spPr>
      <dsp:style>
        <a:lnRef idx="2">
          <a:schemeClr val="accent1">
            <a:shade val="80000"/>
          </a:schemeClr>
        </a:lnRef>
        <a:fillRef idx="0">
          <a:schemeClr val="accent1"/>
        </a:fillRef>
        <a:effectRef idx="0">
          <a:scrgbClr r="0" g="0" b="0"/>
        </a:effectRef>
        <a:fontRef idx="minor"/>
      </dsp:style>
      <dsp:txXfrm>
        <a:off x="2273245" y="3253091"/>
        <a:ext cx="238691" cy="1045693"/>
      </dsp:txXfrm>
    </dsp:sp>
    <dsp:sp modelId="{FF1224EF-A2BF-4D4E-B45E-9AA0494243C6}">
      <dsp:nvSpPr>
        <dsp:cNvPr id="20" name="任意多边形 19"/>
        <dsp:cNvSpPr/>
      </dsp:nvSpPr>
      <dsp:spPr bwMode="white">
        <a:xfrm>
          <a:off x="2511936" y="3253091"/>
          <a:ext cx="238691" cy="1045693"/>
        </a:xfrm>
        <a:custGeom>
          <a:avLst/>
          <a:gdLst/>
          <a:ahLst/>
          <a:cxnLst/>
          <a:pathLst>
            <a:path w="376" h="1647">
              <a:moveTo>
                <a:pt x="0" y="0"/>
              </a:moveTo>
              <a:lnTo>
                <a:pt x="0" y="1647"/>
              </a:lnTo>
              <a:lnTo>
                <a:pt x="376" y="1647"/>
              </a:lnTo>
            </a:path>
          </a:pathLst>
        </a:custGeom>
      </dsp:spPr>
      <dsp:style>
        <a:lnRef idx="2">
          <a:schemeClr val="accent1">
            <a:shade val="80000"/>
          </a:schemeClr>
        </a:lnRef>
        <a:fillRef idx="0">
          <a:schemeClr val="accent1"/>
        </a:fillRef>
        <a:effectRef idx="0">
          <a:scrgbClr r="0" g="0" b="0"/>
        </a:effectRef>
        <a:fontRef idx="minor"/>
      </dsp:style>
      <dsp:txXfrm>
        <a:off x="2511936" y="3253091"/>
        <a:ext cx="238691" cy="1045693"/>
      </dsp:txXfrm>
    </dsp:sp>
    <dsp:sp modelId="{AB3A8128-6C86-49B7-B5CC-0153888815E5}">
      <dsp:nvSpPr>
        <dsp:cNvPr id="11" name="任意多边形 10"/>
        <dsp:cNvSpPr/>
      </dsp:nvSpPr>
      <dsp:spPr bwMode="white">
        <a:xfrm>
          <a:off x="5262563" y="1639087"/>
          <a:ext cx="2750627" cy="477381"/>
        </a:xfrm>
        <a:custGeom>
          <a:avLst/>
          <a:gdLst/>
          <a:ahLst/>
          <a:cxnLst/>
          <a:pathLst>
            <a:path w="4332" h="752">
              <a:moveTo>
                <a:pt x="0" y="0"/>
              </a:moveTo>
              <a:lnTo>
                <a:pt x="0" y="376"/>
              </a:lnTo>
              <a:lnTo>
                <a:pt x="4332" y="376"/>
              </a:lnTo>
              <a:lnTo>
                <a:pt x="4332" y="752"/>
              </a:lnTo>
            </a:path>
          </a:pathLst>
        </a:custGeom>
      </dsp:spPr>
      <dsp:style>
        <a:lnRef idx="2">
          <a:schemeClr val="accent1">
            <a:shade val="60000"/>
          </a:schemeClr>
        </a:lnRef>
        <a:fillRef idx="0">
          <a:schemeClr val="accent1"/>
        </a:fillRef>
        <a:effectRef idx="0">
          <a:scrgbClr r="0" g="0" b="0"/>
        </a:effectRef>
        <a:fontRef idx="minor"/>
      </dsp:style>
      <dsp:txXfrm>
        <a:off x="5262563" y="1639087"/>
        <a:ext cx="2750627" cy="477381"/>
      </dsp:txXfrm>
    </dsp:sp>
    <dsp:sp modelId="{C6862F92-B49D-4F5F-97C7-8DEEFAA7557C}">
      <dsp:nvSpPr>
        <dsp:cNvPr id="23" name="任意多边形 22"/>
        <dsp:cNvSpPr/>
      </dsp:nvSpPr>
      <dsp:spPr bwMode="white">
        <a:xfrm>
          <a:off x="7774498" y="3253091"/>
          <a:ext cx="238691" cy="1045693"/>
        </a:xfrm>
        <a:custGeom>
          <a:avLst/>
          <a:gdLst/>
          <a:ahLst/>
          <a:cxnLst/>
          <a:pathLst>
            <a:path w="376" h="1647">
              <a:moveTo>
                <a:pt x="376" y="0"/>
              </a:moveTo>
              <a:lnTo>
                <a:pt x="376" y="1647"/>
              </a:lnTo>
              <a:lnTo>
                <a:pt x="0" y="1647"/>
              </a:lnTo>
            </a:path>
          </a:pathLst>
        </a:custGeom>
      </dsp:spPr>
      <dsp:style>
        <a:lnRef idx="2">
          <a:schemeClr val="accent1">
            <a:shade val="80000"/>
          </a:schemeClr>
        </a:lnRef>
        <a:fillRef idx="0">
          <a:schemeClr val="accent1"/>
        </a:fillRef>
        <a:effectRef idx="0">
          <a:scrgbClr r="0" g="0" b="0"/>
        </a:effectRef>
        <a:fontRef idx="minor"/>
      </dsp:style>
      <dsp:txXfrm>
        <a:off x="7774498" y="3253091"/>
        <a:ext cx="238691" cy="1045693"/>
      </dsp:txXfrm>
    </dsp:sp>
    <dsp:sp modelId="{DE286595-CC02-4AF2-8466-173FAD9616BB}">
      <dsp:nvSpPr>
        <dsp:cNvPr id="26" name="任意多边形 25"/>
        <dsp:cNvSpPr/>
      </dsp:nvSpPr>
      <dsp:spPr bwMode="white">
        <a:xfrm>
          <a:off x="8013189" y="3253091"/>
          <a:ext cx="238691" cy="1045693"/>
        </a:xfrm>
        <a:custGeom>
          <a:avLst/>
          <a:gdLst/>
          <a:ahLst/>
          <a:cxnLst/>
          <a:pathLst>
            <a:path w="376" h="1647">
              <a:moveTo>
                <a:pt x="0" y="0"/>
              </a:moveTo>
              <a:lnTo>
                <a:pt x="0" y="1647"/>
              </a:lnTo>
              <a:lnTo>
                <a:pt x="376" y="1647"/>
              </a:lnTo>
            </a:path>
          </a:pathLst>
        </a:custGeom>
      </dsp:spPr>
      <dsp:style>
        <a:lnRef idx="2">
          <a:schemeClr val="accent1">
            <a:shade val="80000"/>
          </a:schemeClr>
        </a:lnRef>
        <a:fillRef idx="0">
          <a:schemeClr val="accent1"/>
        </a:fillRef>
        <a:effectRef idx="0">
          <a:scrgbClr r="0" g="0" b="0"/>
        </a:effectRef>
        <a:fontRef idx="minor"/>
      </dsp:style>
      <dsp:txXfrm>
        <a:off x="8013189" y="3253091"/>
        <a:ext cx="238691" cy="1045693"/>
      </dsp:txXfrm>
    </dsp:sp>
    <dsp:sp modelId="{AE79172D-D441-42BB-84EA-E3D989670DED}">
      <dsp:nvSpPr>
        <dsp:cNvPr id="3" name="矩形 2"/>
        <dsp:cNvSpPr/>
      </dsp:nvSpPr>
      <dsp:spPr bwMode="white">
        <a:xfrm>
          <a:off x="4125940" y="502465"/>
          <a:ext cx="2273245" cy="11366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a:t>Data</a:t>
          </a:r>
          <a:endParaRPr lang="en-US" altLang="zh-CN"/>
        </a:p>
      </dsp:txBody>
      <dsp:txXfrm>
        <a:off x="4125940" y="502465"/>
        <a:ext cx="2273245" cy="1136623"/>
      </dsp:txXfrm>
    </dsp:sp>
    <dsp:sp modelId="{43B7C837-49D6-40CE-BBAB-953D9E4BA7ED}">
      <dsp:nvSpPr>
        <dsp:cNvPr id="6" name="矩形 5"/>
        <dsp:cNvSpPr/>
      </dsp:nvSpPr>
      <dsp:spPr bwMode="white">
        <a:xfrm>
          <a:off x="1375313" y="2116469"/>
          <a:ext cx="2273245" cy="11366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a:t>qualitative</a:t>
          </a:r>
          <a:endParaRPr lang="en-US" altLang="zh-CN"/>
        </a:p>
      </dsp:txBody>
      <dsp:txXfrm>
        <a:off x="1375313" y="2116469"/>
        <a:ext cx="2273245" cy="1136623"/>
      </dsp:txXfrm>
    </dsp:sp>
    <dsp:sp modelId="{4861DFBC-364D-45F6-8076-05418778D88F}">
      <dsp:nvSpPr>
        <dsp:cNvPr id="18" name="矩形 17"/>
        <dsp:cNvSpPr/>
      </dsp:nvSpPr>
      <dsp:spPr bwMode="white">
        <a:xfrm>
          <a:off x="0" y="3730473"/>
          <a:ext cx="2273245" cy="11366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categorical</a:t>
          </a:r>
          <a:endParaRPr lang="en-US"/>
        </a:p>
        <a:p>
          <a:pPr lvl="0">
            <a:lnSpc>
              <a:spcPct val="100000"/>
            </a:lnSpc>
            <a:spcBef>
              <a:spcPct val="0"/>
            </a:spcBef>
            <a:spcAft>
              <a:spcPct val="35000"/>
            </a:spcAft>
          </a:pPr>
          <a:r>
            <a:rPr lang="en-US"/>
            <a:t>nominal</a:t>
          </a:r>
          <a:endParaRPr lang="en-US"/>
        </a:p>
        <a:p>
          <a:pPr lvl="0">
            <a:lnSpc>
              <a:spcPct val="100000"/>
            </a:lnSpc>
            <a:spcBef>
              <a:spcPct val="0"/>
            </a:spcBef>
            <a:spcAft>
              <a:spcPct val="35000"/>
            </a:spcAft>
          </a:pPr>
          <a:r>
            <a:rPr lang="en-US"/>
            <a:t>character</a:t>
          </a:r>
          <a:endParaRPr lang="en-US"/>
        </a:p>
      </dsp:txBody>
      <dsp:txXfrm>
        <a:off x="0" y="3730473"/>
        <a:ext cx="2273245" cy="1136623"/>
      </dsp:txXfrm>
    </dsp:sp>
    <dsp:sp modelId="{2365E3DC-76FD-44A3-A3A0-4926CBAE5E72}">
      <dsp:nvSpPr>
        <dsp:cNvPr id="21" name="矩形 20"/>
        <dsp:cNvSpPr/>
      </dsp:nvSpPr>
      <dsp:spPr bwMode="white">
        <a:xfrm>
          <a:off x="2750627" y="3730473"/>
          <a:ext cx="2273245" cy="11366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factor</a:t>
          </a:r>
          <a:endParaRPr lang="en-US"/>
        </a:p>
        <a:p>
          <a:pPr lvl="0">
            <a:lnSpc>
              <a:spcPct val="100000"/>
            </a:lnSpc>
            <a:spcBef>
              <a:spcPct val="0"/>
            </a:spcBef>
            <a:spcAft>
              <a:spcPct val="35000"/>
            </a:spcAft>
          </a:pPr>
          <a:r>
            <a:rPr lang="en-US"/>
            <a:t>logical</a:t>
          </a:r>
          <a:endParaRPr lang="en-US"/>
        </a:p>
      </dsp:txBody>
      <dsp:txXfrm>
        <a:off x="2750627" y="3730473"/>
        <a:ext cx="2273245" cy="1136623"/>
      </dsp:txXfrm>
    </dsp:sp>
    <dsp:sp modelId="{7D64F4A3-0E55-47AC-A59B-9D5A9DC25552}">
      <dsp:nvSpPr>
        <dsp:cNvPr id="12" name="矩形 11"/>
        <dsp:cNvSpPr/>
      </dsp:nvSpPr>
      <dsp:spPr bwMode="white">
        <a:xfrm>
          <a:off x="6876567" y="2116469"/>
          <a:ext cx="2273245" cy="11366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ltLang="zh-CN"/>
            <a:t>quantitative</a:t>
          </a:r>
          <a:endParaRPr lang="en-US" altLang="zh-CN"/>
        </a:p>
      </dsp:txBody>
      <dsp:txXfrm>
        <a:off x="6876567" y="2116469"/>
        <a:ext cx="2273245" cy="1136623"/>
      </dsp:txXfrm>
    </dsp:sp>
    <dsp:sp modelId="{859B9E35-CF88-4F23-BA9C-836C38D9FE89}">
      <dsp:nvSpPr>
        <dsp:cNvPr id="24" name="矩形 23"/>
        <dsp:cNvSpPr/>
      </dsp:nvSpPr>
      <dsp:spPr bwMode="white">
        <a:xfrm>
          <a:off x="5501253" y="3730473"/>
          <a:ext cx="2273245" cy="11366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discrete</a:t>
          </a:r>
          <a:endParaRPr lang="en-US"/>
        </a:p>
      </dsp:txBody>
      <dsp:txXfrm>
        <a:off x="5501253" y="3730473"/>
        <a:ext cx="2273245" cy="1136623"/>
      </dsp:txXfrm>
    </dsp:sp>
    <dsp:sp modelId="{F2AEE9EC-D6D7-4608-9EB2-82EE0D5D256C}">
      <dsp:nvSpPr>
        <dsp:cNvPr id="27" name="矩形 26"/>
        <dsp:cNvSpPr/>
      </dsp:nvSpPr>
      <dsp:spPr bwMode="white">
        <a:xfrm>
          <a:off x="8251880" y="3730473"/>
          <a:ext cx="2273245" cy="11366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2065" tIns="12065" rIns="12065" bIns="1206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continuous</a:t>
          </a:r>
          <a:endParaRPr lang="en-US"/>
        </a:p>
        <a:p>
          <a:pPr lvl="0">
            <a:lnSpc>
              <a:spcPct val="100000"/>
            </a:lnSpc>
            <a:spcBef>
              <a:spcPct val="0"/>
            </a:spcBef>
            <a:spcAft>
              <a:spcPct val="35000"/>
            </a:spcAft>
          </a:pPr>
          <a:r>
            <a:rPr lang="en-US"/>
            <a:t>scale</a:t>
          </a:r>
          <a:endParaRPr lang="en-US"/>
        </a:p>
      </dsp:txBody>
      <dsp:txXfrm>
        <a:off x="8251880" y="3730473"/>
        <a:ext cx="2273245" cy="1136623"/>
      </dsp:txXfrm>
    </dsp:sp>
    <dsp:sp modelId="{86420519-308D-4A6A-8FEA-6FB2E39BA448}">
      <dsp:nvSpPr>
        <dsp:cNvPr id="4" name="矩形 3" hidden="1"/>
        <dsp:cNvSpPr/>
      </dsp:nvSpPr>
      <dsp:spPr bwMode="white">
        <a:xfrm>
          <a:off x="4125940" y="502465"/>
          <a:ext cx="454649" cy="1136623"/>
        </a:xfrm>
        <a:prstGeom prst="rect">
          <a:avLst/>
        </a:prstGeom>
      </dsp:spPr>
      <dsp:style>
        <a:lnRef idx="2">
          <a:schemeClr val="lt1"/>
        </a:lnRef>
        <a:fillRef idx="1">
          <a:schemeClr val="accent1"/>
        </a:fillRef>
        <a:effectRef idx="0">
          <a:scrgbClr r="0" g="0" b="0"/>
        </a:effectRef>
        <a:fontRef idx="minor">
          <a:schemeClr val="lt1"/>
        </a:fontRef>
      </dsp:style>
      <dsp:txXfrm>
        <a:off x="4125940" y="502465"/>
        <a:ext cx="454649" cy="1136623"/>
      </dsp:txXfrm>
    </dsp:sp>
    <dsp:sp modelId="{9A037140-9B69-4B9F-A134-F2F2EB0F2E32}">
      <dsp:nvSpPr>
        <dsp:cNvPr id="7" name="矩形 6" hidden="1"/>
        <dsp:cNvSpPr/>
      </dsp:nvSpPr>
      <dsp:spPr bwMode="white">
        <a:xfrm>
          <a:off x="1375313" y="2116469"/>
          <a:ext cx="454649" cy="1136623"/>
        </a:xfrm>
        <a:prstGeom prst="rect">
          <a:avLst/>
        </a:prstGeom>
      </dsp:spPr>
      <dsp:style>
        <a:lnRef idx="2">
          <a:schemeClr val="lt1"/>
        </a:lnRef>
        <a:fillRef idx="1">
          <a:schemeClr val="accent1"/>
        </a:fillRef>
        <a:effectRef idx="0">
          <a:scrgbClr r="0" g="0" b="0"/>
        </a:effectRef>
        <a:fontRef idx="minor">
          <a:schemeClr val="lt1"/>
        </a:fontRef>
      </dsp:style>
      <dsp:txXfrm>
        <a:off x="1375313" y="2116469"/>
        <a:ext cx="454649" cy="1136623"/>
      </dsp:txXfrm>
    </dsp:sp>
    <dsp:sp modelId="{23A14A63-ABD2-43A9-8F91-5C68989E91C9}">
      <dsp:nvSpPr>
        <dsp:cNvPr id="19" name="矩形 18" hidden="1"/>
        <dsp:cNvSpPr/>
      </dsp:nvSpPr>
      <dsp:spPr bwMode="white">
        <a:xfrm>
          <a:off x="0" y="3730473"/>
          <a:ext cx="454649" cy="1136623"/>
        </a:xfrm>
        <a:prstGeom prst="rect">
          <a:avLst/>
        </a:prstGeom>
      </dsp:spPr>
      <dsp:style>
        <a:lnRef idx="2">
          <a:schemeClr val="lt1"/>
        </a:lnRef>
        <a:fillRef idx="1">
          <a:schemeClr val="accent1"/>
        </a:fillRef>
        <a:effectRef idx="0">
          <a:scrgbClr r="0" g="0" b="0"/>
        </a:effectRef>
        <a:fontRef idx="minor">
          <a:schemeClr val="lt1"/>
        </a:fontRef>
      </dsp:style>
      <dsp:txXfrm>
        <a:off x="0" y="3730473"/>
        <a:ext cx="454649" cy="1136623"/>
      </dsp:txXfrm>
    </dsp:sp>
    <dsp:sp modelId="{5830A6E0-A371-4E9B-8D86-6C018C9F1E58}">
      <dsp:nvSpPr>
        <dsp:cNvPr id="22" name="矩形 21" hidden="1"/>
        <dsp:cNvSpPr/>
      </dsp:nvSpPr>
      <dsp:spPr bwMode="white">
        <a:xfrm>
          <a:off x="2750627" y="3730473"/>
          <a:ext cx="454649" cy="1136623"/>
        </a:xfrm>
        <a:prstGeom prst="rect">
          <a:avLst/>
        </a:prstGeom>
      </dsp:spPr>
      <dsp:style>
        <a:lnRef idx="2">
          <a:schemeClr val="lt1"/>
        </a:lnRef>
        <a:fillRef idx="1">
          <a:schemeClr val="accent1"/>
        </a:fillRef>
        <a:effectRef idx="0">
          <a:scrgbClr r="0" g="0" b="0"/>
        </a:effectRef>
        <a:fontRef idx="minor">
          <a:schemeClr val="lt1"/>
        </a:fontRef>
      </dsp:style>
      <dsp:txXfrm>
        <a:off x="2750627" y="3730473"/>
        <a:ext cx="454649" cy="1136623"/>
      </dsp:txXfrm>
    </dsp:sp>
    <dsp:sp modelId="{5667CB49-EC34-46BC-AD2D-72F3BD95D049}">
      <dsp:nvSpPr>
        <dsp:cNvPr id="13" name="矩形 12" hidden="1"/>
        <dsp:cNvSpPr/>
      </dsp:nvSpPr>
      <dsp:spPr bwMode="white">
        <a:xfrm>
          <a:off x="6876567" y="2116469"/>
          <a:ext cx="454649" cy="1136623"/>
        </a:xfrm>
        <a:prstGeom prst="rect">
          <a:avLst/>
        </a:prstGeom>
      </dsp:spPr>
      <dsp:style>
        <a:lnRef idx="2">
          <a:schemeClr val="lt1"/>
        </a:lnRef>
        <a:fillRef idx="1">
          <a:schemeClr val="accent1"/>
        </a:fillRef>
        <a:effectRef idx="0">
          <a:scrgbClr r="0" g="0" b="0"/>
        </a:effectRef>
        <a:fontRef idx="minor">
          <a:schemeClr val="lt1"/>
        </a:fontRef>
      </dsp:style>
      <dsp:txXfrm>
        <a:off x="6876567" y="2116469"/>
        <a:ext cx="454649" cy="1136623"/>
      </dsp:txXfrm>
    </dsp:sp>
    <dsp:sp modelId="{6684AEB2-6A65-480D-A384-BA0A649FD2BD}">
      <dsp:nvSpPr>
        <dsp:cNvPr id="25" name="矩形 24" hidden="1"/>
        <dsp:cNvSpPr/>
      </dsp:nvSpPr>
      <dsp:spPr bwMode="white">
        <a:xfrm>
          <a:off x="5501253" y="3730473"/>
          <a:ext cx="454649" cy="1136623"/>
        </a:xfrm>
        <a:prstGeom prst="rect">
          <a:avLst/>
        </a:prstGeom>
      </dsp:spPr>
      <dsp:style>
        <a:lnRef idx="2">
          <a:schemeClr val="lt1"/>
        </a:lnRef>
        <a:fillRef idx="1">
          <a:schemeClr val="accent1"/>
        </a:fillRef>
        <a:effectRef idx="0">
          <a:scrgbClr r="0" g="0" b="0"/>
        </a:effectRef>
        <a:fontRef idx="minor">
          <a:schemeClr val="lt1"/>
        </a:fontRef>
      </dsp:style>
      <dsp:txXfrm>
        <a:off x="5501253" y="3730473"/>
        <a:ext cx="454649" cy="1136623"/>
      </dsp:txXfrm>
    </dsp:sp>
    <dsp:sp modelId="{063C92D4-F5F8-4C87-A49D-DE03E162A709}">
      <dsp:nvSpPr>
        <dsp:cNvPr id="28" name="矩形 27" hidden="1"/>
        <dsp:cNvSpPr/>
      </dsp:nvSpPr>
      <dsp:spPr bwMode="white">
        <a:xfrm>
          <a:off x="8251880" y="3730473"/>
          <a:ext cx="454649" cy="1136623"/>
        </a:xfrm>
        <a:prstGeom prst="rect">
          <a:avLst/>
        </a:prstGeom>
      </dsp:spPr>
      <dsp:style>
        <a:lnRef idx="2">
          <a:schemeClr val="lt1"/>
        </a:lnRef>
        <a:fillRef idx="1">
          <a:schemeClr val="accent1"/>
        </a:fillRef>
        <a:effectRef idx="0">
          <a:scrgbClr r="0" g="0" b="0"/>
        </a:effectRef>
        <a:fontRef idx="minor">
          <a:schemeClr val="lt1"/>
        </a:fontRef>
      </dsp:style>
      <dsp:txXfrm>
        <a:off x="8251880" y="3730473"/>
        <a:ext cx="454649" cy="11366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Dasu, T., &amp; Johnson, T. (2003). Exploratory Data Mining and Data Cleaning (Vol. 479). John</a:t>
            </a:r>
            <a:endParaRPr lang="en-US" altLang="zh-CN"/>
          </a:p>
          <a:p>
            <a:r>
              <a:rPr lang="en-US" altLang="zh-CN"/>
              <a:t>Wiley &amp; Sons.</a:t>
            </a:r>
            <a:endParaRPr lang="en-US" altLang="zh-CN"/>
          </a:p>
          <a:p>
            <a:r>
              <a:rPr lang="en-US" altLang="zh-CN"/>
              <a:t>Wickham, H. (2014). Tidy data. Journal of Statistical Software , 59 (i10).</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2400" b="1">
                <a:latin typeface="Calibri" panose="020F0502020204030204" charset="0"/>
                <a:cs typeface="Calibri" panose="020F0502020204030204" charset="0"/>
              </a:rPr>
              <a:t>Each cell of data is represented by a tile whose height is proportional to the corresponding Pearson residual and whose width is proportional to the square root of the expected counts. The area of the box is therefore proportional to the difference between observed and expected frequencies. The dotted line is the baseline. It represents independence. If the observed frequency of a cell is greater than its expected frequency, the tile appears above the baseline and is shaded black. If the observed frequency of a cell is smaller than its expected frequency, the tile appears below the baseline and is </a:t>
            </a:r>
            <a:r>
              <a:rPr lang="en-US" altLang="zh-CN" sz="2400" b="1">
                <a:latin typeface="Calibri" panose="020F0502020204030204" charset="0"/>
                <a:cs typeface="Calibri" panose="020F0502020204030204" charset="0"/>
              </a:rPr>
              <a:t>s</a:t>
            </a:r>
            <a:r>
              <a:rPr lang="zh-CN" altLang="en-US" sz="2400" b="1">
                <a:latin typeface="Calibri" panose="020F0502020204030204" charset="0"/>
                <a:cs typeface="Calibri" panose="020F0502020204030204" charset="0"/>
              </a:rPr>
              <a:t>haded red.</a:t>
            </a:r>
            <a:endParaRPr lang="zh-CN" altLang="en-US" sz="2400" b="1">
              <a:latin typeface="Calibri" panose="020F0502020204030204" charset="0"/>
              <a:cs typeface="Calibri" panose="020F0502020204030204" charset="0"/>
            </a:endParaRPr>
          </a:p>
          <a:p>
            <a:endParaRPr lang="zh-CN" altLang="en-US" sz="2400" b="1">
              <a:latin typeface="Calibri" panose="020F0502020204030204" charset="0"/>
              <a:cs typeface="Calibri" panose="020F0502020204030204" charset="0"/>
            </a:endParaRPr>
          </a:p>
          <a:p>
            <a:r>
              <a:rPr lang="en-US" altLang="zh-CN" sz="2400" b="1">
                <a:latin typeface="Calibri" panose="020F0502020204030204" charset="0"/>
                <a:cs typeface="Calibri" panose="020F0502020204030204" charset="0"/>
              </a:rPr>
              <a:t>Pearson residual = (Oij - Eij) /sqrt(Eij)</a:t>
            </a:r>
            <a:endParaRPr lang="en-US" altLang="zh-CN" sz="2400" b="1">
              <a:latin typeface="Calibri" panose="020F0502020204030204" charset="0"/>
              <a:cs typeface="Calibri" panose="020F0502020204030204" charset="0"/>
            </a:endParaRPr>
          </a:p>
          <a:p>
            <a:endParaRPr lang="en-US" altLang="zh-CN" sz="2400" b="1">
              <a:latin typeface="Calibri" panose="020F0502020204030204" charset="0"/>
              <a:cs typeface="Calibri" panose="020F0502020204030204" charset="0"/>
            </a:endParaRPr>
          </a:p>
          <a:p>
            <a:r>
              <a:rPr lang="en-US" altLang="zh-CN" sz="2400" b="1">
                <a:latin typeface="Calibri" panose="020F0502020204030204" charset="0"/>
                <a:cs typeface="Calibri" panose="020F0502020204030204" charset="0"/>
              </a:rPr>
              <a:t>library(vcd)</a:t>
            </a:r>
            <a:endParaRPr lang="en-US" altLang="zh-CN" sz="2400" b="1">
              <a:latin typeface="Calibri" panose="020F0502020204030204" charset="0"/>
              <a:cs typeface="Calibri" panose="020F0502020204030204" charset="0"/>
            </a:endParaRPr>
          </a:p>
          <a:p>
            <a:r>
              <a:rPr lang="en-US" altLang="zh-CN" sz="2400" b="1">
                <a:latin typeface="Calibri" panose="020F0502020204030204" charset="0"/>
                <a:cs typeface="Calibri" panose="020F0502020204030204" charset="0"/>
              </a:rPr>
              <a:t>assoc(t(data), shade=TRUE)</a:t>
            </a:r>
            <a:endParaRPr lang="en-US" altLang="zh-CN" sz="2400" b="1">
              <a:latin typeface="Calibri" panose="020F0502020204030204" charset="0"/>
              <a:cs typeface="Calibri" panose="020F0502020204030204" charset="0"/>
            </a:endParaRPr>
          </a:p>
          <a:p>
            <a:endParaRPr lang="en-US" altLang="zh-CN" sz="2400" b="1">
              <a:latin typeface="Calibri" panose="020F0502020204030204" charset="0"/>
              <a:cs typeface="Calibri" panose="020F0502020204030204" charset="0"/>
            </a:endParaRPr>
          </a:p>
          <a:p>
            <a:r>
              <a:rPr lang="en-US" altLang="zh-CN" sz="2400" b="1">
                <a:latin typeface="Calibri" panose="020F0502020204030204" charset="0"/>
                <a:cs typeface="Calibri" panose="020F0502020204030204" charset="0"/>
              </a:rPr>
              <a:t>Zeileis et al. (2007) </a:t>
            </a:r>
            <a:endParaRPr lang="en-US" altLang="zh-CN" sz="2400" b="1">
              <a:latin typeface="Calibri" panose="020F0502020204030204" charset="0"/>
              <a:cs typeface="Calibri" panose="020F0502020204030204" charset="0"/>
            </a:endParaRPr>
          </a:p>
          <a:p>
            <a:endParaRPr lang="en-US" altLang="zh-CN" sz="2400" b="1">
              <a:latin typeface="Calibri" panose="020F0502020204030204" charset="0"/>
              <a:cs typeface="Calibri" panose="020F0502020204030204" charset="0"/>
            </a:endParaRPr>
          </a:p>
          <a:p>
            <a:r>
              <a:rPr lang="en-US" altLang="zh-CN" sz="2400" b="1">
                <a:latin typeface="Calibri" panose="020F0502020204030204" charset="0"/>
                <a:cs typeface="Calibri" panose="020F0502020204030204" charset="0"/>
              </a:rPr>
              <a:t>Guillaume Desagulier, 2017, Corpus Linguistics and Statistics with R, Springer.</a:t>
            </a:r>
            <a:endParaRPr lang="en-US" altLang="zh-CN" sz="2400" b="1">
              <a:latin typeface="Calibri" panose="020F0502020204030204"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as_tibble(class.tab)</a:t>
            </a:r>
            <a:endParaRPr lang="en-US" altLang="zh-CN"/>
          </a:p>
          <a:p>
            <a:r>
              <a:rPr lang="en-US" altLang="zh-CN"/>
              <a:t>as.data.frame(class.tab)</a:t>
            </a:r>
            <a:endParaRPr lang="en-US" altLang="zh-CN"/>
          </a:p>
          <a:p>
            <a:r>
              <a:rPr lang="en-US" altLang="zh-CN"/>
              <a:t>as_data_frame(class.tab)</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2.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7.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_ENREF_22"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_ENREF_19" TargetMode="External"/><Relationship Id="rId1" Type="http://schemas.openxmlformats.org/officeDocument/2006/relationships/hyperlink" Target="#_ENREF_1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_ENREF_18"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_ENREF_5" TargetMode="External"/><Relationship Id="rId3" Type="http://schemas.openxmlformats.org/officeDocument/2006/relationships/hyperlink" Target="#_ENREF_4" TargetMode="External"/><Relationship Id="rId2" Type="http://schemas.openxmlformats.org/officeDocument/2006/relationships/hyperlink" Target="#_ENREF_27" TargetMode="External"/><Relationship Id="rId1" Type="http://schemas.openxmlformats.org/officeDocument/2006/relationships/hyperlink" Target="#_ENREF_11" TargetMode="Externa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_ENREF_26" TargetMode="Externa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_ENREF_8" TargetMode="External"/><Relationship Id="rId1" Type="http://schemas.openxmlformats.org/officeDocument/2006/relationships/hyperlink" Target="#_ENREF_7" TargetMode="Externa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_ENREF_10" TargetMode="Externa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_ENREF_24" TargetMode="External"/><Relationship Id="rId1" Type="http://schemas.openxmlformats.org/officeDocument/2006/relationships/hyperlink" Target="#_ENREF_10"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_ENREF_28"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_ENREF_2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0.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anford.edu/class/linguist289/inMemoriamMauriceGross.pdf"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76630" y="892810"/>
            <a:ext cx="10852150" cy="1673860"/>
          </a:xfrm>
        </p:spPr>
        <p:txBody>
          <a:bodyPr/>
          <a:lstStyle/>
          <a:p>
            <a:r>
              <a:rPr lang="en-US" altLang="zh-CN" b="1">
                <a:effectLst/>
                <a:latin typeface="Calibri" panose="020F0502020204030204" charset="0"/>
                <a:cs typeface="Calibri" panose="020F0502020204030204" charset="0"/>
              </a:rPr>
              <a:t>Exploratory corpus research: from data to text</a:t>
            </a:r>
            <a:endParaRPr lang="zh-CN" altLang="en-US" b="1">
              <a:effectLst/>
              <a:latin typeface="Calibri" panose="020F0502020204030204" charset="0"/>
              <a:cs typeface="Calibri" panose="020F0502020204030204" charset="0"/>
            </a:endParaRPr>
          </a:p>
        </p:txBody>
      </p:sp>
      <p:sp>
        <p:nvSpPr>
          <p:cNvPr id="3" name="副标题 2"/>
          <p:cNvSpPr>
            <a:spLocks noGrp="1"/>
          </p:cNvSpPr>
          <p:nvPr>
            <p:ph type="subTitle" idx="1"/>
            <p:custDataLst>
              <p:tags r:id="rId2"/>
            </p:custDataLst>
          </p:nvPr>
        </p:nvSpPr>
        <p:spPr/>
        <p:txBody>
          <a:bodyPr/>
          <a:lstStyle/>
          <a:p>
            <a:r>
              <a:rPr lang="zh-CN" altLang="en-US" b="1"/>
              <a:t>李文中</a:t>
            </a:r>
            <a:endParaRPr lang="zh-CN" altLang="en-US" b="1"/>
          </a:p>
          <a:p>
            <a:r>
              <a:rPr lang="en-US" altLang="zh-CN" b="1"/>
              <a:t>2019.10</a:t>
            </a:r>
            <a:endParaRPr lang="en-US" altLang="zh-CN" b="1"/>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t>a data frame of cases </a:t>
            </a:r>
            <a:r>
              <a:rPr sz="4400"/>
              <a:t>个例数据框</a:t>
            </a:r>
            <a:endParaRPr sz="4400"/>
          </a:p>
        </p:txBody>
      </p:sp>
      <p:sp>
        <p:nvSpPr>
          <p:cNvPr id="3" name="内容占位符 2"/>
          <p:cNvSpPr>
            <a:spLocks noGrp="1"/>
          </p:cNvSpPr>
          <p:nvPr>
            <p:ph idx="1"/>
          </p:nvPr>
        </p:nvSpPr>
        <p:spPr/>
        <p:txBody>
          <a:bodyPr/>
          <a:p>
            <a:r>
              <a:rPr lang="en-US" altLang="zh-CN" sz="3600"/>
              <a:t>A data frame holding individual cases</a:t>
            </a:r>
            <a:endParaRPr lang="en-US" altLang="zh-CN" sz="3600"/>
          </a:p>
          <a:p>
            <a:pPr lvl="1"/>
            <a:r>
              <a:rPr lang="en-US" altLang="zh-CN" sz="3600"/>
              <a:t>columns: variables (both qualitative and </a:t>
            </a:r>
            <a:r>
              <a:rPr lang="en-US" altLang="zh-CN" sz="3600">
                <a:sym typeface="+mn-ea"/>
              </a:rPr>
              <a:t>quantitative variables)</a:t>
            </a:r>
            <a:endParaRPr lang="en-US" altLang="zh-CN" sz="3600"/>
          </a:p>
          <a:p>
            <a:pPr lvl="1"/>
            <a:r>
              <a:rPr lang="en-US" altLang="zh-CN" sz="3600">
                <a:sym typeface="+mn-ea"/>
              </a:rPr>
              <a:t>rows: observations (cases, individuals)</a:t>
            </a:r>
            <a:endParaRPr lang="en-US" altLang="zh-CN" sz="3600"/>
          </a:p>
          <a:p>
            <a:pPr lvl="0"/>
            <a:endParaRPr lang="en-US" altLang="zh-CN" sz="36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012190" y="608330"/>
            <a:ext cx="5117465" cy="3749675"/>
          </a:xfrm>
          <a:prstGeom prst="rect">
            <a:avLst/>
          </a:prstGeom>
        </p:spPr>
      </p:pic>
      <p:sp>
        <p:nvSpPr>
          <p:cNvPr id="6" name="文本框 5"/>
          <p:cNvSpPr txBox="1"/>
          <p:nvPr/>
        </p:nvSpPr>
        <p:spPr>
          <a:xfrm>
            <a:off x="564515" y="4639945"/>
            <a:ext cx="3141980" cy="953135"/>
          </a:xfrm>
          <a:prstGeom prst="rect">
            <a:avLst/>
          </a:prstGeom>
          <a:noFill/>
        </p:spPr>
        <p:txBody>
          <a:bodyPr wrap="square" rtlCol="0">
            <a:spAutoFit/>
          </a:bodyPr>
          <a:p>
            <a:r>
              <a:rPr lang="en-US" altLang="zh-CN" sz="2800" b="1"/>
              <a:t>rownames (observaions)</a:t>
            </a:r>
            <a:endParaRPr lang="en-US" altLang="zh-CN" sz="2800" b="1"/>
          </a:p>
        </p:txBody>
      </p:sp>
      <p:sp>
        <p:nvSpPr>
          <p:cNvPr id="8" name="文本框 7"/>
          <p:cNvSpPr txBox="1"/>
          <p:nvPr/>
        </p:nvSpPr>
        <p:spPr>
          <a:xfrm>
            <a:off x="7608570" y="767715"/>
            <a:ext cx="551815" cy="3429635"/>
          </a:xfrm>
          <a:prstGeom prst="rect">
            <a:avLst/>
          </a:prstGeom>
          <a:noFill/>
        </p:spPr>
        <p:txBody>
          <a:bodyPr vert="eaVert" wrap="square" rtlCol="0">
            <a:spAutoFit/>
          </a:bodyPr>
          <a:p>
            <a:r>
              <a:rPr lang="en-US" altLang="zh-CN" sz="2400" b="1"/>
              <a:t>colnames (variables)</a:t>
            </a:r>
            <a:endParaRPr lang="en-US" altLang="zh-CN" sz="2400" b="1"/>
          </a:p>
        </p:txBody>
      </p:sp>
      <p:sp>
        <p:nvSpPr>
          <p:cNvPr id="10" name="文本框 9"/>
          <p:cNvSpPr txBox="1"/>
          <p:nvPr/>
        </p:nvSpPr>
        <p:spPr>
          <a:xfrm>
            <a:off x="1377950" y="1000125"/>
            <a:ext cx="490220" cy="3352165"/>
          </a:xfrm>
          <a:prstGeom prst="rect">
            <a:avLst/>
          </a:prstGeom>
          <a:noFill/>
        </p:spPr>
        <p:txBody>
          <a:bodyPr vert="eaVert" wrap="square" rtlCol="0">
            <a:spAutoFit/>
          </a:bodyPr>
          <a:p>
            <a:r>
              <a:rPr lang="en-US" altLang="zh-CN" sz="2000" b="1">
                <a:solidFill>
                  <a:schemeClr val="tx1"/>
                </a:solidFill>
              </a:rPr>
              <a:t> 1  2  3 4  5  6  7   </a:t>
            </a:r>
            <a:endParaRPr lang="en-US" altLang="zh-CN" sz="2000" b="1">
              <a:solidFill>
                <a:schemeClr val="tx1"/>
              </a:solidFill>
            </a:endParaRPr>
          </a:p>
        </p:txBody>
      </p:sp>
      <p:sp>
        <p:nvSpPr>
          <p:cNvPr id="11" name="文本框 10"/>
          <p:cNvSpPr txBox="1"/>
          <p:nvPr/>
        </p:nvSpPr>
        <p:spPr>
          <a:xfrm>
            <a:off x="2837815" y="147955"/>
            <a:ext cx="3185160" cy="460375"/>
          </a:xfrm>
          <a:prstGeom prst="rect">
            <a:avLst/>
          </a:prstGeom>
          <a:noFill/>
        </p:spPr>
        <p:txBody>
          <a:bodyPr wrap="square" rtlCol="0">
            <a:spAutoFit/>
          </a:bodyPr>
          <a:p>
            <a:r>
              <a:rPr lang="en-US" altLang="zh-CN" sz="2400" b="1"/>
              <a:t> 1                      2          </a:t>
            </a:r>
            <a:endParaRPr lang="en-US" altLang="zh-CN" sz="2400" b="1"/>
          </a:p>
        </p:txBody>
      </p:sp>
      <p:sp>
        <p:nvSpPr>
          <p:cNvPr id="7" name="矩形 6"/>
          <p:cNvSpPr/>
          <p:nvPr/>
        </p:nvSpPr>
        <p:spPr>
          <a:xfrm>
            <a:off x="2459355" y="767715"/>
            <a:ext cx="4742180" cy="399415"/>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975485" y="524510"/>
            <a:ext cx="327660" cy="3916680"/>
          </a:xfrm>
          <a:prstGeom prst="rect">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线形标注 2 8"/>
          <p:cNvSpPr/>
          <p:nvPr/>
        </p:nvSpPr>
        <p:spPr>
          <a:xfrm>
            <a:off x="4126865" y="4568825"/>
            <a:ext cx="2522855" cy="1095375"/>
          </a:xfrm>
          <a:prstGeom prst="borderCallout2">
            <a:avLst>
              <a:gd name="adj1" fmla="val 18750"/>
              <a:gd name="adj2" fmla="val -8333"/>
              <a:gd name="adj3" fmla="val 18750"/>
              <a:gd name="adj4" fmla="val -16667"/>
              <a:gd name="adj5" fmla="val -282724"/>
              <a:gd name="adj6" fmla="val -53209"/>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rgbClr val="FF0000"/>
                </a:solidFill>
              </a:rPr>
              <a:t>[1, 1]</a:t>
            </a:r>
            <a:endParaRPr lang="en-US" altLang="zh-CN" sz="2400" b="1">
              <a:solidFill>
                <a:srgbClr val="FF0000"/>
              </a:solidFill>
            </a:endParaRPr>
          </a:p>
          <a:p>
            <a:pPr algn="ctr"/>
            <a:r>
              <a:rPr lang="en-US" altLang="zh-CN" sz="2400" b="1">
                <a:solidFill>
                  <a:schemeClr val="tx1"/>
                </a:solidFill>
              </a:rPr>
              <a:t>row 1, column 1</a:t>
            </a:r>
            <a:endParaRPr lang="en-US" altLang="zh-CN" sz="2400" b="1">
              <a:solidFill>
                <a:schemeClr val="tx1"/>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methods applicable to data frame of cases</a:t>
            </a:r>
            <a:endParaRPr lang="en-US" altLang="zh-CN" sz="4000"/>
          </a:p>
        </p:txBody>
      </p:sp>
      <p:sp>
        <p:nvSpPr>
          <p:cNvPr id="3" name="内容占位符 2"/>
          <p:cNvSpPr>
            <a:spLocks noGrp="1"/>
          </p:cNvSpPr>
          <p:nvPr>
            <p:ph idx="1"/>
          </p:nvPr>
        </p:nvSpPr>
        <p:spPr/>
        <p:txBody>
          <a:bodyPr/>
          <a:p>
            <a:r>
              <a:rPr lang="en-US" altLang="zh-CN" sz="3600"/>
              <a:t>tidyverse</a:t>
            </a:r>
            <a:endParaRPr lang="en-US" altLang="zh-CN" sz="3600"/>
          </a:p>
          <a:p>
            <a:r>
              <a:rPr lang="en-US" altLang="zh-CN" sz="3600"/>
              <a:t>ggplot</a:t>
            </a:r>
            <a:endParaRPr lang="en-US" altLang="zh-CN" sz="3600"/>
          </a:p>
          <a:p>
            <a:r>
              <a:rPr lang="en-US" altLang="zh-CN" sz="3600"/>
              <a:t>xtabs: transforming a data frame into a contingency table</a:t>
            </a:r>
            <a:endParaRPr lang="en-US" altLang="zh-CN" sz="36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visualize dataframe of cases</a:t>
            </a:r>
            <a:endParaRPr lang="en-US" altLang="zh-CN"/>
          </a:p>
        </p:txBody>
      </p:sp>
      <p:pic>
        <p:nvPicPr>
          <p:cNvPr id="6" name="内容占位符 5"/>
          <p:cNvPicPr>
            <a:picLocks noChangeAspect="1"/>
          </p:cNvPicPr>
          <p:nvPr>
            <p:ph idx="1"/>
          </p:nvPr>
        </p:nvPicPr>
        <p:blipFill>
          <a:blip r:embed="rId1"/>
          <a:stretch>
            <a:fillRect/>
          </a:stretch>
        </p:blipFill>
        <p:spPr>
          <a:xfrm>
            <a:off x="938530" y="1276350"/>
            <a:ext cx="9280525" cy="465137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6692265" y="3841750"/>
            <a:ext cx="4829810" cy="2237105"/>
          </a:xfrm>
          <a:prstGeom prst="rect">
            <a:avLst/>
          </a:prstGeom>
        </p:spPr>
      </p:pic>
      <p:pic>
        <p:nvPicPr>
          <p:cNvPr id="6" name="图片 5"/>
          <p:cNvPicPr>
            <a:picLocks noChangeAspect="1"/>
          </p:cNvPicPr>
          <p:nvPr/>
        </p:nvPicPr>
        <p:blipFill>
          <a:blip r:embed="rId2"/>
          <a:stretch>
            <a:fillRect/>
          </a:stretch>
        </p:blipFill>
        <p:spPr>
          <a:xfrm>
            <a:off x="669925" y="3194685"/>
            <a:ext cx="4067810" cy="2980690"/>
          </a:xfrm>
          <a:prstGeom prst="rect">
            <a:avLst/>
          </a:prstGeom>
        </p:spPr>
      </p:pic>
      <p:sp>
        <p:nvSpPr>
          <p:cNvPr id="2" name="标题 1"/>
          <p:cNvSpPr>
            <a:spLocks noGrp="1"/>
          </p:cNvSpPr>
          <p:nvPr>
            <p:ph type="title"/>
          </p:nvPr>
        </p:nvSpPr>
        <p:spPr/>
        <p:txBody>
          <a:bodyPr/>
          <a:p>
            <a:r>
              <a:rPr lang="en-US" altLang="zh-CN" sz="4400"/>
              <a:t>A contingency table </a:t>
            </a:r>
            <a:r>
              <a:rPr sz="4400"/>
              <a:t>列联表</a:t>
            </a:r>
            <a:endParaRPr sz="4400"/>
          </a:p>
        </p:txBody>
      </p:sp>
      <p:sp>
        <p:nvSpPr>
          <p:cNvPr id="3" name="内容占位符 2"/>
          <p:cNvSpPr>
            <a:spLocks noGrp="1"/>
          </p:cNvSpPr>
          <p:nvPr>
            <p:ph idx="1"/>
          </p:nvPr>
        </p:nvSpPr>
        <p:spPr>
          <a:xfrm>
            <a:off x="669925" y="1296035"/>
            <a:ext cx="10852150" cy="1611630"/>
          </a:xfrm>
        </p:spPr>
        <p:txBody>
          <a:bodyPr/>
          <a:p>
            <a:r>
              <a:rPr lang="en-US" altLang="zh-CN" sz="2800" b="1"/>
              <a:t>columns: levels or dimensions of one variable</a:t>
            </a:r>
            <a:endParaRPr lang="en-US" altLang="zh-CN" sz="2800" b="1"/>
          </a:p>
          <a:p>
            <a:r>
              <a:rPr lang="en-US" altLang="zh-CN" sz="2800" b="1"/>
              <a:t>rows: levels, counts or values of another variable </a:t>
            </a:r>
            <a:endParaRPr lang="en-US" altLang="zh-CN" sz="2800" b="1"/>
          </a:p>
        </p:txBody>
      </p:sp>
      <p:sp>
        <p:nvSpPr>
          <p:cNvPr id="9" name="任意多边形 8"/>
          <p:cNvSpPr/>
          <p:nvPr/>
        </p:nvSpPr>
        <p:spPr>
          <a:xfrm>
            <a:off x="3920490" y="3973830"/>
            <a:ext cx="5901055" cy="2392045"/>
          </a:xfrm>
          <a:custGeom>
            <a:avLst/>
            <a:gdLst>
              <a:gd name="connisteX0" fmla="*/ 0 w 4765040"/>
              <a:gd name="connsiteY0" fmla="*/ 0 h 2595880"/>
              <a:gd name="connisteX1" fmla="*/ 0 w 4765040"/>
              <a:gd name="connsiteY1" fmla="*/ 2595880 h 2595880"/>
              <a:gd name="connisteX2" fmla="*/ 4641215 w 4765040"/>
              <a:gd name="connsiteY2" fmla="*/ 2595880 h 2595880"/>
              <a:gd name="connisteX3" fmla="*/ 4641215 w 4765040"/>
              <a:gd name="connsiteY3" fmla="*/ 674370 h 2595880"/>
              <a:gd name="connisteX4" fmla="*/ 4724400 w 4765040"/>
              <a:gd name="connsiteY4" fmla="*/ 696595 h 2595880"/>
              <a:gd name="connisteX5" fmla="*/ 4765040 w 4765040"/>
              <a:gd name="connsiteY5" fmla="*/ 696595 h 2595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4765040" h="2595880">
                <a:moveTo>
                  <a:pt x="0" y="0"/>
                </a:moveTo>
                <a:lnTo>
                  <a:pt x="0" y="2595880"/>
                </a:lnTo>
                <a:lnTo>
                  <a:pt x="4641215" y="2595880"/>
                </a:lnTo>
                <a:lnTo>
                  <a:pt x="4641215" y="674370"/>
                </a:lnTo>
                <a:lnTo>
                  <a:pt x="4724400" y="696595"/>
                </a:lnTo>
                <a:lnTo>
                  <a:pt x="4765040" y="696595"/>
                </a:lnTo>
              </a:path>
            </a:pathLst>
          </a:custGeom>
          <a:noFill/>
          <a:ln w="57150">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1736090" y="2950210"/>
            <a:ext cx="5847715" cy="3225165"/>
          </a:xfrm>
          <a:custGeom>
            <a:avLst/>
            <a:gdLst>
              <a:gd name="connisteX0" fmla="*/ 0 w 6337300"/>
              <a:gd name="connsiteY0" fmla="*/ 3225165 h 3225165"/>
              <a:gd name="connisteX1" fmla="*/ 0 w 6337300"/>
              <a:gd name="connsiteY1" fmla="*/ 0 h 3225165"/>
              <a:gd name="connisteX2" fmla="*/ 5438775 w 6337300"/>
              <a:gd name="connsiteY2" fmla="*/ 0 h 3225165"/>
              <a:gd name="connisteX3" fmla="*/ 5438775 w 6337300"/>
              <a:gd name="connsiteY3" fmla="*/ 1607185 h 3225165"/>
              <a:gd name="connisteX4" fmla="*/ 6337300 w 6337300"/>
              <a:gd name="connsiteY4" fmla="*/ 1607185 h 3225165"/>
              <a:gd name="connisteX5" fmla="*/ 6337300 w 6337300"/>
              <a:gd name="connsiteY5" fmla="*/ 1573530 h 32251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6337300" h="3225165">
                <a:moveTo>
                  <a:pt x="0" y="3225165"/>
                </a:moveTo>
                <a:lnTo>
                  <a:pt x="0" y="0"/>
                </a:lnTo>
                <a:lnTo>
                  <a:pt x="5438775" y="0"/>
                </a:lnTo>
                <a:lnTo>
                  <a:pt x="5438775" y="1607185"/>
                </a:lnTo>
                <a:lnTo>
                  <a:pt x="6337300" y="1607185"/>
                </a:lnTo>
                <a:lnTo>
                  <a:pt x="6337300" y="1573530"/>
                </a:lnTo>
              </a:path>
            </a:pathLst>
          </a:custGeom>
          <a:noFill/>
          <a:ln w="57150">
            <a:solidFill>
              <a:srgbClr val="FF00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375285"/>
            <a:ext cx="10852150" cy="1043940"/>
          </a:xfrm>
        </p:spPr>
        <p:txBody>
          <a:bodyPr/>
          <a:p>
            <a:r>
              <a:rPr lang="en-US" altLang="zh-CN" sz="4400"/>
              <a:t>Transforming a data frame of cases into a contingency table</a:t>
            </a:r>
            <a:endParaRPr lang="en-US" altLang="zh-CN" sz="4400"/>
          </a:p>
        </p:txBody>
      </p:sp>
      <p:sp>
        <p:nvSpPr>
          <p:cNvPr id="3" name="内容占位符 2"/>
          <p:cNvSpPr>
            <a:spLocks noGrp="1"/>
          </p:cNvSpPr>
          <p:nvPr>
            <p:ph idx="1"/>
          </p:nvPr>
        </p:nvSpPr>
        <p:spPr>
          <a:xfrm>
            <a:off x="669925" y="1621155"/>
            <a:ext cx="10852150" cy="4716145"/>
          </a:xfrm>
        </p:spPr>
        <p:txBody>
          <a:bodyPr/>
          <a:p>
            <a:r>
              <a:rPr lang="en-US" altLang="zh-CN" sz="3200"/>
              <a:t>seq.tab &lt;- table(seq.case$sequence, seq.case$corpora)</a:t>
            </a:r>
            <a:endParaRPr lang="en-US" altLang="zh-CN" sz="3200"/>
          </a:p>
          <a:p>
            <a:endParaRPr lang="en-US" altLang="zh-CN" sz="3200"/>
          </a:p>
          <a:p>
            <a:r>
              <a:rPr lang="en-US" altLang="zh-CN" sz="3200"/>
              <a:t>seq.tab &lt;- xtabs(norm ~ sequence + corpora, data = seq)</a:t>
            </a:r>
            <a:endParaRPr lang="en-US" altLang="zh-CN" sz="32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400"/>
              <a:t>Methods applicable</a:t>
            </a:r>
            <a:endParaRPr lang="en-US" altLang="zh-CN" sz="4400"/>
          </a:p>
        </p:txBody>
      </p:sp>
      <p:sp>
        <p:nvSpPr>
          <p:cNvPr id="3" name="内容占位符 2"/>
          <p:cNvSpPr>
            <a:spLocks noGrp="1"/>
          </p:cNvSpPr>
          <p:nvPr>
            <p:ph idx="1"/>
          </p:nvPr>
        </p:nvSpPr>
        <p:spPr/>
        <p:txBody>
          <a:bodyPr/>
          <a:p>
            <a:r>
              <a:rPr lang="en-US" altLang="zh-CN" sz="3600"/>
              <a:t>mosaic()</a:t>
            </a:r>
            <a:endParaRPr lang="en-US" altLang="zh-CN" sz="3600"/>
          </a:p>
          <a:p>
            <a:r>
              <a:rPr lang="en-US" altLang="zh-CN" sz="3600"/>
              <a:t>barplot()</a:t>
            </a:r>
            <a:endParaRPr lang="en-US" altLang="zh-CN" sz="3600"/>
          </a:p>
          <a:p>
            <a:r>
              <a:rPr lang="en-US" altLang="zh-CN" sz="3600"/>
              <a:t>assoc()</a:t>
            </a:r>
            <a:endParaRPr lang="en-US" altLang="zh-CN" sz="3600"/>
          </a:p>
          <a:p>
            <a:r>
              <a:rPr lang="en-US" altLang="zh-CN" sz="3600"/>
              <a:t>statistics: chisq.test(), assocstats()</a:t>
            </a:r>
            <a:endParaRPr lang="en-US" altLang="zh-CN" sz="36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33730" y="260350"/>
            <a:ext cx="9899650" cy="633730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 mosaic plot</a:t>
            </a:r>
            <a:endParaRPr lang="en-US" altLang="zh-CN"/>
          </a:p>
        </p:txBody>
      </p:sp>
      <p:sp>
        <p:nvSpPr>
          <p:cNvPr id="3" name="内容占位符 2"/>
          <p:cNvSpPr>
            <a:spLocks noGrp="1"/>
          </p:cNvSpPr>
          <p:nvPr>
            <p:ph idx="1"/>
          </p:nvPr>
        </p:nvSpPr>
        <p:spPr/>
        <p:txBody>
          <a:bodyPr/>
          <a:p>
            <a:pPr marL="0" indent="0">
              <a:buNone/>
            </a:pPr>
            <a:r>
              <a:rPr lang="en-US" altLang="zh-CN" sz="3600" b="1"/>
              <a:t>tab &lt;- xtabs(freq ~ sequence + COCA, data = seq)</a:t>
            </a:r>
            <a:endParaRPr lang="en-US" altLang="zh-CN" sz="3600" b="1"/>
          </a:p>
          <a:p>
            <a:pPr marL="0" indent="0">
              <a:buNone/>
            </a:pPr>
            <a:r>
              <a:rPr lang="en-US" altLang="zh-CN" sz="3600" b="1"/>
              <a:t>mosaic(tab, shade = TRUE</a:t>
            </a:r>
            <a:r>
              <a:rPr sz="3600" b="1"/>
              <a:t>）</a:t>
            </a:r>
            <a:endParaRPr sz="3600" b="1"/>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578610" y="247015"/>
            <a:ext cx="8670290" cy="667131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924560"/>
            <a:ext cx="10852150" cy="3714750"/>
          </a:xfrm>
        </p:spPr>
        <p:txBody>
          <a:bodyPr/>
          <a:p>
            <a:r>
              <a:rPr lang="en-US" altLang="zh-CN" sz="5400"/>
              <a:t>Data preparation: </a:t>
            </a:r>
            <a:br>
              <a:rPr lang="en-US" altLang="zh-CN" sz="5400"/>
            </a:br>
            <a:br>
              <a:rPr lang="en-US" altLang="zh-CN" sz="5400"/>
            </a:br>
            <a:r>
              <a:rPr lang="en-US" altLang="zh-CN" sz="4400" b="0"/>
              <a:t>tidying data for tidy data and looking at text from outside</a:t>
            </a:r>
            <a:endParaRPr lang="en-US" altLang="zh-CN" sz="4400" b="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461010" y="3608070"/>
            <a:ext cx="4829810" cy="2237105"/>
          </a:xfrm>
          <a:prstGeom prst="rect">
            <a:avLst/>
          </a:prstGeom>
        </p:spPr>
      </p:pic>
      <p:pic>
        <p:nvPicPr>
          <p:cNvPr id="11" name="图片 10"/>
          <p:cNvPicPr>
            <a:picLocks noChangeAspect="1"/>
          </p:cNvPicPr>
          <p:nvPr/>
        </p:nvPicPr>
        <p:blipFill>
          <a:blip r:embed="rId2"/>
          <a:stretch>
            <a:fillRect/>
          </a:stretch>
        </p:blipFill>
        <p:spPr>
          <a:xfrm>
            <a:off x="5711190" y="3041650"/>
            <a:ext cx="4101465" cy="3491865"/>
          </a:xfrm>
          <a:prstGeom prst="rect">
            <a:avLst/>
          </a:prstGeom>
        </p:spPr>
      </p:pic>
      <p:sp>
        <p:nvSpPr>
          <p:cNvPr id="2" name="标题 1"/>
          <p:cNvSpPr>
            <a:spLocks noGrp="1"/>
          </p:cNvSpPr>
          <p:nvPr>
            <p:ph type="title"/>
          </p:nvPr>
        </p:nvSpPr>
        <p:spPr/>
        <p:txBody>
          <a:bodyPr/>
          <a:p>
            <a:r>
              <a:rPr lang="en-US" altLang="zh-CN" sz="4400"/>
              <a:t>a data frame of counts </a:t>
            </a:r>
            <a:r>
              <a:rPr sz="4400"/>
              <a:t>计数数据框</a:t>
            </a:r>
            <a:endParaRPr sz="4400"/>
          </a:p>
        </p:txBody>
      </p:sp>
      <p:sp>
        <p:nvSpPr>
          <p:cNvPr id="3" name="内容占位符 2"/>
          <p:cNvSpPr>
            <a:spLocks noGrp="1"/>
          </p:cNvSpPr>
          <p:nvPr>
            <p:ph idx="1"/>
          </p:nvPr>
        </p:nvSpPr>
        <p:spPr/>
        <p:txBody>
          <a:bodyPr/>
          <a:p>
            <a:r>
              <a:rPr lang="en-US" altLang="zh-CN" sz="3600"/>
              <a:t>counts of combined variable values</a:t>
            </a:r>
            <a:endParaRPr lang="en-US" altLang="zh-CN" sz="3600"/>
          </a:p>
          <a:p>
            <a:r>
              <a:rPr lang="en-US" altLang="zh-CN" sz="3600"/>
              <a:t>transformed from contingency table</a:t>
            </a:r>
            <a:endParaRPr lang="en-US" altLang="zh-CN" sz="3600"/>
          </a:p>
          <a:p>
            <a:endParaRPr lang="en-US" altLang="zh-CN" sz="3600"/>
          </a:p>
        </p:txBody>
      </p:sp>
      <p:cxnSp>
        <p:nvCxnSpPr>
          <p:cNvPr id="6" name="直接箭头连接符 5"/>
          <p:cNvCxnSpPr/>
          <p:nvPr/>
        </p:nvCxnSpPr>
        <p:spPr>
          <a:xfrm flipV="1">
            <a:off x="4063365" y="3782060"/>
            <a:ext cx="4835525" cy="6883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7" name="直接箭头连接符 6"/>
          <p:cNvCxnSpPr/>
          <p:nvPr/>
        </p:nvCxnSpPr>
        <p:spPr>
          <a:xfrm flipV="1">
            <a:off x="4010660" y="4164330"/>
            <a:ext cx="4888230" cy="70485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p:nvPr/>
        </p:nvCxnSpPr>
        <p:spPr>
          <a:xfrm flipV="1">
            <a:off x="4108450" y="4733925"/>
            <a:ext cx="4741545" cy="44386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9" name="直接箭头连接符 8"/>
          <p:cNvCxnSpPr/>
          <p:nvPr/>
        </p:nvCxnSpPr>
        <p:spPr>
          <a:xfrm flipV="1">
            <a:off x="4086225" y="5275580"/>
            <a:ext cx="4846320" cy="43688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0" name="直接箭头连接符 9"/>
          <p:cNvCxnSpPr/>
          <p:nvPr/>
        </p:nvCxnSpPr>
        <p:spPr>
          <a:xfrm>
            <a:off x="4899025" y="4523105"/>
            <a:ext cx="4011295" cy="1196975"/>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cxnSp>
        <p:nvCxnSpPr>
          <p:cNvPr id="12" name="直接箭头连接符 11"/>
          <p:cNvCxnSpPr/>
          <p:nvPr/>
        </p:nvCxnSpPr>
        <p:spPr>
          <a:xfrm>
            <a:off x="4801235" y="4944745"/>
            <a:ext cx="4070985" cy="121920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cxnSp>
        <p:nvCxnSpPr>
          <p:cNvPr id="13" name="直接箭头连接符 12"/>
          <p:cNvCxnSpPr/>
          <p:nvPr/>
        </p:nvCxnSpPr>
        <p:spPr>
          <a:xfrm>
            <a:off x="4739005" y="5374005"/>
            <a:ext cx="4103370" cy="116586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
        <p:nvSpPr>
          <p:cNvPr id="14" name="任意多边形 13"/>
          <p:cNvSpPr/>
          <p:nvPr/>
        </p:nvSpPr>
        <p:spPr>
          <a:xfrm>
            <a:off x="2965450" y="2827020"/>
            <a:ext cx="4989195" cy="932815"/>
          </a:xfrm>
          <a:custGeom>
            <a:avLst/>
            <a:gdLst>
              <a:gd name="connisteX0" fmla="*/ 0 w 4989195"/>
              <a:gd name="connsiteY0" fmla="*/ 797560 h 932815"/>
              <a:gd name="connisteX1" fmla="*/ 0 w 4989195"/>
              <a:gd name="connsiteY1" fmla="*/ 0 h 932815"/>
              <a:gd name="connisteX2" fmla="*/ 4989195 w 4989195"/>
              <a:gd name="connsiteY2" fmla="*/ 0 h 932815"/>
              <a:gd name="connisteX3" fmla="*/ 4989195 w 4989195"/>
              <a:gd name="connsiteY3" fmla="*/ 932815 h 932815"/>
              <a:gd name="connisteX4" fmla="*/ 4899660 w 4989195"/>
              <a:gd name="connsiteY4" fmla="*/ 932815 h 93281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989195" h="932815">
                <a:moveTo>
                  <a:pt x="0" y="797560"/>
                </a:moveTo>
                <a:lnTo>
                  <a:pt x="0" y="0"/>
                </a:lnTo>
                <a:lnTo>
                  <a:pt x="4989195" y="0"/>
                </a:lnTo>
                <a:lnTo>
                  <a:pt x="4989195" y="932815"/>
                </a:lnTo>
                <a:lnTo>
                  <a:pt x="4899660" y="932815"/>
                </a:lnTo>
              </a:path>
            </a:pathLst>
          </a:custGeom>
          <a:ln w="38100">
            <a:headEnd type="none" w="med" len="med"/>
            <a:tailEnd type="triangle" w="med" len="med"/>
          </a:ln>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sp>
        <p:nvSpPr>
          <p:cNvPr id="15" name="任意多边形 14"/>
          <p:cNvSpPr/>
          <p:nvPr/>
        </p:nvSpPr>
        <p:spPr>
          <a:xfrm>
            <a:off x="3718560" y="2950210"/>
            <a:ext cx="3955415" cy="2337435"/>
          </a:xfrm>
          <a:custGeom>
            <a:avLst/>
            <a:gdLst>
              <a:gd name="connisteX0" fmla="*/ 0 w 3955415"/>
              <a:gd name="connsiteY0" fmla="*/ 674370 h 2337435"/>
              <a:gd name="connisteX1" fmla="*/ 0 w 3955415"/>
              <a:gd name="connsiteY1" fmla="*/ 0 h 2337435"/>
              <a:gd name="connisteX2" fmla="*/ 3898900 w 3955415"/>
              <a:gd name="connsiteY2" fmla="*/ 0 h 2337435"/>
              <a:gd name="connisteX3" fmla="*/ 3898900 w 3955415"/>
              <a:gd name="connsiteY3" fmla="*/ 2337435 h 2337435"/>
              <a:gd name="connisteX4" fmla="*/ 3955415 w 3955415"/>
              <a:gd name="connsiteY4" fmla="*/ 2337435 h 233743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955415" h="2337435">
                <a:moveTo>
                  <a:pt x="0" y="674370"/>
                </a:moveTo>
                <a:lnTo>
                  <a:pt x="0" y="0"/>
                </a:lnTo>
                <a:lnTo>
                  <a:pt x="3898900" y="0"/>
                </a:lnTo>
                <a:lnTo>
                  <a:pt x="3898900" y="2337435"/>
                </a:lnTo>
                <a:lnTo>
                  <a:pt x="3955415" y="2337435"/>
                </a:lnTo>
              </a:path>
            </a:pathLst>
          </a:custGeom>
          <a:ln w="28575"/>
        </p:spPr>
        <p:style>
          <a:lnRef idx="3">
            <a:schemeClr val="accent6"/>
          </a:lnRef>
          <a:fillRef idx="0">
            <a:schemeClr val="accent6"/>
          </a:fillRef>
          <a:effectRef idx="2">
            <a:schemeClr val="accent6"/>
          </a:effectRef>
          <a:fontRef idx="minor">
            <a:schemeClr val="tx1"/>
          </a:fontRef>
        </p:style>
        <p:txBody>
          <a:bodyPr rtlCol="0" anchor="ctr"/>
          <a:p>
            <a:pPr algn="ctr"/>
            <a:endParaRPr lang="zh-CN" altLang="en-US"/>
          </a:p>
        </p:txBody>
      </p:sp>
      <p:cxnSp>
        <p:nvCxnSpPr>
          <p:cNvPr id="17" name="直接箭头连接符 16"/>
          <p:cNvCxnSpPr/>
          <p:nvPr/>
        </p:nvCxnSpPr>
        <p:spPr>
          <a:xfrm>
            <a:off x="4739005" y="5704840"/>
            <a:ext cx="4126230" cy="1094740"/>
          </a:xfrm>
          <a:prstGeom prst="straightConnector1">
            <a:avLst/>
          </a:prstGeom>
          <a:ln>
            <a:tailEnd type="arrow" w="med" len="med"/>
          </a:ln>
        </p:spPr>
        <p:style>
          <a:lnRef idx="1">
            <a:schemeClr val="accent5"/>
          </a:lnRef>
          <a:fillRef idx="0">
            <a:schemeClr val="accent5"/>
          </a:fillRef>
          <a:effectRef idx="0">
            <a:schemeClr val="accent5"/>
          </a:effectRef>
          <a:fontRef idx="minor">
            <a:schemeClr val="tx1"/>
          </a:fontRef>
        </p:style>
      </p:cxn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863600"/>
          </a:xfrm>
        </p:spPr>
        <p:txBody>
          <a:bodyPr/>
          <a:p>
            <a:r>
              <a:rPr lang="en-US" altLang="zh-CN" sz="4400"/>
              <a:t>Transforming a contingency table into a data frame of counts</a:t>
            </a:r>
            <a:endParaRPr lang="en-US" altLang="zh-CN" sz="4400"/>
          </a:p>
        </p:txBody>
      </p:sp>
      <p:sp>
        <p:nvSpPr>
          <p:cNvPr id="3" name="内容占位符 2"/>
          <p:cNvSpPr>
            <a:spLocks noGrp="1"/>
          </p:cNvSpPr>
          <p:nvPr>
            <p:ph idx="1"/>
          </p:nvPr>
        </p:nvSpPr>
        <p:spPr>
          <a:xfrm>
            <a:off x="669925" y="1834515"/>
            <a:ext cx="10852150" cy="4502785"/>
          </a:xfrm>
        </p:spPr>
        <p:txBody>
          <a:bodyPr/>
          <a:p>
            <a:r>
              <a:rPr lang="en-US" altLang="zh-CN" sz="3600"/>
              <a:t>seq.df &lt;- as.data.frame(seq.tab)</a:t>
            </a:r>
            <a:endParaRPr lang="en-US" altLang="zh-CN" sz="3600"/>
          </a:p>
          <a:p>
            <a:endParaRPr lang="en-US" altLang="zh-CN" sz="3600"/>
          </a:p>
          <a:p>
            <a:r>
              <a:rPr lang="en-US" altLang="zh-CN" sz="3600"/>
              <a:t>seq.tib &lt;- as_tibble(seq.tab)</a:t>
            </a:r>
            <a:endParaRPr lang="en-US" altLang="zh-CN" sz="36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Work with R</a:t>
            </a:r>
            <a:endParaRPr lang="en-US" altLang="zh-CN"/>
          </a:p>
        </p:txBody>
      </p:sp>
      <p:sp>
        <p:nvSpPr>
          <p:cNvPr id="3" name="内容占位符 2"/>
          <p:cNvSpPr>
            <a:spLocks noGrp="1"/>
          </p:cNvSpPr>
          <p:nvPr>
            <p:ph idx="1"/>
          </p:nvPr>
        </p:nvSpPr>
        <p:spPr>
          <a:xfrm>
            <a:off x="669925" y="1078865"/>
            <a:ext cx="10852150" cy="5258435"/>
          </a:xfrm>
        </p:spPr>
        <p:txBody>
          <a:bodyPr/>
          <a:p>
            <a:pPr marL="0" indent="0">
              <a:buNone/>
            </a:pPr>
            <a:r>
              <a:rPr lang="en-US" altLang="zh-CN" sz="2000" b="1">
                <a:latin typeface="Calibri" panose="020F0502020204030204" charset="0"/>
                <a:cs typeface="Calibri" panose="020F0502020204030204" charset="0"/>
              </a:rPr>
              <a:t>#set working directory</a:t>
            </a:r>
            <a:endParaRPr lang="en-US" altLang="zh-CN" sz="2000" b="1">
              <a:latin typeface="Calibri" panose="020F0502020204030204" charset="0"/>
              <a:cs typeface="Calibri" panose="020F0502020204030204" charset="0"/>
            </a:endParaRPr>
          </a:p>
          <a:p>
            <a:pPr marL="0" indent="0">
              <a:buNone/>
            </a:pPr>
            <a:r>
              <a:rPr lang="en-US" altLang="zh-CN" sz="2000" b="1">
                <a:latin typeface="Calibri" panose="020F0502020204030204" charset="0"/>
                <a:cs typeface="Calibri" panose="020F0502020204030204" charset="0"/>
              </a:rPr>
              <a:t>setwd(“c:/CLSR/”)</a:t>
            </a:r>
            <a:endParaRPr lang="en-US" altLang="zh-CN" sz="2000" b="1">
              <a:latin typeface="Calibri" panose="020F0502020204030204" charset="0"/>
              <a:cs typeface="Calibri" panose="020F0502020204030204" charset="0"/>
            </a:endParaRPr>
          </a:p>
          <a:p>
            <a:pPr marL="0" indent="0">
              <a:buNone/>
            </a:pPr>
            <a:r>
              <a:rPr lang="en-US" altLang="zh-CN" sz="2000" b="1">
                <a:latin typeface="Calibri" panose="020F0502020204030204" charset="0"/>
                <a:cs typeface="Calibri" panose="020F0502020204030204" charset="0"/>
              </a:rPr>
              <a:t>#call library()</a:t>
            </a:r>
            <a:endParaRPr lang="en-US" altLang="zh-CN" sz="2000" b="1">
              <a:latin typeface="Calibri" panose="020F0502020204030204" charset="0"/>
              <a:cs typeface="Calibri" panose="020F0502020204030204" charset="0"/>
            </a:endParaRPr>
          </a:p>
          <a:p>
            <a:pPr marL="0" indent="0">
              <a:buNone/>
            </a:pPr>
            <a:r>
              <a:rPr lang="en-US" altLang="zh-CN" sz="2000" b="1">
                <a:latin typeface="Calibri" panose="020F0502020204030204" charset="0"/>
                <a:cs typeface="Calibri" panose="020F0502020204030204" charset="0"/>
              </a:rPr>
              <a:t>library(tidyverse)</a:t>
            </a:r>
            <a:endParaRPr lang="en-US" altLang="zh-CN" sz="2000" b="1">
              <a:latin typeface="Calibri" panose="020F0502020204030204" charset="0"/>
              <a:cs typeface="Calibri" panose="020F0502020204030204" charset="0"/>
            </a:endParaRPr>
          </a:p>
          <a:p>
            <a:pPr marL="0" indent="0">
              <a:buNone/>
            </a:pPr>
            <a:r>
              <a:rPr lang="en-US" altLang="zh-CN" sz="2000" b="1">
                <a:latin typeface="Calibri" panose="020F0502020204030204" charset="0"/>
                <a:cs typeface="Calibri" panose="020F0502020204030204" charset="0"/>
              </a:rPr>
              <a:t>library(readxl)</a:t>
            </a:r>
            <a:endParaRPr lang="en-US" altLang="zh-CN" sz="2000" b="1">
              <a:latin typeface="Calibri" panose="020F0502020204030204" charset="0"/>
              <a:cs typeface="Calibri" panose="020F0502020204030204" charset="0"/>
            </a:endParaRPr>
          </a:p>
          <a:p>
            <a:pPr marL="0" indent="0">
              <a:buNone/>
            </a:pPr>
            <a:r>
              <a:rPr lang="en-US" altLang="zh-CN" sz="2000" b="1">
                <a:latin typeface="Calibri" panose="020F0502020204030204" charset="0"/>
                <a:cs typeface="Calibri" panose="020F0502020204030204" charset="0"/>
              </a:rPr>
              <a:t>library(vcd)</a:t>
            </a:r>
            <a:endParaRPr lang="en-US" altLang="zh-CN" sz="2000" b="1">
              <a:latin typeface="Calibri" panose="020F0502020204030204" charset="0"/>
              <a:cs typeface="Calibri" panose="020F0502020204030204" charset="0"/>
            </a:endParaRPr>
          </a:p>
          <a:p>
            <a:pPr marL="0" indent="0">
              <a:buNone/>
            </a:pPr>
            <a:r>
              <a:rPr lang="en-US" altLang="zh-CN" sz="2000" b="1">
                <a:latin typeface="Calibri" panose="020F0502020204030204" charset="0"/>
                <a:cs typeface="Calibri" panose="020F0502020204030204" charset="0"/>
              </a:rPr>
              <a:t>#read in data file “dataset_sequence.xlsx”</a:t>
            </a:r>
            <a:endParaRPr lang="en-US" altLang="zh-CN" sz="2000" b="1">
              <a:latin typeface="Calibri" panose="020F0502020204030204" charset="0"/>
              <a:cs typeface="Calibri" panose="020F0502020204030204" charset="0"/>
            </a:endParaRPr>
          </a:p>
          <a:p>
            <a:pPr marL="0" indent="0">
              <a:buNone/>
            </a:pPr>
            <a:r>
              <a:rPr lang="en-US" altLang="zh-CN" sz="2000" b="1">
                <a:latin typeface="Calibri" panose="020F0502020204030204" charset="0"/>
                <a:cs typeface="Calibri" panose="020F0502020204030204" charset="0"/>
              </a:rPr>
              <a:t>sq_tidy &lt;- read_excel(“dataset_sequence.xlsx”)</a:t>
            </a:r>
            <a:endParaRPr lang="en-US" altLang="zh-CN" sz="2000" b="1">
              <a:latin typeface="Calibri" panose="020F0502020204030204" charset="0"/>
              <a:cs typeface="Calibri" panose="020F0502020204030204" charset="0"/>
            </a:endParaRPr>
          </a:p>
          <a:p>
            <a:pPr marL="0" indent="0">
              <a:buNone/>
            </a:pPr>
            <a:r>
              <a:rPr lang="en-US" altLang="zh-CN" sz="2000" b="1">
                <a:latin typeface="Calibri" panose="020F0502020204030204" charset="0"/>
                <a:cs typeface="Calibri" panose="020F0502020204030204" charset="0"/>
                <a:sym typeface="+mn-ea"/>
              </a:rPr>
              <a:t>sq_pre &lt;- read_excel(“dataset_sequence.xlsx”, sheet = 2)</a:t>
            </a:r>
            <a:endParaRPr lang="en-US" altLang="zh-CN" sz="2000" b="1">
              <a:latin typeface="Calibri" panose="020F0502020204030204" charset="0"/>
              <a:cs typeface="Calibri" panose="020F0502020204030204" charset="0"/>
              <a:sym typeface="+mn-ea"/>
            </a:endParaRPr>
          </a:p>
          <a:p>
            <a:pPr marL="0" indent="0">
              <a:buNone/>
            </a:pPr>
            <a:r>
              <a:rPr lang="en-US" altLang="zh-CN" sz="2000" b="1">
                <a:latin typeface="Calibri" panose="020F0502020204030204" charset="0"/>
                <a:cs typeface="Calibri" panose="020F0502020204030204" charset="0"/>
              </a:rPr>
              <a:t>sq_bad &lt;- read_excel(“dataset_sequence.xlsx”, sheet = 3)</a:t>
            </a:r>
            <a:endParaRPr lang="en-US" altLang="zh-CN" sz="2000" b="1">
              <a:latin typeface="Calibri" panose="020F0502020204030204" charset="0"/>
              <a:cs typeface="Calibri" panose="020F050202020403020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363220"/>
            <a:ext cx="10852150" cy="5974080"/>
          </a:xfrm>
        </p:spPr>
        <p:txBody>
          <a:bodyPr/>
          <a:p>
            <a:pPr marL="0" indent="0">
              <a:buNone/>
            </a:pPr>
            <a:r>
              <a:rPr lang="en-US" altLang="zh-CN" sz="2800" b="1">
                <a:latin typeface="Calibri" panose="020F0502020204030204" charset="0"/>
                <a:cs typeface="Calibri" panose="020F0502020204030204" charset="0"/>
              </a:rPr>
              <a:t>#view data</a:t>
            </a:r>
            <a:endParaRPr lang="en-US" altLang="zh-CN" sz="2800" b="1">
              <a:latin typeface="Calibri" panose="020F0502020204030204" charset="0"/>
              <a:cs typeface="Calibri" panose="020F0502020204030204" charset="0"/>
            </a:endParaRPr>
          </a:p>
          <a:p>
            <a:pPr marL="0" indent="0">
              <a:buNone/>
            </a:pPr>
            <a:r>
              <a:rPr lang="en-US" altLang="zh-CN" sz="2800" b="1">
                <a:latin typeface="Calibri" panose="020F0502020204030204" charset="0"/>
                <a:cs typeface="Calibri" panose="020F0502020204030204" charset="0"/>
              </a:rPr>
              <a:t>View(sq_tidy)</a:t>
            </a:r>
            <a:endParaRPr lang="en-US" altLang="zh-CN" sz="2800" b="1">
              <a:latin typeface="Calibri" panose="020F0502020204030204" charset="0"/>
              <a:cs typeface="Calibri" panose="020F0502020204030204" charset="0"/>
            </a:endParaRPr>
          </a:p>
          <a:p>
            <a:pPr marL="0" indent="0">
              <a:buNone/>
            </a:pPr>
            <a:r>
              <a:rPr lang="en-US" altLang="zh-CN" sz="2800" b="1">
                <a:latin typeface="Calibri" panose="020F0502020204030204" charset="0"/>
                <a:cs typeface="Calibri" panose="020F0502020204030204" charset="0"/>
              </a:rPr>
              <a:t>View(sq_pre)</a:t>
            </a:r>
            <a:endParaRPr lang="en-US" altLang="zh-CN" sz="2800" b="1">
              <a:latin typeface="Calibri" panose="020F0502020204030204" charset="0"/>
              <a:cs typeface="Calibri" panose="020F0502020204030204" charset="0"/>
            </a:endParaRPr>
          </a:p>
          <a:p>
            <a:pPr marL="0" indent="0">
              <a:buNone/>
            </a:pPr>
            <a:r>
              <a:rPr lang="en-US" altLang="zh-CN" sz="2800" b="1">
                <a:latin typeface="Calibri" panose="020F0502020204030204" charset="0"/>
                <a:cs typeface="Calibri" panose="020F0502020204030204" charset="0"/>
              </a:rPr>
              <a:t>View(sq_bad)</a:t>
            </a:r>
            <a:endParaRPr lang="en-US" altLang="zh-CN" sz="2800" b="1">
              <a:latin typeface="Calibri" panose="020F0502020204030204" charset="0"/>
              <a:cs typeface="Calibri" panose="020F0502020204030204" charset="0"/>
            </a:endParaRPr>
          </a:p>
          <a:p>
            <a:pPr marL="0" indent="0">
              <a:buNone/>
            </a:pPr>
            <a:r>
              <a:rPr lang="en-US" altLang="zh-CN" sz="2800" b="1">
                <a:latin typeface="Calibri" panose="020F0502020204030204" charset="0"/>
                <a:cs typeface="Calibri" panose="020F0502020204030204" charset="0"/>
              </a:rPr>
              <a:t>#transform sq_bad</a:t>
            </a:r>
            <a:endParaRPr lang="en-US" altLang="zh-CN" sz="2800" b="1">
              <a:latin typeface="Calibri" panose="020F0502020204030204" charset="0"/>
              <a:cs typeface="Calibri" panose="020F0502020204030204" charset="0"/>
            </a:endParaRPr>
          </a:p>
          <a:p>
            <a:pPr marL="0" indent="0">
              <a:buNone/>
            </a:pPr>
            <a:r>
              <a:rPr lang="en-US" altLang="zh-CN" sz="2800" b="1">
                <a:latin typeface="Calibri" panose="020F0502020204030204" charset="0"/>
                <a:cs typeface="Calibri" panose="020F0502020204030204" charset="0"/>
              </a:rPr>
              <a:t>sq_corrected &lt;- sq_bad %&gt;% gather (2:5, key = “sequence”, value = “freq”)</a:t>
            </a:r>
            <a:endParaRPr lang="en-US" altLang="zh-CN" sz="2800" b="1">
              <a:latin typeface="Calibri" panose="020F0502020204030204" charset="0"/>
              <a:cs typeface="Calibri" panose="020F0502020204030204" charset="0"/>
            </a:endParaRPr>
          </a:p>
          <a:p>
            <a:pPr marL="0" indent="0">
              <a:buNone/>
            </a:pPr>
            <a:r>
              <a:rPr lang="en-US" altLang="zh-CN" sz="2800" b="1">
                <a:latin typeface="Calibri" panose="020F0502020204030204" charset="0"/>
                <a:cs typeface="Calibri" panose="020F0502020204030204" charset="0"/>
              </a:rPr>
              <a:t>#assign the first column a different name</a:t>
            </a:r>
            <a:endParaRPr lang="en-US" altLang="zh-CN" sz="2800" b="1">
              <a:latin typeface="Calibri" panose="020F0502020204030204" charset="0"/>
              <a:cs typeface="Calibri" panose="020F0502020204030204" charset="0"/>
            </a:endParaRPr>
          </a:p>
          <a:p>
            <a:pPr marL="0" indent="0">
              <a:buNone/>
            </a:pPr>
            <a:r>
              <a:rPr lang="en-US" altLang="zh-CN" sz="2800" b="1">
                <a:latin typeface="Calibri" panose="020F0502020204030204" charset="0"/>
                <a:cs typeface="Calibri" panose="020F0502020204030204" charset="0"/>
              </a:rPr>
              <a:t>names(sq_corrected)[1] &lt;- "COCA"</a:t>
            </a:r>
            <a:endParaRPr lang="en-US" altLang="zh-CN" sz="2800" b="1">
              <a:latin typeface="Calibri" panose="020F0502020204030204" charset="0"/>
              <a:cs typeface="Calibri" panose="020F050202020403020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Statistical tests</a:t>
            </a:r>
            <a:endParaRPr lang="en-US" altLang="zh-CN"/>
          </a:p>
        </p:txBody>
      </p:sp>
      <p:sp>
        <p:nvSpPr>
          <p:cNvPr id="3" name="内容占位符 2"/>
          <p:cNvSpPr>
            <a:spLocks noGrp="1"/>
          </p:cNvSpPr>
          <p:nvPr>
            <p:ph idx="1"/>
          </p:nvPr>
        </p:nvSpPr>
        <p:spPr>
          <a:xfrm>
            <a:off x="669925" y="835660"/>
            <a:ext cx="10852150" cy="5713730"/>
          </a:xfrm>
        </p:spPr>
        <p:txBody>
          <a:bodyPr/>
          <a:p>
            <a:pPr marL="0" indent="0">
              <a:buNone/>
            </a:pPr>
            <a:r>
              <a:rPr lang="zh-CN" altLang="en-US" sz="2000" b="1"/>
              <a:t>#statistical tests</a:t>
            </a:r>
            <a:endParaRPr lang="zh-CN" altLang="en-US" sz="2000" b="1"/>
          </a:p>
          <a:p>
            <a:pPr marL="0" indent="0">
              <a:buNone/>
            </a:pPr>
            <a:r>
              <a:rPr lang="zh-CN" altLang="en-US" sz="2000" b="1"/>
              <a:t>#cross-tabulation</a:t>
            </a:r>
            <a:endParaRPr lang="zh-CN" altLang="en-US" sz="2000" b="1"/>
          </a:p>
          <a:p>
            <a:pPr marL="0" indent="0">
              <a:buNone/>
            </a:pPr>
            <a:r>
              <a:rPr lang="zh-CN" altLang="en-US" sz="2000" b="1"/>
              <a:t>sq_tab &lt;- xtabs(freq ~ sequence + COCA, data = sq_corrected)</a:t>
            </a:r>
            <a:endParaRPr lang="zh-CN" altLang="en-US" sz="2000" b="1"/>
          </a:p>
          <a:p>
            <a:pPr marL="0" indent="0">
              <a:buNone/>
            </a:pPr>
            <a:r>
              <a:rPr lang="zh-CN" altLang="en-US" sz="2000" b="1"/>
              <a:t>sq_tab</a:t>
            </a:r>
            <a:endParaRPr lang="zh-CN" altLang="en-US" sz="2000" b="1"/>
          </a:p>
          <a:p>
            <a:pPr marL="0" indent="0">
              <a:buNone/>
            </a:pPr>
            <a:r>
              <a:rPr lang="zh-CN" altLang="en-US" sz="2000" b="1"/>
              <a:t>#applying chisq.test</a:t>
            </a:r>
            <a:endParaRPr lang="zh-CN" altLang="en-US" sz="2000" b="1"/>
          </a:p>
          <a:p>
            <a:pPr marL="0" indent="0">
              <a:buNone/>
            </a:pPr>
            <a:r>
              <a:rPr lang="zh-CN" altLang="en-US" sz="2000" b="1"/>
              <a:t>sq_test &lt;- chisq.test(sq_tab)</a:t>
            </a:r>
            <a:endParaRPr lang="zh-CN" altLang="en-US" sz="2000" b="1"/>
          </a:p>
          <a:p>
            <a:pPr marL="0" indent="0">
              <a:buNone/>
            </a:pPr>
            <a:r>
              <a:rPr lang="zh-CN" altLang="en-US" sz="2000" b="1"/>
              <a:t>#observe residuals</a:t>
            </a:r>
            <a:endParaRPr lang="zh-CN" altLang="en-US" sz="2000" b="1"/>
          </a:p>
          <a:p>
            <a:pPr marL="0" indent="0">
              <a:buNone/>
            </a:pPr>
            <a:r>
              <a:rPr lang="zh-CN" altLang="en-US" sz="2000" b="1"/>
              <a:t>#Pearson residuals = Oij - Eij/sqrt(Eij)</a:t>
            </a:r>
            <a:endParaRPr lang="zh-CN" altLang="en-US" sz="2000" b="1"/>
          </a:p>
          <a:p>
            <a:pPr marL="0" indent="0">
              <a:buNone/>
            </a:pPr>
            <a:r>
              <a:rPr lang="en-US" altLang="zh-CN" sz="2000" b="1">
                <a:sym typeface="+mn-ea"/>
              </a:rPr>
              <a:t>#</a:t>
            </a:r>
            <a:r>
              <a:rPr sz="2000" b="1">
                <a:sym typeface="+mn-ea"/>
              </a:rPr>
              <a:t>(sq_test$observed - sq_test$expected) /sqrt(sq_test$expected)</a:t>
            </a:r>
            <a:endParaRPr lang="zh-CN" altLang="en-US" sz="2000" b="1"/>
          </a:p>
          <a:p>
            <a:pPr marL="0" indent="0">
              <a:buNone/>
            </a:pPr>
            <a:r>
              <a:rPr lang="zh-CN" altLang="en-US" sz="2000" b="1"/>
              <a:t>sq_test$residuals</a:t>
            </a:r>
            <a:endParaRPr lang="zh-CN" altLang="en-US" sz="2000" b="1"/>
          </a:p>
          <a:p>
            <a:pPr marL="0" indent="0">
              <a:buNone/>
            </a:pPr>
            <a:r>
              <a:rPr lang="en-US" altLang="zh-CN" sz="2000" b="1"/>
              <a:t>assocstats(sq_tab)</a:t>
            </a:r>
            <a:endParaRPr lang="zh-CN" altLang="en-US" sz="2000" b="1"/>
          </a:p>
          <a:p>
            <a:pPr marL="0" indent="0">
              <a:buNone/>
            </a:pPr>
            <a:endParaRPr lang="zh-CN" altLang="en-US" sz="2000" b="1"/>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 mosaic plot</a:t>
            </a:r>
            <a:endParaRPr lang="en-US" altLang="zh-CN"/>
          </a:p>
        </p:txBody>
      </p:sp>
      <p:sp>
        <p:nvSpPr>
          <p:cNvPr id="3" name="内容占位符 2"/>
          <p:cNvSpPr>
            <a:spLocks noGrp="1"/>
          </p:cNvSpPr>
          <p:nvPr>
            <p:ph idx="1"/>
          </p:nvPr>
        </p:nvSpPr>
        <p:spPr/>
        <p:txBody>
          <a:bodyPr/>
          <a:p>
            <a:pPr marL="0" indent="0">
              <a:buNone/>
            </a:pPr>
            <a:r>
              <a:rPr lang="en-US" altLang="zh-CN" sz="3600" b="1"/>
              <a:t>tab &lt;- xtabs(freq ~ sequence + COCA, data = seq)</a:t>
            </a:r>
            <a:endParaRPr lang="en-US" altLang="zh-CN" sz="3600" b="1"/>
          </a:p>
          <a:p>
            <a:pPr marL="0" indent="0">
              <a:buNone/>
            </a:pPr>
            <a:r>
              <a:rPr lang="en-US" altLang="zh-CN" sz="3600" b="1"/>
              <a:t>mosaic(tab, shade = TRUE</a:t>
            </a:r>
            <a:r>
              <a:rPr sz="3600" b="1"/>
              <a:t>）</a:t>
            </a:r>
            <a:endParaRPr sz="3600" b="1"/>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35890" y="100330"/>
            <a:ext cx="11539855" cy="670115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2"/>
          <p:cNvPicPr>
            <a:picLocks noChangeAspect="1"/>
          </p:cNvPicPr>
          <p:nvPr>
            <p:ph idx="1"/>
          </p:nvPr>
        </p:nvPicPr>
        <p:blipFill>
          <a:blip r:embed="rId1"/>
          <a:stretch>
            <a:fillRect/>
          </a:stretch>
        </p:blipFill>
        <p:spPr>
          <a:xfrm>
            <a:off x="943610" y="1175385"/>
            <a:ext cx="7376160" cy="5532120"/>
          </a:xfrm>
          <a:prstGeom prst="rect">
            <a:avLst/>
          </a:prstGeom>
          <a:noFill/>
          <a:ln>
            <a:noFill/>
          </a:ln>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1"/>
          <p:cNvPicPr>
            <a:picLocks noChangeAspect="1"/>
          </p:cNvPicPr>
          <p:nvPr>
            <p:ph idx="1"/>
          </p:nvPr>
        </p:nvPicPr>
        <p:blipFill>
          <a:blip r:embed="rId1"/>
          <a:stretch>
            <a:fillRect/>
          </a:stretch>
        </p:blipFill>
        <p:spPr>
          <a:xfrm>
            <a:off x="1388110" y="1079500"/>
            <a:ext cx="7262495" cy="5447030"/>
          </a:xfrm>
          <a:prstGeom prst="rect">
            <a:avLst/>
          </a:prstGeom>
          <a:noFill/>
          <a:ln>
            <a:noFill/>
          </a:ln>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ph idx="1"/>
          </p:nvPr>
        </p:nvPicPr>
        <p:blipFill>
          <a:blip r:embed="rId1"/>
          <a:stretch>
            <a:fillRect/>
          </a:stretch>
        </p:blipFill>
        <p:spPr>
          <a:xfrm>
            <a:off x="577215" y="1079500"/>
            <a:ext cx="10590530" cy="5609590"/>
          </a:xfrm>
          <a:prstGeom prst="rect">
            <a:avLst/>
          </a:prstGeom>
          <a:noFill/>
          <a:ln>
            <a:no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to look from outside?</a:t>
            </a:r>
            <a:endParaRPr lang="en-US" altLang="zh-CN"/>
          </a:p>
        </p:txBody>
      </p:sp>
      <p:sp>
        <p:nvSpPr>
          <p:cNvPr id="3" name="内容占位符 2"/>
          <p:cNvSpPr>
            <a:spLocks noGrp="1"/>
          </p:cNvSpPr>
          <p:nvPr>
            <p:ph idx="1"/>
          </p:nvPr>
        </p:nvSpPr>
        <p:spPr/>
        <p:txBody>
          <a:bodyPr/>
          <a:p>
            <a:r>
              <a:rPr lang="en-US" altLang="zh-CN" sz="2000" b="1"/>
              <a:t>exploring: existence</a:t>
            </a:r>
            <a:endParaRPr lang="en-US" altLang="zh-CN" sz="2000" b="1"/>
          </a:p>
          <a:p>
            <a:r>
              <a:rPr lang="en-US" altLang="zh-CN" sz="2000" b="1"/>
              <a:t>centrality of features: typical, probable, frequent, repetitions</a:t>
            </a:r>
            <a:endParaRPr lang="en-US" altLang="zh-CN" sz="2000" b="1"/>
          </a:p>
          <a:p>
            <a:r>
              <a:rPr lang="en-US" altLang="zh-CN" sz="2000" b="1"/>
              <a:t>relations/association: determination of dependence; shape, direction, strength, distance, symmetry</a:t>
            </a:r>
            <a:endParaRPr lang="en-US" altLang="zh-CN" sz="2000" b="1"/>
          </a:p>
          <a:p>
            <a:r>
              <a:rPr lang="en-US" altLang="zh-CN" sz="2000" b="1"/>
              <a:t>variation and covariation: trend, tendency, development</a:t>
            </a:r>
            <a:endParaRPr lang="en-US" altLang="zh-CN" sz="2000" b="1"/>
          </a:p>
          <a:p>
            <a:r>
              <a:rPr lang="en-US" altLang="zh-CN" sz="2000" b="1"/>
              <a:t>contrasting features: differences and similarities</a:t>
            </a:r>
            <a:endParaRPr lang="en-US" altLang="zh-CN" sz="2000" b="1"/>
          </a:p>
          <a:p>
            <a:r>
              <a:rPr lang="en-US" altLang="zh-CN" sz="2000" b="1"/>
              <a:t>causal relationship and prediction: factors</a:t>
            </a:r>
            <a:endParaRPr lang="en-US" altLang="zh-CN" sz="2000" b="1"/>
          </a:p>
          <a:p>
            <a:r>
              <a:rPr lang="en-US" altLang="zh-CN" sz="2000" b="1">
                <a:solidFill>
                  <a:srgbClr val="FF0000"/>
                </a:solidFill>
              </a:rPr>
              <a:t>But the ultimate goal of linguistic analysis is to study meaning, for which we have to go inside the text to see how it is created in front of our eyes.</a:t>
            </a:r>
            <a:endParaRPr lang="en-US" altLang="zh-CN" sz="2000" b="1">
              <a:solidFill>
                <a:srgbClr val="FF0000"/>
              </a:solidFill>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Exploring private representation</a:t>
            </a:r>
            <a:endParaRPr lang="en-US" altLang="zh-CN"/>
          </a:p>
        </p:txBody>
      </p:sp>
      <p:pic>
        <p:nvPicPr>
          <p:cNvPr id="4" name="内容占位符 3"/>
          <p:cNvPicPr>
            <a:picLocks noChangeAspect="1"/>
          </p:cNvPicPr>
          <p:nvPr>
            <p:ph idx="1"/>
          </p:nvPr>
        </p:nvPicPr>
        <p:blipFill>
          <a:blip r:embed="rId1"/>
          <a:stretch>
            <a:fillRect/>
          </a:stretch>
        </p:blipFill>
        <p:spPr>
          <a:xfrm>
            <a:off x="850265" y="1145540"/>
            <a:ext cx="9157970" cy="5270500"/>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266700"/>
            <a:ext cx="10852150" cy="490220"/>
          </a:xfrm>
        </p:spPr>
        <p:txBody>
          <a:bodyPr/>
          <a:p>
            <a:r>
              <a:rPr lang="zh-CN" altLang="en-US"/>
              <a:t>道、德</a:t>
            </a:r>
            <a:endParaRPr lang="zh-CN" altLang="en-US"/>
          </a:p>
        </p:txBody>
      </p:sp>
      <p:pic>
        <p:nvPicPr>
          <p:cNvPr id="4" name="内容占位符 3"/>
          <p:cNvPicPr>
            <a:picLocks noChangeAspect="1"/>
          </p:cNvPicPr>
          <p:nvPr>
            <p:ph idx="1"/>
          </p:nvPr>
        </p:nvPicPr>
        <p:blipFill>
          <a:blip r:embed="rId1"/>
          <a:stretch>
            <a:fillRect/>
          </a:stretch>
        </p:blipFill>
        <p:spPr>
          <a:xfrm>
            <a:off x="807720" y="836930"/>
            <a:ext cx="9761220" cy="5500370"/>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497205"/>
          </a:xfrm>
        </p:spPr>
        <p:txBody>
          <a:bodyPr/>
          <a:p>
            <a:r>
              <a:t>无、有</a:t>
            </a:r>
          </a:p>
        </p:txBody>
      </p:sp>
      <p:pic>
        <p:nvPicPr>
          <p:cNvPr id="4" name="内容占位符 3"/>
          <p:cNvPicPr>
            <a:picLocks noChangeAspect="1"/>
          </p:cNvPicPr>
          <p:nvPr>
            <p:ph idx="1"/>
          </p:nvPr>
        </p:nvPicPr>
        <p:blipFill>
          <a:blip r:embed="rId1"/>
          <a:stretch>
            <a:fillRect/>
          </a:stretch>
        </p:blipFill>
        <p:spPr>
          <a:xfrm>
            <a:off x="1019175" y="942340"/>
            <a:ext cx="9460865" cy="535559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037715"/>
            <a:ext cx="10515600" cy="2788285"/>
          </a:xfrm>
        </p:spPr>
        <p:txBody>
          <a:bodyPr>
            <a:normAutofit fontScale="90000"/>
          </a:bodyPr>
          <a:p>
            <a:pPr algn="l">
              <a:lnSpc>
                <a:spcPct val="150000"/>
              </a:lnSpc>
            </a:pPr>
            <a:r>
              <a:rPr lang="en-US" altLang="zh-CN" sz="4800">
                <a:cs typeface="微软雅黑" panose="020B0503020204020204" charset="-122"/>
              </a:rPr>
              <a:t>Looking inside the text</a:t>
            </a:r>
            <a:br>
              <a:rPr lang="zh-CN" altLang="en-US" sz="4800">
                <a:cs typeface="微软雅黑" panose="020B0503020204020204" charset="-122"/>
              </a:rPr>
            </a:br>
            <a:r>
              <a:rPr lang="zh-CN" altLang="en-US" sz="4800">
                <a:cs typeface="微软雅黑" panose="020B0503020204020204" charset="-122"/>
              </a:rPr>
              <a:t>语料库语言学的主要目标是研究意义。</a:t>
            </a:r>
            <a:br>
              <a:rPr lang="zh-CN" altLang="en-US" sz="4800">
                <a:cs typeface="微软雅黑" panose="020B0503020204020204" charset="-122"/>
              </a:rPr>
            </a:br>
            <a:r>
              <a:rPr lang="zh-CN" altLang="en-US" sz="3600">
                <a:cs typeface="微软雅黑" panose="020B0503020204020204" charset="-122"/>
              </a:rPr>
              <a:t>（李文中 </a:t>
            </a:r>
            <a:r>
              <a:rPr lang="en-US" altLang="zh-CN" sz="3600">
                <a:cs typeface="微软雅黑" panose="020B0503020204020204" charset="-122"/>
              </a:rPr>
              <a:t>2010:38</a:t>
            </a:r>
            <a:r>
              <a:rPr lang="zh-CN" altLang="en-US" sz="3600">
                <a:cs typeface="微软雅黑" panose="020B0503020204020204" charset="-122"/>
              </a:rPr>
              <a:t>）</a:t>
            </a:r>
            <a:endParaRPr lang="zh-CN" altLang="en-US" sz="3600">
              <a:cs typeface="微软雅黑" panose="020B0503020204020204" charset="-122"/>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本体论与认识论问题</a:t>
            </a:r>
            <a:endParaRPr lang="zh-CN" altLang="en-US" sz="4400"/>
          </a:p>
        </p:txBody>
      </p:sp>
      <p:sp>
        <p:nvSpPr>
          <p:cNvPr id="3" name="内容占位符 2"/>
          <p:cNvSpPr>
            <a:spLocks noGrp="1"/>
          </p:cNvSpPr>
          <p:nvPr>
            <p:ph idx="1"/>
          </p:nvPr>
        </p:nvSpPr>
        <p:spPr/>
        <p:txBody>
          <a:bodyPr/>
          <a:p>
            <a:pPr>
              <a:lnSpc>
                <a:spcPct val="150000"/>
              </a:lnSpc>
            </a:pPr>
            <a:r>
              <a:rPr lang="zh-CN" altLang="en-US" sz="3600"/>
              <a:t>什么是意义？</a:t>
            </a:r>
            <a:endParaRPr lang="zh-CN" altLang="en-US" sz="3600"/>
          </a:p>
          <a:p>
            <a:pPr>
              <a:lnSpc>
                <a:spcPct val="150000"/>
              </a:lnSpc>
            </a:pPr>
            <a:r>
              <a:rPr lang="zh-CN" altLang="en-US" sz="3600"/>
              <a:t>从哪里寻找意义？</a:t>
            </a:r>
            <a:endParaRPr lang="zh-CN" altLang="en-US" sz="3600"/>
          </a:p>
          <a:p>
            <a:pPr>
              <a:lnSpc>
                <a:spcPct val="150000"/>
              </a:lnSpc>
            </a:pPr>
            <a:r>
              <a:rPr lang="zh-CN" altLang="en-US" sz="3600"/>
              <a:t>如何分析或解释意义？</a:t>
            </a:r>
            <a:endParaRPr lang="zh-CN" altLang="en-US" sz="360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不同答案，不同的立场</a:t>
            </a:r>
            <a:endParaRPr lang="zh-CN" altLang="en-US" sz="4400"/>
          </a:p>
        </p:txBody>
      </p:sp>
      <p:sp>
        <p:nvSpPr>
          <p:cNvPr id="3" name="内容占位符 2"/>
          <p:cNvSpPr>
            <a:spLocks noGrp="1"/>
          </p:cNvSpPr>
          <p:nvPr>
            <p:ph idx="1"/>
          </p:nvPr>
        </p:nvSpPr>
        <p:spPr/>
        <p:txBody>
          <a:bodyPr>
            <a:normAutofit lnSpcReduction="20000"/>
          </a:bodyPr>
          <a:p>
            <a:pPr>
              <a:lnSpc>
                <a:spcPct val="150000"/>
              </a:lnSpc>
            </a:pPr>
            <a:r>
              <a:rPr lang="zh-CN" altLang="en-US" sz="3200"/>
              <a:t>意义是语言符号系统中声音-意象所对应的心理概念，与“思想”同义（Saussure 1966:14, 67, 111）</a:t>
            </a:r>
            <a:endParaRPr lang="zh-CN" altLang="en-US" sz="3200"/>
          </a:p>
          <a:p>
            <a:pPr>
              <a:lnSpc>
                <a:spcPct val="150000"/>
              </a:lnSpc>
            </a:pPr>
            <a:r>
              <a:rPr lang="zh-CN" altLang="en-US" sz="3200"/>
              <a:t>词语意义即其在语言中的使用（Wittgenstein 1967:10, 80）</a:t>
            </a:r>
            <a:endParaRPr lang="zh-CN" altLang="en-US" sz="3200"/>
          </a:p>
          <a:p>
            <a:pPr>
              <a:lnSpc>
                <a:spcPct val="150000"/>
              </a:lnSpc>
            </a:pPr>
            <a:r>
              <a:rPr lang="zh-CN" altLang="en-US" sz="3200"/>
              <a:t>“使用语言是人类生活形式之一；言语沉浸于直接的社会交往中”（Firth 1957:172）</a:t>
            </a:r>
            <a:endParaRPr lang="zh-CN" altLang="en-US" sz="320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6724"/>
            <a:ext cx="10515600" cy="5550239"/>
          </a:xfrm>
        </p:spPr>
        <p:txBody>
          <a:bodyPr/>
          <a:lstStyle/>
          <a:p>
            <a:pPr>
              <a:lnSpc>
                <a:spcPct val="150000"/>
              </a:lnSpc>
            </a:pPr>
            <a:r>
              <a:rPr lang="zh-CN" altLang="en-US" sz="2800" dirty="0" smtClean="0"/>
              <a:t>一元论：心灵与肉体、思维与行为、意义与形式、语义与结构都是一体的</a:t>
            </a:r>
            <a:endParaRPr lang="en-US" altLang="zh-CN" sz="2800" dirty="0" smtClean="0"/>
          </a:p>
          <a:p>
            <a:pPr>
              <a:lnSpc>
                <a:spcPct val="150000"/>
              </a:lnSpc>
            </a:pPr>
            <a:r>
              <a:rPr lang="zh-CN" altLang="zh-CN" sz="2800" dirty="0"/>
              <a:t>“由于我们对心灵所知实在太少，也由于我们的研究基本属于社会研究，我决定不再接受二分法：心灵与肉体、思维与词语，并认为人是一个思维与行为合一的整体，并与他人相联系”</a:t>
            </a:r>
            <a:r>
              <a:rPr lang="zh-CN" altLang="zh-CN" sz="2800" dirty="0" smtClean="0"/>
              <a:t>（</a:t>
            </a:r>
            <a:r>
              <a:rPr lang="en-US" altLang="zh-CN" sz="2800" dirty="0" smtClean="0"/>
              <a:t>Firth, </a:t>
            </a:r>
            <a:r>
              <a:rPr lang="en-US" altLang="zh-CN" sz="2800" i="1" dirty="0" smtClean="0"/>
              <a:t>Synopsis,</a:t>
            </a:r>
            <a:r>
              <a:rPr lang="en-US" altLang="zh-CN" sz="2800" dirty="0" smtClean="0"/>
              <a:t> </a:t>
            </a:r>
            <a:r>
              <a:rPr lang="en-US" altLang="zh-CN" sz="2800" dirty="0"/>
              <a:t>1968:170</a:t>
            </a:r>
            <a:r>
              <a:rPr lang="zh-CN" altLang="zh-CN" sz="2800" dirty="0"/>
              <a:t>）</a:t>
            </a:r>
            <a:endParaRPr lang="zh-CN" altLang="zh-CN"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400"/>
              <a:t>语料库语言学的答案</a:t>
            </a:r>
            <a:endParaRPr lang="zh-CN" altLang="en-US" sz="4400"/>
          </a:p>
        </p:txBody>
      </p:sp>
      <p:sp>
        <p:nvSpPr>
          <p:cNvPr id="3" name="内容占位符 2"/>
          <p:cNvSpPr>
            <a:spLocks noGrp="1"/>
          </p:cNvSpPr>
          <p:nvPr>
            <p:ph idx="1"/>
          </p:nvPr>
        </p:nvSpPr>
        <p:spPr>
          <a:xfrm>
            <a:off x="507365" y="1583690"/>
            <a:ext cx="10892155" cy="4723130"/>
          </a:xfrm>
        </p:spPr>
        <p:txBody>
          <a:bodyPr>
            <a:normAutofit fontScale="90000" lnSpcReduction="10000"/>
          </a:bodyPr>
          <a:p>
            <a:pPr>
              <a:lnSpc>
                <a:spcPct val="150000"/>
              </a:lnSpc>
            </a:pPr>
            <a:r>
              <a:rPr lang="zh-CN" altLang="en-US" sz="3200" b="1"/>
              <a:t>什么是意义？</a:t>
            </a:r>
            <a:endParaRPr lang="zh-CN" altLang="en-US" sz="3200" b="1"/>
          </a:p>
          <a:p>
            <a:pPr lvl="1">
              <a:lnSpc>
                <a:spcPct val="150000"/>
              </a:lnSpc>
            </a:pPr>
            <a:r>
              <a:rPr lang="zh-CN" altLang="en-US" sz="2880" b="1"/>
              <a:t>意义是语言使用；意义就是语言使用中的释义。</a:t>
            </a:r>
            <a:endParaRPr lang="zh-CN" altLang="en-US" sz="2880" b="1"/>
          </a:p>
          <a:p>
            <a:pPr lvl="0">
              <a:lnSpc>
                <a:spcPct val="150000"/>
              </a:lnSpc>
            </a:pPr>
            <a:r>
              <a:rPr lang="zh-CN" altLang="en-US" sz="3200" b="1"/>
              <a:t>从哪里寻找意义？</a:t>
            </a:r>
            <a:endParaRPr lang="zh-CN" altLang="en-US" sz="3200" b="1"/>
          </a:p>
          <a:p>
            <a:pPr lvl="1">
              <a:lnSpc>
                <a:spcPct val="150000"/>
              </a:lnSpc>
            </a:pPr>
            <a:r>
              <a:rPr lang="zh-CN" altLang="en-US" sz="2880" b="1"/>
              <a:t>在语言使用中、在文本中寻找意义。</a:t>
            </a:r>
            <a:endParaRPr lang="zh-CN" altLang="en-US" sz="2880" b="1"/>
          </a:p>
          <a:p>
            <a:pPr lvl="0">
              <a:lnSpc>
                <a:spcPct val="150000"/>
              </a:lnSpc>
            </a:pPr>
            <a:r>
              <a:rPr lang="zh-CN" altLang="en-US" sz="3200" b="1"/>
              <a:t>如何分析意义？</a:t>
            </a:r>
            <a:endParaRPr lang="zh-CN" altLang="en-US" sz="3200" b="1"/>
          </a:p>
          <a:p>
            <a:pPr lvl="1">
              <a:lnSpc>
                <a:spcPct val="150000"/>
              </a:lnSpc>
            </a:pPr>
            <a:r>
              <a:rPr lang="zh-CN" altLang="en-US" sz="2880" b="1"/>
              <a:t>通过分析语境、共文、搭配分析短语的意义；通过获得释义找到意义。</a:t>
            </a:r>
            <a:endParaRPr lang="zh-CN" altLang="en-US" sz="288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艰苦历程：寻找意义</a:t>
            </a:r>
            <a:endParaRPr lang="zh-CN" altLang="en-US"/>
          </a:p>
        </p:txBody>
      </p:sp>
      <p:sp>
        <p:nvSpPr>
          <p:cNvPr id="3" name="内容占位符 2"/>
          <p:cNvSpPr>
            <a:spLocks noGrp="1"/>
          </p:cNvSpPr>
          <p:nvPr>
            <p:ph idx="1"/>
          </p:nvPr>
        </p:nvSpPr>
        <p:spPr/>
        <p:txBody>
          <a:bodyPr/>
          <a:p>
            <a:r>
              <a:rPr lang="en-US" altLang="zh-CN" sz="2400" b="1"/>
              <a:t>1950s: </a:t>
            </a:r>
            <a:r>
              <a:rPr lang="zh-CN" altLang="en-US" sz="2400" b="1"/>
              <a:t>设定目标</a:t>
            </a:r>
            <a:endParaRPr lang="zh-CN" altLang="en-US" sz="2400" b="1"/>
          </a:p>
          <a:p>
            <a:r>
              <a:rPr lang="en-US" altLang="zh-CN" sz="2400" b="1"/>
              <a:t>1960s: </a:t>
            </a:r>
            <a:r>
              <a:rPr lang="zh-CN" altLang="en-US" sz="2400" b="1"/>
              <a:t>基于口语语料库分析搭配（功能词搭配）</a:t>
            </a:r>
            <a:r>
              <a:rPr lang="zh-CN" altLang="en-US" sz="3200" b="1"/>
              <a:t>（</a:t>
            </a:r>
            <a:r>
              <a:rPr lang="en-US" altLang="zh-CN" sz="3200" b="1"/>
              <a:t>Sinclair 1960</a:t>
            </a:r>
            <a:r>
              <a:rPr lang="zh-CN" altLang="en-US" sz="3200" b="1"/>
              <a:t>）</a:t>
            </a:r>
            <a:endParaRPr lang="zh-CN" altLang="en-US" sz="3200" b="1"/>
          </a:p>
          <a:p>
            <a:r>
              <a:rPr lang="en-US" altLang="zh-CN" sz="2400" b="1"/>
              <a:t>1980s: </a:t>
            </a:r>
            <a:r>
              <a:rPr lang="zh-CN" altLang="en-US" sz="2400" b="1"/>
              <a:t>基于</a:t>
            </a:r>
            <a:r>
              <a:rPr lang="en-US" altLang="zh-CN" sz="2400" b="1"/>
              <a:t>COBUILD</a:t>
            </a:r>
            <a:r>
              <a:rPr lang="zh-CN" altLang="en-US" sz="2400" b="1"/>
              <a:t>语料库创建新型词典</a:t>
            </a:r>
            <a:endParaRPr lang="zh-CN" altLang="en-US" sz="2400" b="1"/>
          </a:p>
          <a:p>
            <a:r>
              <a:rPr lang="en-US" altLang="zh-CN" sz="2400" b="1"/>
              <a:t>1990s: </a:t>
            </a:r>
            <a:r>
              <a:rPr lang="zh-CN" altLang="en-US" sz="2400" b="1"/>
              <a:t>寻找意义单位及扩展意义单位</a:t>
            </a:r>
            <a:endParaRPr lang="zh-CN" altLang="en-US" sz="2400" b="1"/>
          </a:p>
          <a:p>
            <a:r>
              <a:rPr lang="en-US" altLang="zh-CN" sz="2400" b="1"/>
              <a:t>2000s: lexical grammar</a:t>
            </a:r>
            <a:r>
              <a:rPr lang="zh-CN" altLang="en-US" sz="2400" b="1"/>
              <a:t>，寻求词语与语法的平衡</a:t>
            </a:r>
            <a:endParaRPr lang="zh-CN" altLang="en-US" sz="2400" b="1"/>
          </a:p>
          <a:p>
            <a:r>
              <a:rPr lang="en-US" altLang="zh-CN" sz="2400" b="1"/>
              <a:t>2004</a:t>
            </a:r>
            <a:r>
              <a:rPr lang="zh-CN" altLang="en-US" sz="2400" b="1"/>
              <a:t>：逐步加深对局部语法的认识</a:t>
            </a:r>
            <a:endParaRPr lang="zh-CN" altLang="en-US" sz="2400" b="1"/>
          </a:p>
          <a:p>
            <a:r>
              <a:rPr lang="en-US" altLang="zh-CN" sz="2400" b="1"/>
              <a:t>2005</a:t>
            </a:r>
            <a:r>
              <a:rPr lang="zh-CN" altLang="en-US" sz="2400" b="1"/>
              <a:t>：建立短语理论框架</a:t>
            </a:r>
            <a:endParaRPr lang="zh-CN" altLang="en-US" sz="2400" b="1"/>
          </a:p>
          <a:p>
            <a:endParaRPr lang="zh-CN" altLang="en-US" sz="24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短语理论框架</a:t>
            </a:r>
            <a:endParaRPr lang="zh-CN" altLang="en-US" dirty="0"/>
          </a:p>
        </p:txBody>
      </p:sp>
      <p:sp>
        <p:nvSpPr>
          <p:cNvPr id="3" name="内容占位符 2"/>
          <p:cNvSpPr>
            <a:spLocks noGrp="1"/>
          </p:cNvSpPr>
          <p:nvPr>
            <p:ph idx="1"/>
          </p:nvPr>
        </p:nvSpPr>
        <p:spPr/>
        <p:txBody>
          <a:bodyPr/>
          <a:lstStyle/>
          <a:p>
            <a:pPr marL="0" indent="0">
              <a:lnSpc>
                <a:spcPct val="200000"/>
              </a:lnSpc>
              <a:buNone/>
            </a:pPr>
            <a:r>
              <a:rPr lang="zh-CN" altLang="en-US" sz="3200" b="1" dirty="0"/>
              <a:t>“一种更适应我们有关短语知识的理论框架正在成形”</a:t>
            </a:r>
            <a:r>
              <a:rPr lang="en-US" altLang="zh-CN" sz="3200" b="1" dirty="0"/>
              <a:t> Sinclair(</a:t>
            </a:r>
            <a:r>
              <a:rPr lang="en-US" altLang="zh-CN" sz="3200" b="1" dirty="0">
                <a:hlinkClick r:id="rId1" tooltip="Sinclair, 2008 #10"/>
              </a:rPr>
              <a:t>2008a:408</a:t>
            </a:r>
            <a:r>
              <a:rPr lang="en-US" altLang="zh-CN" sz="3200" b="1" dirty="0"/>
              <a:t>)</a:t>
            </a:r>
            <a:endParaRPr lang="zh-CN" altLang="en-US" sz="3200" b="1" dirty="0"/>
          </a:p>
          <a:p>
            <a:pPr marL="0" indent="0">
              <a:lnSpc>
                <a:spcPct val="200000"/>
              </a:lnSpc>
              <a:buNone/>
            </a:pPr>
            <a:endParaRPr lang="zh-CN" alt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preparation</a:t>
            </a:r>
            <a:endParaRPr lang="en-US" altLang="zh-CN"/>
          </a:p>
        </p:txBody>
      </p:sp>
      <p:sp>
        <p:nvSpPr>
          <p:cNvPr id="3" name="内容占位符 2"/>
          <p:cNvSpPr>
            <a:spLocks noGrp="1"/>
          </p:cNvSpPr>
          <p:nvPr>
            <p:ph idx="1"/>
          </p:nvPr>
        </p:nvSpPr>
        <p:spPr/>
        <p:txBody>
          <a:bodyPr/>
          <a:p>
            <a:pPr marL="0" indent="0">
              <a:buNone/>
            </a:pPr>
            <a:r>
              <a:rPr lang="zh-CN" altLang="en-US" sz="2400" b="1">
                <a:latin typeface="Calibri" panose="020F0502020204030204" charset="0"/>
                <a:cs typeface="Calibri" panose="020F0502020204030204" charset="0"/>
              </a:rPr>
              <a:t>It is often said that 80% of data analysis is spent on the process of cleaning and preparing the data (Dasu and Johnson 2003).</a:t>
            </a:r>
            <a:endParaRPr lang="zh-CN" altLang="en-US" sz="2400" b="1">
              <a:latin typeface="Calibri" panose="020F0502020204030204" charset="0"/>
              <a:cs typeface="Calibri" panose="020F0502020204030204" charset="0"/>
            </a:endParaRPr>
          </a:p>
          <a:p>
            <a:pPr marL="0" indent="0">
              <a:buNone/>
            </a:pPr>
            <a:endParaRPr lang="zh-CN" altLang="en-US" sz="2400" b="1">
              <a:latin typeface="Calibri" panose="020F0502020204030204" charset="0"/>
              <a:cs typeface="Calibri" panose="020F0502020204030204" charset="0"/>
            </a:endParaRPr>
          </a:p>
          <a:p>
            <a:pPr marL="0" indent="0">
              <a:buNone/>
            </a:pPr>
            <a:r>
              <a:rPr lang="zh-CN" altLang="en-US" sz="2400" b="1">
                <a:latin typeface="Calibri" panose="020F0502020204030204" charset="0"/>
                <a:cs typeface="Calibri" panose="020F0502020204030204" charset="0"/>
              </a:rPr>
              <a:t>Like families, tidy datasets are all alike but every messy dataset is messy in its own way </a:t>
            </a:r>
            <a:r>
              <a:rPr lang="en-US" altLang="zh-CN" sz="2400" b="1">
                <a:latin typeface="Calibri" panose="020F0502020204030204" charset="0"/>
                <a:cs typeface="Calibri" panose="020F0502020204030204" charset="0"/>
              </a:rPr>
              <a:t>(Wickham 2014:2)</a:t>
            </a:r>
            <a:r>
              <a:rPr lang="zh-CN" altLang="en-US" sz="2400" b="1">
                <a:latin typeface="Calibri" panose="020F0502020204030204" charset="0"/>
                <a:cs typeface="Calibri" panose="020F0502020204030204" charset="0"/>
              </a:rPr>
              <a:t>.</a:t>
            </a:r>
            <a:endParaRPr lang="zh-CN" altLang="en-US" sz="2400" b="1">
              <a:latin typeface="Calibri" panose="020F0502020204030204" charset="0"/>
              <a:cs typeface="Calibri" panose="020F0502020204030204" charset="0"/>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三层</a:t>
            </a:r>
            <a:endParaRPr lang="zh-CN" altLang="en-US" dirty="0"/>
          </a:p>
        </p:txBody>
      </p:sp>
      <p:sp>
        <p:nvSpPr>
          <p:cNvPr id="3" name="内容占位符 2"/>
          <p:cNvSpPr>
            <a:spLocks noGrp="1"/>
          </p:cNvSpPr>
          <p:nvPr>
            <p:ph idx="1"/>
          </p:nvPr>
        </p:nvSpPr>
        <p:spPr>
          <a:xfrm>
            <a:off x="838200" y="1595940"/>
            <a:ext cx="10515600" cy="4581023"/>
          </a:xfrm>
        </p:spPr>
        <p:txBody>
          <a:bodyPr>
            <a:normAutofit/>
          </a:bodyPr>
          <a:lstStyle/>
          <a:p>
            <a:pPr>
              <a:lnSpc>
                <a:spcPct val="150000"/>
              </a:lnSpc>
            </a:pPr>
            <a:r>
              <a:rPr lang="zh-CN" altLang="en-US" sz="2400" b="1" dirty="0"/>
              <a:t>顶层：“语境设置”（</a:t>
            </a:r>
            <a:r>
              <a:rPr lang="en-US" altLang="zh-CN" sz="2400" b="1" dirty="0"/>
              <a:t>contextual settings</a:t>
            </a:r>
            <a:r>
              <a:rPr lang="zh-CN" altLang="en-US" sz="2400" b="1" dirty="0"/>
              <a:t>）</a:t>
            </a:r>
            <a:endParaRPr lang="en-US" altLang="zh-CN" sz="2400" b="1" dirty="0"/>
          </a:p>
          <a:p>
            <a:pPr lvl="1">
              <a:lnSpc>
                <a:spcPct val="150000"/>
              </a:lnSpc>
            </a:pPr>
            <a:r>
              <a:rPr lang="zh-CN" altLang="en-US" sz="2000" b="1" dirty="0"/>
              <a:t>指涉人称、时间、地点等词语参照点的指定或配置，以及文类的各种惯例的配置；</a:t>
            </a:r>
            <a:endParaRPr lang="en-US" altLang="zh-CN" sz="2000" b="1" dirty="0"/>
          </a:p>
          <a:p>
            <a:pPr>
              <a:lnSpc>
                <a:spcPct val="150000"/>
              </a:lnSpc>
            </a:pPr>
            <a:r>
              <a:rPr lang="zh-CN" altLang="en-US" sz="2400" b="1" dirty="0"/>
              <a:t>第二层：短语项（</a:t>
            </a:r>
            <a:r>
              <a:rPr lang="en-US" altLang="zh-CN" sz="2400" b="1" dirty="0"/>
              <a:t>phraseological items</a:t>
            </a:r>
            <a:r>
              <a:rPr lang="zh-CN" altLang="en-US" sz="2400" b="1" dirty="0"/>
              <a:t>）</a:t>
            </a:r>
            <a:endParaRPr lang="en-US" altLang="zh-CN" sz="2400" b="1" dirty="0"/>
          </a:p>
          <a:p>
            <a:pPr lvl="1">
              <a:lnSpc>
                <a:spcPct val="150000"/>
              </a:lnSpc>
            </a:pPr>
            <a:r>
              <a:rPr lang="zh-CN" altLang="en-US" sz="2000" b="1" dirty="0"/>
              <a:t>之前被称作“搭配框架”（</a:t>
            </a:r>
            <a:r>
              <a:rPr lang="en-US" altLang="zh-CN" sz="2000" b="1" dirty="0"/>
              <a:t>collocational frameworks</a:t>
            </a:r>
            <a:r>
              <a:rPr lang="zh-CN" altLang="en-US" sz="2000" b="1" dirty="0"/>
              <a:t>）</a:t>
            </a:r>
            <a:r>
              <a:rPr lang="en-US" altLang="zh-CN" sz="2000" b="1" dirty="0"/>
              <a:t>(</a:t>
            </a:r>
            <a:r>
              <a:rPr lang="en-US" altLang="zh-CN" sz="2000" b="1" dirty="0" err="1">
                <a:hlinkClick r:id="rId1" tooltip="Renouf, 1991 #13"/>
              </a:rPr>
              <a:t>Renouf</a:t>
            </a:r>
            <a:r>
              <a:rPr lang="en-US" altLang="zh-CN" sz="2000" b="1" dirty="0">
                <a:hlinkClick r:id="rId1" tooltip="Renouf, 1991 #13"/>
              </a:rPr>
              <a:t> &amp; Sinclair 1991</a:t>
            </a:r>
            <a:r>
              <a:rPr lang="en-US" altLang="zh-CN" sz="2000" b="1" dirty="0"/>
              <a:t>)</a:t>
            </a:r>
            <a:r>
              <a:rPr lang="zh-CN" altLang="en-US" sz="2000" b="1" dirty="0"/>
              <a:t>，这些短语项作为完整短语的语言骨架，主要由语法词序列构成一种准语法框架，而在此框架内一些尚无法进行语义倾向分类的词语词被选择</a:t>
            </a:r>
            <a:r>
              <a:rPr lang="en-US" altLang="zh-CN" sz="2000" b="1" dirty="0"/>
              <a:t>(</a:t>
            </a:r>
            <a:r>
              <a:rPr lang="en-US" altLang="zh-CN" sz="2000" b="1" dirty="0">
                <a:hlinkClick r:id="rId2" tooltip="Sinclair, 2004 #12"/>
              </a:rPr>
              <a:t>Sinclair 2004a:7</a:t>
            </a:r>
            <a:r>
              <a:rPr lang="en-US" altLang="zh-CN" sz="2000" b="1" dirty="0"/>
              <a:t>)</a:t>
            </a:r>
            <a:r>
              <a:rPr lang="zh-CN" altLang="en-US" sz="2000" b="1" dirty="0"/>
              <a:t>，短语项与词项（</a:t>
            </a:r>
            <a:r>
              <a:rPr lang="en-US" altLang="zh-CN" sz="2000" b="1" dirty="0"/>
              <a:t>lexical items</a:t>
            </a:r>
            <a:r>
              <a:rPr lang="zh-CN" altLang="en-US" sz="2000" b="1" dirty="0"/>
              <a:t>）既有联系，又有区分；</a:t>
            </a:r>
            <a:endParaRPr lang="en-US" altLang="zh-CN" sz="2000" b="1" dirty="0"/>
          </a:p>
          <a:p>
            <a:pPr>
              <a:lnSpc>
                <a:spcPct val="150000"/>
              </a:lnSpc>
            </a:pPr>
            <a:r>
              <a:rPr lang="zh-CN" altLang="en-US" sz="2400" b="1" dirty="0"/>
              <a:t>第三层：词项（</a:t>
            </a:r>
            <a:r>
              <a:rPr lang="en-US" altLang="zh-CN" sz="2400" b="1" dirty="0"/>
              <a:t>lexical items</a:t>
            </a:r>
            <a:r>
              <a:rPr lang="zh-CN" altLang="en-US" sz="2400" b="1" dirty="0"/>
              <a:t>）</a:t>
            </a:r>
            <a:endParaRPr lang="en-US" altLang="zh-CN" sz="2400" b="1" dirty="0"/>
          </a:p>
          <a:p>
            <a:pPr>
              <a:lnSpc>
                <a:spcPct val="150000"/>
              </a:lnSpc>
            </a:pPr>
            <a:endParaRPr lang="zh-CN" altLang="en-US"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3" name="内容占位符 2"/>
          <p:cNvSpPr>
            <a:spLocks noGrp="1"/>
          </p:cNvSpPr>
          <p:nvPr>
            <p:ph idx="1"/>
          </p:nvPr>
        </p:nvSpPr>
        <p:spPr/>
        <p:txBody>
          <a:bodyPr/>
          <a:lstStyle/>
          <a:p>
            <a:pPr marL="0" indent="0">
              <a:buNone/>
            </a:pPr>
            <a:r>
              <a:rPr lang="zh-CN" altLang="en-US" sz="2400" b="1" dirty="0"/>
              <a:t>意义单位连续统发生的变化</a:t>
            </a:r>
            <a:endParaRPr lang="en-US" altLang="zh-CN" sz="2400" b="1" dirty="0"/>
          </a:p>
          <a:p>
            <a:pPr marL="0" indent="0">
              <a:buNone/>
            </a:pPr>
            <a:endParaRPr lang="en-US" altLang="zh-CN" sz="2400" b="1" dirty="0"/>
          </a:p>
          <a:p>
            <a:pPr marL="0" indent="0">
              <a:buNone/>
            </a:pPr>
            <a:endParaRPr lang="en-US" altLang="zh-CN" sz="2400" b="1" dirty="0"/>
          </a:p>
          <a:p>
            <a:pPr marL="0" indent="0">
              <a:lnSpc>
                <a:spcPct val="150000"/>
              </a:lnSpc>
              <a:buNone/>
            </a:pPr>
            <a:r>
              <a:rPr lang="en-US" altLang="zh-CN" sz="2400" b="1" i="1" dirty="0"/>
              <a:t>Idioms </a:t>
            </a:r>
            <a:r>
              <a:rPr lang="en-US" altLang="zh-CN" sz="2400" b="1" i="1" dirty="0">
                <a:sym typeface="Wingdings" panose="05000000000000000000" pitchFamily="2" charset="2"/>
              </a:rPr>
              <a:t></a:t>
            </a:r>
            <a:r>
              <a:rPr lang="en-US" altLang="zh-CN" sz="2400" b="1" i="1" dirty="0"/>
              <a:t> lexical items with internal variations </a:t>
            </a:r>
            <a:r>
              <a:rPr lang="en-US" altLang="zh-CN" sz="2400" b="1" i="1" dirty="0">
                <a:sym typeface="Wingdings" panose="05000000000000000000" pitchFamily="2" charset="2"/>
              </a:rPr>
              <a:t></a:t>
            </a:r>
            <a:r>
              <a:rPr lang="en-US" altLang="zh-CN" sz="2400" b="1" i="1" dirty="0"/>
              <a:t> lexical items with collocations </a:t>
            </a:r>
            <a:r>
              <a:rPr lang="en-US" altLang="zh-CN" sz="2400" b="1" i="1" dirty="0">
                <a:sym typeface="Wingdings" panose="05000000000000000000" pitchFamily="2" charset="2"/>
              </a:rPr>
              <a:t></a:t>
            </a:r>
            <a:r>
              <a:rPr lang="en-US" altLang="zh-CN" sz="2400" b="1" i="1" dirty="0"/>
              <a:t> single words as lexical items</a:t>
            </a:r>
            <a:endParaRPr lang="en-US" altLang="zh-CN" sz="2400" b="1" dirty="0"/>
          </a:p>
          <a:p>
            <a:pPr marL="0" indent="0">
              <a:buNone/>
            </a:pPr>
            <a:endParaRPr lang="en-US" altLang="zh-CN" sz="24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短语理论框架</a:t>
            </a:r>
            <a:endParaRPr lang="zh-CN" altLang="en-US" dirty="0"/>
          </a:p>
        </p:txBody>
      </p:sp>
      <p:sp>
        <p:nvSpPr>
          <p:cNvPr id="3" name="内容占位符 2"/>
          <p:cNvSpPr>
            <a:spLocks noGrp="1"/>
          </p:cNvSpPr>
          <p:nvPr>
            <p:ph idx="1"/>
          </p:nvPr>
        </p:nvSpPr>
        <p:spPr/>
        <p:txBody>
          <a:bodyPr/>
          <a:lstStyle/>
          <a:p>
            <a:pPr marL="0" indent="0">
              <a:buNone/>
            </a:pPr>
            <a:endParaRPr lang="en-US" altLang="zh-CN" sz="1800" b="1" i="1" dirty="0"/>
          </a:p>
          <a:p>
            <a:pPr marL="0" indent="0">
              <a:buNone/>
            </a:pPr>
            <a:endParaRPr lang="en-US" altLang="zh-CN" sz="1800" b="1" i="1" dirty="0"/>
          </a:p>
          <a:p>
            <a:pPr marL="0" indent="0">
              <a:buNone/>
            </a:pPr>
            <a:endParaRPr lang="en-US" altLang="zh-CN" sz="1800" b="1" i="1" dirty="0"/>
          </a:p>
          <a:p>
            <a:pPr marL="0" indent="0">
              <a:lnSpc>
                <a:spcPct val="150000"/>
              </a:lnSpc>
              <a:buNone/>
            </a:pPr>
            <a:r>
              <a:rPr lang="en-US" altLang="zh-CN" sz="1800" b="1" i="1" dirty="0"/>
              <a:t>contextual settings </a:t>
            </a:r>
            <a:r>
              <a:rPr lang="en-US" altLang="zh-CN" sz="1800" b="1" i="1" dirty="0">
                <a:sym typeface="Wingdings" panose="05000000000000000000" pitchFamily="2" charset="2"/>
              </a:rPr>
              <a:t></a:t>
            </a:r>
            <a:r>
              <a:rPr lang="en-US" altLang="zh-CN" sz="1800" b="1" i="1" dirty="0"/>
              <a:t> phraseological items </a:t>
            </a:r>
            <a:r>
              <a:rPr lang="en-US" altLang="zh-CN" sz="1800" b="1" i="1" dirty="0">
                <a:sym typeface="Wingdings" panose="05000000000000000000" pitchFamily="2" charset="2"/>
              </a:rPr>
              <a:t></a:t>
            </a:r>
            <a:r>
              <a:rPr lang="en-US" altLang="zh-CN" sz="1800" b="1" i="1" dirty="0"/>
              <a:t> lexical items with collocations</a:t>
            </a:r>
            <a:endParaRPr lang="en-US" altLang="zh-CN" sz="1800" b="1" dirty="0"/>
          </a:p>
          <a:p>
            <a:pPr marL="0" indent="0">
              <a:buNone/>
            </a:pPr>
            <a:endParaRPr lang="en-US" altLang="zh-CN" sz="18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短语项</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400" b="1" dirty="0"/>
              <a:t>第二层必须由</a:t>
            </a:r>
            <a:r>
              <a:rPr lang="en-US" altLang="zh-CN" sz="2400" b="1" dirty="0"/>
              <a:t>Sinclair</a:t>
            </a:r>
            <a:r>
              <a:rPr lang="zh-CN" altLang="en-US" sz="2400" b="1" dirty="0"/>
              <a:t>的短语单位模型来解决，它表明“词语是如何渐变为语法，语法渐变为语义，语义渐变为语用”（</a:t>
            </a:r>
            <a:r>
              <a:rPr lang="en-US" altLang="zh-CN" sz="2400" b="1" dirty="0"/>
              <a:t>Stubbs 2016</a:t>
            </a:r>
            <a:r>
              <a:rPr lang="zh-CN" altLang="en-US" sz="2400" b="1" dirty="0"/>
              <a:t>年</a:t>
            </a:r>
            <a:r>
              <a:rPr lang="en-US" altLang="zh-CN" sz="2400" b="1" dirty="0"/>
              <a:t>7</a:t>
            </a:r>
            <a:r>
              <a:rPr lang="zh-CN" altLang="en-US" sz="2400" b="1" dirty="0"/>
              <a:t>月</a:t>
            </a:r>
            <a:r>
              <a:rPr lang="en-US" altLang="zh-CN" sz="2400" b="1" dirty="0"/>
              <a:t>17</a:t>
            </a:r>
            <a:r>
              <a:rPr lang="zh-CN" altLang="en-US" sz="2400" b="1" dirty="0"/>
              <a:t>日，个人通信）</a:t>
            </a:r>
            <a:endParaRPr lang="zh-CN" altLang="en-US" sz="2400" b="1" dirty="0"/>
          </a:p>
          <a:p>
            <a:pPr marL="0" indent="0">
              <a:lnSpc>
                <a:spcPct val="150000"/>
              </a:lnSpc>
              <a:buNone/>
            </a:pPr>
            <a:endParaRPr lang="zh-CN" altLang="en-US" sz="24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400" b="1" dirty="0"/>
              <a:t>在第三层词语和语法分别进行分析。在语法面，短语单位与语法的完整选择序列适配，其中各种抽象的型式的分析优先于意义分析；在词语面，对词项的描述则按照其创造的意义进行细节分析（</a:t>
            </a:r>
            <a:r>
              <a:rPr lang="en-US" altLang="zh-CN" sz="2400" b="1" dirty="0"/>
              <a:t>Sinclair 2008a: 408</a:t>
            </a:r>
            <a:r>
              <a:rPr lang="zh-CN" altLang="en-US" sz="2400" b="1" dirty="0"/>
              <a:t>）</a:t>
            </a:r>
            <a:endParaRPr lang="zh-CN" altLang="en-US" sz="2400" b="1" dirty="0"/>
          </a:p>
          <a:p>
            <a:pPr marL="0" indent="0">
              <a:lnSpc>
                <a:spcPct val="150000"/>
              </a:lnSpc>
              <a:buNone/>
            </a:pPr>
            <a:endParaRPr lang="zh-CN" altLang="en-US" sz="24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问题：如何理解“词语和语法分别进行分析”？</a:t>
            </a:r>
            <a:endParaRPr lang="zh-CN" altLang="en-US" sz="4000" dirty="0"/>
          </a:p>
        </p:txBody>
      </p:sp>
      <p:sp>
        <p:nvSpPr>
          <p:cNvPr id="3" name="内容占位符 2"/>
          <p:cNvSpPr>
            <a:spLocks noGrp="1"/>
          </p:cNvSpPr>
          <p:nvPr>
            <p:ph idx="1"/>
          </p:nvPr>
        </p:nvSpPr>
        <p:spPr/>
        <p:txBody>
          <a:bodyPr>
            <a:normAutofit/>
          </a:bodyPr>
          <a:lstStyle/>
          <a:p>
            <a:pPr>
              <a:lnSpc>
                <a:spcPct val="150000"/>
              </a:lnSpc>
            </a:pPr>
            <a:r>
              <a:rPr lang="zh-CN" altLang="en-US" sz="2400" b="1" dirty="0"/>
              <a:t>早期语言学的难题：由于很难同时观察横纵两个轴，就分别从两个视角来研究语言：语法研究横轴上的结构序列，而词语学研究纵轴上的词语聚合，并认为意义产生于聚合轴，而组合结构并不产生意义</a:t>
            </a:r>
            <a:endParaRPr lang="zh-CN" altLang="en-US" sz="2400" b="1" dirty="0"/>
          </a:p>
          <a:p>
            <a:pPr>
              <a:lnSpc>
                <a:spcPct val="150000"/>
              </a:lnSpc>
            </a:pPr>
            <a:r>
              <a:rPr lang="zh-CN" altLang="en-US" sz="2400" b="1" dirty="0"/>
              <a:t>语法与词语分离是荒谬的：如果在描述结构时忽略了意义，那么就很难在之后的结构分析中找回意义；但如果在观察意义时忽略结构，意义便无法进入结构组织，而正是结构使意义整合并运作起来</a:t>
            </a:r>
            <a:r>
              <a:rPr lang="en-US" altLang="zh-CN" sz="2400" b="1" dirty="0"/>
              <a:t>(</a:t>
            </a:r>
            <a:r>
              <a:rPr lang="en-US" altLang="zh-CN" sz="2400" b="1" dirty="0">
                <a:hlinkClick r:id="rId1" tooltip="Sinclair, 2000 #16"/>
              </a:rPr>
              <a:t>Sinclair 2000:193</a:t>
            </a:r>
            <a:r>
              <a:rPr lang="en-US" altLang="zh-CN" sz="2400" b="1" dirty="0"/>
              <a:t>)</a:t>
            </a:r>
            <a:endParaRPr lang="en-US" altLang="zh-CN" sz="2400" b="1" dirty="0"/>
          </a:p>
          <a:p>
            <a:pPr>
              <a:lnSpc>
                <a:spcPct val="150000"/>
              </a:lnSpc>
            </a:pPr>
            <a:endParaRPr lang="zh-CN" altLang="en-US" sz="2400" b="1" dirty="0"/>
          </a:p>
          <a:p>
            <a:pPr>
              <a:lnSpc>
                <a:spcPct val="150000"/>
              </a:lnSpc>
            </a:pPr>
            <a:endParaRPr lang="zh-CN" altLang="en-US" sz="2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不一而一</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1800" b="1" dirty="0"/>
              <a:t>“一个语言单位的形式和意义不过是观察同一事件的两种视角”，二者是同一个东西，“与其他形式联系起来考量，一个词项就是一种形式；与其他意义联系起来考量，该词项就是意义”（</a:t>
            </a:r>
            <a:r>
              <a:rPr lang="en-US" altLang="zh-CN" sz="1800" b="1" dirty="0"/>
              <a:t>Sinclair 2004c: 139</a:t>
            </a:r>
            <a:r>
              <a:rPr lang="zh-CN" altLang="en-US" sz="1800" b="1" dirty="0"/>
              <a:t>）</a:t>
            </a:r>
            <a:endParaRPr lang="zh-CN" altLang="en-US" sz="1800" b="1" dirty="0"/>
          </a:p>
          <a:p>
            <a:pPr>
              <a:lnSpc>
                <a:spcPct val="150000"/>
              </a:lnSpc>
            </a:pPr>
            <a:endParaRPr lang="zh-CN" altLang="en-US" sz="18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互为依存</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400" b="1" dirty="0"/>
              <a:t>“就语言这个统一体而言，意义与形式互为存在的条件，缺一就不成为语言”（杨惠中 </a:t>
            </a:r>
            <a:r>
              <a:rPr lang="en-US" altLang="zh-CN" sz="2400" b="1" dirty="0"/>
              <a:t>2016</a:t>
            </a:r>
            <a:r>
              <a:rPr lang="zh-CN" altLang="en-US" sz="2400" b="1" dirty="0"/>
              <a:t>年</a:t>
            </a:r>
            <a:r>
              <a:rPr lang="en-US" altLang="zh-CN" sz="2400" b="1" dirty="0"/>
              <a:t>8</a:t>
            </a:r>
            <a:r>
              <a:rPr lang="zh-CN" altLang="en-US" sz="2400" b="1" dirty="0"/>
              <a:t>月</a:t>
            </a:r>
            <a:r>
              <a:rPr lang="en-US" altLang="zh-CN" sz="2400" b="1" dirty="0"/>
              <a:t>26</a:t>
            </a:r>
            <a:r>
              <a:rPr lang="zh-CN" altLang="en-US" sz="2400" b="1" dirty="0"/>
              <a:t>日，个人通信）</a:t>
            </a:r>
            <a:endParaRPr lang="zh-CN" altLang="en-US" sz="2400" b="1" dirty="0"/>
          </a:p>
          <a:p>
            <a:pPr>
              <a:lnSpc>
                <a:spcPct val="150000"/>
              </a:lnSpc>
            </a:pPr>
            <a:endParaRPr lang="zh-CN" altLang="en-US" sz="2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sz="2400" b="1" dirty="0"/>
              <a:t>Sinclair</a:t>
            </a:r>
            <a:r>
              <a:rPr lang="zh-CN" altLang="en-US" sz="2400" b="1" dirty="0"/>
              <a:t>所提出的理论模型，目的就在于使语言选择聚合与组合两大维度在每一个选择点上</a:t>
            </a:r>
            <a:r>
              <a:rPr lang="zh-CN" altLang="en-US" sz="2400" b="1" dirty="0">
                <a:solidFill>
                  <a:srgbClr val="FF0000"/>
                </a:solidFill>
              </a:rPr>
              <a:t>适配</a:t>
            </a:r>
            <a:r>
              <a:rPr lang="zh-CN" altLang="en-US" sz="2400" b="1" dirty="0"/>
              <a:t>（</a:t>
            </a:r>
            <a:r>
              <a:rPr lang="en-US" altLang="zh-CN" sz="2400" b="1" dirty="0"/>
              <a:t>reconcile</a:t>
            </a:r>
            <a:r>
              <a:rPr lang="zh-CN" altLang="en-US" sz="2400" b="1" dirty="0"/>
              <a:t>）。既然型式与意义彼此对应，那么在语言描述中就应尽可能使两大轴相互关联（</a:t>
            </a:r>
            <a:r>
              <a:rPr lang="en-US" altLang="zh-CN" sz="2400" b="1" dirty="0"/>
              <a:t>Sinclair 2004c: 164-170</a:t>
            </a:r>
            <a:r>
              <a:rPr lang="zh-CN" altLang="en-US" sz="2400" b="1" dirty="0"/>
              <a:t>）</a:t>
            </a:r>
            <a:endParaRPr lang="zh-CN" altLang="en-US" sz="2400" b="1" dirty="0"/>
          </a:p>
          <a:p>
            <a:pPr>
              <a:lnSpc>
                <a:spcPct val="150000"/>
              </a:lnSpc>
            </a:pPr>
            <a:endParaRPr lang="zh-CN" altLang="en-US" sz="24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适配的约束与张力</a:t>
            </a:r>
            <a:endParaRPr lang="zh-CN" altLang="en-US" dirty="0"/>
          </a:p>
        </p:txBody>
      </p:sp>
      <p:sp>
        <p:nvSpPr>
          <p:cNvPr id="3" name="内容占位符 2"/>
          <p:cNvSpPr>
            <a:spLocks noGrp="1"/>
          </p:cNvSpPr>
          <p:nvPr>
            <p:ph idx="1"/>
          </p:nvPr>
        </p:nvSpPr>
        <p:spPr/>
        <p:txBody>
          <a:bodyPr/>
          <a:lstStyle/>
          <a:p>
            <a:pPr>
              <a:lnSpc>
                <a:spcPct val="150000"/>
              </a:lnSpc>
            </a:pPr>
            <a:r>
              <a:rPr lang="zh-CN" altLang="en-US" sz="2000" b="1" dirty="0"/>
              <a:t>聚合选择是开放的，而组合关系则通过共选约束了词语的选择（杨惠中 </a:t>
            </a:r>
            <a:r>
              <a:rPr lang="en-US" altLang="zh-CN" sz="2000" b="1" dirty="0"/>
              <a:t>2016</a:t>
            </a:r>
            <a:r>
              <a:rPr lang="zh-CN" altLang="en-US" sz="2000" b="1" dirty="0"/>
              <a:t>年</a:t>
            </a:r>
            <a:r>
              <a:rPr lang="en-US" altLang="zh-CN" sz="2000" b="1" dirty="0"/>
              <a:t>8</a:t>
            </a:r>
            <a:r>
              <a:rPr lang="zh-CN" altLang="en-US" sz="2000" b="1" dirty="0"/>
              <a:t>月</a:t>
            </a:r>
            <a:r>
              <a:rPr lang="en-US" altLang="zh-CN" sz="2000" b="1" dirty="0"/>
              <a:t>26</a:t>
            </a:r>
            <a:r>
              <a:rPr lang="zh-CN" altLang="en-US" sz="2000" b="1" dirty="0"/>
              <a:t>日，个人通信）</a:t>
            </a:r>
            <a:endParaRPr lang="en-US" altLang="zh-CN" sz="2000" b="1" dirty="0"/>
          </a:p>
          <a:p>
            <a:pPr>
              <a:lnSpc>
                <a:spcPct val="150000"/>
              </a:lnSpc>
            </a:pPr>
            <a:r>
              <a:rPr lang="zh-CN" altLang="en-US" sz="2000" b="1" dirty="0"/>
              <a:t>“语法的限制与词汇选择存在张力，二者必须调和、折衷。最后选择出来的是词项”（卫乃兴 </a:t>
            </a:r>
            <a:r>
              <a:rPr lang="en-US" altLang="zh-CN" sz="2000" b="1" dirty="0"/>
              <a:t>2016</a:t>
            </a:r>
            <a:r>
              <a:rPr lang="zh-CN" altLang="en-US" sz="2000" b="1" dirty="0"/>
              <a:t>年</a:t>
            </a:r>
            <a:r>
              <a:rPr lang="en-US" altLang="zh-CN" sz="2000" b="1" dirty="0"/>
              <a:t>7</a:t>
            </a:r>
            <a:r>
              <a:rPr lang="zh-CN" altLang="en-US" sz="2000" b="1" dirty="0"/>
              <a:t>月</a:t>
            </a:r>
            <a:r>
              <a:rPr lang="en-US" altLang="zh-CN" sz="2000" b="1" dirty="0"/>
              <a:t>1</a:t>
            </a:r>
            <a:r>
              <a:rPr lang="zh-CN" altLang="en-US" sz="2000" b="1" dirty="0"/>
              <a:t>日，个人通信）</a:t>
            </a:r>
            <a:endParaRPr lang="zh-CN" altLang="en-US" sz="2000" b="1" dirty="0"/>
          </a:p>
          <a:p>
            <a:pPr>
              <a:lnSpc>
                <a:spcPct val="150000"/>
              </a:lnSpc>
            </a:pPr>
            <a:endParaRPr lang="zh-CN" alt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2800" b="1">
                <a:latin typeface="Calibri" panose="020F0502020204030204" charset="0"/>
                <a:cs typeface="Calibri" panose="020F0502020204030204" charset="0"/>
              </a:rPr>
              <a:t>Only through data wrangling can we make data useful.</a:t>
            </a:r>
            <a:endParaRPr lang="zh-CN" altLang="en-US" sz="2800" b="1">
              <a:latin typeface="Calibri" panose="020F0502020204030204" charset="0"/>
              <a:cs typeface="Calibri" panose="020F0502020204030204" charset="0"/>
            </a:endParaRPr>
          </a:p>
          <a:p>
            <a:pPr marL="0" indent="0">
              <a:buNone/>
            </a:pPr>
            <a:endParaRPr lang="zh-CN" altLang="en-US" sz="2800" b="1">
              <a:latin typeface="Calibri" panose="020F0502020204030204" charset="0"/>
              <a:cs typeface="Calibri" panose="020F0502020204030204" charset="0"/>
            </a:endParaRPr>
          </a:p>
          <a:p>
            <a:pPr marL="0" indent="0">
              <a:buNone/>
            </a:pPr>
            <a:r>
              <a:rPr lang="zh-CN" altLang="en-US" sz="2800" b="1">
                <a:latin typeface="Calibri" panose="020F0502020204030204" charset="0"/>
                <a:cs typeface="Calibri" panose="020F0502020204030204" charset="0"/>
              </a:rPr>
              <a:t>It</a:t>
            </a:r>
            <a:r>
              <a:rPr lang="en-US" altLang="zh-CN" sz="2800" b="1">
                <a:latin typeface="Calibri" panose="020F0502020204030204" charset="0"/>
                <a:cs typeface="Calibri" panose="020F0502020204030204" charset="0"/>
              </a:rPr>
              <a:t>'</a:t>
            </a:r>
            <a:r>
              <a:rPr lang="zh-CN" altLang="en-US" sz="2800" b="1">
                <a:latin typeface="Calibri" panose="020F0502020204030204" charset="0"/>
                <a:cs typeface="Calibri" panose="020F0502020204030204" charset="0"/>
              </a:rPr>
              <a:t>s the ability to take a messy, unrefined source of data and wrangle it into something useful. It</a:t>
            </a:r>
            <a:r>
              <a:rPr lang="en-US" altLang="zh-CN" sz="2800" b="1">
                <a:latin typeface="Calibri" panose="020F0502020204030204" charset="0"/>
                <a:cs typeface="Calibri" panose="020F0502020204030204" charset="0"/>
              </a:rPr>
              <a:t>'</a:t>
            </a:r>
            <a:r>
              <a:rPr lang="zh-CN" altLang="en-US" sz="2800" b="1">
                <a:latin typeface="Calibri" panose="020F0502020204030204" charset="0"/>
                <a:cs typeface="Calibri" panose="020F0502020204030204" charset="0"/>
              </a:rPr>
              <a:t>s the art of using computer programming to extract raw data and creating clear and actionable bits of information for your analysis </a:t>
            </a:r>
            <a:r>
              <a:rPr lang="en-US" altLang="zh-CN" sz="2800" b="1">
                <a:latin typeface="Calibri" panose="020F0502020204030204" charset="0"/>
                <a:cs typeface="Calibri" panose="020F0502020204030204" charset="0"/>
              </a:rPr>
              <a:t>(Boehmke 2016:3)</a:t>
            </a:r>
            <a:r>
              <a:rPr lang="zh-CN" altLang="en-US" sz="2800" b="1">
                <a:latin typeface="Calibri" panose="020F0502020204030204" charset="0"/>
                <a:cs typeface="Calibri" panose="020F0502020204030204" charset="0"/>
              </a:rPr>
              <a:t>.</a:t>
            </a:r>
            <a:endParaRPr lang="zh-CN" altLang="en-US" sz="2800" b="1">
              <a:latin typeface="Calibri" panose="020F0502020204030204" charset="0"/>
              <a:cs typeface="Calibri" panose="020F0502020204030204" charset="0"/>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局部语法</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000" b="1" dirty="0"/>
              <a:t>当词语结构创造的意义与语法分析整合，就可提出各种</a:t>
            </a:r>
            <a:r>
              <a:rPr lang="zh-CN" altLang="en-US" sz="2000" b="1" dirty="0">
                <a:solidFill>
                  <a:srgbClr val="FF0000"/>
                </a:solidFill>
              </a:rPr>
              <a:t>局部语法</a:t>
            </a:r>
            <a:r>
              <a:rPr lang="zh-CN" altLang="en-US" sz="2000" b="1" dirty="0"/>
              <a:t>去描述各种变异型式，以使计算机在文本中自动识别它们（</a:t>
            </a:r>
            <a:r>
              <a:rPr lang="en-US" altLang="zh-CN" sz="2000" b="1" dirty="0"/>
              <a:t>Sinclair 2004c:175</a:t>
            </a:r>
            <a:r>
              <a:rPr lang="zh-CN" altLang="en-US" sz="2000" b="1" dirty="0"/>
              <a:t>）</a:t>
            </a:r>
            <a:endParaRPr lang="zh-CN" altLang="en-US" sz="2000" b="1" dirty="0"/>
          </a:p>
          <a:p>
            <a:pPr>
              <a:lnSpc>
                <a:spcPct val="150000"/>
              </a:lnSpc>
            </a:pPr>
            <a:endParaRPr lang="zh-CN" altLang="en-US" sz="20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局部语境</a:t>
            </a:r>
            <a:endParaRPr lang="zh-CN" altLang="en-US" dirty="0"/>
          </a:p>
        </p:txBody>
      </p:sp>
      <p:sp>
        <p:nvSpPr>
          <p:cNvPr id="3" name="内容占位符 2"/>
          <p:cNvSpPr>
            <a:spLocks noGrp="1"/>
          </p:cNvSpPr>
          <p:nvPr>
            <p:ph idx="1"/>
          </p:nvPr>
        </p:nvSpPr>
        <p:spPr/>
        <p:txBody>
          <a:bodyPr/>
          <a:lstStyle/>
          <a:p>
            <a:pPr>
              <a:lnSpc>
                <a:spcPct val="150000"/>
              </a:lnSpc>
            </a:pPr>
            <a:r>
              <a:rPr lang="en-US" altLang="zh-CN" sz="2000" b="1" dirty="0"/>
              <a:t>Jespersen</a:t>
            </a:r>
            <a:r>
              <a:rPr lang="zh-CN" altLang="en-US" sz="2000" b="1" dirty="0"/>
              <a:t> </a:t>
            </a:r>
            <a:r>
              <a:rPr lang="en-US" altLang="zh-CN" sz="2000" b="1" dirty="0"/>
              <a:t>(</a:t>
            </a:r>
            <a:r>
              <a:rPr lang="en-US" altLang="zh-CN" sz="2000" b="1" dirty="0">
                <a:hlinkClick r:id="rId1" tooltip="Jespersen, 1904 #29"/>
              </a:rPr>
              <a:t>1904</a:t>
            </a:r>
            <a:r>
              <a:rPr lang="en-US" altLang="zh-CN" sz="2000" b="1" dirty="0"/>
              <a:t>)</a:t>
            </a:r>
            <a:r>
              <a:rPr lang="zh-CN" altLang="en-US" sz="2000" b="1" dirty="0"/>
              <a:t>强调词语组合对思想的表达功能，否定</a:t>
            </a:r>
            <a:r>
              <a:rPr lang="zh-CN" altLang="en-US" sz="2000" b="1" dirty="0">
                <a:solidFill>
                  <a:srgbClr val="FF0000"/>
                </a:solidFill>
              </a:rPr>
              <a:t>孤立词汇</a:t>
            </a:r>
            <a:r>
              <a:rPr lang="zh-CN" altLang="en-US" sz="2000" b="1" dirty="0"/>
              <a:t>的意义表达作用，同时，他通过一系列研究，确立了词语组合的语法功能、交际功能和心理功能</a:t>
            </a:r>
            <a:r>
              <a:rPr lang="en-US" altLang="zh-CN" sz="2000" b="1" dirty="0"/>
              <a:t>(</a:t>
            </a:r>
            <a:r>
              <a:rPr lang="zh-CN" altLang="en-US" sz="2000" b="1" dirty="0">
                <a:hlinkClick r:id="rId2" tooltip="李文中, 2017 #31"/>
              </a:rPr>
              <a:t>李文中 </a:t>
            </a:r>
            <a:r>
              <a:rPr lang="en-US" altLang="zh-CN" sz="2000" b="1" dirty="0">
                <a:hlinkClick r:id="rId2" tooltip="李文中, 2017 #31"/>
              </a:rPr>
              <a:t>2017</a:t>
            </a:r>
            <a:r>
              <a:rPr lang="en-US" altLang="zh-CN" sz="2000" b="1" dirty="0"/>
              <a:t>)</a:t>
            </a:r>
            <a:endParaRPr lang="en-US" altLang="zh-CN" sz="3200" b="1" dirty="0"/>
          </a:p>
          <a:p>
            <a:pPr>
              <a:lnSpc>
                <a:spcPct val="150000"/>
              </a:lnSpc>
            </a:pPr>
            <a:r>
              <a:rPr lang="zh-CN" altLang="en-US" sz="2000" b="1" dirty="0"/>
              <a:t>弗斯强调情景语境对意义的决定作用，“当一个词被用于一个新的语境时，它便成为另外一个全新的词，这是一条通用的规则”</a:t>
            </a:r>
            <a:r>
              <a:rPr lang="en-US" altLang="zh-CN" sz="2000" b="1" dirty="0"/>
              <a:t>(</a:t>
            </a:r>
            <a:r>
              <a:rPr lang="en-US" altLang="zh-CN" sz="2000" b="1" dirty="0">
                <a:hlinkClick r:id="rId3" tooltip="Firth, 1957 #30"/>
              </a:rPr>
              <a:t>Firth 1957a:190</a:t>
            </a:r>
            <a:r>
              <a:rPr lang="en-US" altLang="zh-CN" sz="2000" b="1" dirty="0"/>
              <a:t>)</a:t>
            </a:r>
            <a:endParaRPr lang="en-US" altLang="zh-CN" sz="2000" b="1" dirty="0"/>
          </a:p>
          <a:p>
            <a:pPr>
              <a:lnSpc>
                <a:spcPct val="150000"/>
              </a:lnSpc>
            </a:pPr>
            <a:r>
              <a:rPr lang="zh-CN" altLang="en-US" sz="2000" b="1" dirty="0"/>
              <a:t>弗斯坚持语言学应研究</a:t>
            </a:r>
            <a:r>
              <a:rPr lang="zh-CN" altLang="en-US" sz="2000" b="1" dirty="0">
                <a:solidFill>
                  <a:srgbClr val="FF0000"/>
                </a:solidFill>
              </a:rPr>
              <a:t>具体的或限制性语言</a:t>
            </a:r>
            <a:r>
              <a:rPr lang="zh-CN" altLang="en-US" sz="2000" b="1" dirty="0"/>
              <a:t>，而这种语言是多结构多系统的</a:t>
            </a:r>
            <a:r>
              <a:rPr lang="en-US" altLang="zh-CN" sz="2000" b="1" dirty="0"/>
              <a:t>(</a:t>
            </a:r>
            <a:r>
              <a:rPr lang="en-US" altLang="zh-CN" sz="2000" b="1" dirty="0">
                <a:hlinkClick r:id="rId4" tooltip="Firth, 1957 #32"/>
              </a:rPr>
              <a:t>Firth 1957b:200</a:t>
            </a:r>
            <a:r>
              <a:rPr lang="en-US" altLang="zh-CN" sz="2000" b="1" dirty="0"/>
              <a:t>)</a:t>
            </a:r>
            <a:endParaRPr lang="en-US" altLang="zh-CN" sz="2000" b="1" dirty="0"/>
          </a:p>
          <a:p>
            <a:pPr>
              <a:lnSpc>
                <a:spcPct val="150000"/>
              </a:lnSpc>
            </a:pPr>
            <a:endParaRPr lang="en-US" altLang="zh-CN" sz="2000" b="1" dirty="0"/>
          </a:p>
          <a:p>
            <a:pPr marL="0" indent="0">
              <a:lnSpc>
                <a:spcPct val="150000"/>
              </a:lnSpc>
              <a:buNone/>
            </a:pPr>
            <a:endParaRPr lang="zh-CN" altLang="en-US" sz="3200" b="1" dirty="0"/>
          </a:p>
          <a:p>
            <a:pPr>
              <a:lnSpc>
                <a:spcPct val="150000"/>
              </a:lnSpc>
            </a:pPr>
            <a:endParaRPr lang="zh-CN" altLang="en-US" sz="32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语言使用的局部性和特异性</a:t>
            </a:r>
            <a:endParaRPr lang="zh-CN" altLang="en-US" dirty="0"/>
          </a:p>
        </p:txBody>
      </p:sp>
      <p:sp>
        <p:nvSpPr>
          <p:cNvPr id="3" name="内容占位符 2"/>
          <p:cNvSpPr>
            <a:spLocks noGrp="1"/>
          </p:cNvSpPr>
          <p:nvPr>
            <p:ph idx="1"/>
          </p:nvPr>
        </p:nvSpPr>
        <p:spPr/>
        <p:txBody>
          <a:bodyPr/>
          <a:lstStyle/>
          <a:p>
            <a:pPr>
              <a:lnSpc>
                <a:spcPct val="150000"/>
              </a:lnSpc>
            </a:pPr>
            <a:r>
              <a:rPr lang="zh-CN" altLang="en-US" sz="1800" b="1" dirty="0"/>
              <a:t>杨惠中在对科技英语术语的研究中，提出科技术语提取的三个区分标准，即语域（</a:t>
            </a:r>
            <a:r>
              <a:rPr lang="en-US" altLang="zh-CN" sz="1800" b="1" dirty="0"/>
              <a:t>register</a:t>
            </a:r>
            <a:r>
              <a:rPr lang="zh-CN" altLang="en-US" sz="1800" b="1" dirty="0"/>
              <a:t>）、文类（</a:t>
            </a:r>
            <a:r>
              <a:rPr lang="en-US" altLang="zh-CN" sz="1800" b="1" dirty="0"/>
              <a:t>genre</a:t>
            </a:r>
            <a:r>
              <a:rPr lang="zh-CN" altLang="en-US" sz="1800" b="1" dirty="0"/>
              <a:t>）和主题（</a:t>
            </a:r>
            <a:r>
              <a:rPr lang="en-US" altLang="zh-CN" sz="1800" b="1" dirty="0"/>
              <a:t>topic</a:t>
            </a:r>
            <a:r>
              <a:rPr lang="zh-CN" altLang="en-US" sz="1800" b="1" dirty="0"/>
              <a:t>）、信息流或概念结构</a:t>
            </a:r>
            <a:r>
              <a:rPr lang="en-US" altLang="zh-CN" sz="1800" b="1" dirty="0"/>
              <a:t>(</a:t>
            </a:r>
            <a:r>
              <a:rPr lang="en-US" altLang="zh-CN" sz="1800" b="1" dirty="0">
                <a:hlinkClick r:id="rId1" tooltip="Yang, 1986 #25"/>
              </a:rPr>
              <a:t>Yang 1986:101-102</a:t>
            </a:r>
            <a:r>
              <a:rPr lang="en-US" altLang="zh-CN" sz="1800" b="1" dirty="0"/>
              <a:t>)</a:t>
            </a:r>
            <a:r>
              <a:rPr lang="zh-CN" altLang="en-US" sz="1800" b="1" dirty="0"/>
              <a:t>。这实际强调了术语因语域、文类及主题而呈现的局部性和特异性，而这种特异性可通过跨文类或者跨主题对比实现自动提取</a:t>
            </a:r>
            <a:endParaRPr lang="en-US" altLang="zh-CN" sz="1800" b="1" dirty="0"/>
          </a:p>
          <a:p>
            <a:pPr>
              <a:lnSpc>
                <a:spcPct val="150000"/>
              </a:lnSpc>
            </a:pPr>
            <a:r>
              <a:rPr lang="zh-CN" altLang="en-US" sz="1800" b="1" dirty="0"/>
              <a:t>杨惠中设计了多词单位的提取方法，并指出所提取的多词序列可作为“主题事件实体”（</a:t>
            </a:r>
            <a:r>
              <a:rPr lang="en-US" altLang="zh-CN" sz="1800" b="1" dirty="0"/>
              <a:t>subject matter entity</a:t>
            </a:r>
            <a:r>
              <a:rPr lang="zh-CN" altLang="en-US" sz="1800" b="1" dirty="0"/>
              <a:t>）（</a:t>
            </a:r>
            <a:r>
              <a:rPr lang="en-US" altLang="zh-CN" sz="1800" b="1" dirty="0"/>
              <a:t>Ibid: 101</a:t>
            </a:r>
            <a:r>
              <a:rPr lang="zh-CN" altLang="en-US" sz="1800" b="1" dirty="0"/>
              <a:t>）；他还指出术语的提取和监控可以通过计算机编程自动实现，并通过对比自动识别新术语；</a:t>
            </a:r>
            <a:endParaRPr lang="zh-CN" altLang="en-US" sz="1800" b="1" dirty="0"/>
          </a:p>
          <a:p>
            <a:pPr>
              <a:lnSpc>
                <a:spcPct val="150000"/>
              </a:lnSpc>
            </a:pPr>
            <a:endParaRPr lang="zh-CN" altLang="en-US" sz="1800" b="1" dirty="0"/>
          </a:p>
          <a:p>
            <a:pPr>
              <a:lnSpc>
                <a:spcPct val="150000"/>
              </a:lnSpc>
            </a:pPr>
            <a:endParaRPr lang="zh-CN" altLang="en-US" sz="18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副语言特征</a:t>
            </a:r>
            <a:endParaRPr lang="zh-CN" altLang="en-US" dirty="0"/>
          </a:p>
        </p:txBody>
      </p:sp>
      <p:sp>
        <p:nvSpPr>
          <p:cNvPr id="3" name="内容占位符 2"/>
          <p:cNvSpPr>
            <a:spLocks noGrp="1"/>
          </p:cNvSpPr>
          <p:nvPr>
            <p:ph idx="1"/>
          </p:nvPr>
        </p:nvSpPr>
        <p:spPr/>
        <p:txBody>
          <a:bodyPr/>
          <a:lstStyle/>
          <a:p>
            <a:pPr>
              <a:lnSpc>
                <a:spcPct val="150000"/>
              </a:lnSpc>
            </a:pPr>
            <a:r>
              <a:rPr lang="en-US" altLang="zh-CN" sz="2000" b="1" dirty="0"/>
              <a:t>Gross</a:t>
            </a:r>
            <a:r>
              <a:rPr lang="zh-CN" altLang="en-US" sz="2000" b="1" dirty="0"/>
              <a:t>提出局部语法，专门处理各种副语言（ </a:t>
            </a:r>
            <a:r>
              <a:rPr lang="en-US" altLang="zh-CN" sz="2000" b="1" dirty="0"/>
              <a:t>sub-languages</a:t>
            </a:r>
            <a:r>
              <a:rPr lang="zh-CN" altLang="en-US" sz="2000" b="1" dirty="0"/>
              <a:t>）， 用于有限自动机处理</a:t>
            </a:r>
            <a:r>
              <a:rPr lang="en-US" altLang="zh-CN" sz="2000" b="1" dirty="0"/>
              <a:t>(</a:t>
            </a:r>
            <a:r>
              <a:rPr lang="en-US" altLang="zh-CN" sz="2000" b="1" dirty="0">
                <a:hlinkClick r:id="rId1" tooltip="Gross, 1993 #26"/>
              </a:rPr>
              <a:t>Gross 1993</a:t>
            </a:r>
            <a:r>
              <a:rPr lang="en-US" altLang="zh-CN" sz="2000" b="1" dirty="0"/>
              <a:t>, </a:t>
            </a:r>
            <a:r>
              <a:rPr lang="en-US" altLang="zh-CN" sz="2000" b="1" dirty="0">
                <a:hlinkClick r:id="rId2" tooltip="Gross, 1997 #27"/>
              </a:rPr>
              <a:t>1997</a:t>
            </a:r>
            <a:r>
              <a:rPr lang="en-US" altLang="zh-CN" sz="2000" b="1" dirty="0"/>
              <a:t>)</a:t>
            </a:r>
            <a:endParaRPr lang="en-US" altLang="zh-CN" sz="2000" b="1" dirty="0"/>
          </a:p>
          <a:p>
            <a:pPr>
              <a:lnSpc>
                <a:spcPct val="150000"/>
              </a:lnSpc>
            </a:pPr>
            <a:endParaRPr lang="en-US" altLang="zh-CN" sz="20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局部语法与一般语法</a:t>
            </a:r>
            <a:endParaRPr lang="zh-CN" altLang="en-US" dirty="0"/>
          </a:p>
        </p:txBody>
      </p:sp>
      <p:sp>
        <p:nvSpPr>
          <p:cNvPr id="3" name="内容占位符 2"/>
          <p:cNvSpPr>
            <a:spLocks noGrp="1"/>
          </p:cNvSpPr>
          <p:nvPr>
            <p:ph idx="1"/>
          </p:nvPr>
        </p:nvSpPr>
        <p:spPr/>
        <p:txBody>
          <a:bodyPr/>
          <a:lstStyle/>
          <a:p>
            <a:pPr>
              <a:lnSpc>
                <a:spcPct val="150000"/>
              </a:lnSpc>
            </a:pPr>
            <a:r>
              <a:rPr lang="zh-CN" altLang="en-US" sz="2000" b="1" dirty="0"/>
              <a:t>一般语法：试图对语言系统进行宏观的、整体的、穷尽性的规则建构，其假定是用单套语法解释所有的句子，而这被认为是具有极大的限制性（</a:t>
            </a:r>
            <a:r>
              <a:rPr lang="en-US" altLang="zh-CN" sz="2000" b="1" dirty="0"/>
              <a:t>Sinclair 2004c: 5</a:t>
            </a:r>
            <a:r>
              <a:rPr lang="zh-CN" altLang="en-US" sz="2000" b="1" dirty="0"/>
              <a:t>）</a:t>
            </a:r>
            <a:endParaRPr lang="en-US" altLang="zh-CN" sz="2000" b="1" dirty="0"/>
          </a:p>
          <a:p>
            <a:pPr>
              <a:lnSpc>
                <a:spcPct val="150000"/>
              </a:lnSpc>
            </a:pPr>
            <a:r>
              <a:rPr lang="zh-CN" altLang="en-US" sz="2000" b="1" dirty="0"/>
              <a:t>语料库研究发现，语言使用中存在大量一般语法不能解释、不能预测、无法处理的语言个性特征，如习语、言语表征、命名、地址、头衔、货币数量等</a:t>
            </a:r>
            <a:r>
              <a:rPr lang="en-US" altLang="zh-CN" sz="2000" b="1" dirty="0"/>
              <a:t>(</a:t>
            </a:r>
            <a:r>
              <a:rPr lang="en-US" altLang="zh-CN" sz="2000" b="1" dirty="0" err="1">
                <a:hlinkClick r:id="rId1" tooltip="Hunston, 2000 #24"/>
              </a:rPr>
              <a:t>Hunston</a:t>
            </a:r>
            <a:r>
              <a:rPr lang="en-US" altLang="zh-CN" sz="2000" b="1" dirty="0">
                <a:hlinkClick r:id="rId1" tooltip="Hunston, 2000 #24"/>
              </a:rPr>
              <a:t> &amp; Sinclair 2000:76</a:t>
            </a:r>
            <a:r>
              <a:rPr lang="en-US" altLang="zh-CN" sz="2000" b="1" dirty="0"/>
              <a:t>)</a:t>
            </a:r>
            <a:r>
              <a:rPr lang="zh-CN" altLang="en-US" sz="2000" b="1" dirty="0"/>
              <a:t>。这就需要局部语法来解决</a:t>
            </a:r>
            <a:endParaRPr lang="zh-CN" altLang="en-US" sz="2000" b="1" dirty="0"/>
          </a:p>
          <a:p>
            <a:pPr>
              <a:lnSpc>
                <a:spcPct val="150000"/>
              </a:lnSpc>
            </a:pPr>
            <a:endParaRPr lang="zh-CN" altLang="en-US" sz="2000" b="1" dirty="0"/>
          </a:p>
          <a:p>
            <a:pPr>
              <a:lnSpc>
                <a:spcPct val="150000"/>
              </a:lnSpc>
            </a:pPr>
            <a:endParaRPr lang="zh-CN" altLang="en-US" sz="20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一般语言与副语言</a:t>
            </a:r>
            <a:endParaRPr lang="zh-CN" altLang="en-US" dirty="0"/>
          </a:p>
        </p:txBody>
      </p:sp>
      <p:sp>
        <p:nvSpPr>
          <p:cNvPr id="3" name="内容占位符 2"/>
          <p:cNvSpPr>
            <a:spLocks noGrp="1"/>
          </p:cNvSpPr>
          <p:nvPr>
            <p:ph idx="1"/>
          </p:nvPr>
        </p:nvSpPr>
        <p:spPr/>
        <p:txBody>
          <a:bodyPr/>
          <a:lstStyle/>
          <a:p>
            <a:pPr>
              <a:lnSpc>
                <a:spcPct val="150000"/>
              </a:lnSpc>
            </a:pPr>
            <a:r>
              <a:rPr lang="zh-CN" altLang="en-US" sz="2000" b="1" dirty="0"/>
              <a:t>一般语言与副语言混合在一起，很难分得开，对二者的划分只是观察视角的不同，而不是语言本身的属性</a:t>
            </a:r>
            <a:r>
              <a:rPr lang="en-US" altLang="zh-CN" sz="2000" b="1" dirty="0"/>
              <a:t>(</a:t>
            </a:r>
            <a:r>
              <a:rPr lang="en-US" altLang="zh-CN" sz="2000" b="1" dirty="0" err="1">
                <a:hlinkClick r:id="rId1" tooltip="Hunston, 2000 #24" action="ppaction://hlinkfile"/>
              </a:rPr>
              <a:t>Hunston</a:t>
            </a:r>
            <a:r>
              <a:rPr lang="en-US" altLang="zh-CN" sz="2000" b="1" dirty="0">
                <a:hlinkClick r:id="rId1" tooltip="Hunston, 2000 #24" action="ppaction://hlinkfile"/>
              </a:rPr>
              <a:t> &amp; Sinclair 2000:78</a:t>
            </a:r>
            <a:r>
              <a:rPr lang="en-US" altLang="zh-CN" sz="2000" b="1" dirty="0"/>
              <a:t>)</a:t>
            </a:r>
            <a:endParaRPr lang="en-US" altLang="zh-CN" sz="2000" b="1" dirty="0"/>
          </a:p>
          <a:p>
            <a:pPr>
              <a:lnSpc>
                <a:spcPct val="150000"/>
              </a:lnSpc>
            </a:pPr>
            <a:r>
              <a:rPr lang="zh-CN" altLang="en-US" sz="2000" b="1" dirty="0"/>
              <a:t>每一个包含各种变量的词项都有自己的局部语法，而简单的词项</a:t>
            </a:r>
            <a:r>
              <a:rPr lang="en-US" altLang="zh-CN" sz="2000" b="1" dirty="0"/>
              <a:t>—</a:t>
            </a:r>
            <a:r>
              <a:rPr lang="zh-CN" altLang="en-US" sz="2000" b="1" dirty="0"/>
              <a:t>单个的词语</a:t>
            </a:r>
            <a:r>
              <a:rPr lang="en-US" altLang="zh-CN" sz="2000" b="1" dirty="0"/>
              <a:t>—</a:t>
            </a:r>
            <a:r>
              <a:rPr lang="zh-CN" altLang="en-US" sz="2000" b="1" dirty="0"/>
              <a:t>以及固定习语由于缺乏变异性，是不需要局部语法的</a:t>
            </a:r>
            <a:r>
              <a:rPr lang="en-US" altLang="zh-CN" sz="2000" b="1" dirty="0"/>
              <a:t>(</a:t>
            </a:r>
            <a:r>
              <a:rPr lang="en-US" altLang="zh-CN" sz="2000" b="1" dirty="0">
                <a:hlinkClick r:id="rId2" tooltip="Sinclair, 2010 #9" action="ppaction://hlinkfile"/>
              </a:rPr>
              <a:t>Sinclair 2010:42</a:t>
            </a:r>
            <a:r>
              <a:rPr lang="en-US" altLang="zh-CN" sz="2000" b="1" dirty="0"/>
              <a:t>)</a:t>
            </a:r>
            <a:endParaRPr lang="en-US" altLang="zh-CN" sz="2000" b="1" dirty="0"/>
          </a:p>
          <a:p>
            <a:pPr>
              <a:lnSpc>
                <a:spcPct val="150000"/>
              </a:lnSpc>
            </a:pPr>
            <a:endParaRPr lang="en-US" altLang="zh-CN" sz="2000" b="1" dirty="0"/>
          </a:p>
          <a:p>
            <a:pPr>
              <a:lnSpc>
                <a:spcPct val="150000"/>
              </a:lnSpc>
            </a:pPr>
            <a:endParaRPr lang="en-US" altLang="zh-CN" sz="20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endParaRPr lang="zh-CN" altLang="en-US" dirty="0"/>
          </a:p>
        </p:txBody>
      </p:sp>
      <p:sp>
        <p:nvSpPr>
          <p:cNvPr id="3" name="内容占位符 2"/>
          <p:cNvSpPr>
            <a:spLocks noGrp="1"/>
          </p:cNvSpPr>
          <p:nvPr>
            <p:ph idx="1"/>
          </p:nvPr>
        </p:nvSpPr>
        <p:spPr/>
        <p:txBody>
          <a:bodyPr/>
          <a:lstStyle/>
          <a:p>
            <a:pPr>
              <a:lnSpc>
                <a:spcPct val="150000"/>
              </a:lnSpc>
            </a:pPr>
            <a:r>
              <a:rPr lang="zh-CN" altLang="en-US" sz="2000" b="1" dirty="0"/>
              <a:t>局部语法主要是集中处理词项，上述连续统上的习语由于形式固定，在文本分析中可单独识别，而另一端作为词项的单个词语则应用一般语法规则去处理</a:t>
            </a:r>
            <a:endParaRPr lang="en-US" altLang="zh-CN" sz="2000" b="1" dirty="0"/>
          </a:p>
          <a:p>
            <a:pPr>
              <a:lnSpc>
                <a:spcPct val="150000"/>
              </a:lnSpc>
            </a:pPr>
            <a:r>
              <a:rPr lang="zh-CN" altLang="en-US" sz="2000" b="1" dirty="0"/>
              <a:t>建立各种局部语法档案，包括两个组成部分，一个是输入过滤器，只接受那些能够被局部语法所处理的句子，另一个是局部语法分析器，用以分析句子的意义构建过程。经过局部语法分析之后，句子中剩余的部分由一般语法规则来处理</a:t>
            </a:r>
            <a:endParaRPr lang="zh-CN" altLang="en-US" sz="2000" b="1" dirty="0"/>
          </a:p>
          <a:p>
            <a:pPr>
              <a:lnSpc>
                <a:spcPct val="150000"/>
              </a:lnSpc>
            </a:pPr>
            <a:endParaRPr lang="zh-CN" altLang="en-US" sz="2000" b="1" dirty="0"/>
          </a:p>
          <a:p>
            <a:pPr>
              <a:lnSpc>
                <a:spcPct val="150000"/>
              </a:lnSpc>
            </a:pPr>
            <a:endParaRPr lang="zh-CN" altLang="en-US" sz="2000" b="1" dirty="0"/>
          </a:p>
          <a:p>
            <a:pPr>
              <a:lnSpc>
                <a:spcPct val="150000"/>
              </a:lnSpc>
            </a:pPr>
            <a:endParaRPr lang="zh-CN" altLang="en-US" sz="20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濮建忠的解读</a:t>
            </a:r>
            <a:endParaRPr lang="zh-CN" altLang="en-US" dirty="0"/>
          </a:p>
        </p:txBody>
      </p:sp>
      <p:sp>
        <p:nvSpPr>
          <p:cNvPr id="3" name="内容占位符 2"/>
          <p:cNvSpPr>
            <a:spLocks noGrp="1"/>
          </p:cNvSpPr>
          <p:nvPr>
            <p:ph idx="1"/>
          </p:nvPr>
        </p:nvSpPr>
        <p:spPr/>
        <p:txBody>
          <a:bodyPr/>
          <a:lstStyle/>
          <a:p>
            <a:pPr>
              <a:lnSpc>
                <a:spcPct val="150000"/>
              </a:lnSpc>
            </a:pPr>
            <a:r>
              <a:rPr lang="zh-CN" altLang="en-US" sz="2000" b="1" dirty="0"/>
              <a:t>“走向语法一端，就是语言学家认为的语法选择决定意义，如肯定</a:t>
            </a:r>
            <a:r>
              <a:rPr lang="en-US" altLang="zh-CN" sz="2000" b="1" dirty="0"/>
              <a:t>vs</a:t>
            </a:r>
            <a:r>
              <a:rPr lang="zh-CN" altLang="en-US" sz="2000" b="1" dirty="0"/>
              <a:t>否定、注定</a:t>
            </a:r>
            <a:r>
              <a:rPr lang="en-US" altLang="zh-CN" sz="2000" b="1" dirty="0"/>
              <a:t>vs</a:t>
            </a:r>
            <a:r>
              <a:rPr lang="zh-CN" altLang="en-US" sz="2000" b="1" dirty="0"/>
              <a:t>被动</a:t>
            </a:r>
            <a:r>
              <a:rPr lang="en-US" altLang="zh-CN" sz="2000" b="1" dirty="0"/>
              <a:t>…… </a:t>
            </a:r>
            <a:r>
              <a:rPr lang="zh-CN" altLang="en-US" sz="2000" b="1" dirty="0"/>
              <a:t>。而走向词汇一端，则就是</a:t>
            </a:r>
            <a:r>
              <a:rPr lang="en-US" altLang="zh-CN" sz="2000" b="1" dirty="0"/>
              <a:t>Sinclair</a:t>
            </a:r>
            <a:r>
              <a:rPr lang="zh-CN" altLang="en-US" sz="2000" b="1" dirty="0"/>
              <a:t>所说的词项，包括搭配、类联接、语义和语义韵等要素（其中义核和语义韵不可缺）。前者是否可以理解为语法解读；后者是否可以理解为词汇或词项解读。</a:t>
            </a:r>
            <a:r>
              <a:rPr lang="en-US" altLang="zh-CN" sz="2000" b="1" dirty="0"/>
              <a:t>…… </a:t>
            </a:r>
            <a:r>
              <a:rPr lang="zh-CN" altLang="en-US" sz="2000" b="1" dirty="0"/>
              <a:t>能用词项来解读就用词项解读，若不行再用语法来解读”（濮建忠 </a:t>
            </a:r>
            <a:r>
              <a:rPr lang="en-US" altLang="zh-CN" sz="2000" b="1" dirty="0"/>
              <a:t>2016</a:t>
            </a:r>
            <a:r>
              <a:rPr lang="zh-CN" altLang="en-US" sz="2000" b="1" dirty="0"/>
              <a:t>年</a:t>
            </a:r>
            <a:r>
              <a:rPr lang="en-US" altLang="zh-CN" sz="2000" b="1" dirty="0"/>
              <a:t>7</a:t>
            </a:r>
            <a:r>
              <a:rPr lang="zh-CN" altLang="en-US" sz="2000" b="1" dirty="0"/>
              <a:t>月</a:t>
            </a:r>
            <a:r>
              <a:rPr lang="en-US" altLang="zh-CN" sz="2000" b="1" dirty="0"/>
              <a:t>1</a:t>
            </a:r>
            <a:r>
              <a:rPr lang="zh-CN" altLang="en-US" sz="2000" b="1" dirty="0"/>
              <a:t>日，个人通信 ）</a:t>
            </a:r>
            <a:endParaRPr lang="zh-CN" altLang="en-US" sz="2000" b="1" dirty="0"/>
          </a:p>
          <a:p>
            <a:pPr>
              <a:lnSpc>
                <a:spcPct val="150000"/>
              </a:lnSpc>
            </a:pPr>
            <a:endParaRPr lang="zh-CN" altLang="en-US" sz="20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endParaRPr lang="zh-CN" altLang="en-US" dirty="0"/>
          </a:p>
        </p:txBody>
      </p:sp>
      <p:sp>
        <p:nvSpPr>
          <p:cNvPr id="3" name="内容占位符 2"/>
          <p:cNvSpPr>
            <a:spLocks noGrp="1"/>
          </p:cNvSpPr>
          <p:nvPr>
            <p:ph idx="1"/>
          </p:nvPr>
        </p:nvSpPr>
        <p:spPr/>
        <p:txBody>
          <a:bodyPr/>
          <a:lstStyle/>
          <a:p>
            <a:pPr>
              <a:lnSpc>
                <a:spcPct val="150000"/>
              </a:lnSpc>
            </a:pPr>
            <a:r>
              <a:rPr lang="en-US" altLang="zh-CN" sz="2000" b="1" dirty="0"/>
              <a:t>Sinclair</a:t>
            </a:r>
            <a:r>
              <a:rPr lang="zh-CN" altLang="en-US" sz="2000" b="1" dirty="0"/>
              <a:t>并不完全否定一般语法结构规则的可用性，局部语法与一般语法是相互协作的，而不是相互排斥的</a:t>
            </a:r>
            <a:endParaRPr lang="zh-CN" altLang="en-US" sz="2000" b="1" dirty="0"/>
          </a:p>
          <a:p>
            <a:pPr>
              <a:lnSpc>
                <a:spcPct val="150000"/>
              </a:lnSpc>
            </a:pPr>
            <a:endParaRPr lang="zh-CN" altLang="en-US" sz="20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局部语法的设计特征</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en-US" sz="2000" b="1" dirty="0"/>
              <a:t>其一，局部语法的基本着眼点是语言的使用功能，词项所有的使用功能都有自己独特的共文型式和语境。所以，局部语法分析的理论预设是词项在文本内部的局部功能和局部语境，即“词汇在一类或几类具体语域文本的局部环境下频繁发生的共选型式所实现的功能或意义</a:t>
            </a:r>
            <a:r>
              <a:rPr lang="en-US" altLang="zh-CN" sz="2000" b="1" dirty="0"/>
              <a:t>(</a:t>
            </a:r>
            <a:r>
              <a:rPr lang="zh-CN" altLang="en-US" sz="2000" b="1" dirty="0">
                <a:hlinkClick r:id="rId1" tooltip="卫乃兴, 2015 #34" action="ppaction://hlinkfile"/>
              </a:rPr>
              <a:t>卫乃兴 </a:t>
            </a:r>
            <a:r>
              <a:rPr lang="en-US" altLang="zh-CN" sz="2000" b="1" dirty="0">
                <a:hlinkClick r:id="rId1" tooltip="卫乃兴, 2015 #34" action="ppaction://hlinkfile"/>
              </a:rPr>
              <a:t>2015:15</a:t>
            </a:r>
            <a:r>
              <a:rPr lang="en-US" altLang="zh-CN" sz="2000" b="1" dirty="0"/>
              <a:t>)”</a:t>
            </a:r>
            <a:endParaRPr lang="en-US" altLang="zh-CN" sz="2000" b="1" dirty="0"/>
          </a:p>
          <a:p>
            <a:pPr>
              <a:lnSpc>
                <a:spcPct val="150000"/>
              </a:lnSpc>
            </a:pPr>
            <a:r>
              <a:rPr lang="zh-CN" altLang="en-US" sz="2000" b="1" dirty="0"/>
              <a:t>其二，每一功能在语言使用中又可描述为多种变异型式，如句法结构与词语序列内部的变异</a:t>
            </a:r>
            <a:endParaRPr lang="en-US" altLang="zh-CN" sz="2000" b="1" dirty="0"/>
          </a:p>
          <a:p>
            <a:pPr>
              <a:lnSpc>
                <a:spcPct val="150000"/>
              </a:lnSpc>
            </a:pPr>
            <a:r>
              <a:rPr lang="zh-CN" altLang="en-US" sz="2000" b="1" dirty="0"/>
              <a:t>其三，局部语法分词语与语法两层描写，在词语层使用的是词项分析，即原来的扩展意义单位分析，分别包括节点词元词、类联接、语义倾向等，在语法层使用的是描述性的简单的语法范畴，既可以从传统的语法中借用，也可以随时根据具体特征来设置</a:t>
            </a:r>
            <a:endParaRPr lang="zh-CN" altLang="en-US" sz="2000" b="1" dirty="0"/>
          </a:p>
          <a:p>
            <a:pPr>
              <a:lnSpc>
                <a:spcPct val="150000"/>
              </a:lnSpc>
            </a:pPr>
            <a:endParaRPr lang="zh-CN" alt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Calibri" panose="020F0502020204030204" charset="0"/>
                <a:cs typeface="Calibri" panose="020F0502020204030204" charset="0"/>
              </a:rPr>
              <a:t>Hadley Wickham's model of data exploration</a:t>
            </a:r>
            <a:endParaRPr lang="en-US" altLang="zh-CN">
              <a:latin typeface="Calibri" panose="020F0502020204030204" charset="0"/>
              <a:cs typeface="Calibri" panose="020F0502020204030204" charset="0"/>
            </a:endParaRPr>
          </a:p>
        </p:txBody>
      </p:sp>
      <p:pic>
        <p:nvPicPr>
          <p:cNvPr id="4" name="图片 3"/>
          <p:cNvPicPr>
            <a:picLocks noChangeAspect="1"/>
          </p:cNvPicPr>
          <p:nvPr/>
        </p:nvPicPr>
        <p:blipFill>
          <a:blip r:embed="rId1"/>
          <a:stretch>
            <a:fillRect/>
          </a:stretch>
        </p:blipFill>
        <p:spPr>
          <a:xfrm>
            <a:off x="2252980" y="2032000"/>
            <a:ext cx="7066915" cy="2533015"/>
          </a:xfrm>
          <a:prstGeom prst="rect">
            <a:avLst/>
          </a:prstGeom>
        </p:spPr>
      </p:pic>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意义移变单位</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50000"/>
              </a:lnSpc>
              <a:buNone/>
            </a:pPr>
            <a:r>
              <a:rPr lang="en-US" altLang="zh-CN" sz="2400" b="1" dirty="0"/>
              <a:t>1</a:t>
            </a:r>
            <a:r>
              <a:rPr lang="zh-CN" altLang="en-US" sz="2400" b="1" dirty="0"/>
              <a:t>）符合同一局部语法的文本序列非常可能具有相同的意义。</a:t>
            </a:r>
            <a:endParaRPr lang="zh-CN" altLang="en-US" sz="2400" b="1" dirty="0"/>
          </a:p>
          <a:p>
            <a:pPr marL="0" indent="0">
              <a:lnSpc>
                <a:spcPct val="150000"/>
              </a:lnSpc>
              <a:buNone/>
            </a:pPr>
            <a:r>
              <a:rPr lang="en-US" altLang="zh-CN" sz="2400" b="1" dirty="0"/>
              <a:t>2</a:t>
            </a:r>
            <a:r>
              <a:rPr lang="zh-CN" altLang="en-US" sz="2400" b="1" dirty="0"/>
              <a:t>）与该局部语法有实质差异的文本序列一般不会具有上述</a:t>
            </a:r>
            <a:r>
              <a:rPr lang="en-US" altLang="zh-CN" sz="2400" b="1" dirty="0"/>
              <a:t>1</a:t>
            </a:r>
            <a:r>
              <a:rPr lang="zh-CN" altLang="en-US" sz="2400" b="1" dirty="0"/>
              <a:t>）的意义。这实际上也是区分不同词项的标准，即所表达的意义不同；</a:t>
            </a:r>
            <a:endParaRPr lang="en-US" altLang="zh-CN" sz="2400" b="1" dirty="0"/>
          </a:p>
          <a:p>
            <a:pPr marL="0" indent="0">
              <a:lnSpc>
                <a:spcPct val="150000"/>
              </a:lnSpc>
              <a:buNone/>
            </a:pPr>
            <a:r>
              <a:rPr lang="en-US" altLang="zh-CN" sz="2400" b="1" dirty="0"/>
              <a:t>3</a:t>
            </a:r>
            <a:r>
              <a:rPr lang="zh-CN" altLang="en-US" sz="2400" b="1" dirty="0"/>
              <a:t>）与其在该词项之外的使用相比，用于某一具体词项中的词语呈现出一种</a:t>
            </a:r>
            <a:r>
              <a:rPr lang="zh-CN" altLang="en-US" b="1" dirty="0"/>
              <a:t>意义移变</a:t>
            </a:r>
            <a:r>
              <a:rPr lang="en-US" altLang="zh-CN" b="1" dirty="0"/>
              <a:t>(</a:t>
            </a:r>
            <a:r>
              <a:rPr lang="en-US" altLang="zh-CN" b="1" dirty="0">
                <a:hlinkClick r:id="rId1" tooltip="Sinclair, 2010 #9" action="ppaction://hlinkfile"/>
              </a:rPr>
              <a:t>Sinclair 2010:44</a:t>
            </a:r>
            <a:r>
              <a:rPr lang="en-US" altLang="zh-CN" b="1" dirty="0"/>
              <a:t>)</a:t>
            </a:r>
            <a:r>
              <a:rPr lang="zh-CN" altLang="en-US" b="1" dirty="0"/>
              <a:t>，即意义移变单位</a:t>
            </a:r>
            <a:endParaRPr lang="en-US" altLang="zh-CN" b="1" dirty="0"/>
          </a:p>
          <a:p>
            <a:pPr marL="0" indent="0">
              <a:lnSpc>
                <a:spcPct val="150000"/>
              </a:lnSpc>
              <a:buNone/>
            </a:pPr>
            <a:endParaRPr lang="zh-CN" altLang="en-US" sz="2400" b="1" dirty="0"/>
          </a:p>
          <a:p>
            <a:pPr marL="0" indent="0">
              <a:lnSpc>
                <a:spcPct val="150000"/>
              </a:lnSpc>
              <a:buNone/>
            </a:pPr>
            <a:endParaRPr lang="zh-CN" altLang="en-US" sz="24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709420"/>
            <a:ext cx="10515600" cy="1325563"/>
          </a:xfrm>
        </p:spPr>
        <p:txBody>
          <a:bodyPr>
            <a:normAutofit fontScale="90000"/>
          </a:bodyPr>
          <a:p>
            <a:pPr>
              <a:lnSpc>
                <a:spcPct val="150000"/>
              </a:lnSpc>
            </a:pPr>
            <a:r>
              <a:rPr lang="zh-CN" altLang="en-US" sz="3600"/>
              <a:t>语言使用中建构意义的基本手段是释义（</a:t>
            </a:r>
            <a:r>
              <a:rPr lang="en-US" altLang="zh-CN" sz="3600"/>
              <a:t>paraphrase</a:t>
            </a:r>
            <a:r>
              <a:rPr lang="zh-CN" altLang="en-US" sz="3600"/>
              <a:t>）；同时释义也是发现文本意义的主要工具。</a:t>
            </a:r>
            <a:endParaRPr lang="zh-CN" altLang="en-US" sz="3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970280"/>
          </a:xfrm>
        </p:spPr>
        <p:txBody>
          <a:bodyPr/>
          <a:p>
            <a:r>
              <a:rPr lang="zh-CN" altLang="en-US" sz="4000"/>
              <a:t>界定释义</a:t>
            </a:r>
            <a:endParaRPr lang="zh-CN" altLang="en-US" sz="4000"/>
          </a:p>
        </p:txBody>
      </p:sp>
      <p:sp>
        <p:nvSpPr>
          <p:cNvPr id="3" name="内容占位符 2"/>
          <p:cNvSpPr>
            <a:spLocks noGrp="1"/>
          </p:cNvSpPr>
          <p:nvPr>
            <p:ph idx="1"/>
          </p:nvPr>
        </p:nvSpPr>
        <p:spPr>
          <a:xfrm>
            <a:off x="647700" y="1228090"/>
            <a:ext cx="10515600" cy="4949190"/>
          </a:xfrm>
        </p:spPr>
        <p:txBody>
          <a:bodyPr>
            <a:noAutofit/>
          </a:bodyPr>
          <a:p>
            <a:pPr marL="0" indent="0">
              <a:lnSpc>
                <a:spcPct val="150000"/>
              </a:lnSpc>
              <a:buNone/>
            </a:pPr>
            <a:r>
              <a:rPr lang="zh-CN" altLang="en-US" sz="2400" b="1"/>
              <a:t>1）释义作为普通词语，即各种词典定义及该词语在文本中通常的用法；</a:t>
            </a:r>
            <a:endParaRPr lang="zh-CN" altLang="en-US" sz="2400" b="1"/>
          </a:p>
          <a:p>
            <a:pPr marL="0" indent="0">
              <a:lnSpc>
                <a:spcPct val="150000"/>
              </a:lnSpc>
              <a:buNone/>
            </a:pPr>
            <a:endParaRPr lang="zh-CN" altLang="en-US" sz="2400" b="1"/>
          </a:p>
          <a:p>
            <a:pPr marL="0" indent="0">
              <a:lnSpc>
                <a:spcPct val="150000"/>
              </a:lnSpc>
              <a:buNone/>
            </a:pPr>
            <a:r>
              <a:rPr lang="zh-CN" altLang="en-US" sz="2400" b="1"/>
              <a:t>2）释义作为分析术语，指最初由辛克莱（Sinclair 1991）提出，后来被用于各种意义分析实践中的释义；</a:t>
            </a:r>
            <a:endParaRPr lang="zh-CN" altLang="en-US" sz="2400" b="1"/>
          </a:p>
          <a:p>
            <a:pPr marL="0" indent="0">
              <a:lnSpc>
                <a:spcPct val="150000"/>
              </a:lnSpc>
              <a:buNone/>
            </a:pPr>
            <a:endParaRPr lang="zh-CN" altLang="en-US" sz="2400" b="1"/>
          </a:p>
          <a:p>
            <a:pPr marL="0" indent="0">
              <a:lnSpc>
                <a:spcPct val="150000"/>
              </a:lnSpc>
              <a:buNone/>
            </a:pPr>
            <a:r>
              <a:rPr lang="zh-CN" altLang="en-US" sz="2400" b="1"/>
              <a:t>3）释义作为话语对象（discourse object）是托伯特（Teubert 2010）对释义系统的阐述，他从话语哲学的视角，把语料库分析中的释义与阐释学思想融合起来，强调了释义的重要解读价值</a:t>
            </a:r>
            <a:endParaRPr lang="zh-CN" altLang="en-US" sz="2400"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23595"/>
          </a:xfrm>
        </p:spPr>
        <p:txBody>
          <a:bodyPr/>
          <a:p>
            <a:r>
              <a:rPr lang="zh-CN" altLang="en-US" sz="4000"/>
              <a:t>释义作为普通词语</a:t>
            </a:r>
            <a:endParaRPr lang="zh-CN" altLang="en-US" sz="4000"/>
          </a:p>
        </p:txBody>
      </p:sp>
      <p:sp>
        <p:nvSpPr>
          <p:cNvPr id="3" name="内容占位符 2"/>
          <p:cNvSpPr>
            <a:spLocks noGrp="1"/>
          </p:cNvSpPr>
          <p:nvPr>
            <p:ph idx="1"/>
          </p:nvPr>
        </p:nvSpPr>
        <p:spPr>
          <a:xfrm>
            <a:off x="647700" y="1352550"/>
            <a:ext cx="10515600" cy="5260975"/>
          </a:xfrm>
        </p:spPr>
        <p:txBody>
          <a:bodyPr>
            <a:noAutofit/>
          </a:bodyPr>
          <a:p>
            <a:pPr>
              <a:lnSpc>
                <a:spcPct val="150000"/>
              </a:lnSpc>
            </a:pPr>
            <a:r>
              <a:rPr lang="zh-CN" altLang="en-US" sz="2400" b="1"/>
              <a:t>释义（paraphrase）一词通过拉丁语借自希腊语，意为“附加的表达方式”</a:t>
            </a:r>
            <a:r>
              <a:rPr lang="zh-CN" altLang="en-US" sz="1200" b="1"/>
              <a:t>（Wikipedia “paraphrase”）</a:t>
            </a:r>
            <a:endParaRPr lang="zh-CN" altLang="en-US" sz="2400" b="1"/>
          </a:p>
          <a:p>
            <a:pPr>
              <a:lnSpc>
                <a:spcPct val="150000"/>
              </a:lnSpc>
            </a:pPr>
            <a:r>
              <a:rPr lang="zh-CN" altLang="en-US" sz="2400" b="1"/>
              <a:t>对言语或写作的“重述”，同时保留其“基本意义”，目的在于对原创陈述的澄清 </a:t>
            </a:r>
            <a:r>
              <a:rPr lang="zh-CN" altLang="en-US" sz="1200" b="1"/>
              <a:t>[ 2018年11月25日检索自https://www.dictionary.com/browse/paraphrase.]</a:t>
            </a:r>
            <a:endParaRPr lang="zh-CN" altLang="en-US" sz="1200" b="1"/>
          </a:p>
          <a:p>
            <a:pPr>
              <a:lnSpc>
                <a:spcPct val="150000"/>
              </a:lnSpc>
            </a:pPr>
            <a:r>
              <a:rPr lang="zh-CN" altLang="en-US" sz="2400" b="1"/>
              <a:t>用“不同的词汇”说写“同一件事情”</a:t>
            </a:r>
            <a:r>
              <a:rPr lang="zh-CN" altLang="en-US" sz="1200" b="1"/>
              <a:t>[ 2018年11月25日检索自https://dictionary.cambridge.org/dictionary/english/paraphrase.]；</a:t>
            </a:r>
            <a:endParaRPr lang="zh-CN" altLang="en-US" sz="2400" b="1"/>
          </a:p>
          <a:p>
            <a:pPr>
              <a:lnSpc>
                <a:spcPct val="150000"/>
              </a:lnSpc>
            </a:pPr>
            <a:r>
              <a:rPr lang="zh-CN" altLang="en-US" sz="2400" b="1"/>
              <a:t>是“对语篇、段落、篇什的意义给予另一种形式”</a:t>
            </a:r>
            <a:r>
              <a:rPr lang="zh-CN" altLang="en-US" sz="1200" b="1"/>
              <a:t>[ 2018年11月25日检索自https://www.merriam-webster.com/dictionary/paraphrase.]</a:t>
            </a:r>
            <a:endParaRPr lang="zh-CN" altLang="en-US" sz="1200" b="1"/>
          </a:p>
          <a:p>
            <a:pPr>
              <a:lnSpc>
                <a:spcPct val="150000"/>
              </a:lnSpc>
            </a:pPr>
            <a:r>
              <a:rPr lang="zh-CN" altLang="en-US" sz="2400" b="1"/>
              <a:t>“用不同方式表达所说所写”、或“同一件事”</a:t>
            </a:r>
            <a:r>
              <a:rPr lang="zh-CN" altLang="en-US" sz="1200" b="1"/>
              <a:t>[ 2018年11月25日检索自https://www.collinsdictionary.com/dictionary/english/paraphrase.]</a:t>
            </a:r>
            <a:endParaRPr lang="zh-CN" altLang="en-US" sz="1200"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分析</a:t>
            </a:r>
            <a:endParaRPr lang="zh-CN" altLang="en-US" sz="4000"/>
          </a:p>
        </p:txBody>
      </p:sp>
      <p:sp>
        <p:nvSpPr>
          <p:cNvPr id="3" name="内容占位符 2"/>
          <p:cNvSpPr>
            <a:spLocks noGrp="1"/>
          </p:cNvSpPr>
          <p:nvPr>
            <p:ph idx="1"/>
          </p:nvPr>
        </p:nvSpPr>
        <p:spPr/>
        <p:txBody>
          <a:bodyPr/>
          <a:p>
            <a:pPr>
              <a:lnSpc>
                <a:spcPct val="150000"/>
              </a:lnSpc>
            </a:pPr>
            <a:r>
              <a:rPr lang="zh-CN" altLang="en-US" sz="2800" b="1"/>
              <a:t>有两个要素被强调：</a:t>
            </a:r>
            <a:endParaRPr lang="zh-CN" altLang="en-US" sz="2800" b="1"/>
          </a:p>
          <a:p>
            <a:pPr lvl="1">
              <a:lnSpc>
                <a:spcPct val="150000"/>
              </a:lnSpc>
            </a:pPr>
            <a:r>
              <a:rPr lang="zh-CN" altLang="en-US" sz="2800" b="1"/>
              <a:t>释义是有方向性的，都基于原创说写，且给出不同的表达方式；</a:t>
            </a:r>
            <a:endParaRPr lang="zh-CN" altLang="en-US" sz="2800" b="1"/>
          </a:p>
          <a:p>
            <a:pPr lvl="1">
              <a:lnSpc>
                <a:spcPct val="150000"/>
              </a:lnSpc>
            </a:pPr>
            <a:r>
              <a:rPr lang="zh-CN" altLang="en-US" sz="2800" b="1"/>
              <a:t>释义的主要功能是重述和澄清，保证意义不变化。</a:t>
            </a:r>
            <a:endParaRPr lang="zh-CN" altLang="en-US" sz="28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释义作为术语</a:t>
            </a:r>
            <a:endParaRPr lang="zh-CN" altLang="en-US" sz="4000"/>
          </a:p>
        </p:txBody>
      </p:sp>
      <p:sp>
        <p:nvSpPr>
          <p:cNvPr id="3" name="内容占位符 2"/>
          <p:cNvSpPr>
            <a:spLocks noGrp="1"/>
          </p:cNvSpPr>
          <p:nvPr>
            <p:ph idx="1"/>
          </p:nvPr>
        </p:nvSpPr>
        <p:spPr/>
        <p:txBody>
          <a:bodyPr/>
          <a:p>
            <a:pPr>
              <a:lnSpc>
                <a:spcPct val="150000"/>
              </a:lnSpc>
            </a:pPr>
            <a:r>
              <a:rPr lang="zh-CN" altLang="en-US" sz="2800"/>
              <a:t>“一个文本片段的释义就是与其具有对等关系的另一个文本片段，因此small hotel可视作guest house的释义，反之亦然”（Barnbrook and Sinclair 2001: 245）</a:t>
            </a:r>
            <a:endParaRPr lang="zh-CN" altLang="en-US" sz="2800"/>
          </a:p>
          <a:p>
            <a:pPr>
              <a:lnSpc>
                <a:spcPct val="150000"/>
              </a:lnSpc>
            </a:pPr>
            <a:r>
              <a:rPr lang="zh-CN" altLang="en-US" sz="2800">
                <a:solidFill>
                  <a:srgbClr val="FF0000"/>
                </a:solidFill>
              </a:rPr>
              <a:t>该定义继承了释义的常规定义，认为释义讨论“同一件事物”而不改变意义，再就是认为释义是相互的、可逆的。</a:t>
            </a:r>
            <a:endParaRPr lang="zh-CN" altLang="en-US" sz="280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nSpc>
                <a:spcPct val="150000"/>
              </a:lnSpc>
            </a:pPr>
            <a:r>
              <a:rPr lang="zh-CN" altLang="en-US" sz="2800" b="1"/>
              <a:t>释义是用语言谈论语言的基本手段，是语言自我谈论的特性，即语言的自反性（reflexivity），该特性极为强大，却极少为人所知（Sinclair 1991: 136）</a:t>
            </a:r>
            <a:endParaRPr lang="zh-CN" altLang="en-US" sz="2800"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7700" y="1449070"/>
            <a:ext cx="10515600" cy="4728210"/>
          </a:xfrm>
        </p:spPr>
        <p:txBody>
          <a:bodyPr/>
          <a:p>
            <a:pPr>
              <a:lnSpc>
                <a:spcPct val="150000"/>
              </a:lnSpc>
            </a:pPr>
            <a:r>
              <a:rPr lang="zh-CN" altLang="en-US" sz="3200" b="1"/>
              <a:t>释义能够恰当地解释人的语言理解，即如果一个人能用自己的话重述某句话，并能解释二者之间的差异，那么这个人就可被视作理解了语言；同理，如果计算机能够以相似的方式重述语言，那么我们就可以认为计算机理解了人类语言，果真如此，信息技术的地图就必须重画（Sinclair 1991: 137）</a:t>
            </a:r>
            <a:endParaRPr lang="zh-CN" altLang="en-US" sz="3200"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评价</a:t>
            </a:r>
            <a:endParaRPr lang="zh-CN" altLang="en-US" sz="4000"/>
          </a:p>
        </p:txBody>
      </p:sp>
      <p:sp>
        <p:nvSpPr>
          <p:cNvPr id="3" name="内容占位符 2"/>
          <p:cNvSpPr>
            <a:spLocks noGrp="1"/>
          </p:cNvSpPr>
          <p:nvPr>
            <p:ph idx="1"/>
          </p:nvPr>
        </p:nvSpPr>
        <p:spPr/>
        <p:txBody>
          <a:bodyPr/>
          <a:p>
            <a:pPr>
              <a:lnSpc>
                <a:spcPct val="150000"/>
              </a:lnSpc>
            </a:pPr>
            <a:r>
              <a:rPr lang="zh-CN" altLang="en-US" sz="2800" b="1"/>
              <a:t>可惜的是，辛克莱把释义局限于定义型句子的讨论，在之后扩展意义单位分析也很少提及，使得他对释义所概括的重要意义未能获得广阔的应用和阐发空间。</a:t>
            </a:r>
            <a:endParaRPr lang="zh-CN" altLang="en-US" sz="28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释义作为话语对象</a:t>
            </a:r>
            <a:endParaRPr lang="zh-CN" altLang="en-US" sz="4000"/>
          </a:p>
        </p:txBody>
      </p:sp>
      <p:sp>
        <p:nvSpPr>
          <p:cNvPr id="3" name="内容占位符 2"/>
          <p:cNvSpPr>
            <a:spLocks noGrp="1"/>
          </p:cNvSpPr>
          <p:nvPr>
            <p:ph idx="1"/>
          </p:nvPr>
        </p:nvSpPr>
        <p:spPr/>
        <p:txBody>
          <a:bodyPr/>
          <a:p>
            <a:pPr>
              <a:lnSpc>
                <a:spcPct val="150000"/>
              </a:lnSpc>
            </a:pPr>
            <a:r>
              <a:rPr lang="zh-CN" altLang="en-US" sz="2800" b="1"/>
              <a:t>“那些试图对对应某一表达的话语对象进行解释、确定、修饰、拒绝或者详述的文本片段”（Teubert 2010:204），而话语对象则指“在话语中谈论的所有具体及抽象事物、所有属性、所有状态、行动及过程的概念”（Ibid: 180）</a:t>
            </a:r>
            <a:endParaRPr lang="zh-CN" alt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classification</a:t>
            </a:r>
            <a:endParaRPr lang="en-US" altLang="zh-CN"/>
          </a:p>
        </p:txBody>
      </p:sp>
      <p:graphicFrame>
        <p:nvGraphicFramePr>
          <p:cNvPr id="4" name="图示 3"/>
          <p:cNvGraphicFramePr/>
          <p:nvPr/>
        </p:nvGraphicFramePr>
        <p:xfrm>
          <a:off x="997585" y="1079500"/>
          <a:ext cx="10525125" cy="5369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释义的特征</a:t>
            </a:r>
            <a:endParaRPr lang="zh-CN" altLang="en-US" sz="4000"/>
          </a:p>
        </p:txBody>
      </p:sp>
      <p:sp>
        <p:nvSpPr>
          <p:cNvPr id="3" name="内容占位符 2"/>
          <p:cNvSpPr>
            <a:spLocks noGrp="1"/>
          </p:cNvSpPr>
          <p:nvPr>
            <p:ph idx="1"/>
          </p:nvPr>
        </p:nvSpPr>
        <p:spPr>
          <a:xfrm>
            <a:off x="647700" y="1502410"/>
            <a:ext cx="10515600" cy="4674870"/>
          </a:xfrm>
        </p:spPr>
        <p:txBody>
          <a:bodyPr>
            <a:noAutofit/>
          </a:bodyPr>
          <a:p>
            <a:pPr marL="0" indent="0">
              <a:lnSpc>
                <a:spcPct val="150000"/>
              </a:lnSpc>
              <a:buNone/>
            </a:pPr>
            <a:r>
              <a:rPr lang="zh-CN" altLang="en-US" sz="2000" b="1"/>
              <a:t>1）释义是叠加的，本身存在意义冲突，且不可逆；在话语中释义竞争意义解读的权力，使得释义具有多声音特征，即同一话题不同论点的集合（Ibid: 103, 114）</a:t>
            </a:r>
            <a:endParaRPr lang="zh-CN" altLang="en-US" sz="2000" b="1"/>
          </a:p>
          <a:p>
            <a:pPr marL="0" indent="0">
              <a:lnSpc>
                <a:spcPct val="150000"/>
              </a:lnSpc>
              <a:buNone/>
            </a:pPr>
            <a:r>
              <a:rPr lang="zh-CN" altLang="en-US" sz="2000" b="1"/>
              <a:t>2）释义可分为显性释义和释义内容（paraphrastic content），二者的集合就是意义（Ibid: 220）；</a:t>
            </a:r>
            <a:endParaRPr lang="zh-CN" altLang="en-US" sz="2000" b="1"/>
          </a:p>
          <a:p>
            <a:pPr marL="0" indent="0">
              <a:lnSpc>
                <a:spcPct val="150000"/>
              </a:lnSpc>
              <a:buNone/>
            </a:pPr>
            <a:r>
              <a:rPr lang="zh-CN" altLang="en-US" sz="2000" b="1"/>
              <a:t>3）释义是动态的、不理想的，具有不确切性，这也解释了意义的不确切性；</a:t>
            </a:r>
            <a:endParaRPr lang="zh-CN" altLang="en-US" sz="2000" b="1"/>
          </a:p>
          <a:p>
            <a:pPr marL="0" indent="0">
              <a:lnSpc>
                <a:spcPct val="150000"/>
              </a:lnSpc>
              <a:buNone/>
            </a:pPr>
            <a:r>
              <a:rPr lang="zh-CN" altLang="en-US" sz="2000" b="1"/>
              <a:t>4）没有必要区分话语对象与概念，话语对象是由词项表达的（Ibid: 189），实际事物通过标示和词项释义成为话语对象（Ibid: 142）</a:t>
            </a:r>
            <a:endParaRPr lang="zh-CN" altLang="en-US" sz="2000"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评价</a:t>
            </a:r>
            <a:endParaRPr lang="zh-CN" altLang="en-US" sz="4000"/>
          </a:p>
        </p:txBody>
      </p:sp>
      <p:sp>
        <p:nvSpPr>
          <p:cNvPr id="3" name="内容占位符 2"/>
          <p:cNvSpPr>
            <a:spLocks noGrp="1"/>
          </p:cNvSpPr>
          <p:nvPr>
            <p:ph idx="1"/>
          </p:nvPr>
        </p:nvSpPr>
        <p:spPr/>
        <p:txBody>
          <a:bodyPr/>
          <a:p>
            <a:pPr>
              <a:lnSpc>
                <a:spcPct val="150000"/>
              </a:lnSpc>
            </a:pPr>
            <a:r>
              <a:rPr lang="zh-CN" altLang="en-US" sz="2400" b="1"/>
              <a:t>托伯特对释义的再定义和观点阐述，极大拓展了释义的应用范围，使我们超越某一有限类型的句子层面，从话语视角审视释义的价值和意义；</a:t>
            </a:r>
            <a:endParaRPr lang="zh-CN" altLang="en-US" sz="2400" b="1"/>
          </a:p>
          <a:p>
            <a:pPr>
              <a:lnSpc>
                <a:spcPct val="150000"/>
              </a:lnSpc>
            </a:pPr>
            <a:r>
              <a:rPr lang="zh-CN" altLang="en-US" sz="2400" b="1"/>
              <a:t>此外，对释义的多元性和不可逆性的观点，提升了意义分析过程中对不同释义的包容性，改善了我们对意义解释判断的灵活性。</a:t>
            </a:r>
            <a:endParaRPr lang="zh-CN" altLang="en-US" sz="2400" b="1"/>
          </a:p>
          <a:p>
            <a:pPr>
              <a:lnSpc>
                <a:spcPct val="150000"/>
              </a:lnSpc>
            </a:pPr>
            <a:r>
              <a:rPr lang="zh-CN" altLang="en-US" sz="2400" b="1"/>
              <a:t>与辛克莱相比，托伯特对释义的定义更具概念化意义，对话语大视角下的文本意义生存形态解释得也更充分</a:t>
            </a:r>
            <a:endParaRPr lang="zh-CN" altLang="en-US" sz="2400"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我们的定义（操作定义）</a:t>
            </a:r>
            <a:endParaRPr lang="zh-CN" altLang="en-US" sz="4000"/>
          </a:p>
        </p:txBody>
      </p:sp>
      <p:sp>
        <p:nvSpPr>
          <p:cNvPr id="3" name="内容占位符 2"/>
          <p:cNvSpPr>
            <a:spLocks noGrp="1"/>
          </p:cNvSpPr>
          <p:nvPr>
            <p:ph idx="1"/>
          </p:nvPr>
        </p:nvSpPr>
        <p:spPr/>
        <p:txBody>
          <a:bodyPr/>
          <a:p>
            <a:pPr>
              <a:lnSpc>
                <a:spcPct val="150000"/>
              </a:lnSpc>
            </a:pPr>
            <a:r>
              <a:rPr lang="zh-CN" altLang="en-US" sz="2800" b="1"/>
              <a:t>在以给定的节点词语或搭配为义核的型式序列上，形成的各种意义对应型式，该型式以各个位置上语义倾向集为主要元素，以主要节点词是否为同一话语对象，以及语义韵为判断边界的主要依据</a:t>
            </a:r>
            <a:endParaRPr lang="zh-CN" altLang="en-US" sz="2800"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释义的局部语法</a:t>
            </a:r>
            <a:endParaRPr lang="zh-CN" altLang="en-US" sz="4000"/>
          </a:p>
        </p:txBody>
      </p:sp>
      <p:sp>
        <p:nvSpPr>
          <p:cNvPr id="3" name="内容占位符 2"/>
          <p:cNvSpPr>
            <a:spLocks noGrp="1"/>
          </p:cNvSpPr>
          <p:nvPr>
            <p:ph idx="1"/>
          </p:nvPr>
        </p:nvSpPr>
        <p:spPr/>
        <p:txBody>
          <a:bodyPr/>
          <a:p>
            <a:pPr>
              <a:lnSpc>
                <a:spcPct val="150000"/>
              </a:lnSpc>
            </a:pPr>
            <a:r>
              <a:rPr lang="zh-CN" altLang="en-US" sz="2800" b="1"/>
              <a:t>辛克莱更多地关注了局部语法的型式和定义句两个部分的释义问题，直到2005年前后才真正意识局部语法对意义描写的深广意义（Sinclair 2007:5-6），开始把局部语法融入自己的短语理论框架中（李文中 2018）</a:t>
            </a:r>
            <a:endParaRPr lang="zh-CN" altLang="en-US" sz="2800"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nSpc>
                <a:spcPct val="150000"/>
              </a:lnSpc>
            </a:pPr>
            <a:r>
              <a:rPr lang="zh-CN" altLang="en-US" sz="2800" b="1"/>
              <a:t>由于语料库语言学强调意义的局部性，主张以专门化的、限制性语言为研究对象（Firth 1957b），对于擅长以搭配为支点的扩展意义单位分析而言，局部语法路径的融入简直是珠联璧合</a:t>
            </a:r>
            <a:endParaRPr lang="zh-CN" altLang="en-US" sz="2800"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老子《道德经》中的释义</a:t>
            </a:r>
            <a:endParaRPr lang="zh-CN" altLang="en-US" sz="4000"/>
          </a:p>
        </p:txBody>
      </p:sp>
      <p:sp>
        <p:nvSpPr>
          <p:cNvPr id="3" name="内容占位符 2"/>
          <p:cNvSpPr>
            <a:spLocks noGrp="1"/>
          </p:cNvSpPr>
          <p:nvPr>
            <p:ph idx="1"/>
          </p:nvPr>
        </p:nvSpPr>
        <p:spPr/>
        <p:txBody>
          <a:bodyPr/>
          <a:p>
            <a:pPr>
              <a:lnSpc>
                <a:spcPct val="150000"/>
              </a:lnSpc>
            </a:pPr>
            <a:r>
              <a:rPr lang="zh-CN" altLang="en-US" sz="2400" b="1"/>
              <a:t>在《道德经》中，很多新出的概念或词语都是通过释义或循环释义引入的，主要的释义手段是通过一系列连接动词（我们称之为释义动词）来连接句子的两个部分，如“曰”、“谓”（包括“是谓”和“谓之”两种用法）等，限于篇幅，本节聚焦“曰”的释义型式，英译主要采用理雅格的翻译，以说明问题</a:t>
            </a:r>
            <a:endParaRPr lang="zh-CN" altLang="en-US" sz="2400"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概述</a:t>
            </a:r>
            <a:endParaRPr lang="zh-CN" altLang="en-US" sz="4000"/>
          </a:p>
        </p:txBody>
      </p:sp>
      <p:sp>
        <p:nvSpPr>
          <p:cNvPr id="3" name="内容占位符 2"/>
          <p:cNvSpPr>
            <a:spLocks noGrp="1"/>
          </p:cNvSpPr>
          <p:nvPr>
            <p:ph idx="1"/>
          </p:nvPr>
        </p:nvSpPr>
        <p:spPr/>
        <p:txBody>
          <a:bodyPr/>
          <a:p>
            <a:pPr>
              <a:lnSpc>
                <a:spcPct val="150000"/>
              </a:lnSpc>
            </a:pPr>
            <a:r>
              <a:rPr lang="zh-CN" altLang="en-US" sz="2400" b="1"/>
              <a:t>“曰”共出现21次（滤除2次非释义实例），其局部语法分功能（释义内容、释义动词、主题词语）、词项和语法三层来描述，在词项层词性码表示一个弱类联结结构（Sinclair 1996, 2004），“SEMPF”表示该位置包含一个语义倾向集，原词如“曰”表示该型式中复现的词语；释义以语义倾向集为边界划分为不同的释义群，该释义群在表中“释义”行进行列举</a:t>
            </a:r>
            <a:endParaRPr lang="zh-CN" altLang="en-US" sz="2400"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82930" y="183515"/>
            <a:ext cx="10515600" cy="775335"/>
          </a:xfrm>
        </p:spPr>
        <p:txBody>
          <a:bodyPr/>
          <a:p>
            <a:r>
              <a:rPr lang="zh-CN" altLang="en-US" sz="4000"/>
              <a:t>索引行</a:t>
            </a:r>
            <a:endParaRPr lang="zh-CN" altLang="en-US" sz="4000"/>
          </a:p>
        </p:txBody>
      </p:sp>
      <p:pic>
        <p:nvPicPr>
          <p:cNvPr id="4" name="图片 3"/>
          <p:cNvPicPr>
            <a:picLocks noChangeAspect="1"/>
          </p:cNvPicPr>
          <p:nvPr/>
        </p:nvPicPr>
        <p:blipFill>
          <a:blip r:embed="rId1"/>
          <a:stretch>
            <a:fillRect/>
          </a:stretch>
        </p:blipFill>
        <p:spPr>
          <a:xfrm>
            <a:off x="271780" y="958850"/>
            <a:ext cx="11649075" cy="57150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分析路径</a:t>
            </a:r>
            <a:endParaRPr lang="zh-CN" altLang="en-US" sz="4000"/>
          </a:p>
        </p:txBody>
      </p:sp>
      <p:pic>
        <p:nvPicPr>
          <p:cNvPr id="4" name="图片 3"/>
          <p:cNvPicPr>
            <a:picLocks noChangeAspect="1"/>
          </p:cNvPicPr>
          <p:nvPr/>
        </p:nvPicPr>
        <p:blipFill>
          <a:blip r:embed="rId1"/>
          <a:stretch>
            <a:fillRect/>
          </a:stretch>
        </p:blipFill>
        <p:spPr>
          <a:xfrm>
            <a:off x="461645" y="1734820"/>
            <a:ext cx="10612120" cy="398653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808990"/>
          </a:xfrm>
        </p:spPr>
        <p:txBody>
          <a:bodyPr/>
          <a:p>
            <a:r>
              <a:rPr lang="zh-CN" altLang="en-US" sz="4000"/>
              <a:t>局部语法</a:t>
            </a:r>
            <a:endParaRPr lang="zh-CN" altLang="en-US" sz="4000"/>
          </a:p>
        </p:txBody>
      </p:sp>
      <p:graphicFrame>
        <p:nvGraphicFramePr>
          <p:cNvPr id="4" name="表格 3"/>
          <p:cNvGraphicFramePr/>
          <p:nvPr/>
        </p:nvGraphicFramePr>
        <p:xfrm>
          <a:off x="3978275" y="1455420"/>
          <a:ext cx="5045710" cy="4909185"/>
        </p:xfrm>
        <a:graphic>
          <a:graphicData uri="http://schemas.openxmlformats.org/drawingml/2006/table">
            <a:tbl>
              <a:tblPr firstRow="1" bandRow="1">
                <a:tableStyleId>{5940675A-B579-460E-94D1-54222C63F5DA}</a:tableStyleId>
              </a:tblPr>
              <a:tblGrid>
                <a:gridCol w="979805"/>
                <a:gridCol w="1859915"/>
                <a:gridCol w="735965"/>
                <a:gridCol w="1470025"/>
              </a:tblGrid>
              <a:tr h="479425">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structure</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Paraphrastic content</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hinge</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topic</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9425">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Lexis</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SEMPRF （V + N）</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SEMPRF （Head N）</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870">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grammar</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[N] + V + N</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V</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N</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7505">
                <a:tc rowSpan="6">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释义（1）归根--&gt;明</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归 根</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静</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8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    是（静）</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复命</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75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    复 命</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常</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8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    知 和</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常</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2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    知 常</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明</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75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    见 小</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明</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7505">
                <a:tc rowSpan="2">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 释义（2）守柔--&gt;强  </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    守 柔</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8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   心使气</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强</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6600">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释义（3）益生--&gt;祥</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    益 生</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曰</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宋体" panose="02010600030101010101" pitchFamily="2" charset="-122"/>
                          <a:ea typeface="宋体" panose="02010600030101010101" pitchFamily="2" charset="-122"/>
                          <a:cs typeface="宋体" panose="02010600030101010101" pitchFamily="2" charset="-122"/>
                        </a:rPr>
                        <a:t>祥</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Tidy data</a:t>
            </a:r>
            <a:endParaRPr lang="en-US" altLang="zh-CN"/>
          </a:p>
        </p:txBody>
      </p:sp>
      <p:sp>
        <p:nvSpPr>
          <p:cNvPr id="3" name="内容占位符 2"/>
          <p:cNvSpPr>
            <a:spLocks noGrp="1"/>
          </p:cNvSpPr>
          <p:nvPr>
            <p:ph idx="1"/>
          </p:nvPr>
        </p:nvSpPr>
        <p:spPr/>
        <p:txBody>
          <a:bodyPr/>
          <a:p>
            <a:pPr marL="0" indent="0">
              <a:buNone/>
            </a:pPr>
            <a:r>
              <a:rPr lang="en-US" altLang="zh-CN" sz="3200" b="1">
                <a:latin typeface="Calibri" panose="020F0502020204030204" charset="0"/>
                <a:cs typeface="Calibri" panose="020F0502020204030204" charset="0"/>
              </a:rPr>
              <a:t>Tidy data is a standard way of mapping the meaning of dataset to its structure.</a:t>
            </a:r>
            <a:endParaRPr lang="en-US" altLang="zh-CN" sz="3200" b="1">
              <a:latin typeface="Calibri" panose="020F0502020204030204" charset="0"/>
              <a:cs typeface="Calibri" panose="020F0502020204030204" charset="0"/>
            </a:endParaRPr>
          </a:p>
          <a:p>
            <a:pPr marL="457200" lvl="1" indent="0">
              <a:buNone/>
            </a:pPr>
            <a:r>
              <a:rPr lang="en-US" altLang="zh-CN" sz="3200" b="1">
                <a:latin typeface="Calibri" panose="020F0502020204030204" charset="0"/>
                <a:cs typeface="Calibri" panose="020F0502020204030204" charset="0"/>
              </a:rPr>
              <a:t>-Each variable forms a column</a:t>
            </a:r>
            <a:endParaRPr lang="en-US" altLang="zh-CN" sz="3200" b="1">
              <a:latin typeface="Calibri" panose="020F0502020204030204" charset="0"/>
              <a:cs typeface="Calibri" panose="020F0502020204030204" charset="0"/>
            </a:endParaRPr>
          </a:p>
          <a:p>
            <a:pPr marL="457200" lvl="1" indent="0">
              <a:buNone/>
            </a:pPr>
            <a:r>
              <a:rPr lang="en-US" altLang="zh-CN" sz="3200" b="1">
                <a:latin typeface="Calibri" panose="020F0502020204030204" charset="0"/>
                <a:cs typeface="Calibri" panose="020F0502020204030204" charset="0"/>
              </a:rPr>
              <a:t>-Each observation forms a row</a:t>
            </a:r>
            <a:endParaRPr lang="en-US" altLang="zh-CN" sz="3200" b="1">
              <a:latin typeface="Calibri" panose="020F0502020204030204" charset="0"/>
              <a:cs typeface="Calibri" panose="020F0502020204030204" charset="0"/>
            </a:endParaRPr>
          </a:p>
          <a:p>
            <a:pPr marL="457200" lvl="1" indent="0">
              <a:buNone/>
            </a:pPr>
            <a:r>
              <a:rPr lang="en-US" altLang="zh-CN" sz="3200" b="1">
                <a:latin typeface="Calibri" panose="020F0502020204030204" charset="0"/>
                <a:cs typeface="Calibri" panose="020F0502020204030204" charset="0"/>
              </a:rPr>
              <a:t>-Each type of observational unit forms a table</a:t>
            </a:r>
            <a:endParaRPr lang="en-US" altLang="zh-CN" sz="3200" b="1">
              <a:latin typeface="Calibri" panose="020F0502020204030204" charset="0"/>
              <a:cs typeface="Calibri" panose="020F0502020204030204" charset="0"/>
            </a:endParaRPr>
          </a:p>
        </p:txBody>
      </p:sp>
      <p:cxnSp>
        <p:nvCxnSpPr>
          <p:cNvPr id="4" name="直接连接符 3"/>
          <p:cNvCxnSpPr/>
          <p:nvPr/>
        </p:nvCxnSpPr>
        <p:spPr>
          <a:xfrm>
            <a:off x="1327150" y="3340100"/>
            <a:ext cx="558355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06525" y="4895850"/>
            <a:ext cx="834834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406525" y="4125595"/>
            <a:ext cx="558355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nSpc>
                <a:spcPct val="150000"/>
              </a:lnSpc>
            </a:pPr>
            <a:r>
              <a:rPr lang="zh-CN" altLang="en-US" sz="2400" b="1"/>
              <a:t>在表1中，从“静”开始，被解释的主题词依次成为下句的释义内容，每一新的释义内容解释一个新的主题，循环往复，使得释义动词“曰”两边的词语彼此构成了同一个语义倾向集，处于同一个语义倾向集中的词语如串珠一样，既彼此解释，又增添新义：</a:t>
            </a:r>
            <a:endParaRPr lang="zh-CN" altLang="en-US" sz="2400" b="1"/>
          </a:p>
          <a:p>
            <a:pPr>
              <a:lnSpc>
                <a:spcPct val="150000"/>
              </a:lnSpc>
            </a:pPr>
            <a:r>
              <a:rPr lang="zh-CN" altLang="en-US" sz="2400" b="1"/>
              <a:t>释义1：归根→静→（复命|知和）→常→（知常|见小）→明</a:t>
            </a:r>
            <a:endParaRPr lang="zh-CN" altLang="en-US" sz="2400"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23545"/>
            <a:ext cx="10515600" cy="5753735"/>
          </a:xfrm>
        </p:spPr>
        <p:txBody>
          <a:bodyPr>
            <a:normAutofit fontScale="70000"/>
          </a:bodyPr>
          <a:p>
            <a:pPr>
              <a:lnSpc>
                <a:spcPct val="150000"/>
              </a:lnSpc>
            </a:pPr>
            <a:r>
              <a:rPr lang="zh-CN" altLang="en-US" sz="2400" b="1" i="1"/>
              <a:t>This returning to their root is what we call the state of stillness; and that stillness may be called a reporting that they have fulfilled their appointed end. The report of that fulfillment is the regular, unchanging rule. To know that unchanging rule is to be intelligent;</a:t>
            </a:r>
            <a:endParaRPr lang="zh-CN" altLang="en-US" sz="2400" b="1"/>
          </a:p>
          <a:p>
            <a:pPr>
              <a:lnSpc>
                <a:spcPct val="150000"/>
              </a:lnSpc>
            </a:pPr>
            <a:r>
              <a:rPr lang="zh-CN" altLang="en-US" sz="2400" b="1"/>
              <a:t>在英译中，returning to root, the state of stillness, report of the fulfillment, unchanging rule, intelligent分别对应“归根、静、复命、常、明”，其实翻译也是一种释义或解读，围绕释义动词短语is what we call, may be called, is，其释义型式为：</a:t>
            </a:r>
            <a:endParaRPr lang="zh-CN" altLang="en-US" sz="2400" b="1"/>
          </a:p>
          <a:p>
            <a:pPr>
              <a:lnSpc>
                <a:spcPct val="150000"/>
              </a:lnSpc>
            </a:pPr>
            <a:endParaRPr lang="zh-CN" altLang="en-US" sz="2400" b="1"/>
          </a:p>
          <a:p>
            <a:pPr>
              <a:lnSpc>
                <a:spcPct val="150000"/>
              </a:lnSpc>
            </a:pPr>
            <a:r>
              <a:rPr lang="zh-CN" altLang="en-US" sz="2400" b="1"/>
              <a:t>A.Paraphrastic content </a:t>
            </a:r>
            <a:r>
              <a:rPr lang="zh-CN" altLang="en-US" sz="2400" b="1" i="1">
                <a:solidFill>
                  <a:srgbClr val="FF0000"/>
                </a:solidFill>
              </a:rPr>
              <a:t>is what we call </a:t>
            </a:r>
            <a:r>
              <a:rPr lang="zh-CN" altLang="en-US" sz="2400" b="1"/>
              <a:t>Topic</a:t>
            </a:r>
            <a:endParaRPr lang="zh-CN" altLang="en-US" sz="2400" b="1"/>
          </a:p>
          <a:p>
            <a:pPr>
              <a:lnSpc>
                <a:spcPct val="150000"/>
              </a:lnSpc>
            </a:pPr>
            <a:r>
              <a:rPr lang="zh-CN" altLang="en-US" sz="2400" b="1"/>
              <a:t>B.Paraphrastic content </a:t>
            </a:r>
            <a:r>
              <a:rPr lang="zh-CN" altLang="en-US" sz="2400" b="1" i="1">
                <a:solidFill>
                  <a:srgbClr val="FF0000"/>
                </a:solidFill>
              </a:rPr>
              <a:t>may be called</a:t>
            </a:r>
            <a:r>
              <a:rPr lang="zh-CN" altLang="en-US" sz="2400" b="1"/>
              <a:t> Topic</a:t>
            </a:r>
            <a:endParaRPr lang="zh-CN" altLang="en-US" sz="2400" b="1"/>
          </a:p>
          <a:p>
            <a:pPr>
              <a:lnSpc>
                <a:spcPct val="150000"/>
              </a:lnSpc>
            </a:pPr>
            <a:r>
              <a:rPr lang="zh-CN" altLang="en-US" sz="2400" b="1"/>
              <a:t>C.Paraphrastic content </a:t>
            </a:r>
            <a:r>
              <a:rPr lang="zh-CN" altLang="en-US" sz="2400" b="1" i="1">
                <a:solidFill>
                  <a:srgbClr val="FF0000"/>
                </a:solidFill>
              </a:rPr>
              <a:t>is</a:t>
            </a:r>
            <a:r>
              <a:rPr lang="zh-CN" altLang="en-US" sz="2400" b="1"/>
              <a:t> Topic</a:t>
            </a:r>
            <a:endParaRPr lang="zh-CN" altLang="en-US" sz="2400"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23900"/>
            <a:ext cx="10515600" cy="5453380"/>
          </a:xfrm>
        </p:spPr>
        <p:txBody>
          <a:bodyPr/>
          <a:p>
            <a:pPr>
              <a:lnSpc>
                <a:spcPct val="150000"/>
              </a:lnSpc>
            </a:pPr>
            <a:r>
              <a:rPr lang="zh-CN" altLang="en-US" b="1"/>
              <a:t>值得注意的是，“见小曰明”在第五十二章，是对“明”的再释义，即“见小”，这里的“明”与第十六章的“明”属于同一个概念，英译却变成了另外的概念：</a:t>
            </a:r>
            <a:endParaRPr lang="zh-CN" altLang="en-US" b="1"/>
          </a:p>
          <a:p>
            <a:pPr>
              <a:lnSpc>
                <a:spcPct val="150000"/>
              </a:lnSpc>
            </a:pPr>
            <a:r>
              <a:rPr lang="zh-CN" altLang="en-US" b="1" i="1"/>
              <a:t>The perception of what is small is (the secret of clear- sightedness).</a:t>
            </a:r>
            <a:endParaRPr lang="zh-CN" altLang="en-US" b="1"/>
          </a:p>
          <a:p>
            <a:pPr>
              <a:lnSpc>
                <a:spcPct val="150000"/>
              </a:lnSpc>
            </a:pPr>
            <a:r>
              <a:rPr lang="zh-CN" altLang="en-US" b="1"/>
              <a:t>在这里，</a:t>
            </a:r>
            <a:r>
              <a:rPr lang="zh-CN" altLang="en-US" b="1" i="1">
                <a:solidFill>
                  <a:srgbClr val="FF0000"/>
                </a:solidFill>
              </a:rPr>
              <a:t>clear-sightedness</a:t>
            </a:r>
            <a:r>
              <a:rPr lang="zh-CN" altLang="en-US" b="1"/>
              <a:t>与上述的</a:t>
            </a:r>
            <a:r>
              <a:rPr lang="zh-CN" altLang="en-US" b="1" i="1">
                <a:solidFill>
                  <a:srgbClr val="FF0000"/>
                </a:solidFill>
              </a:rPr>
              <a:t>intelligent</a:t>
            </a:r>
            <a:r>
              <a:rPr lang="zh-CN" altLang="en-US" b="1"/>
              <a:t>无法构成释义。</a:t>
            </a:r>
            <a:endParaRPr lang="zh-CN" altLang="en-US"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4650"/>
            <a:ext cx="10515600" cy="5802630"/>
          </a:xfrm>
        </p:spPr>
        <p:txBody>
          <a:bodyPr>
            <a:noAutofit/>
          </a:bodyPr>
          <a:p>
            <a:pPr>
              <a:lnSpc>
                <a:spcPct val="150000"/>
              </a:lnSpc>
            </a:pPr>
            <a:r>
              <a:rPr lang="zh-CN" altLang="en-US" sz="2000" b="1"/>
              <a:t>第二组释义对应主题词语“强”，释义内容分别是“守柔”、“心使气”，二者属于相近的解读，所以“强”的意义也是一致的：</a:t>
            </a:r>
            <a:endParaRPr lang="zh-CN" altLang="en-US" sz="2000" b="1"/>
          </a:p>
          <a:p>
            <a:pPr>
              <a:lnSpc>
                <a:spcPct val="150000"/>
              </a:lnSpc>
            </a:pPr>
            <a:r>
              <a:rPr lang="zh-CN" altLang="en-US" sz="2000" b="1"/>
              <a:t>释义2：（守柔|心使气）→强</a:t>
            </a:r>
            <a:endParaRPr lang="zh-CN" altLang="en-US" sz="2000" b="1"/>
          </a:p>
          <a:p>
            <a:pPr>
              <a:lnSpc>
                <a:spcPct val="150000"/>
              </a:lnSpc>
            </a:pPr>
            <a:r>
              <a:rPr lang="zh-CN" altLang="en-US" sz="2000" b="1"/>
              <a:t>“强”此二句的英译却具有不同的释义，该词虽都被译为strength，第二句却突如其来地出现了一个false：</a:t>
            </a:r>
            <a:endParaRPr lang="zh-CN" altLang="en-US" sz="2000" b="1"/>
          </a:p>
          <a:p>
            <a:pPr>
              <a:lnSpc>
                <a:spcPct val="150000"/>
              </a:lnSpc>
            </a:pPr>
            <a:r>
              <a:rPr lang="zh-CN" altLang="en-US" sz="2000" b="1"/>
              <a:t>（守弱曰强）</a:t>
            </a:r>
            <a:r>
              <a:rPr lang="zh-CN" altLang="en-US" sz="2000" b="1" i="1"/>
              <a:t>the guarding of what is soft and tender is (the secret of) </a:t>
            </a:r>
            <a:r>
              <a:rPr lang="zh-CN" altLang="en-US" sz="2000" b="1" i="1">
                <a:solidFill>
                  <a:srgbClr val="FF0000"/>
                </a:solidFill>
              </a:rPr>
              <a:t>strength.</a:t>
            </a:r>
            <a:endParaRPr lang="zh-CN" altLang="en-US" sz="2000" b="1"/>
          </a:p>
          <a:p>
            <a:pPr>
              <a:lnSpc>
                <a:spcPct val="150000"/>
              </a:lnSpc>
            </a:pPr>
            <a:r>
              <a:rPr lang="zh-CN" altLang="en-US" sz="2000" b="1"/>
              <a:t>（心使气曰强）</a:t>
            </a:r>
            <a:r>
              <a:rPr lang="zh-CN" altLang="en-US" sz="2000" b="1" i="1"/>
              <a:t>Where the mind makes the vital breath to burn,</a:t>
            </a:r>
            <a:endParaRPr lang="zh-CN" altLang="en-US" sz="2000" b="1" i="1"/>
          </a:p>
          <a:p>
            <a:pPr>
              <a:lnSpc>
                <a:spcPct val="150000"/>
              </a:lnSpc>
            </a:pPr>
            <a:r>
              <a:rPr lang="zh-CN" altLang="en-US" sz="2000" b="1" i="1"/>
              <a:t>			</a:t>
            </a:r>
            <a:r>
              <a:rPr lang="zh-CN" altLang="en-US" sz="2000" b="1" i="1">
                <a:solidFill>
                  <a:srgbClr val="FF0000"/>
                </a:solidFill>
              </a:rPr>
              <a:t>(False)</a:t>
            </a:r>
            <a:r>
              <a:rPr lang="zh-CN" altLang="en-US" sz="2000" b="1" i="1"/>
              <a:t> is the </a:t>
            </a:r>
            <a:r>
              <a:rPr lang="zh-CN" altLang="en-US" sz="2000" b="1" i="1">
                <a:solidFill>
                  <a:srgbClr val="FF0000"/>
                </a:solidFill>
              </a:rPr>
              <a:t>strength, </a:t>
            </a:r>
            <a:r>
              <a:rPr lang="zh-CN" altLang="en-US" sz="2000" b="1" i="1"/>
              <a:t>(and o'er it we should </a:t>
            </a:r>
            <a:r>
              <a:rPr lang="zh-CN" altLang="en-US" sz="2000" b="1" i="1">
                <a:solidFill>
                  <a:srgbClr val="FF0000"/>
                </a:solidFill>
              </a:rPr>
              <a:t>mourn.</a:t>
            </a:r>
            <a:r>
              <a:rPr lang="zh-CN" altLang="en-US" sz="2000" b="1" i="1"/>
              <a:t>)</a:t>
            </a:r>
            <a:endParaRPr lang="zh-CN" altLang="en-US" sz="2000" b="1"/>
          </a:p>
          <a:p>
            <a:pPr>
              <a:lnSpc>
                <a:spcPct val="150000"/>
              </a:lnSpc>
            </a:pPr>
            <a:r>
              <a:rPr lang="zh-CN" altLang="en-US" sz="2000" b="1"/>
              <a:t>第二句的英译改变了译文中惯常的释义结构，通过false, mourn等释义内容，使主题词语“强”变成了一个包含贬义的概念，这种释义在文本中得不到支持，也不符合该文本中释义的型式要求。</a:t>
            </a:r>
            <a:endParaRPr lang="zh-CN" altLang="en-US" sz="2000"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讨论</a:t>
            </a:r>
            <a:endParaRPr lang="zh-CN" altLang="en-US" sz="4000"/>
          </a:p>
        </p:txBody>
      </p:sp>
      <p:sp>
        <p:nvSpPr>
          <p:cNvPr id="3" name="内容占位符 2"/>
          <p:cNvSpPr>
            <a:spLocks noGrp="1"/>
          </p:cNvSpPr>
          <p:nvPr>
            <p:ph idx="1"/>
          </p:nvPr>
        </p:nvSpPr>
        <p:spPr>
          <a:xfrm>
            <a:off x="647700" y="1513205"/>
            <a:ext cx="10515600" cy="4664075"/>
          </a:xfrm>
        </p:spPr>
        <p:txBody>
          <a:bodyPr>
            <a:normAutofit/>
          </a:bodyPr>
          <a:p>
            <a:pPr>
              <a:lnSpc>
                <a:spcPct val="150000"/>
              </a:lnSpc>
            </a:pPr>
            <a:r>
              <a:rPr lang="zh-CN" altLang="en-US" b="1"/>
              <a:t>在上述分析中，首先，我们虽然确定了主题词语及释义内容的位置，但在释义过程中，二者的角色并非固定，上一句的释义会变成下一句的主题词语。按照托伯特的观点，新的话语对象被不断引入并释义，释义成为主题词语，再获得新的释义，常规释义中那种界限分明的释义句与被释义句，如今变得含混不清，只有线性序列或时间先后顺序的区分。</a:t>
            </a:r>
            <a:endParaRPr lang="zh-CN" altLang="en-US" b="1"/>
          </a:p>
          <a:p>
            <a:pPr>
              <a:lnSpc>
                <a:spcPct val="150000"/>
              </a:lnSpc>
            </a:pPr>
            <a:endParaRPr lang="zh-CN" altLang="en-US"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讨论</a:t>
            </a:r>
            <a:endParaRPr lang="zh-CN" altLang="en-US"/>
          </a:p>
        </p:txBody>
      </p:sp>
      <p:sp>
        <p:nvSpPr>
          <p:cNvPr id="3" name="内容占位符 2"/>
          <p:cNvSpPr>
            <a:spLocks noGrp="1"/>
          </p:cNvSpPr>
          <p:nvPr>
            <p:ph idx="1"/>
          </p:nvPr>
        </p:nvSpPr>
        <p:spPr>
          <a:xfrm>
            <a:off x="838200" y="1497330"/>
            <a:ext cx="10515600" cy="4679950"/>
          </a:xfrm>
        </p:spPr>
        <p:txBody>
          <a:bodyPr>
            <a:normAutofit/>
          </a:bodyPr>
          <a:p>
            <a:pPr>
              <a:lnSpc>
                <a:spcPct val="150000"/>
              </a:lnSpc>
            </a:pPr>
            <a:r>
              <a:rPr lang="zh-CN" altLang="en-US" b="1">
                <a:sym typeface="+mn-ea"/>
              </a:rPr>
              <a:t>其次，在语篇层面，释义是一个循环往复的过程；重复的释义形成强型式，既发展和丰富了文本意义，体现了内文性，又约束对文本的互文解读；</a:t>
            </a:r>
            <a:endParaRPr lang="zh-CN" altLang="en-US" b="1">
              <a:sym typeface="+mn-ea"/>
            </a:endParaRPr>
          </a:p>
          <a:p>
            <a:pPr>
              <a:lnSpc>
                <a:spcPct val="150000"/>
              </a:lnSpc>
            </a:pPr>
            <a:r>
              <a:rPr lang="zh-CN" altLang="en-US" b="1">
                <a:sym typeface="+mn-ea"/>
              </a:rPr>
              <a:t>其三，定义是释义的基本类型，释义与翻译的结果是解读（</a:t>
            </a:r>
            <a:r>
              <a:rPr lang="en-US" altLang="zh-CN" b="1">
                <a:sym typeface="+mn-ea"/>
              </a:rPr>
              <a:t>interpretation</a:t>
            </a:r>
            <a:r>
              <a:rPr lang="zh-CN" altLang="en-US" b="1">
                <a:sym typeface="+mn-ea"/>
              </a:rPr>
              <a:t>）</a:t>
            </a:r>
            <a:endParaRPr lang="zh-CN" altLang="en-US" b="1">
              <a:sym typeface="+mn-ea"/>
            </a:endParaRPr>
          </a:p>
          <a:p>
            <a:pPr>
              <a:lnSpc>
                <a:spcPct val="150000"/>
              </a:lnSpc>
            </a:pPr>
            <a:r>
              <a:rPr lang="zh-CN" altLang="en-US" b="1">
                <a:sym typeface="+mn-ea"/>
              </a:rPr>
              <a:t>其四，某一给定概念在其所处的文本中得到释义，因此该意义是局部的，在文本内部构建的，构建该局部意义的材料都在文本中，释义既是构建意义的主要手段，也是发现意义的主要工具</a:t>
            </a:r>
            <a:endParaRPr lang="zh-CN" altLang="en-US" b="1"/>
          </a:p>
          <a:p>
            <a:endParaRPr lang="zh-CN" altLang="en-US" b="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endParaRPr lang="zh-CN" altLang="en-US" dirty="0"/>
          </a:p>
        </p:txBody>
      </p:sp>
      <p:sp>
        <p:nvSpPr>
          <p:cNvPr id="3" name="内容占位符 2"/>
          <p:cNvSpPr>
            <a:spLocks noGrp="1"/>
          </p:cNvSpPr>
          <p:nvPr>
            <p:ph idx="1"/>
          </p:nvPr>
        </p:nvSpPr>
        <p:spPr>
          <a:xfrm>
            <a:off x="838200" y="895350"/>
            <a:ext cx="10515600" cy="5551170"/>
          </a:xfrm>
        </p:spPr>
        <p:txBody>
          <a:bodyPr>
            <a:noAutofit/>
          </a:bodyPr>
          <a:lstStyle/>
          <a:p>
            <a:pPr marL="0" indent="0">
              <a:buNone/>
            </a:pPr>
            <a:r>
              <a:rPr lang="en-US" altLang="zh-CN" sz="900" b="1" dirty="0"/>
              <a:t>Allen, C. 2006. </a:t>
            </a:r>
            <a:r>
              <a:rPr lang="en-US" altLang="zh-CN" sz="900" b="1" i="1" dirty="0"/>
              <a:t>Local Grammar of Cause and Effect: A Corpus-driven Study.</a:t>
            </a:r>
            <a:r>
              <a:rPr lang="en-US" altLang="zh-CN" sz="900" b="1" dirty="0"/>
              <a:t> (Unpublished PhD dissertation) [D], The University of Birmingham.   </a:t>
            </a:r>
            <a:endParaRPr lang="en-US" altLang="zh-CN" sz="900" b="1" dirty="0"/>
          </a:p>
          <a:p>
            <a:pPr marL="0" indent="0">
              <a:buNone/>
            </a:pPr>
            <a:r>
              <a:rPr lang="en-US" altLang="zh-CN" sz="900" b="1" dirty="0" err="1"/>
              <a:t>Barnbrook</a:t>
            </a:r>
            <a:r>
              <a:rPr lang="en-US" altLang="zh-CN" sz="900" b="1" dirty="0"/>
              <a:t>, G. 2002. </a:t>
            </a:r>
            <a:r>
              <a:rPr lang="en-US" altLang="zh-CN" sz="900" b="1" i="1" dirty="0"/>
              <a:t>Defining Language: A Local Grammar of Definition Sentences</a:t>
            </a:r>
            <a:r>
              <a:rPr lang="en-US" altLang="zh-CN" sz="900" b="1" dirty="0"/>
              <a:t>  [M]. Amsterdam/Philadelphia: John Benjamins Publishing Company.</a:t>
            </a:r>
            <a:endParaRPr lang="en-US" altLang="zh-CN" sz="900" b="1" dirty="0"/>
          </a:p>
          <a:p>
            <a:pPr marL="0" indent="0">
              <a:buNone/>
            </a:pPr>
            <a:r>
              <a:rPr lang="en-US" altLang="zh-CN" sz="900" b="1" dirty="0" err="1"/>
              <a:t>Barnbrook</a:t>
            </a:r>
            <a:r>
              <a:rPr lang="en-US" altLang="zh-CN" sz="900" b="1" dirty="0"/>
              <a:t>, G., &amp; Sinclair, J. 2001. </a:t>
            </a:r>
            <a:r>
              <a:rPr lang="en-US" altLang="zh-CN" sz="900" b="1" dirty="0" err="1"/>
              <a:t>Specialised</a:t>
            </a:r>
            <a:r>
              <a:rPr lang="en-US" altLang="zh-CN" sz="900" b="1" dirty="0"/>
              <a:t> corpus, local and functional grammars[A]. In M. </a:t>
            </a:r>
            <a:r>
              <a:rPr lang="en-US" altLang="zh-CN" sz="900" b="1" dirty="0" err="1"/>
              <a:t>Ghadessy</a:t>
            </a:r>
            <a:r>
              <a:rPr lang="en-US" altLang="zh-CN" sz="900" b="1" dirty="0"/>
              <a:t>, A. Henry &amp; R. L. Roseberry (Eds.), </a:t>
            </a:r>
            <a:r>
              <a:rPr lang="en-US" altLang="zh-CN" sz="900" b="1" i="1" dirty="0"/>
              <a:t>Small Corpus Studies and ELT: Theory and practice</a:t>
            </a:r>
            <a:r>
              <a:rPr lang="en-US" altLang="zh-CN" sz="900" b="1" dirty="0"/>
              <a:t> (pp. 237-278) [C]. Amsterdam/Philadelphia: John Benjamins Publishing Company.</a:t>
            </a:r>
            <a:endParaRPr lang="en-US" altLang="zh-CN" sz="900" b="1" dirty="0"/>
          </a:p>
          <a:p>
            <a:pPr marL="0" indent="0">
              <a:buNone/>
            </a:pPr>
            <a:r>
              <a:rPr lang="en-US" altLang="zh-CN" sz="900" b="1" dirty="0"/>
              <a:t>Firth, J. R. 1957a. </a:t>
            </a:r>
            <a:r>
              <a:rPr lang="en-US" altLang="zh-CN" sz="900" b="1" i="1" dirty="0"/>
              <a:t>Papers in Linguistics 1934-1951</a:t>
            </a:r>
            <a:r>
              <a:rPr lang="en-US" altLang="zh-CN" sz="900" b="1" dirty="0"/>
              <a:t>  [M]. Oxford: Oxford University Press.</a:t>
            </a:r>
            <a:endParaRPr lang="en-US" altLang="zh-CN" sz="900" b="1" dirty="0"/>
          </a:p>
          <a:p>
            <a:pPr marL="0" indent="0">
              <a:buNone/>
            </a:pPr>
            <a:r>
              <a:rPr lang="en-US" altLang="zh-CN" sz="900" b="1" dirty="0"/>
              <a:t>Firth, J. R. 1957b. A synopsis of linguistic theory, 1930-55[A] </a:t>
            </a:r>
            <a:r>
              <a:rPr lang="en-US" altLang="zh-CN" sz="900" b="1" i="1" dirty="0"/>
              <a:t>Selected Papers of JR Firth, 1952-59</a:t>
            </a:r>
            <a:r>
              <a:rPr lang="en-US" altLang="zh-CN" sz="900" b="1" dirty="0"/>
              <a:t> (pp. 168-205) [C]. Indiana: Indiana University Press.</a:t>
            </a:r>
            <a:endParaRPr lang="en-US" altLang="zh-CN" sz="900" b="1" dirty="0"/>
          </a:p>
          <a:p>
            <a:pPr marL="0" indent="0">
              <a:buNone/>
            </a:pPr>
            <a:r>
              <a:rPr lang="en-US" altLang="zh-CN" sz="900" b="1" dirty="0"/>
              <a:t>Granger, S., &amp; Meunier, F. 2008. Introduction: The many faces of phraseology[A]. In S. Granger &amp; F. Meunier (Eds.), </a:t>
            </a:r>
            <a:r>
              <a:rPr lang="en-US" altLang="zh-CN" sz="900" b="1" i="1" dirty="0"/>
              <a:t>Phraseology: An interdisciplinary </a:t>
            </a:r>
            <a:r>
              <a:rPr lang="en-US" altLang="zh-CN" sz="900" b="1" i="1" dirty="0" err="1"/>
              <a:t>perspecitve</a:t>
            </a:r>
            <a:r>
              <a:rPr lang="en-US" altLang="zh-CN" sz="900" b="1" dirty="0"/>
              <a:t> (pp. xix-xxviii) [C]. Amsterdam/Philadelphia: John Benjamins Publishing Company.</a:t>
            </a:r>
            <a:endParaRPr lang="en-US" altLang="zh-CN" sz="900" b="1" dirty="0"/>
          </a:p>
          <a:p>
            <a:pPr marL="0" indent="0">
              <a:buNone/>
            </a:pPr>
            <a:r>
              <a:rPr lang="en-US" altLang="zh-CN" sz="900" b="1" dirty="0"/>
              <a:t>Gross, M. 1993. Local Grammars and their Representation by Finite Automata[A]. In M. </a:t>
            </a:r>
            <a:r>
              <a:rPr lang="en-US" altLang="zh-CN" sz="900" b="1" dirty="0" err="1"/>
              <a:t>Hoey</a:t>
            </a:r>
            <a:r>
              <a:rPr lang="en-US" altLang="zh-CN" sz="900" b="1" dirty="0"/>
              <a:t> (Ed.), </a:t>
            </a:r>
            <a:r>
              <a:rPr lang="en-US" altLang="zh-CN" sz="900" b="1" i="1" dirty="0"/>
              <a:t>Data, Description, Discourse: Papers on the English Language in </a:t>
            </a:r>
            <a:r>
              <a:rPr lang="en-US" altLang="zh-CN" sz="900" b="1" i="1" dirty="0" err="1"/>
              <a:t>honour</a:t>
            </a:r>
            <a:r>
              <a:rPr lang="en-US" altLang="zh-CN" sz="900" b="1" i="1" dirty="0"/>
              <a:t> of John </a:t>
            </a:r>
            <a:r>
              <a:rPr lang="en-US" altLang="zh-CN" sz="900" b="1" i="1" dirty="0" err="1"/>
              <a:t>McH</a:t>
            </a:r>
            <a:r>
              <a:rPr lang="en-US" altLang="zh-CN" sz="900" b="1" i="1" dirty="0"/>
              <a:t>. Sinclair</a:t>
            </a:r>
            <a:r>
              <a:rPr lang="en-US" altLang="zh-CN" sz="900" b="1" dirty="0"/>
              <a:t> (pp. 26-38) [C]. London: Harper-Collins.</a:t>
            </a:r>
            <a:endParaRPr lang="en-US" altLang="zh-CN" sz="900" b="1" dirty="0"/>
          </a:p>
          <a:p>
            <a:pPr marL="0" indent="0">
              <a:buNone/>
            </a:pPr>
            <a:r>
              <a:rPr lang="en-US" altLang="zh-CN" sz="900" b="1" dirty="0"/>
              <a:t>Gross, M. 1997. The Construction of Local Grammars[A]. In E. Roche &amp; Y. </a:t>
            </a:r>
            <a:r>
              <a:rPr lang="en-US" altLang="zh-CN" sz="900" b="1" dirty="0" err="1"/>
              <a:t>Schabes</a:t>
            </a:r>
            <a:r>
              <a:rPr lang="en-US" altLang="zh-CN" sz="900" b="1" dirty="0"/>
              <a:t> (Eds.), </a:t>
            </a:r>
            <a:r>
              <a:rPr lang="en-US" altLang="zh-CN" sz="900" b="1" i="1" dirty="0"/>
              <a:t>Finite State Language Processing</a:t>
            </a:r>
            <a:r>
              <a:rPr lang="en-US" altLang="zh-CN" sz="900" b="1" dirty="0"/>
              <a:t> (pp. 329-352) [C]. Cambridge: The MIT Press.</a:t>
            </a:r>
            <a:endParaRPr lang="en-US" altLang="zh-CN" sz="900" b="1" dirty="0"/>
          </a:p>
          <a:p>
            <a:pPr marL="0" indent="0">
              <a:buNone/>
            </a:pPr>
            <a:r>
              <a:rPr lang="en-US" altLang="zh-CN" sz="900" b="1" dirty="0"/>
              <a:t>Hanks, P. 2013. </a:t>
            </a:r>
            <a:r>
              <a:rPr lang="en-US" altLang="zh-CN" sz="900" b="1" i="1" dirty="0"/>
              <a:t>Lexical Analysis: Norms and Exploitations</a:t>
            </a:r>
            <a:r>
              <a:rPr lang="en-US" altLang="zh-CN" sz="900" b="1" dirty="0"/>
              <a:t>  [M]. London: The MIT Press.</a:t>
            </a:r>
            <a:endParaRPr lang="en-US" altLang="zh-CN" sz="900" b="1" dirty="0"/>
          </a:p>
          <a:p>
            <a:pPr marL="0" indent="0">
              <a:buNone/>
            </a:pPr>
            <a:r>
              <a:rPr lang="en-US" altLang="zh-CN" sz="900" b="1" dirty="0" err="1"/>
              <a:t>Hunston</a:t>
            </a:r>
            <a:r>
              <a:rPr lang="en-US" altLang="zh-CN" sz="900" b="1" dirty="0"/>
              <a:t>, S., &amp; Sinclair, J. 2000. A Local Grammar of Evaluation[A]. In S. </a:t>
            </a:r>
            <a:r>
              <a:rPr lang="en-US" altLang="zh-CN" sz="900" b="1" dirty="0" err="1"/>
              <a:t>Hunston</a:t>
            </a:r>
            <a:r>
              <a:rPr lang="en-US" altLang="zh-CN" sz="900" b="1" dirty="0"/>
              <a:t> &amp; G. Thompson (Eds.), </a:t>
            </a:r>
            <a:r>
              <a:rPr lang="en-US" altLang="zh-CN" sz="900" b="1" i="1" dirty="0"/>
              <a:t>Evaluation in Text: Authorial Stance and the Construction of Discourse</a:t>
            </a:r>
            <a:r>
              <a:rPr lang="en-US" altLang="zh-CN" sz="900" b="1" dirty="0"/>
              <a:t> (pp. 75-101) [C]. Oxford: Oxford University Press.</a:t>
            </a:r>
            <a:endParaRPr lang="en-US" altLang="zh-CN" sz="900" b="1" dirty="0"/>
          </a:p>
          <a:p>
            <a:pPr marL="0" indent="0">
              <a:buNone/>
            </a:pPr>
            <a:r>
              <a:rPr lang="en-US" altLang="zh-CN" sz="900" b="1" dirty="0"/>
              <a:t>Jespersen, O. 1904. </a:t>
            </a:r>
            <a:r>
              <a:rPr lang="en-US" altLang="zh-CN" sz="900" b="1" i="1" dirty="0"/>
              <a:t>How to Teach a Foreign Language</a:t>
            </a:r>
            <a:r>
              <a:rPr lang="en-US" altLang="zh-CN" sz="900" b="1" dirty="0"/>
              <a:t>  [M]. London: George Allen &amp; Unwin Ltd.</a:t>
            </a:r>
            <a:endParaRPr lang="en-US" altLang="zh-CN" sz="900" b="1" dirty="0"/>
          </a:p>
          <a:p>
            <a:pPr marL="0" indent="0">
              <a:buNone/>
            </a:pPr>
            <a:r>
              <a:rPr lang="en-US" altLang="zh-CN" sz="900" b="1" dirty="0" err="1"/>
              <a:t>Laporte</a:t>
            </a:r>
            <a:r>
              <a:rPr lang="en-US" altLang="zh-CN" sz="900" b="1" dirty="0"/>
              <a:t>, É. 2007. In memoriam Maurice Gross.  [EO] Retrieved April 7, 2017, from </a:t>
            </a:r>
            <a:r>
              <a:rPr lang="en-US" altLang="zh-CN" sz="900" b="1" u="sng" dirty="0">
                <a:hlinkClick r:id="rId1"/>
              </a:rPr>
              <a:t>http://stanford.edu/class/linguist289/inMemoriamMauriceGross.pdf</a:t>
            </a:r>
            <a:endParaRPr lang="en-US" altLang="zh-CN" sz="900" b="1" dirty="0"/>
          </a:p>
          <a:p>
            <a:pPr marL="0" indent="0">
              <a:buNone/>
            </a:pPr>
            <a:r>
              <a:rPr lang="en-US" altLang="zh-CN" sz="900" b="1" dirty="0" err="1"/>
              <a:t>Renouf</a:t>
            </a:r>
            <a:r>
              <a:rPr lang="en-US" altLang="zh-CN" sz="900" b="1" dirty="0"/>
              <a:t>, A., &amp; Sinclair, J. M. 1991. Collocational Frameworks in English[A]. In K. </a:t>
            </a:r>
            <a:r>
              <a:rPr lang="en-US" altLang="zh-CN" sz="900" b="1" dirty="0" err="1"/>
              <a:t>Aijmer</a:t>
            </a:r>
            <a:r>
              <a:rPr lang="en-US" altLang="zh-CN" sz="900" b="1" dirty="0"/>
              <a:t> &amp; B. </a:t>
            </a:r>
            <a:r>
              <a:rPr lang="en-US" altLang="zh-CN" sz="900" b="1" dirty="0" err="1"/>
              <a:t>Altenberg</a:t>
            </a:r>
            <a:r>
              <a:rPr lang="en-US" altLang="zh-CN" sz="900" b="1" dirty="0"/>
              <a:t> (Eds.), </a:t>
            </a:r>
            <a:r>
              <a:rPr lang="en-US" altLang="zh-CN" sz="900" b="1" i="1" dirty="0"/>
              <a:t>English Corpus Linguistics: Studies in </a:t>
            </a:r>
            <a:r>
              <a:rPr lang="en-US" altLang="zh-CN" sz="900" b="1" i="1" dirty="0" err="1"/>
              <a:t>Honour</a:t>
            </a:r>
            <a:r>
              <a:rPr lang="en-US" altLang="zh-CN" sz="900" b="1" i="1" dirty="0"/>
              <a:t> of Jan </a:t>
            </a:r>
            <a:r>
              <a:rPr lang="en-US" altLang="zh-CN" sz="900" b="1" i="1" dirty="0" err="1"/>
              <a:t>Svartvik</a:t>
            </a:r>
            <a:r>
              <a:rPr lang="en-US" altLang="zh-CN" sz="900" b="1" dirty="0"/>
              <a:t> (pp. 128-143) [C]. London: Longman.</a:t>
            </a:r>
            <a:endParaRPr lang="en-US" altLang="zh-CN" sz="900" b="1" dirty="0"/>
          </a:p>
          <a:p>
            <a:pPr marL="0" indent="0">
              <a:buNone/>
            </a:pPr>
            <a:endParaRPr lang="en-US" altLang="zh-CN" sz="9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4165"/>
            <a:ext cx="10515600" cy="5872480"/>
          </a:xfrm>
        </p:spPr>
        <p:txBody>
          <a:bodyPr>
            <a:normAutofit fontScale="70000"/>
          </a:bodyPr>
          <a:lstStyle/>
          <a:p>
            <a:pPr marL="0" indent="0">
              <a:buNone/>
            </a:pPr>
            <a:r>
              <a:rPr lang="en-US" altLang="zh-CN" sz="1100" b="1" dirty="0"/>
              <a:t>Sinclair, J. M. 1966. Beginning the study of lexis[A]. In C. E. </a:t>
            </a:r>
            <a:r>
              <a:rPr lang="en-US" altLang="zh-CN" sz="1100" b="1" dirty="0" err="1"/>
              <a:t>Bazell</a:t>
            </a:r>
            <a:r>
              <a:rPr lang="en-US" altLang="zh-CN" sz="1100" b="1" dirty="0"/>
              <a:t>, J. C. Catford, M. A. K. Halliday &amp; R. H. Robins (Eds.), </a:t>
            </a:r>
            <a:r>
              <a:rPr lang="en-US" altLang="zh-CN" sz="1100" b="1" i="1" dirty="0"/>
              <a:t>In Memory of J. R. Firth</a:t>
            </a:r>
            <a:r>
              <a:rPr lang="en-US" altLang="zh-CN" sz="1100" b="1" dirty="0"/>
              <a:t> (pp. 410-430) [C]. London: Longmans.</a:t>
            </a:r>
            <a:endParaRPr lang="en-US" altLang="zh-CN" sz="1100" b="1" dirty="0"/>
          </a:p>
          <a:p>
            <a:pPr marL="0" indent="0">
              <a:buNone/>
            </a:pPr>
            <a:r>
              <a:rPr lang="en-US" altLang="zh-CN" sz="1100" b="1" dirty="0"/>
              <a:t>Sinclair, J. M. 1987. </a:t>
            </a:r>
            <a:r>
              <a:rPr lang="en-US" altLang="zh-CN" sz="1100" b="1" i="1" dirty="0"/>
              <a:t>Looking Up</a:t>
            </a:r>
            <a:r>
              <a:rPr lang="en-US" altLang="zh-CN" sz="1100" b="1" dirty="0"/>
              <a:t>  [M]. London: Collins.</a:t>
            </a:r>
            <a:endParaRPr lang="en-US" altLang="zh-CN" sz="1100" b="1" dirty="0"/>
          </a:p>
          <a:p>
            <a:pPr marL="0" indent="0">
              <a:buNone/>
            </a:pPr>
            <a:r>
              <a:rPr lang="en-US" altLang="zh-CN" sz="1100" b="1" dirty="0"/>
              <a:t>Sinclair, J. M. 1991. </a:t>
            </a:r>
            <a:r>
              <a:rPr lang="en-US" altLang="zh-CN" sz="1100" b="1" i="1" dirty="0"/>
              <a:t>Corpus, Concordance, Collocation</a:t>
            </a:r>
            <a:r>
              <a:rPr lang="en-US" altLang="zh-CN" sz="1100" b="1" dirty="0"/>
              <a:t>  [M]. Oxford: Oxford University Press.</a:t>
            </a:r>
            <a:endParaRPr lang="en-US" altLang="zh-CN" sz="1100" b="1" dirty="0"/>
          </a:p>
          <a:p>
            <a:pPr marL="0" indent="0">
              <a:buNone/>
            </a:pPr>
            <a:r>
              <a:rPr lang="en-US" altLang="zh-CN" sz="1100" b="1" dirty="0"/>
              <a:t>Sinclair, J. M. 1996. The Search for Units of Meaning. [J]. </a:t>
            </a:r>
            <a:r>
              <a:rPr lang="en-US" altLang="zh-CN" sz="1100" b="1" i="1" dirty="0" err="1"/>
              <a:t>Textus</a:t>
            </a:r>
            <a:r>
              <a:rPr lang="en-US" altLang="zh-CN" sz="1100" b="1" i="1" dirty="0"/>
              <a:t>, 4</a:t>
            </a:r>
            <a:r>
              <a:rPr lang="en-US" altLang="zh-CN" sz="1100" b="1" dirty="0"/>
              <a:t>(1), 75-106. </a:t>
            </a:r>
            <a:endParaRPr lang="en-US" altLang="zh-CN" sz="1100" b="1" dirty="0"/>
          </a:p>
          <a:p>
            <a:pPr marL="0" indent="0">
              <a:buNone/>
            </a:pPr>
            <a:r>
              <a:rPr lang="en-US" altLang="zh-CN" sz="1100" b="1" dirty="0"/>
              <a:t>Sinclair, J. M. 2000. Lexical Grammar. [J]. </a:t>
            </a:r>
            <a:r>
              <a:rPr lang="en-US" altLang="zh-CN" sz="1100" b="1" i="1" dirty="0" err="1"/>
              <a:t>Darbai</a:t>
            </a:r>
            <a:r>
              <a:rPr lang="en-US" altLang="zh-CN" sz="1100" b="1" i="1" dirty="0"/>
              <a:t> </a:t>
            </a:r>
            <a:r>
              <a:rPr lang="en-US" altLang="zh-CN" sz="1100" b="1" i="1" dirty="0" err="1"/>
              <a:t>ir</a:t>
            </a:r>
            <a:r>
              <a:rPr lang="en-US" altLang="zh-CN" sz="1100" b="1" i="1" dirty="0"/>
              <a:t> </a:t>
            </a:r>
            <a:r>
              <a:rPr lang="en-US" altLang="zh-CN" sz="1100" b="1" i="1" dirty="0" err="1"/>
              <a:t>Dienos</a:t>
            </a:r>
            <a:r>
              <a:rPr lang="en-US" altLang="zh-CN" sz="1100" b="1" dirty="0"/>
              <a:t>(24), 191-203. </a:t>
            </a:r>
            <a:endParaRPr lang="en-US" altLang="zh-CN" sz="1100" b="1" dirty="0"/>
          </a:p>
          <a:p>
            <a:pPr marL="0" indent="0">
              <a:buNone/>
            </a:pPr>
            <a:r>
              <a:rPr lang="en-US" altLang="zh-CN" sz="1100" b="1" dirty="0"/>
              <a:t>Sinclair, J. M. 2004a. Language and computing, past and present[A]. In K. Ahmad &amp; M. Rogers (Eds.), </a:t>
            </a:r>
            <a:r>
              <a:rPr lang="en-US" altLang="zh-CN" sz="1100" b="1" i="1" dirty="0"/>
              <a:t>New Directions in LSP Studies. Proceedings of the 14th European Symposium on Language for Special Purposes: Communication, Culture, Knowledge</a:t>
            </a:r>
            <a:r>
              <a:rPr lang="en-US" altLang="zh-CN" sz="1100" b="1" dirty="0"/>
              <a:t> (pp. 1-12) [C]. Guildford: University of Surrey.</a:t>
            </a:r>
            <a:endParaRPr lang="en-US" altLang="zh-CN" sz="1100" b="1" dirty="0"/>
          </a:p>
          <a:p>
            <a:pPr marL="0" indent="0">
              <a:buNone/>
            </a:pPr>
            <a:r>
              <a:rPr lang="en-US" altLang="zh-CN" sz="1100" b="1" dirty="0"/>
              <a:t>Sinclair, J. M. 2004b. New evidence, new priorities, new attitudes[A]. In J. M. Sinclair (Ed.), </a:t>
            </a:r>
            <a:r>
              <a:rPr lang="en-US" altLang="zh-CN" sz="1100" b="1" i="1" dirty="0"/>
              <a:t>How to Use Corpora in Language Teaching</a:t>
            </a:r>
            <a:r>
              <a:rPr lang="en-US" altLang="zh-CN" sz="1100" b="1" dirty="0"/>
              <a:t> (pp. 271-299) [C]. Amsterdam: John Benjamins Publishing Company.</a:t>
            </a:r>
            <a:endParaRPr lang="en-US" altLang="zh-CN" sz="1100" b="1" dirty="0"/>
          </a:p>
          <a:p>
            <a:pPr marL="0" indent="0">
              <a:buNone/>
            </a:pPr>
            <a:r>
              <a:rPr lang="en-US" altLang="zh-CN" sz="1100" b="1" dirty="0"/>
              <a:t>Sinclair, J. M. 2004c. </a:t>
            </a:r>
            <a:r>
              <a:rPr lang="en-US" altLang="zh-CN" sz="1100" b="1" i="1" dirty="0"/>
              <a:t>Trust the Text: Language, Corpus and Discourse</a:t>
            </a:r>
            <a:r>
              <a:rPr lang="en-US" altLang="zh-CN" sz="1100" b="1" dirty="0"/>
              <a:t>  [M]. London and New York: Routledge.</a:t>
            </a:r>
            <a:endParaRPr lang="en-US" altLang="zh-CN" sz="1100" b="1" dirty="0"/>
          </a:p>
          <a:p>
            <a:pPr marL="0" indent="0">
              <a:buNone/>
            </a:pPr>
            <a:r>
              <a:rPr lang="en-US" altLang="zh-CN" sz="1100" b="1" dirty="0"/>
              <a:t>Sinclair, J. M. 2008a. The phrase, the whole phrase, and nothing but the phrase[A]. In S. Granger &amp; F. Meunier (Eds.), </a:t>
            </a:r>
            <a:r>
              <a:rPr lang="en-US" altLang="zh-CN" sz="1100" b="1" i="1" dirty="0"/>
              <a:t>Phraseology: An interdisciplinary perspective</a:t>
            </a:r>
            <a:r>
              <a:rPr lang="en-US" altLang="zh-CN" sz="1100" b="1" dirty="0"/>
              <a:t> (pp. 407-410) [C]. Amsterdam/Philadelphia: John Benjamins Publishing Company.</a:t>
            </a:r>
            <a:endParaRPr lang="en-US" altLang="zh-CN" sz="1100" b="1" dirty="0"/>
          </a:p>
          <a:p>
            <a:pPr marL="0" indent="0">
              <a:buNone/>
            </a:pPr>
            <a:r>
              <a:rPr lang="en-US" altLang="zh-CN" sz="1100" b="1" dirty="0"/>
              <a:t>Sinclair, J. M. 2008b. Preface[A]. In S. Granger &amp; F. Meunier (Eds.), </a:t>
            </a:r>
            <a:r>
              <a:rPr lang="en-US" altLang="zh-CN" sz="1100" b="1" i="1" dirty="0"/>
              <a:t>Phraseology: An interdisciplinary perspective</a:t>
            </a:r>
            <a:r>
              <a:rPr lang="en-US" altLang="zh-CN" sz="1100" b="1" dirty="0"/>
              <a:t> (pp. xv-xviii) [C]. Amsterdam/Philadelphia: John Benjamins Publishing Company.</a:t>
            </a:r>
            <a:endParaRPr lang="en-US" altLang="zh-CN" sz="1100" b="1" dirty="0"/>
          </a:p>
          <a:p>
            <a:pPr marL="0" indent="0">
              <a:buNone/>
            </a:pPr>
            <a:r>
              <a:rPr lang="en-US" altLang="zh-CN" sz="1100" b="1" dirty="0"/>
              <a:t>Sinclair, J. M. 2010. Defining the </a:t>
            </a:r>
            <a:r>
              <a:rPr lang="en-US" altLang="zh-CN" sz="1100" b="1" dirty="0" err="1"/>
              <a:t>Definiendom</a:t>
            </a:r>
            <a:r>
              <a:rPr lang="en-US" altLang="zh-CN" sz="1100" b="1" dirty="0"/>
              <a:t>[A]. In G.-M. d. </a:t>
            </a:r>
            <a:r>
              <a:rPr lang="en-US" altLang="zh-CN" sz="1100" b="1" dirty="0" err="1"/>
              <a:t>Schryver</a:t>
            </a:r>
            <a:r>
              <a:rPr lang="en-US" altLang="zh-CN" sz="1100" b="1" dirty="0"/>
              <a:t> (Ed.), </a:t>
            </a:r>
            <a:r>
              <a:rPr lang="en-US" altLang="zh-CN" sz="1100" b="1" i="1" dirty="0"/>
              <a:t>A Way with Words</a:t>
            </a:r>
            <a:r>
              <a:rPr lang="en-US" altLang="zh-CN" sz="1100" b="1" dirty="0"/>
              <a:t> (pp. 37-48) [C]. Uganda: </a:t>
            </a:r>
            <a:r>
              <a:rPr lang="en-US" altLang="zh-CN" sz="1100" b="1" dirty="0" err="1"/>
              <a:t>Menha</a:t>
            </a:r>
            <a:r>
              <a:rPr lang="en-US" altLang="zh-CN" sz="1100" b="1" dirty="0"/>
              <a:t> Publishers Ltd.</a:t>
            </a:r>
            <a:endParaRPr lang="en-US" altLang="zh-CN" sz="1100" b="1" dirty="0"/>
          </a:p>
          <a:p>
            <a:pPr marL="0" indent="0">
              <a:buNone/>
            </a:pPr>
            <a:r>
              <a:rPr lang="en-US" altLang="zh-CN" sz="1100" b="1" dirty="0"/>
              <a:t>Sinclair, J. M., Jones, S., &amp; Daley, R. 1970. The OSTI Report. Birmingham: University of Birmingham.</a:t>
            </a:r>
            <a:endParaRPr lang="en-US" altLang="zh-CN" sz="1100" b="1" dirty="0"/>
          </a:p>
          <a:p>
            <a:pPr marL="0" indent="0">
              <a:buNone/>
            </a:pPr>
            <a:r>
              <a:rPr lang="en-US" altLang="zh-CN" sz="1100" b="1" dirty="0"/>
              <a:t>Yang, H. 1986. A New Technique for </a:t>
            </a:r>
            <a:r>
              <a:rPr lang="en-US" altLang="zh-CN" sz="1100" b="1" dirty="0" err="1"/>
              <a:t>Identifyiing</a:t>
            </a:r>
            <a:r>
              <a:rPr lang="en-US" altLang="zh-CN" sz="1100" b="1" dirty="0"/>
              <a:t> Scientific/Technical Terms and Describing Science Texts. [J]. </a:t>
            </a:r>
            <a:r>
              <a:rPr lang="en-US" altLang="zh-CN" sz="1100" b="1" i="1" dirty="0"/>
              <a:t>Literary and Linguistic Computing, 1</a:t>
            </a:r>
            <a:r>
              <a:rPr lang="en-US" altLang="zh-CN" sz="1100" b="1" dirty="0"/>
              <a:t>(2), 93-103. </a:t>
            </a:r>
            <a:endParaRPr lang="en-US" altLang="zh-CN" sz="1100" b="1" dirty="0"/>
          </a:p>
          <a:p>
            <a:pPr marL="0" indent="0">
              <a:buNone/>
            </a:pPr>
            <a:r>
              <a:rPr lang="zh-CN" altLang="en-US" sz="1100" b="1" dirty="0"/>
              <a:t>李文中，</a:t>
            </a:r>
            <a:r>
              <a:rPr lang="en-US" altLang="zh-CN" sz="1100" b="1" dirty="0"/>
              <a:t>2017</a:t>
            </a:r>
            <a:r>
              <a:rPr lang="zh-CN" altLang="en-US" sz="1100" b="1" dirty="0"/>
              <a:t>，语料库搭配概念化演变溯源与评价</a:t>
            </a:r>
            <a:r>
              <a:rPr lang="en-US" altLang="zh-CN" sz="1100" b="1" dirty="0"/>
              <a:t>[J]</a:t>
            </a:r>
            <a:r>
              <a:rPr lang="zh-CN" altLang="en-US" sz="1100" b="1" dirty="0"/>
              <a:t>，</a:t>
            </a:r>
            <a:r>
              <a:rPr lang="en-US" altLang="zh-CN" sz="1100" b="1" dirty="0"/>
              <a:t>(</a:t>
            </a:r>
            <a:r>
              <a:rPr lang="zh-CN" altLang="en-US" sz="1100" b="1" dirty="0"/>
              <a:t>即将发表</a:t>
            </a:r>
            <a:r>
              <a:rPr lang="en-US" altLang="zh-CN" sz="1100" b="1" dirty="0"/>
              <a:t>). </a:t>
            </a:r>
            <a:endParaRPr lang="zh-CN" altLang="en-US" sz="1100" b="1" dirty="0"/>
          </a:p>
          <a:p>
            <a:pPr marL="0" indent="0">
              <a:buNone/>
            </a:pPr>
            <a:r>
              <a:rPr lang="zh-CN" altLang="en-US" sz="1100" b="1" dirty="0"/>
              <a:t>卫乃兴，</a:t>
            </a:r>
            <a:r>
              <a:rPr lang="en-US" altLang="zh-CN" sz="1100" b="1" dirty="0"/>
              <a:t>2015</a:t>
            </a:r>
            <a:r>
              <a:rPr lang="zh-CN" altLang="en-US" sz="1100" b="1" dirty="0"/>
              <a:t>，简论局部功能</a:t>
            </a:r>
            <a:r>
              <a:rPr lang="en-US" altLang="zh-CN" sz="1100" b="1" dirty="0"/>
              <a:t>[J]</a:t>
            </a:r>
            <a:r>
              <a:rPr lang="zh-CN" altLang="en-US" sz="1100" b="1" dirty="0"/>
              <a:t>，</a:t>
            </a:r>
            <a:r>
              <a:rPr lang="zh-CN" altLang="en-US" sz="1100" b="1" i="1" dirty="0"/>
              <a:t>外国语文研究，</a:t>
            </a:r>
            <a:r>
              <a:rPr lang="en-US" altLang="zh-CN" sz="1100" b="1" i="1" dirty="0"/>
              <a:t>1</a:t>
            </a:r>
            <a:r>
              <a:rPr lang="en-US" altLang="zh-CN" sz="1100" b="1" dirty="0"/>
              <a:t>(3), 12-20. </a:t>
            </a:r>
            <a:endParaRPr lang="zh-CN" altLang="en-US" sz="1100" b="1" dirty="0"/>
          </a:p>
          <a:p>
            <a:pPr marL="0" indent="0">
              <a:buNone/>
            </a:pPr>
            <a:r>
              <a:rPr lang="zh-CN" altLang="en-US" sz="1100" b="1" dirty="0"/>
              <a:t>卫乃兴，</a:t>
            </a:r>
            <a:r>
              <a:rPr lang="en-US" altLang="zh-CN" sz="1100" b="1" dirty="0"/>
              <a:t>2017</a:t>
            </a:r>
            <a:r>
              <a:rPr lang="zh-CN" altLang="en-US" sz="1100" b="1" dirty="0"/>
              <a:t>，基于语料库的局部语法研究：背景、方法与特征</a:t>
            </a:r>
            <a:r>
              <a:rPr lang="en-US" altLang="zh-CN" sz="1100" b="1" dirty="0"/>
              <a:t>[J]</a:t>
            </a:r>
            <a:r>
              <a:rPr lang="zh-CN" altLang="en-US" sz="1100" b="1" dirty="0"/>
              <a:t>，</a:t>
            </a:r>
            <a:r>
              <a:rPr lang="zh-CN" altLang="en-US" sz="1100" b="1" i="1" dirty="0"/>
              <a:t>外国语，</a:t>
            </a:r>
            <a:r>
              <a:rPr lang="en-US" altLang="zh-CN" sz="1100" b="1" i="1" dirty="0"/>
              <a:t>40</a:t>
            </a:r>
            <a:r>
              <a:rPr lang="en-US" altLang="zh-CN" sz="1100" b="1" dirty="0"/>
              <a:t>(1), 10-12. </a:t>
            </a:r>
            <a:endParaRPr lang="zh-CN" altLang="en-US" sz="1100" b="1" dirty="0"/>
          </a:p>
          <a:p>
            <a:pPr marL="0" indent="0">
              <a:buNone/>
            </a:pPr>
            <a:endParaRPr lang="zh-CN" altLang="en-US" sz="4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553720" y="911860"/>
          <a:ext cx="5561965" cy="1102995"/>
        </p:xfrm>
        <a:graphic>
          <a:graphicData uri="http://schemas.openxmlformats.org/drawingml/2006/table">
            <a:tbl>
              <a:tblPr firstRow="1" bandRow="1">
                <a:tableStyleId>{5940675A-B579-460E-94D1-54222C63F5DA}</a:tableStyleId>
              </a:tblPr>
              <a:tblGrid>
                <a:gridCol w="805180"/>
                <a:gridCol w="1261745"/>
                <a:gridCol w="1111885"/>
                <a:gridCol w="1250315"/>
                <a:gridCol w="1132840"/>
              </a:tblGrid>
              <a:tr h="551815">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corpora</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quite an? NP</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a quite ADJ</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rather an? NP</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a rather ADJ</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5590">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ACA</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96.56</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25.46</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63.55</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125.29</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5590">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FIC</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322.26</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8.62</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29.07</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83.06</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370840" y="4025900"/>
          <a:ext cx="6225540" cy="2070100"/>
        </p:xfrm>
        <a:graphic>
          <a:graphicData uri="http://schemas.openxmlformats.org/drawingml/2006/table">
            <a:tbl>
              <a:tblPr firstRow="1" bandRow="1">
                <a:tableStyleId>{5940675A-B579-460E-94D1-54222C63F5DA}</a:tableStyleId>
              </a:tblPr>
              <a:tblGrid>
                <a:gridCol w="1939925"/>
                <a:gridCol w="2063115"/>
                <a:gridCol w="2222500"/>
              </a:tblGrid>
              <a:tr h="330835">
                <a:tc rowSpan="2">
                  <a:txBody>
                    <a:bodyPr/>
                    <a:p>
                      <a:pPr indent="0">
                        <a:buNone/>
                      </a:pP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400" b="1">
                          <a:latin typeface="Times New Roman" panose="02020603050405020304" charset="0"/>
                          <a:ea typeface="宋体" panose="02010600030101010101" pitchFamily="2" charset="-122"/>
                          <a:cs typeface="Times New Roman" panose="02020603050405020304" charset="0"/>
                        </a:rPr>
                        <a:t>corpora (norm: 10 m)</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3083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1">
                          <a:latin typeface="Times New Roman" panose="02020603050405020304" charset="0"/>
                          <a:ea typeface="宋体" panose="02010600030101010101" pitchFamily="2" charset="-122"/>
                          <a:cs typeface="Times New Roman" panose="02020603050405020304" charset="0"/>
                        </a:rPr>
                        <a:t>ACA</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Times New Roman" panose="02020603050405020304" charset="0"/>
                          <a:ea typeface="宋体" panose="02010600030101010101" pitchFamily="2" charset="-122"/>
                          <a:cs typeface="Times New Roman" panose="02020603050405020304" charset="0"/>
                        </a:rPr>
                        <a:t>FIC</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835">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quite an? NP</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96.56</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322.26</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200">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a quite ADJ</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25.46</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8.62</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60">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rather an? NP</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63.55</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29.07</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0835">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a rather ADJ</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125.29</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latin typeface="Times New Roman" panose="02020603050405020304" charset="0"/>
                          <a:ea typeface="宋体" panose="02010600030101010101" pitchFamily="2" charset="-122"/>
                          <a:cs typeface="Times New Roman" panose="02020603050405020304" charset="0"/>
                        </a:rPr>
                        <a:t>83.06</a:t>
                      </a:r>
                      <a:endParaRPr lang="en-US" altLang="en-US" sz="1400" b="1">
                        <a:latin typeface="Times New Roman" panose="02020603050405020304" charset="0"/>
                        <a:ea typeface="宋体" panose="02010600030101010101" pitchFamily="2" charset="-122"/>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7785735" y="1532890"/>
          <a:ext cx="3796665" cy="4725035"/>
        </p:xfrm>
        <a:graphic>
          <a:graphicData uri="http://schemas.openxmlformats.org/drawingml/2006/table">
            <a:tbl>
              <a:tblPr firstRow="1" bandRow="1">
                <a:tableStyleId>{5940675A-B579-460E-94D1-54222C63F5DA}</a:tableStyleId>
              </a:tblPr>
              <a:tblGrid>
                <a:gridCol w="1564005"/>
                <a:gridCol w="906145"/>
                <a:gridCol w="1326515"/>
              </a:tblGrid>
              <a:tr h="351790">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sequence</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corpora</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norm(10m)</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16255">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quite an? NP</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ACA</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96.56</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18795">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a quite ADJ</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ACA</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25.46</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16890">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a rather ADJ</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ACA</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125.29</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97535">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rather an? NP</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ACA</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63.55</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96900">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rather an? NP</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FIC</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29.07</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17525">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a rather ADJ</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FIC</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83.06</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16890">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a quite ADJ</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FIC</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8.62</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92455">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quite an? NP</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FIC</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Times New Roman" panose="02020603050405020304" charset="0"/>
                          <a:ea typeface="宋体" panose="02010600030101010101" pitchFamily="2" charset="-122"/>
                          <a:cs typeface="Times New Roman" panose="02020603050405020304" charset="0"/>
                        </a:rPr>
                        <a:t>322.26</a:t>
                      </a:r>
                      <a:endParaRPr lang="en-US" altLang="en-US" sz="1400" b="1">
                        <a:solidFill>
                          <a:srgbClr val="000000"/>
                        </a:solidFill>
                        <a:latin typeface="Times New Roman" panose="02020603050405020304" charset="0"/>
                        <a:ea typeface="宋体" panose="02010600030101010101" pitchFamily="2" charset="-122"/>
                        <a:cs typeface="Times New Roman" panose="02020603050405020304" charset="0"/>
                      </a:endParaRPr>
                    </a:p>
                  </a:txBody>
                  <a:tcPr marL="9525" marR="9525" marT="9525" marB="9525" vert="horz" anchor="t">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cxnSp>
        <p:nvCxnSpPr>
          <p:cNvPr id="14" name="肘形连接符 13"/>
          <p:cNvCxnSpPr>
            <a:stCxn id="4" idx="1"/>
            <a:endCxn id="5" idx="0"/>
          </p:cNvCxnSpPr>
          <p:nvPr/>
        </p:nvCxnSpPr>
        <p:spPr>
          <a:xfrm rot="10800000" flipH="1" flipV="1">
            <a:off x="553720" y="1463040"/>
            <a:ext cx="2929890" cy="2562225"/>
          </a:xfrm>
          <a:prstGeom prst="bentConnector4">
            <a:avLst>
              <a:gd name="adj1" fmla="val -11096"/>
              <a:gd name="adj2" fmla="val 60768"/>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15" name="肘形连接符 14"/>
          <p:cNvCxnSpPr>
            <a:stCxn id="4" idx="0"/>
            <a:endCxn id="5" idx="1"/>
          </p:cNvCxnSpPr>
          <p:nvPr/>
        </p:nvCxnSpPr>
        <p:spPr>
          <a:xfrm rot="16200000" flipH="1" flipV="1">
            <a:off x="-221615" y="1504315"/>
            <a:ext cx="4149090" cy="2964180"/>
          </a:xfrm>
          <a:prstGeom prst="bentConnector4">
            <a:avLst>
              <a:gd name="adj1" fmla="val -5739"/>
              <a:gd name="adj2" fmla="val 108033"/>
            </a:avLst>
          </a:prstGeom>
          <a:ln w="28575">
            <a:tailEnd type="arrow"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 idx="2"/>
            <a:endCxn id="5" idx="3"/>
          </p:cNvCxnSpPr>
          <p:nvPr/>
        </p:nvCxnSpPr>
        <p:spPr>
          <a:xfrm rot="5400000" flipV="1">
            <a:off x="3442970" y="1906905"/>
            <a:ext cx="3046095" cy="3261360"/>
          </a:xfrm>
          <a:prstGeom prst="bentConnector4">
            <a:avLst>
              <a:gd name="adj1" fmla="val 27423"/>
              <a:gd name="adj2" fmla="val 107292"/>
            </a:avLst>
          </a:prstGeom>
          <a:ln w="28575">
            <a:tailEnd type="arrow" w="med" len="med"/>
          </a:ln>
        </p:spPr>
        <p:style>
          <a:lnRef idx="3">
            <a:schemeClr val="accent6"/>
          </a:lnRef>
          <a:fillRef idx="0">
            <a:schemeClr val="accent6"/>
          </a:fillRef>
          <a:effectRef idx="2">
            <a:schemeClr val="accent6"/>
          </a:effectRef>
          <a:fontRef idx="minor">
            <a:schemeClr val="tx1"/>
          </a:fontRef>
        </p:style>
      </p:cxnSp>
      <p:cxnSp>
        <p:nvCxnSpPr>
          <p:cNvPr id="19" name="肘形连接符 18"/>
          <p:cNvCxnSpPr>
            <a:stCxn id="6" idx="1"/>
            <a:endCxn id="5" idx="1"/>
          </p:cNvCxnSpPr>
          <p:nvPr/>
        </p:nvCxnSpPr>
        <p:spPr>
          <a:xfrm rot="10800000" flipV="1">
            <a:off x="370205" y="3895090"/>
            <a:ext cx="7414895" cy="1165225"/>
          </a:xfrm>
          <a:prstGeom prst="bentConnector5">
            <a:avLst>
              <a:gd name="adj1" fmla="val 8016"/>
              <a:gd name="adj2" fmla="val 223324"/>
              <a:gd name="adj3" fmla="val 103211"/>
            </a:avLst>
          </a:prstGeom>
          <a:ln w="50800">
            <a:solidFill>
              <a:srgbClr val="FF0000"/>
            </a:solidFill>
            <a:headEnd type="triangle"/>
            <a:tailEnd type="none" w="med" len="med"/>
          </a:ln>
        </p:spPr>
        <p:style>
          <a:lnRef idx="3">
            <a:schemeClr val="accent2"/>
          </a:lnRef>
          <a:fillRef idx="0">
            <a:schemeClr val="accent2"/>
          </a:fillRef>
          <a:effectRef idx="2">
            <a:schemeClr val="accent2"/>
          </a:effectRef>
          <a:fontRef idx="minor">
            <a:schemeClr val="tx1"/>
          </a:fontRef>
        </p:style>
      </p:cxnSp>
      <p:sp>
        <p:nvSpPr>
          <p:cNvPr id="21" name="任意多边形 20"/>
          <p:cNvSpPr/>
          <p:nvPr/>
        </p:nvSpPr>
        <p:spPr>
          <a:xfrm>
            <a:off x="4368165" y="744855"/>
            <a:ext cx="5304155" cy="3263265"/>
          </a:xfrm>
          <a:custGeom>
            <a:avLst/>
            <a:gdLst>
              <a:gd name="connisteX0" fmla="*/ 0 w 5304155"/>
              <a:gd name="connsiteY0" fmla="*/ 3263265 h 3263265"/>
              <a:gd name="connisteX1" fmla="*/ 0 w 5304155"/>
              <a:gd name="connsiteY1" fmla="*/ 1689735 h 3263265"/>
              <a:gd name="connisteX2" fmla="*/ 2540635 w 5304155"/>
              <a:gd name="connsiteY2" fmla="*/ 1689735 h 3263265"/>
              <a:gd name="connisteX3" fmla="*/ 2540635 w 5304155"/>
              <a:gd name="connsiteY3" fmla="*/ 0 h 3263265"/>
              <a:gd name="connisteX4" fmla="*/ 5304155 w 5304155"/>
              <a:gd name="connsiteY4" fmla="*/ 0 h 3263265"/>
              <a:gd name="connisteX5" fmla="*/ 5304155 w 5304155"/>
              <a:gd name="connsiteY5" fmla="*/ 765175 h 3263265"/>
              <a:gd name="connisteX6" fmla="*/ 5293360 w 5304155"/>
              <a:gd name="connsiteY6" fmla="*/ 775970 h 32632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5304155" h="3263265">
                <a:moveTo>
                  <a:pt x="0" y="3263265"/>
                </a:moveTo>
                <a:lnTo>
                  <a:pt x="0" y="1689735"/>
                </a:lnTo>
                <a:lnTo>
                  <a:pt x="2540635" y="1689735"/>
                </a:lnTo>
                <a:lnTo>
                  <a:pt x="2540635" y="0"/>
                </a:lnTo>
                <a:lnTo>
                  <a:pt x="5304155" y="0"/>
                </a:lnTo>
                <a:lnTo>
                  <a:pt x="5304155" y="765175"/>
                </a:lnTo>
                <a:lnTo>
                  <a:pt x="5293360" y="775970"/>
                </a:lnTo>
              </a:path>
            </a:pathLst>
          </a:custGeom>
          <a:noFill/>
          <a:ln w="34925">
            <a:solidFill>
              <a:srgbClr val="00206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肘形连接符 21"/>
          <p:cNvCxnSpPr>
            <a:stCxn id="5" idx="2"/>
            <a:endCxn id="6" idx="3"/>
          </p:cNvCxnSpPr>
          <p:nvPr/>
        </p:nvCxnSpPr>
        <p:spPr>
          <a:xfrm rot="5400000" flipH="1" flipV="1">
            <a:off x="6433185" y="946150"/>
            <a:ext cx="2200275" cy="8098790"/>
          </a:xfrm>
          <a:prstGeom prst="bentConnector4">
            <a:avLst>
              <a:gd name="adj1" fmla="val -28326"/>
              <a:gd name="adj2" fmla="val 102936"/>
            </a:avLst>
          </a:prstGeom>
          <a:ln w="6032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ox(in)">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BEAUTIFY_FLAG" val="#wm#"/>
  <p:tag name="KSO_WM_TEMPLATE_CATEGORY" val="custom"/>
  <p:tag name="KSO_WM_TEMPLATE_INDEX" val="20187308"/>
</p:tagLst>
</file>

<file path=ppt/tags/tag97.xml><?xml version="1.0" encoding="utf-8"?>
<p:tagLst xmlns:p="http://schemas.openxmlformats.org/presentationml/2006/main">
  <p:tag name="KSO_WM_BEAUTIFY_FLAG" val="#wm#"/>
  <p:tag name="KSO_WM_TEMPLATE_CATEGORY" val="custom"/>
  <p:tag name="KSO_WM_TEMPLATE_INDEX" val="20187308"/>
</p:tagLst>
</file>

<file path=ppt/tags/tag98.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16327</Words>
  <Application>WPS 演示</Application>
  <PresentationFormat>宽屏</PresentationFormat>
  <Paragraphs>683</Paragraphs>
  <Slides>87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87</vt:i4>
      </vt:variant>
    </vt:vector>
  </HeadingPairs>
  <TitlesOfParts>
    <vt:vector size="95" baseType="lpstr">
      <vt:lpstr>Arial</vt:lpstr>
      <vt:lpstr>宋体</vt:lpstr>
      <vt:lpstr>Wingdings</vt:lpstr>
      <vt:lpstr>微软雅黑</vt:lpstr>
      <vt:lpstr>Calibri</vt:lpstr>
      <vt:lpstr>Times New Roman</vt:lpstr>
      <vt:lpstr>Arial Unicode MS</vt:lpstr>
      <vt:lpstr>Office 主题​​</vt:lpstr>
      <vt:lpstr>Exploratory corpus research: from data to text</vt:lpstr>
      <vt:lpstr>Tidying data for tidy data</vt:lpstr>
      <vt:lpstr>PowerPoint 演示文稿</vt:lpstr>
      <vt:lpstr>Data preparation</vt:lpstr>
      <vt:lpstr>PowerPoint 演示文稿</vt:lpstr>
      <vt:lpstr>Hadley Wickham's model of data exploration</vt:lpstr>
      <vt:lpstr>Data classification</vt:lpstr>
      <vt:lpstr>Tidy data</vt:lpstr>
      <vt:lpstr>PowerPoint 演示文稿</vt:lpstr>
      <vt:lpstr>a data frame of cases 个例数据框</vt:lpstr>
      <vt:lpstr>PowerPoint 演示文稿</vt:lpstr>
      <vt:lpstr>methods applicable to data frame of cases</vt:lpstr>
      <vt:lpstr>visualize dataframe of cases</vt:lpstr>
      <vt:lpstr>A contingency table 列联表</vt:lpstr>
      <vt:lpstr>Transforming a data frame of cases into a contingency table</vt:lpstr>
      <vt:lpstr>Methods applicable</vt:lpstr>
      <vt:lpstr>PowerPoint 演示文稿</vt:lpstr>
      <vt:lpstr>a mosaic plot</vt:lpstr>
      <vt:lpstr>PowerPoint 演示文稿</vt:lpstr>
      <vt:lpstr>a data frame of counts 计数数据框</vt:lpstr>
      <vt:lpstr>Transforming a contingency table into a data frame of counts</vt:lpstr>
      <vt:lpstr>Work with R</vt:lpstr>
      <vt:lpstr>PowerPoint 演示文稿</vt:lpstr>
      <vt:lpstr>Statistical tests</vt:lpstr>
      <vt:lpstr>a mosaic plot</vt:lpstr>
      <vt:lpstr>PowerPoint 演示文稿</vt:lpstr>
      <vt:lpstr>PowerPoint 演示文稿</vt:lpstr>
      <vt:lpstr>PowerPoint 演示文稿</vt:lpstr>
      <vt:lpstr>PowerPoint 演示文稿</vt:lpstr>
      <vt:lpstr>Exploring private representation</vt:lpstr>
      <vt:lpstr>道、德</vt:lpstr>
      <vt:lpstr>无、有</vt:lpstr>
      <vt:lpstr>语料库语言学的主要目标是研究意义。 （李文中 2010:38）</vt:lpstr>
      <vt:lpstr>本体论与认识论问题</vt:lpstr>
      <vt:lpstr>不同答案，不同的立场</vt:lpstr>
      <vt:lpstr>PowerPoint 演示文稿</vt:lpstr>
      <vt:lpstr>语料库语言学的答案</vt:lpstr>
      <vt:lpstr>艰苦历程：寻找意义</vt:lpstr>
      <vt:lpstr>短语理论框架</vt:lpstr>
      <vt:lpstr>三层</vt:lpstr>
      <vt:lpstr>问题</vt:lpstr>
      <vt:lpstr>短语理论框架</vt:lpstr>
      <vt:lpstr>短语项</vt:lpstr>
      <vt:lpstr>词项</vt:lpstr>
      <vt:lpstr>问题：如何理解“词语和语法分别进行分析”？</vt:lpstr>
      <vt:lpstr>不一而一</vt:lpstr>
      <vt:lpstr>互为依存</vt:lpstr>
      <vt:lpstr>适配</vt:lpstr>
      <vt:lpstr>适配的约束与张力</vt:lpstr>
      <vt:lpstr>局部语法</vt:lpstr>
      <vt:lpstr>局部语境</vt:lpstr>
      <vt:lpstr>语言使用的局部性和特异性</vt:lpstr>
      <vt:lpstr>副语言特征</vt:lpstr>
      <vt:lpstr>局部语法与一般语法</vt:lpstr>
      <vt:lpstr>一般语言与副语言</vt:lpstr>
      <vt:lpstr>解决方案</vt:lpstr>
      <vt:lpstr>濮建忠的解读</vt:lpstr>
      <vt:lpstr>讨论</vt:lpstr>
      <vt:lpstr>局部语法的设计特征</vt:lpstr>
      <vt:lpstr>意义移变单位</vt:lpstr>
      <vt:lpstr>语言使用中建构意义的基本手段是释义（paraphrase）；同时释义也是发现文本意义的主要工具。</vt:lpstr>
      <vt:lpstr>界定释义</vt:lpstr>
      <vt:lpstr>释义作为普通词语</vt:lpstr>
      <vt:lpstr>分析</vt:lpstr>
      <vt:lpstr>释义作为术语</vt:lpstr>
      <vt:lpstr>PowerPoint 演示文稿</vt:lpstr>
      <vt:lpstr>PowerPoint 演示文稿</vt:lpstr>
      <vt:lpstr>评价</vt:lpstr>
      <vt:lpstr>释义作为话语对象</vt:lpstr>
      <vt:lpstr>释义的特征</vt:lpstr>
      <vt:lpstr>评价</vt:lpstr>
      <vt:lpstr>我们的定义（操作定义）</vt:lpstr>
      <vt:lpstr>释义的局部语法</vt:lpstr>
      <vt:lpstr>PowerPoint 演示文稿</vt:lpstr>
      <vt:lpstr>老子《道德经》中的释义</vt:lpstr>
      <vt:lpstr>概述</vt:lpstr>
      <vt:lpstr>索引行</vt:lpstr>
      <vt:lpstr>分析路径</vt:lpstr>
      <vt:lpstr>局部语法</vt:lpstr>
      <vt:lpstr>PowerPoint 演示文稿</vt:lpstr>
      <vt:lpstr>PowerPoint 演示文稿</vt:lpstr>
      <vt:lpstr>PowerPoint 演示文稿</vt:lpstr>
      <vt:lpstr>PowerPoint 演示文稿</vt:lpstr>
      <vt:lpstr>讨论</vt:lpstr>
      <vt:lpstr>讨论</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18111627</cp:lastModifiedBy>
  <cp:revision>32</cp:revision>
  <dcterms:created xsi:type="dcterms:W3CDTF">2019-05-08T09:13:00Z</dcterms:created>
  <dcterms:modified xsi:type="dcterms:W3CDTF">2019-10-24T14:52:09Z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2052-11.1.0.8919</vt:lpwstr>
  </property>
</Properties>
</file>